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7"/>
  </p:notesMasterIdLst>
  <p:sldIdLst>
    <p:sldId id="256" r:id="rId2"/>
    <p:sldId id="257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80" r:id="rId11"/>
    <p:sldId id="281" r:id="rId12"/>
    <p:sldId id="283" r:id="rId13"/>
    <p:sldId id="284" r:id="rId14"/>
    <p:sldId id="285" r:id="rId15"/>
    <p:sldId id="28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FB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434" autoAdjust="0"/>
  </p:normalViewPr>
  <p:slideViewPr>
    <p:cSldViewPr snapToGrid="0">
      <p:cViewPr varScale="1">
        <p:scale>
          <a:sx n="70" d="100"/>
          <a:sy n="70" d="100"/>
        </p:scale>
        <p:origin x="738" y="48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901AC2-4316-4BB9-A734-0153481DEFC6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CC91AE-E4F5-49F5-9163-1823915B7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7970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CC91AE-E4F5-49F5-9163-1823915B721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6093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CC91AE-E4F5-49F5-9163-1823915B721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5682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CC91AE-E4F5-49F5-9163-1823915B721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5294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CC91AE-E4F5-49F5-9163-1823915B721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096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CC91AE-E4F5-49F5-9163-1823915B721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6299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CC91AE-E4F5-49F5-9163-1823915B721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1426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CC91AE-E4F5-49F5-9163-1823915B721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9421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CC91AE-E4F5-49F5-9163-1823915B721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3602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CC91AE-E4F5-49F5-9163-1823915B721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7905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CC91AE-E4F5-49F5-9163-1823915B721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2793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CC91AE-E4F5-49F5-9163-1823915B721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4520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B61C4-23E5-4873-AFC0-35EE5F79492C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9A7D285A-2E4A-485A-886A-C0F8FAD4B06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ubtitle 2"/>
          <p:cNvSpPr txBox="1">
            <a:spLocks/>
          </p:cNvSpPr>
          <p:nvPr userDrawn="1"/>
        </p:nvSpPr>
        <p:spPr>
          <a:xfrm>
            <a:off x="2737141" y="6562959"/>
            <a:ext cx="8915399" cy="477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dirty="0" smtClean="0"/>
              <a:t>- By Jagannath Kumar 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8280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B61C4-23E5-4873-AFC0-35EE5F79492C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A7D285A-2E4A-485A-886A-C0F8FAD4B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269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B61C4-23E5-4873-AFC0-35EE5F79492C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A7D285A-2E4A-485A-886A-C0F8FAD4B06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901525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B61C4-23E5-4873-AFC0-35EE5F79492C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A7D285A-2E4A-485A-886A-C0F8FAD4B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874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B61C4-23E5-4873-AFC0-35EE5F79492C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A7D285A-2E4A-485A-886A-C0F8FAD4B065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794374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B61C4-23E5-4873-AFC0-35EE5F79492C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A7D285A-2E4A-485A-886A-C0F8FAD4B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2952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B61C4-23E5-4873-AFC0-35EE5F79492C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D285A-2E4A-485A-886A-C0F8FAD4B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5429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B61C4-23E5-4873-AFC0-35EE5F79492C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D285A-2E4A-485A-886A-C0F8FAD4B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83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B61C4-23E5-4873-AFC0-35EE5F79492C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D285A-2E4A-485A-886A-C0F8FAD4B0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Subtitle 2"/>
          <p:cNvSpPr txBox="1">
            <a:spLocks/>
          </p:cNvSpPr>
          <p:nvPr userDrawn="1"/>
        </p:nvSpPr>
        <p:spPr>
          <a:xfrm>
            <a:off x="2737141" y="6562959"/>
            <a:ext cx="8915399" cy="477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dirty="0" smtClean="0"/>
              <a:t>- By Jagannath Kumar 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610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B61C4-23E5-4873-AFC0-35EE5F79492C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A7D285A-2E4A-485A-886A-C0F8FAD4B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27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B61C4-23E5-4873-AFC0-35EE5F79492C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A7D285A-2E4A-485A-886A-C0F8FAD4B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029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B61C4-23E5-4873-AFC0-35EE5F79492C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A7D285A-2E4A-485A-886A-C0F8FAD4B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525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B61C4-23E5-4873-AFC0-35EE5F79492C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D285A-2E4A-485A-886A-C0F8FAD4B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981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B61C4-23E5-4873-AFC0-35EE5F79492C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D285A-2E4A-485A-886A-C0F8FAD4B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694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B61C4-23E5-4873-AFC0-35EE5F79492C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D285A-2E4A-485A-886A-C0F8FAD4B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401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B61C4-23E5-4873-AFC0-35EE5F79492C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A7D285A-2E4A-485A-886A-C0F8FAD4B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49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9B61C4-23E5-4873-AFC0-35EE5F79492C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9A7D285A-2E4A-485A-886A-C0F8FAD4B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693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7285" y="3322749"/>
            <a:ext cx="9632243" cy="2609858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latin typeface="Bell MT" panose="02020503060305020303" pitchFamily="18" charset="0"/>
              </a:rPr>
              <a:t>Control Structures </a:t>
            </a:r>
            <a:br>
              <a:rPr lang="en-US" dirty="0" smtClean="0">
                <a:latin typeface="Bell MT" panose="02020503060305020303" pitchFamily="18" charset="0"/>
              </a:rPr>
            </a:br>
            <a:r>
              <a:rPr lang="en-US" dirty="0" smtClean="0">
                <a:latin typeface="Bell MT" panose="02020503060305020303" pitchFamily="18" charset="0"/>
              </a:rPr>
              <a:t>or </a:t>
            </a:r>
            <a:br>
              <a:rPr lang="en-US" dirty="0" smtClean="0">
                <a:latin typeface="Bell MT" panose="02020503060305020303" pitchFamily="18" charset="0"/>
              </a:rPr>
            </a:br>
            <a:r>
              <a:rPr lang="en-US" dirty="0" smtClean="0">
                <a:latin typeface="Bell MT" panose="02020503060305020303" pitchFamily="18" charset="0"/>
              </a:rPr>
              <a:t>Flow </a:t>
            </a:r>
            <a:r>
              <a:rPr lang="en-US" dirty="0">
                <a:latin typeface="Bell MT" panose="02020503060305020303" pitchFamily="18" charset="0"/>
              </a:rPr>
              <a:t>Controls</a:t>
            </a:r>
          </a:p>
        </p:txBody>
      </p:sp>
    </p:spTree>
    <p:extLst>
      <p:ext uri="{BB962C8B-B14F-4D97-AF65-F5344CB8AC3E}">
        <p14:creationId xmlns:p14="http://schemas.microsoft.com/office/powerpoint/2010/main" val="1854191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3401" y="624110"/>
            <a:ext cx="9701212" cy="856960"/>
          </a:xfrm>
        </p:spPr>
        <p:txBody>
          <a:bodyPr/>
          <a:lstStyle/>
          <a:p>
            <a:r>
              <a:rPr lang="en-US" b="1" dirty="0" smtClean="0"/>
              <a:t>Nested if – else </a:t>
            </a:r>
            <a:r>
              <a:rPr lang="en-US" dirty="0" smtClean="0"/>
              <a:t>statement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050879" y="1481069"/>
            <a:ext cx="10686196" cy="5097151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An </a:t>
            </a:r>
            <a:r>
              <a:rPr lang="en-US" b="1" dirty="0" smtClean="0"/>
              <a:t>if </a:t>
            </a:r>
            <a:r>
              <a:rPr lang="en-US" dirty="0" smtClean="0"/>
              <a:t>statement</a:t>
            </a:r>
            <a:r>
              <a:rPr lang="en-US" b="1" dirty="0" smtClean="0"/>
              <a:t> </a:t>
            </a:r>
            <a:r>
              <a:rPr lang="en-US" dirty="0" smtClean="0"/>
              <a:t>may contain another </a:t>
            </a:r>
            <a:r>
              <a:rPr lang="en-US" b="1" dirty="0" smtClean="0"/>
              <a:t>if</a:t>
            </a:r>
            <a:r>
              <a:rPr lang="en-US" dirty="0" smtClean="0"/>
              <a:t> statement.</a:t>
            </a:r>
          </a:p>
          <a:p>
            <a:r>
              <a:rPr lang="en-US" dirty="0" smtClean="0"/>
              <a:t>If either the if –block or else –block or both contains another </a:t>
            </a:r>
            <a:r>
              <a:rPr lang="en-US" b="1" dirty="0" smtClean="0"/>
              <a:t>if</a:t>
            </a:r>
            <a:r>
              <a:rPr lang="en-US" dirty="0" smtClean="0"/>
              <a:t> statements or </a:t>
            </a:r>
            <a:r>
              <a:rPr lang="en-US" b="1" dirty="0" smtClean="0"/>
              <a:t>if-else</a:t>
            </a:r>
            <a:r>
              <a:rPr lang="en-US" dirty="0" smtClean="0"/>
              <a:t> statement, then the construct is known as nested conditional statement or simply nesting of </a:t>
            </a:r>
            <a:r>
              <a:rPr lang="en-US" b="1" dirty="0" smtClean="0"/>
              <a:t>if</a:t>
            </a:r>
            <a:r>
              <a:rPr lang="en-US" dirty="0" smtClean="0"/>
              <a:t> statements.</a:t>
            </a:r>
          </a:p>
          <a:p>
            <a:r>
              <a:rPr lang="en-US" dirty="0" smtClean="0"/>
              <a:t>This is useful when a series of decisions are involved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The syntax is as follows</a:t>
            </a:r>
          </a:p>
          <a:p>
            <a:pPr marL="914400" lvl="2" indent="0">
              <a:buNone/>
            </a:pPr>
            <a:r>
              <a:rPr lang="en-US" b="1" dirty="0"/>
              <a:t>i</a:t>
            </a:r>
            <a:r>
              <a:rPr lang="en-US" b="1" dirty="0" smtClean="0"/>
              <a:t>f</a:t>
            </a:r>
            <a:r>
              <a:rPr lang="en-US" dirty="0" smtClean="0"/>
              <a:t> expression 1:</a:t>
            </a:r>
          </a:p>
          <a:p>
            <a:pPr marL="914400" lvl="2" indent="0">
              <a:buNone/>
            </a:pPr>
            <a:r>
              <a:rPr lang="en-US" dirty="0"/>
              <a:t>	</a:t>
            </a:r>
            <a:r>
              <a:rPr lang="en-US" b="1" dirty="0" smtClean="0"/>
              <a:t>if</a:t>
            </a:r>
            <a:r>
              <a:rPr lang="en-US" dirty="0" smtClean="0"/>
              <a:t> expression 2:</a:t>
            </a:r>
          </a:p>
          <a:p>
            <a:pPr marL="914400" lvl="2" indent="0">
              <a:buNone/>
            </a:pPr>
            <a:r>
              <a:rPr lang="en-US" dirty="0"/>
              <a:t>	</a:t>
            </a:r>
            <a:r>
              <a:rPr lang="en-US" dirty="0" smtClean="0"/>
              <a:t>	statement – 1</a:t>
            </a:r>
          </a:p>
          <a:p>
            <a:pPr marL="914400" lvl="2" indent="0">
              <a:buNone/>
            </a:pPr>
            <a:r>
              <a:rPr lang="en-US" dirty="0"/>
              <a:t>	</a:t>
            </a:r>
            <a:r>
              <a:rPr lang="en-US" dirty="0" smtClean="0"/>
              <a:t>else:</a:t>
            </a:r>
          </a:p>
          <a:p>
            <a:pPr marL="914400" lvl="2" indent="0">
              <a:buNone/>
            </a:pPr>
            <a:r>
              <a:rPr lang="en-US" dirty="0"/>
              <a:t>	</a:t>
            </a:r>
            <a:r>
              <a:rPr lang="en-US" dirty="0" smtClean="0"/>
              <a:t>	statement – 2</a:t>
            </a:r>
          </a:p>
          <a:p>
            <a:pPr marL="914400" lvl="2" indent="0">
              <a:buNone/>
            </a:pPr>
            <a:r>
              <a:rPr lang="en-US" dirty="0" smtClean="0"/>
              <a:t>else:</a:t>
            </a:r>
          </a:p>
          <a:p>
            <a:pPr marL="914400" lvl="2" indent="0">
              <a:buNone/>
            </a:pPr>
            <a:r>
              <a:rPr lang="en-US" dirty="0"/>
              <a:t>	</a:t>
            </a:r>
            <a:r>
              <a:rPr lang="en-US" b="1" dirty="0" smtClean="0"/>
              <a:t>if</a:t>
            </a:r>
            <a:r>
              <a:rPr lang="en-US" dirty="0" smtClean="0"/>
              <a:t> expression 3:</a:t>
            </a:r>
          </a:p>
          <a:p>
            <a:pPr marL="914400" lvl="2" indent="0">
              <a:buNone/>
            </a:pPr>
            <a:r>
              <a:rPr lang="en-US" dirty="0"/>
              <a:t>	</a:t>
            </a:r>
            <a:r>
              <a:rPr lang="en-US" dirty="0" smtClean="0"/>
              <a:t>	statement – 3</a:t>
            </a:r>
          </a:p>
          <a:p>
            <a:pPr marL="914400" lvl="2" indent="0">
              <a:buNone/>
            </a:pPr>
            <a:r>
              <a:rPr lang="en-US" dirty="0"/>
              <a:t>	</a:t>
            </a:r>
            <a:r>
              <a:rPr lang="en-US" dirty="0" smtClean="0"/>
              <a:t>else:</a:t>
            </a:r>
          </a:p>
          <a:p>
            <a:pPr marL="914400" lvl="2" indent="0">
              <a:buNone/>
            </a:pPr>
            <a:r>
              <a:rPr lang="en-US" dirty="0"/>
              <a:t>	</a:t>
            </a:r>
            <a:r>
              <a:rPr lang="en-US" dirty="0" smtClean="0"/>
              <a:t>	statement – 4	</a:t>
            </a:r>
          </a:p>
          <a:p>
            <a:pPr marL="914400" lvl="2" indent="0">
              <a:buNone/>
            </a:pP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8467" y="2634019"/>
            <a:ext cx="4608608" cy="3831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747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3401" y="624110"/>
            <a:ext cx="9701212" cy="856960"/>
          </a:xfrm>
        </p:spPr>
        <p:txBody>
          <a:bodyPr/>
          <a:lstStyle/>
          <a:p>
            <a:r>
              <a:rPr lang="en-US" b="1" dirty="0" smtClean="0"/>
              <a:t>Nested if – else </a:t>
            </a: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050879" y="1481069"/>
            <a:ext cx="10686196" cy="5097151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Find the largest among  3 numbers ?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Write a Python  </a:t>
            </a:r>
            <a:r>
              <a:rPr lang="en-US" dirty="0"/>
              <a:t>program, we input a </a:t>
            </a:r>
            <a:r>
              <a:rPr lang="en-US" dirty="0" smtClean="0"/>
              <a:t>number  </a:t>
            </a:r>
            <a:r>
              <a:rPr lang="en-US" dirty="0"/>
              <a:t>check if the number is positive </a:t>
            </a:r>
            <a:r>
              <a:rPr lang="en-US" dirty="0" smtClean="0"/>
              <a:t>or  </a:t>
            </a:r>
            <a:r>
              <a:rPr lang="en-US" dirty="0"/>
              <a:t>negative or zero and </a:t>
            </a:r>
            <a:r>
              <a:rPr lang="en-US" dirty="0" smtClean="0"/>
              <a:t>display  </a:t>
            </a:r>
            <a:r>
              <a:rPr lang="en-US" dirty="0"/>
              <a:t>an appropriate </a:t>
            </a:r>
            <a:r>
              <a:rPr lang="en-US" dirty="0" smtClean="0"/>
              <a:t>message ?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6786" y="1794966"/>
            <a:ext cx="9362366" cy="3841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244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3401" y="624110"/>
            <a:ext cx="9701212" cy="856960"/>
          </a:xfrm>
        </p:spPr>
        <p:txBody>
          <a:bodyPr/>
          <a:lstStyle/>
          <a:p>
            <a:r>
              <a:rPr lang="en-US" dirty="0" smtClean="0"/>
              <a:t>The</a:t>
            </a:r>
            <a:r>
              <a:rPr lang="en-US" b="1" dirty="0" smtClean="0"/>
              <a:t> if – </a:t>
            </a:r>
            <a:r>
              <a:rPr lang="en-US" b="1" dirty="0"/>
              <a:t>else – </a:t>
            </a:r>
            <a:r>
              <a:rPr lang="en-US" b="1" dirty="0" smtClean="0"/>
              <a:t>if (elif)-else  </a:t>
            </a:r>
            <a:r>
              <a:rPr lang="en-US" dirty="0" smtClean="0"/>
              <a:t>statement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050879" y="1481069"/>
            <a:ext cx="10686196" cy="5097151"/>
          </a:xfrm>
        </p:spPr>
        <p:txBody>
          <a:bodyPr>
            <a:normAutofit/>
          </a:bodyPr>
          <a:lstStyle/>
          <a:p>
            <a:r>
              <a:rPr lang="en-US" dirty="0" smtClean="0"/>
              <a:t>Multi –way decisions arise when there are multiple conditions and different statements  are to be executed  under each condition.</a:t>
            </a:r>
          </a:p>
          <a:p>
            <a:r>
              <a:rPr lang="en-US" dirty="0"/>
              <a:t>The if block can have only one else block. But it can have multiple elif blocks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There is another way of putting </a:t>
            </a:r>
            <a:r>
              <a:rPr lang="en-US" b="1" dirty="0" smtClean="0"/>
              <a:t>if</a:t>
            </a:r>
            <a:r>
              <a:rPr lang="en-US" dirty="0" smtClean="0"/>
              <a:t>s together when multiple decisions are involved .</a:t>
            </a:r>
          </a:p>
          <a:p>
            <a:r>
              <a:rPr lang="en-US" dirty="0" smtClean="0"/>
              <a:t>The syntax and Flowchart  of </a:t>
            </a:r>
            <a:r>
              <a:rPr lang="en-US" b="1" dirty="0" smtClean="0"/>
              <a:t>if – elif -else</a:t>
            </a:r>
          </a:p>
          <a:p>
            <a:pPr marL="914400" lvl="2" indent="0">
              <a:buNone/>
            </a:pPr>
            <a:r>
              <a:rPr lang="en-US" b="1" dirty="0"/>
              <a:t>if</a:t>
            </a:r>
            <a:r>
              <a:rPr lang="en-US" dirty="0"/>
              <a:t> expression 1:</a:t>
            </a:r>
          </a:p>
          <a:p>
            <a:pPr marL="914400" lvl="2" indent="0">
              <a:buNone/>
            </a:pPr>
            <a:r>
              <a:rPr lang="en-US" dirty="0" smtClean="0"/>
              <a:t>	</a:t>
            </a:r>
            <a:r>
              <a:rPr lang="en-US" dirty="0"/>
              <a:t>s</a:t>
            </a:r>
            <a:r>
              <a:rPr lang="en-US" dirty="0" smtClean="0"/>
              <a:t>tatement – 1</a:t>
            </a:r>
          </a:p>
          <a:p>
            <a:pPr marL="914400" lvl="2" indent="0">
              <a:buNone/>
            </a:pPr>
            <a:r>
              <a:rPr lang="en-US" b="1" dirty="0"/>
              <a:t>e</a:t>
            </a:r>
            <a:r>
              <a:rPr lang="en-US" b="1" dirty="0" smtClean="0"/>
              <a:t>lif </a:t>
            </a:r>
            <a:r>
              <a:rPr lang="en-US" dirty="0" smtClean="0"/>
              <a:t>expression 2</a:t>
            </a:r>
          </a:p>
          <a:p>
            <a:pPr marL="914400" lvl="2" indent="0">
              <a:buNone/>
            </a:pPr>
            <a:r>
              <a:rPr lang="en-US" dirty="0"/>
              <a:t>	statement – </a:t>
            </a:r>
            <a:r>
              <a:rPr lang="en-US" dirty="0" smtClean="0"/>
              <a:t>2</a:t>
            </a:r>
            <a:endParaRPr lang="en-US" dirty="0"/>
          </a:p>
          <a:p>
            <a:pPr marL="914400" lvl="2" indent="0">
              <a:buNone/>
            </a:pPr>
            <a:r>
              <a:rPr lang="en-US" b="1" dirty="0" smtClean="0"/>
              <a:t>else</a:t>
            </a:r>
            <a:r>
              <a:rPr lang="en-US" b="1" dirty="0"/>
              <a:t>:</a:t>
            </a:r>
          </a:p>
          <a:p>
            <a:pPr marL="914400" lvl="2" indent="0">
              <a:buNone/>
            </a:pPr>
            <a:r>
              <a:rPr lang="en-US" b="1" dirty="0"/>
              <a:t>	</a:t>
            </a:r>
            <a:r>
              <a:rPr lang="en-US" dirty="0" smtClean="0"/>
              <a:t>statement </a:t>
            </a:r>
            <a:r>
              <a:rPr lang="en-US" dirty="0"/>
              <a:t>– </a:t>
            </a:r>
            <a:r>
              <a:rPr lang="en-US" dirty="0" smtClean="0"/>
              <a:t>3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6297" y="2981325"/>
            <a:ext cx="5283105" cy="3596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62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675" y="624110"/>
            <a:ext cx="9825937" cy="1280890"/>
          </a:xfrm>
        </p:spPr>
        <p:txBody>
          <a:bodyPr/>
          <a:lstStyle/>
          <a:p>
            <a:r>
              <a:rPr lang="en-US" dirty="0" smtClean="0"/>
              <a:t>Example of </a:t>
            </a:r>
            <a:r>
              <a:rPr lang="en-US" b="1" dirty="0" smtClean="0"/>
              <a:t>if- elif- else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8675" y="1528549"/>
            <a:ext cx="8052179" cy="4844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9972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5971" y="624110"/>
            <a:ext cx="9798642" cy="808905"/>
          </a:xfrm>
        </p:spPr>
        <p:txBody>
          <a:bodyPr/>
          <a:lstStyle/>
          <a:p>
            <a:r>
              <a:rPr lang="en-US" dirty="0"/>
              <a:t>Extension of the if – else Statement(switch)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69493" y="1433014"/>
            <a:ext cx="9935119" cy="5424985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We have seen that when one of many alternatives is to be selected, we can design a program using </a:t>
            </a:r>
            <a:r>
              <a:rPr lang="en-US" b="1" dirty="0" smtClean="0"/>
              <a:t>if</a:t>
            </a:r>
            <a:r>
              <a:rPr lang="en-US" dirty="0" smtClean="0"/>
              <a:t> statements to control the selection.</a:t>
            </a:r>
          </a:p>
          <a:p>
            <a:r>
              <a:rPr lang="en-US" dirty="0" smtClean="0"/>
              <a:t>Designing a program  using </a:t>
            </a:r>
            <a:r>
              <a:rPr lang="en-US" b="1" dirty="0" smtClean="0"/>
              <a:t>if</a:t>
            </a:r>
            <a:r>
              <a:rPr lang="en-US" dirty="0" smtClean="0"/>
              <a:t> statements </a:t>
            </a:r>
            <a:r>
              <a:rPr lang="en-US" dirty="0"/>
              <a:t>becomes  cumbersome(Difficult to </a:t>
            </a:r>
            <a:r>
              <a:rPr lang="en-US" dirty="0" smtClean="0"/>
              <a:t>handle) when several alternatives needed.</a:t>
            </a:r>
          </a:p>
          <a:p>
            <a:r>
              <a:rPr lang="en-US" dirty="0" smtClean="0"/>
              <a:t>C has a built – in multiway decision statement known as a </a:t>
            </a:r>
            <a:r>
              <a:rPr lang="en-US" b="1" dirty="0" smtClean="0"/>
              <a:t>switch.</a:t>
            </a:r>
          </a:p>
          <a:p>
            <a:r>
              <a:rPr lang="en-US" dirty="0" smtClean="0"/>
              <a:t>The </a:t>
            </a:r>
            <a:r>
              <a:rPr lang="en-US" b="1" dirty="0" smtClean="0"/>
              <a:t>switch</a:t>
            </a:r>
            <a:r>
              <a:rPr lang="en-US" dirty="0" smtClean="0"/>
              <a:t> statement  is in effect an extension of the </a:t>
            </a:r>
            <a:r>
              <a:rPr lang="en-US" b="1" dirty="0" smtClean="0"/>
              <a:t>if …else</a:t>
            </a:r>
            <a:r>
              <a:rPr lang="en-US" dirty="0" smtClean="0"/>
              <a:t> statement  and it allows the user to select one of several alternatives.</a:t>
            </a:r>
          </a:p>
          <a:p>
            <a:r>
              <a:rPr lang="en-US" dirty="0" smtClean="0"/>
              <a:t>The General form of </a:t>
            </a:r>
            <a:r>
              <a:rPr lang="en-US" b="1" dirty="0" smtClean="0"/>
              <a:t>switch</a:t>
            </a:r>
            <a:r>
              <a:rPr lang="en-US" dirty="0" smtClean="0"/>
              <a:t> in C (it consists of several </a:t>
            </a:r>
            <a:r>
              <a:rPr lang="en-US" b="1" dirty="0" smtClean="0"/>
              <a:t>case</a:t>
            </a:r>
            <a:r>
              <a:rPr lang="en-US" dirty="0" smtClean="0"/>
              <a:t> labels)</a:t>
            </a:r>
          </a:p>
          <a:p>
            <a:pPr marL="457200" lvl="1" indent="0">
              <a:buNone/>
            </a:pPr>
            <a:r>
              <a:rPr lang="en-US" dirty="0" smtClean="0"/>
              <a:t>switch( expression )</a:t>
            </a:r>
          </a:p>
          <a:p>
            <a:pPr marL="457200" lvl="1" indent="0">
              <a:buNone/>
            </a:pPr>
            <a:r>
              <a:rPr lang="en-US" dirty="0" smtClean="0"/>
              <a:t>{</a:t>
            </a:r>
          </a:p>
          <a:p>
            <a:pPr marL="914400" lvl="2" indent="0">
              <a:buNone/>
            </a:pPr>
            <a:r>
              <a:rPr lang="en-US" dirty="0" smtClean="0"/>
              <a:t>case 1:</a:t>
            </a:r>
          </a:p>
          <a:p>
            <a:pPr marL="1371600" lvl="3" indent="0">
              <a:buNone/>
            </a:pPr>
            <a:r>
              <a:rPr lang="en-US" dirty="0" smtClean="0"/>
              <a:t>Statement 1;</a:t>
            </a:r>
          </a:p>
          <a:p>
            <a:pPr marL="1371600" lvl="3" indent="0">
              <a:buNone/>
            </a:pPr>
            <a:r>
              <a:rPr lang="en-US" dirty="0" smtClean="0"/>
              <a:t>Break;</a:t>
            </a:r>
          </a:p>
          <a:p>
            <a:pPr marL="914400" lvl="2" indent="0">
              <a:buNone/>
            </a:pPr>
            <a:r>
              <a:rPr lang="en-US" dirty="0"/>
              <a:t>c</a:t>
            </a:r>
            <a:r>
              <a:rPr lang="en-US" dirty="0" smtClean="0"/>
              <a:t>ase  2 :</a:t>
            </a:r>
          </a:p>
          <a:p>
            <a:pPr marL="1371600" lvl="3" indent="0">
              <a:buNone/>
            </a:pPr>
            <a:r>
              <a:rPr lang="en-US" dirty="0" smtClean="0"/>
              <a:t>Statement 2;</a:t>
            </a:r>
            <a:endParaRPr lang="en-US" dirty="0"/>
          </a:p>
          <a:p>
            <a:pPr marL="1371600" lvl="3" indent="0">
              <a:buNone/>
            </a:pPr>
            <a:r>
              <a:rPr lang="en-US" dirty="0"/>
              <a:t>Break</a:t>
            </a:r>
            <a:r>
              <a:rPr lang="en-US" dirty="0" smtClean="0"/>
              <a:t>;</a:t>
            </a:r>
          </a:p>
          <a:p>
            <a:pPr marL="914400" lvl="2" indent="0">
              <a:buNone/>
            </a:pPr>
            <a:r>
              <a:rPr lang="en-US" dirty="0"/>
              <a:t>d</a:t>
            </a:r>
            <a:r>
              <a:rPr lang="en-US" dirty="0" smtClean="0"/>
              <a:t>efault :</a:t>
            </a:r>
            <a:endParaRPr lang="en-US" dirty="0"/>
          </a:p>
          <a:p>
            <a:pPr marL="1371600" lvl="3" indent="0">
              <a:buNone/>
            </a:pPr>
            <a:r>
              <a:rPr lang="en-US" dirty="0"/>
              <a:t>Statement </a:t>
            </a:r>
            <a:r>
              <a:rPr lang="en-US" dirty="0" smtClean="0"/>
              <a:t>3;</a:t>
            </a:r>
          </a:p>
          <a:p>
            <a:pPr marL="914400" lvl="2" indent="0">
              <a:buNone/>
            </a:pPr>
            <a:r>
              <a:rPr lang="en-US" dirty="0" smtClean="0"/>
              <a:t>}</a:t>
            </a:r>
            <a:endParaRPr lang="en-US" dirty="0"/>
          </a:p>
          <a:p>
            <a:pPr marL="914400" lvl="2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7231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8675" y="614149"/>
            <a:ext cx="9825937" cy="6243851"/>
          </a:xfrm>
        </p:spPr>
        <p:txBody>
          <a:bodyPr/>
          <a:lstStyle/>
          <a:p>
            <a:r>
              <a:rPr lang="en-US" dirty="0"/>
              <a:t>Python does not have a switch or case statement. To get around this fact, we use dictionary mapping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Python’s dictionaries allow a </a:t>
            </a:r>
            <a:r>
              <a:rPr lang="en-US" dirty="0" smtClean="0"/>
              <a:t>simple </a:t>
            </a:r>
            <a:r>
              <a:rPr lang="en-US" dirty="0"/>
              <a:t>one-to-one matching of a key and a </a:t>
            </a:r>
            <a:r>
              <a:rPr lang="en-US" dirty="0" smtClean="0"/>
              <a:t>value.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1313" y="1514901"/>
            <a:ext cx="5287068" cy="293426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5199" y="5058628"/>
            <a:ext cx="8127100" cy="1355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215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56960"/>
          </a:xfrm>
        </p:spPr>
        <p:txBody>
          <a:bodyPr/>
          <a:lstStyle/>
          <a:p>
            <a:r>
              <a:rPr lang="en-US" dirty="0" smtClean="0"/>
              <a:t>Introduction to Control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93752" y="1635617"/>
            <a:ext cx="9967690" cy="4919729"/>
          </a:xfrm>
        </p:spPr>
        <p:txBody>
          <a:bodyPr/>
          <a:lstStyle/>
          <a:p>
            <a:r>
              <a:rPr lang="en-US" dirty="0" smtClean="0"/>
              <a:t>Statements in Python programs are executed sequentially in the order in which they are written ,this is called sequential execution.</a:t>
            </a:r>
          </a:p>
          <a:p>
            <a:r>
              <a:rPr lang="en-US" dirty="0" smtClean="0"/>
              <a:t>This involves a kind of decision making to see whether  a particular condition has occurred or not and then direct the computer to execute certain statements accordingly .</a:t>
            </a:r>
          </a:p>
          <a:p>
            <a:r>
              <a:rPr lang="en-US" dirty="0" smtClean="0"/>
              <a:t>We can achieve these through the use of control or decision making statements.</a:t>
            </a:r>
          </a:p>
          <a:p>
            <a:r>
              <a:rPr lang="en-US" dirty="0" smtClean="0"/>
              <a:t>These statements alter the flow of execution of programs and the control statements control our program’s flow of execution, as such they form the backbone of our programs.</a:t>
            </a:r>
          </a:p>
          <a:p>
            <a:r>
              <a:rPr lang="en-US" dirty="0" smtClean="0"/>
              <a:t>The statement which transfers control from one statement to another statement breaking normal sequence of the execution is knows as control structures or statements.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27125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56960"/>
          </a:xfrm>
        </p:spPr>
        <p:txBody>
          <a:bodyPr/>
          <a:lstStyle/>
          <a:p>
            <a:r>
              <a:rPr lang="en-US" dirty="0" smtClean="0"/>
              <a:t>Introduction to Control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93752" y="1635617"/>
            <a:ext cx="9967690" cy="4919729"/>
          </a:xfrm>
        </p:spPr>
        <p:txBody>
          <a:bodyPr/>
          <a:lstStyle/>
          <a:p>
            <a:r>
              <a:rPr lang="en-US" dirty="0"/>
              <a:t>Decision making is required when we want to execute a code only if a certain condition is </a:t>
            </a:r>
            <a:r>
              <a:rPr lang="en-US" dirty="0" smtClean="0"/>
              <a:t>satisfied.</a:t>
            </a:r>
          </a:p>
          <a:p>
            <a:r>
              <a:rPr lang="en-US" dirty="0" smtClean="0"/>
              <a:t>Python provides three types of control structures. They are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 smtClean="0"/>
              <a:t>Conditional control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 smtClean="0"/>
              <a:t>Unconditional control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 smtClean="0"/>
              <a:t>Loop control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66777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56960"/>
          </a:xfrm>
        </p:spPr>
        <p:txBody>
          <a:bodyPr/>
          <a:lstStyle/>
          <a:p>
            <a:r>
              <a:rPr lang="en-US" dirty="0" smtClean="0"/>
              <a:t>Conditional Control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93752" y="1635617"/>
            <a:ext cx="9967690" cy="4919729"/>
          </a:xfrm>
        </p:spPr>
        <p:txBody>
          <a:bodyPr/>
          <a:lstStyle/>
          <a:p>
            <a:r>
              <a:rPr lang="en-US" dirty="0" smtClean="0"/>
              <a:t>The conditional control statements are  mainly used for decision </a:t>
            </a:r>
            <a:r>
              <a:rPr lang="en-US" dirty="0"/>
              <a:t>making </a:t>
            </a:r>
            <a:r>
              <a:rPr lang="en-US" dirty="0" smtClean="0"/>
              <a:t>purpose and required </a:t>
            </a:r>
            <a:r>
              <a:rPr lang="en-US" dirty="0"/>
              <a:t>when we want to execute a code only if a certain condition is </a:t>
            </a:r>
            <a:r>
              <a:rPr lang="en-US" dirty="0" smtClean="0"/>
              <a:t>satisfied.</a:t>
            </a:r>
          </a:p>
          <a:p>
            <a:r>
              <a:rPr lang="en-US" dirty="0" smtClean="0"/>
              <a:t>Python provides the following constructs to make decision or condition.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b="1" dirty="0"/>
              <a:t>i</a:t>
            </a:r>
            <a:r>
              <a:rPr lang="en-US" b="1" dirty="0" smtClean="0"/>
              <a:t>f</a:t>
            </a:r>
            <a:r>
              <a:rPr lang="en-US" dirty="0" smtClean="0"/>
              <a:t> Statement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b="1" dirty="0" smtClean="0"/>
              <a:t>if – else </a:t>
            </a:r>
            <a:r>
              <a:rPr lang="en-US" dirty="0" smtClean="0"/>
              <a:t>Statement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 smtClean="0"/>
              <a:t>Nested </a:t>
            </a:r>
            <a:r>
              <a:rPr lang="en-US" b="1" dirty="0"/>
              <a:t>if – else </a:t>
            </a:r>
            <a:r>
              <a:rPr lang="en-US" dirty="0" smtClean="0"/>
              <a:t>Statements</a:t>
            </a:r>
            <a:endParaRPr lang="en-US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 smtClean="0"/>
              <a:t>The </a:t>
            </a:r>
            <a:r>
              <a:rPr lang="en-US" b="1" dirty="0"/>
              <a:t>if – </a:t>
            </a:r>
            <a:r>
              <a:rPr lang="en-US" b="1" dirty="0" smtClean="0"/>
              <a:t>else</a:t>
            </a:r>
            <a:r>
              <a:rPr lang="en-US" b="1" dirty="0"/>
              <a:t> </a:t>
            </a:r>
            <a:r>
              <a:rPr lang="en-US" b="1" dirty="0" smtClean="0"/>
              <a:t>if – else  </a:t>
            </a:r>
            <a:r>
              <a:rPr lang="en-US" dirty="0" smtClean="0"/>
              <a:t>or </a:t>
            </a:r>
            <a:r>
              <a:rPr lang="en-US" b="1" dirty="0" smtClean="0"/>
              <a:t>  if- elif - else  </a:t>
            </a:r>
            <a:r>
              <a:rPr lang="en-US" dirty="0" smtClean="0"/>
              <a:t>Statements</a:t>
            </a:r>
            <a:endParaRPr lang="en-US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 smtClean="0"/>
              <a:t>Extension of the </a:t>
            </a:r>
            <a:r>
              <a:rPr lang="en-US" b="1" dirty="0"/>
              <a:t>if – else </a:t>
            </a:r>
            <a:r>
              <a:rPr lang="en-US" dirty="0" smtClean="0"/>
              <a:t>Statement(</a:t>
            </a:r>
            <a:r>
              <a:rPr lang="en-US" b="1" dirty="0" smtClean="0"/>
              <a:t>switch</a:t>
            </a:r>
            <a:r>
              <a:rPr lang="en-US" dirty="0" smtClean="0"/>
              <a:t>)</a:t>
            </a: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25624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56960"/>
          </a:xfrm>
        </p:spPr>
        <p:txBody>
          <a:bodyPr/>
          <a:lstStyle/>
          <a:p>
            <a:r>
              <a:rPr lang="en-US" dirty="0" smtClean="0"/>
              <a:t>if 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93752" y="1635617"/>
            <a:ext cx="9967690" cy="4919729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b="1" dirty="0" smtClean="0"/>
              <a:t>if</a:t>
            </a:r>
            <a:r>
              <a:rPr lang="en-US" dirty="0" smtClean="0"/>
              <a:t> statement is called a single –selection structure because it selects or ignores a single action.</a:t>
            </a:r>
          </a:p>
          <a:p>
            <a:r>
              <a:rPr lang="en-US" dirty="0" smtClean="0"/>
              <a:t>if is also python keyword and as its name implies ,is used to make decisions .</a:t>
            </a:r>
          </a:p>
          <a:p>
            <a:r>
              <a:rPr lang="en-US" dirty="0" smtClean="0"/>
              <a:t>The if statement takes a logical condition and evaluates it, Based on whether the condition evaluates to true or false</a:t>
            </a:r>
          </a:p>
          <a:p>
            <a:r>
              <a:rPr lang="en-US" dirty="0" smtClean="0"/>
              <a:t>The simple form of the </a:t>
            </a:r>
            <a:r>
              <a:rPr lang="en-US" b="1" dirty="0" smtClean="0"/>
              <a:t>if</a:t>
            </a:r>
            <a:r>
              <a:rPr lang="en-US" dirty="0" smtClean="0"/>
              <a:t> statements is </a:t>
            </a:r>
          </a:p>
          <a:p>
            <a:pPr marL="457200" lvl="1" indent="0">
              <a:buNone/>
            </a:pPr>
            <a:r>
              <a:rPr lang="en-US" b="1" dirty="0" smtClean="0"/>
              <a:t>If </a:t>
            </a:r>
            <a:r>
              <a:rPr lang="en-US" dirty="0" smtClean="0"/>
              <a:t>expression or condition:                 or      </a:t>
            </a:r>
            <a:r>
              <a:rPr lang="en-US" b="1" dirty="0" smtClean="0"/>
              <a:t>if</a:t>
            </a:r>
            <a:r>
              <a:rPr lang="en-US" dirty="0" smtClean="0"/>
              <a:t> expression or condition: statement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statement</a:t>
            </a:r>
          </a:p>
          <a:p>
            <a:r>
              <a:rPr lang="en-US" dirty="0" smtClean="0"/>
              <a:t>The expression  may be any valid python expression and it must be enclosed with colon(</a:t>
            </a:r>
            <a:r>
              <a:rPr lang="en-US" sz="2000" b="1" dirty="0" smtClean="0"/>
              <a:t>:</a:t>
            </a:r>
            <a:r>
              <a:rPr lang="en-US" dirty="0" smtClean="0"/>
              <a:t>).</a:t>
            </a:r>
          </a:p>
          <a:p>
            <a:r>
              <a:rPr lang="en-US" b="1" dirty="0" smtClean="0"/>
              <a:t>if</a:t>
            </a:r>
            <a:r>
              <a:rPr lang="en-US" dirty="0" smtClean="0"/>
              <a:t> the expression evaluates as true, the statement will be executed ,</a:t>
            </a:r>
            <a:r>
              <a:rPr lang="en-US" b="1" dirty="0"/>
              <a:t> if</a:t>
            </a:r>
            <a:r>
              <a:rPr lang="en-US" dirty="0"/>
              <a:t> the expression evaluates </a:t>
            </a:r>
            <a:r>
              <a:rPr lang="en-US" dirty="0" smtClean="0"/>
              <a:t>not </a:t>
            </a:r>
            <a:r>
              <a:rPr lang="en-US" dirty="0"/>
              <a:t>true, </a:t>
            </a:r>
            <a:r>
              <a:rPr lang="en-US" dirty="0" smtClean="0"/>
              <a:t>then the statement is not executed.</a:t>
            </a:r>
          </a:p>
          <a:p>
            <a:r>
              <a:rPr lang="en-US" dirty="0" smtClean="0"/>
              <a:t>instead of that the statement is bypassed and next statement order is executed.</a:t>
            </a:r>
            <a:endParaRPr lang="en-US" dirty="0"/>
          </a:p>
          <a:p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33485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56960"/>
          </a:xfrm>
        </p:spPr>
        <p:txBody>
          <a:bodyPr/>
          <a:lstStyle/>
          <a:p>
            <a:r>
              <a:rPr lang="en-US" dirty="0" smtClean="0"/>
              <a:t>if 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0" y="1635617"/>
            <a:ext cx="10210800" cy="4919729"/>
          </a:xfrm>
        </p:spPr>
        <p:txBody>
          <a:bodyPr>
            <a:normAutofit/>
          </a:bodyPr>
          <a:lstStyle/>
          <a:p>
            <a:r>
              <a:rPr lang="en-US" dirty="0" smtClean="0"/>
              <a:t>In </a:t>
            </a:r>
            <a:r>
              <a:rPr lang="en-US" dirty="0"/>
              <a:t>Python, the body of the if statement is indicated by the indentation. Body starts with an indentation and the first </a:t>
            </a:r>
            <a:r>
              <a:rPr lang="en-US" dirty="0" err="1"/>
              <a:t>unindented</a:t>
            </a:r>
            <a:r>
              <a:rPr lang="en-US" dirty="0"/>
              <a:t> line marks the end.</a:t>
            </a:r>
          </a:p>
          <a:p>
            <a:r>
              <a:rPr lang="en-US" dirty="0"/>
              <a:t>Python interprets non-zero values as True. None and 0 are interpreted as False.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 smtClean="0"/>
              <a:t>Example : </a:t>
            </a:r>
            <a:r>
              <a:rPr lang="en-US" b="1" dirty="0" smtClean="0"/>
              <a:t>if</a:t>
            </a:r>
            <a:r>
              <a:rPr lang="en-US" dirty="0" smtClean="0"/>
              <a:t>  marks&lt;40:</a:t>
            </a:r>
          </a:p>
          <a:p>
            <a:pPr marL="1828800" lvl="4" indent="0">
              <a:buNone/>
            </a:pPr>
            <a:r>
              <a:rPr lang="en-US" dirty="0"/>
              <a:t>	</a:t>
            </a:r>
            <a:r>
              <a:rPr lang="en-US" sz="1400" dirty="0" smtClean="0"/>
              <a:t>print(“failed”)</a:t>
            </a:r>
            <a:endParaRPr lang="en-US" dirty="0"/>
          </a:p>
          <a:p>
            <a:pPr marL="114300" indent="0">
              <a:buNone/>
            </a:pPr>
            <a:r>
              <a:rPr lang="en-US" dirty="0" smtClean="0"/>
              <a:t>Multiple Statements within </a:t>
            </a:r>
            <a:r>
              <a:rPr lang="en-US" b="1" dirty="0" smtClean="0"/>
              <a:t>if</a:t>
            </a:r>
          </a:p>
          <a:p>
            <a:r>
              <a:rPr lang="en-US" dirty="0"/>
              <a:t>If the programmer want to more than one </a:t>
            </a:r>
          </a:p>
          <a:p>
            <a:pPr marL="0" indent="0">
              <a:buNone/>
            </a:pPr>
            <a:r>
              <a:rPr lang="en-US" dirty="0" smtClean="0"/>
              <a:t>	statement </a:t>
            </a:r>
            <a:r>
              <a:rPr lang="en-US" dirty="0"/>
              <a:t>to execute following if </a:t>
            </a:r>
            <a:r>
              <a:rPr lang="en-US" dirty="0" smtClean="0"/>
              <a:t>statement</a:t>
            </a:r>
            <a:r>
              <a:rPr lang="en-US" dirty="0"/>
              <a:t>.</a:t>
            </a:r>
          </a:p>
          <a:p>
            <a:pPr marL="457200" lvl="1" indent="0">
              <a:buNone/>
            </a:pPr>
            <a:r>
              <a:rPr lang="en-US" dirty="0" smtClean="0"/>
              <a:t>General form : </a:t>
            </a:r>
            <a:r>
              <a:rPr lang="en-US" b="1" dirty="0" smtClean="0"/>
              <a:t>if</a:t>
            </a:r>
            <a:r>
              <a:rPr lang="en-US" dirty="0" smtClean="0"/>
              <a:t> condition :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			statement 1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			statement 2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			…………….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			statement n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1680" y="3073400"/>
            <a:ext cx="2595419" cy="2990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209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56960"/>
          </a:xfrm>
        </p:spPr>
        <p:txBody>
          <a:bodyPr/>
          <a:lstStyle/>
          <a:p>
            <a:r>
              <a:rPr lang="en-US" dirty="0" smtClean="0"/>
              <a:t>If statement Examples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9400" y="4099417"/>
            <a:ext cx="10210800" cy="2415683"/>
          </a:xfrm>
        </p:spPr>
        <p:txBody>
          <a:bodyPr>
            <a:normAutofit/>
          </a:bodyPr>
          <a:lstStyle/>
          <a:p>
            <a:r>
              <a:rPr lang="en-US" dirty="0"/>
              <a:t>Write a program to determine whether an </a:t>
            </a:r>
            <a:r>
              <a:rPr lang="en-US" dirty="0" smtClean="0"/>
              <a:t>integer of two numbers </a:t>
            </a:r>
            <a:r>
              <a:rPr lang="en-US" dirty="0"/>
              <a:t>entered through the keyboard is </a:t>
            </a:r>
            <a:r>
              <a:rPr lang="en-US" dirty="0" smtClean="0"/>
              <a:t>swapped without using third number or variable</a:t>
            </a:r>
          </a:p>
          <a:p>
            <a:r>
              <a:rPr lang="en-US" dirty="0" smtClean="0"/>
              <a:t>Write a program to determine whether an integer number entered through the keyboard is even or odd.</a:t>
            </a:r>
          </a:p>
          <a:p>
            <a:r>
              <a:rPr lang="en-US" dirty="0" smtClean="0"/>
              <a:t>Write a program to find the largest of three numbers.</a:t>
            </a:r>
          </a:p>
          <a:p>
            <a:r>
              <a:rPr lang="en-US" dirty="0"/>
              <a:t>Write a program to find </a:t>
            </a:r>
            <a:r>
              <a:rPr lang="en-US" dirty="0" smtClean="0"/>
              <a:t>the total marks ,average and percentage of the student per his/her semester 1 and declare pass or fail.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8924" y="1371601"/>
            <a:ext cx="5925876" cy="2511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892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56960"/>
          </a:xfrm>
        </p:spPr>
        <p:txBody>
          <a:bodyPr/>
          <a:lstStyle/>
          <a:p>
            <a:r>
              <a:rPr lang="en-US" b="1" dirty="0" smtClean="0"/>
              <a:t>If – else </a:t>
            </a:r>
            <a:r>
              <a:rPr lang="en-US" dirty="0" smtClean="0"/>
              <a:t>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0" y="1635617"/>
            <a:ext cx="10210800" cy="491972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</a:t>
            </a:r>
            <a:r>
              <a:rPr lang="en-US" b="1" dirty="0" smtClean="0"/>
              <a:t>if</a:t>
            </a:r>
            <a:r>
              <a:rPr lang="en-US" dirty="0" smtClean="0"/>
              <a:t> statement lets you do something </a:t>
            </a:r>
            <a:r>
              <a:rPr lang="en-US" b="1" dirty="0" smtClean="0"/>
              <a:t>if </a:t>
            </a:r>
            <a:r>
              <a:rPr lang="en-US" dirty="0" smtClean="0"/>
              <a:t>condition is true, </a:t>
            </a:r>
            <a:r>
              <a:rPr lang="en-US" dirty="0"/>
              <a:t>the statement will be executed ,</a:t>
            </a:r>
            <a:r>
              <a:rPr lang="en-US" b="1" dirty="0"/>
              <a:t> if</a:t>
            </a:r>
            <a:r>
              <a:rPr lang="en-US" dirty="0"/>
              <a:t> the expression evaluates not true, then the statement is not executed.</a:t>
            </a:r>
          </a:p>
          <a:p>
            <a:r>
              <a:rPr lang="en-US" dirty="0" smtClean="0"/>
              <a:t>In such cases, we will use the </a:t>
            </a:r>
            <a:r>
              <a:rPr lang="en-US" b="1" dirty="0" smtClean="0"/>
              <a:t>if – else </a:t>
            </a:r>
            <a:r>
              <a:rPr lang="en-US" dirty="0" smtClean="0"/>
              <a:t>statement.</a:t>
            </a:r>
          </a:p>
          <a:p>
            <a:r>
              <a:rPr lang="en-US" dirty="0" smtClean="0"/>
              <a:t>It consists of </a:t>
            </a:r>
            <a:r>
              <a:rPr lang="en-US" b="1" dirty="0" smtClean="0"/>
              <a:t>if</a:t>
            </a:r>
            <a:r>
              <a:rPr lang="en-US" dirty="0" smtClean="0"/>
              <a:t> statement ,followed by a statement or block of statements ,followed by the keyword </a:t>
            </a:r>
            <a:r>
              <a:rPr lang="en-US" b="1" dirty="0" smtClean="0"/>
              <a:t>else</a:t>
            </a:r>
            <a:r>
              <a:rPr lang="en-US" dirty="0" smtClean="0"/>
              <a:t>, followed by another statement of block of statements.</a:t>
            </a:r>
          </a:p>
          <a:p>
            <a:r>
              <a:rPr lang="en-US" dirty="0"/>
              <a:t>The simple form of the </a:t>
            </a:r>
            <a:r>
              <a:rPr lang="en-US" b="1" dirty="0"/>
              <a:t>if</a:t>
            </a:r>
            <a:r>
              <a:rPr lang="en-US" dirty="0"/>
              <a:t> statements is </a:t>
            </a:r>
          </a:p>
          <a:p>
            <a:pPr marL="457200" lvl="1" indent="0">
              <a:buNone/>
            </a:pPr>
            <a:r>
              <a:rPr lang="en-US" b="1" dirty="0"/>
              <a:t>If </a:t>
            </a:r>
            <a:r>
              <a:rPr lang="en-US" dirty="0"/>
              <a:t>expression or condition:                 or      </a:t>
            </a:r>
            <a:r>
              <a:rPr lang="en-US" b="1" dirty="0"/>
              <a:t>if</a:t>
            </a:r>
            <a:r>
              <a:rPr lang="en-US" dirty="0"/>
              <a:t> expression or condition: (body of if</a:t>
            </a:r>
            <a:r>
              <a:rPr lang="en-US" dirty="0" smtClean="0"/>
              <a:t>) statement 1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	(body of if) statement 1				      </a:t>
            </a:r>
            <a:r>
              <a:rPr lang="en-US" b="1" dirty="0" smtClean="0"/>
              <a:t>else:</a:t>
            </a:r>
            <a:r>
              <a:rPr lang="en-US" dirty="0" smtClean="0"/>
              <a:t>  </a:t>
            </a:r>
            <a:r>
              <a:rPr lang="en-US" dirty="0"/>
              <a:t>(body of if</a:t>
            </a:r>
            <a:r>
              <a:rPr lang="en-US" dirty="0" smtClean="0"/>
              <a:t>) statement 2</a:t>
            </a:r>
          </a:p>
          <a:p>
            <a:pPr marL="457200" lvl="1" indent="0">
              <a:buNone/>
            </a:pPr>
            <a:r>
              <a:rPr lang="en-US" b="1" dirty="0" smtClean="0"/>
              <a:t>else:</a:t>
            </a:r>
          </a:p>
          <a:p>
            <a:pPr marL="457200" lvl="1" indent="0">
              <a:buNone/>
            </a:pPr>
            <a:r>
              <a:rPr lang="en-US" b="1" dirty="0"/>
              <a:t>	</a:t>
            </a:r>
            <a:r>
              <a:rPr lang="en-US" b="1" dirty="0" smtClean="0"/>
              <a:t>	</a:t>
            </a:r>
            <a:r>
              <a:rPr lang="en-US" dirty="0"/>
              <a:t>(body of if</a:t>
            </a:r>
            <a:r>
              <a:rPr lang="en-US" dirty="0" smtClean="0"/>
              <a:t>) statement 2</a:t>
            </a:r>
          </a:p>
          <a:p>
            <a:r>
              <a:rPr lang="en-US" dirty="0"/>
              <a:t>The </a:t>
            </a:r>
            <a:r>
              <a:rPr lang="en-US" b="1" dirty="0" smtClean="0"/>
              <a:t>if- </a:t>
            </a:r>
            <a:r>
              <a:rPr lang="en-US" b="1" dirty="0"/>
              <a:t>e</a:t>
            </a:r>
            <a:r>
              <a:rPr lang="en-US" b="1" dirty="0" smtClean="0"/>
              <a:t>lse</a:t>
            </a:r>
            <a:r>
              <a:rPr lang="en-US" dirty="0" smtClean="0"/>
              <a:t> </a:t>
            </a:r>
            <a:r>
              <a:rPr lang="en-US" dirty="0"/>
              <a:t>statement evaluates test expression and will execute body of if only when test condition is True.</a:t>
            </a:r>
            <a:endParaRPr lang="en-US" sz="1600" dirty="0"/>
          </a:p>
          <a:p>
            <a:r>
              <a:rPr lang="en-US" dirty="0"/>
              <a:t>If the condition is False, body of else is executed. Indentation is used to separate the blocks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304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56960"/>
          </a:xfrm>
        </p:spPr>
        <p:txBody>
          <a:bodyPr/>
          <a:lstStyle/>
          <a:p>
            <a:r>
              <a:rPr lang="en-US" b="1" dirty="0" smtClean="0"/>
              <a:t>If – else </a:t>
            </a:r>
            <a:r>
              <a:rPr lang="en-US" dirty="0" smtClean="0"/>
              <a:t>Example and Flowchart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2733990" y="1379470"/>
            <a:ext cx="8111587" cy="3459230"/>
            <a:chOff x="2860990" y="1481070"/>
            <a:chExt cx="8111587" cy="345923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60990" y="1481070"/>
              <a:ext cx="3730310" cy="3459230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91300" y="1481070"/>
              <a:ext cx="4381277" cy="343383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55699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>
    <a:spDef>
      <a:spPr>
        <a:noFill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1508</TotalTime>
  <Words>927</Words>
  <Application>Microsoft Office PowerPoint</Application>
  <PresentationFormat>Widescreen</PresentationFormat>
  <Paragraphs>141</Paragraphs>
  <Slides>15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Bell MT</vt:lpstr>
      <vt:lpstr>Calibri</vt:lpstr>
      <vt:lpstr>Century Gothic</vt:lpstr>
      <vt:lpstr>Wingdings</vt:lpstr>
      <vt:lpstr>Wingdings 3</vt:lpstr>
      <vt:lpstr>Wisp</vt:lpstr>
      <vt:lpstr>Control Structures  or  Flow Controls</vt:lpstr>
      <vt:lpstr>Introduction to Control Structures</vt:lpstr>
      <vt:lpstr>Introduction to Control Structures</vt:lpstr>
      <vt:lpstr>Conditional Control Structures</vt:lpstr>
      <vt:lpstr>if  Statement</vt:lpstr>
      <vt:lpstr>if  Statement</vt:lpstr>
      <vt:lpstr>If statement Examples </vt:lpstr>
      <vt:lpstr>If – else statement</vt:lpstr>
      <vt:lpstr>If – else Example and Flowchart</vt:lpstr>
      <vt:lpstr>Nested if – else statement</vt:lpstr>
      <vt:lpstr>Nested if – else Example</vt:lpstr>
      <vt:lpstr>The if – else – if (elif)-else  statement</vt:lpstr>
      <vt:lpstr>Example of if- elif- else</vt:lpstr>
      <vt:lpstr>Extension of the if – else Statement(switch)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Flow Chart</dc:title>
  <dc:creator>Jagannath Kumar Ch</dc:creator>
  <cp:lastModifiedBy>Jagannath Kumar Ch</cp:lastModifiedBy>
  <cp:revision>106</cp:revision>
  <dcterms:created xsi:type="dcterms:W3CDTF">2017-03-24T08:53:08Z</dcterms:created>
  <dcterms:modified xsi:type="dcterms:W3CDTF">2017-09-07T17:12:38Z</dcterms:modified>
</cp:coreProperties>
</file>