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BB4C-4153-4303-A255-A57AEC223026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76990-3B84-41B3-8A25-8EEE7F80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06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CFEFB-8413-4517-A3CF-F59D78EB4587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91AE-E4F5-49F5-9163-1823915B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0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BEA4514-702D-4E19-B343-A5BE7D5107B6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9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DD7885-A035-4C00-9261-4D22DF9FC85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6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DD7885-A035-4C00-9261-4D22DF9FC85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DD7885-A035-4C00-9261-4D22DF9FC85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7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DD7885-A035-4C00-9261-4D22DF9FC85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DD7885-A035-4C00-9261-4D22DF9FC85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DD7885-A035-4C00-9261-4D22DF9FC85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DD7885-A035-4C00-9261-4D22DF9FC85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2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DD7885-A035-4C00-9261-4D22DF9FC85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05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DD7885-A035-4C00-9261-4D22DF9FC85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DD7885-A035-4C00-9261-4D22DF9FC85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29" y="6312999"/>
            <a:ext cx="1146283" cy="370396"/>
          </a:xfrm>
        </p:spPr>
        <p:txBody>
          <a:bodyPr/>
          <a:lstStyle/>
          <a:p>
            <a:fld id="{4E464065-46C6-482E-A104-A828AEA91632}" type="datetime1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3" y="6310058"/>
            <a:ext cx="7619999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Jagannath Kumar Ch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2737141" y="6562959"/>
            <a:ext cx="8915399" cy="47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2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E335-DC8D-41A8-82E1-69E0FA88CD21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8B7C-B568-43C7-B7E1-7BFC3FFB0913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15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146E-7E6C-49AA-BBDB-4DF0D72B03F3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5BE-AF38-44F4-A1BB-437B8FD8363E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43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C78-247C-4199-9E6B-428BC3712D61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19F-C0F1-480C-98A9-F506481DAF50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06-DB37-4BFD-9801-C8463E0A507B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234096"/>
            <a:ext cx="9920274" cy="11073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414875"/>
            <a:ext cx="10193033" cy="49084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29" y="6404055"/>
            <a:ext cx="1146283" cy="370396"/>
          </a:xfrm>
        </p:spPr>
        <p:txBody>
          <a:bodyPr/>
          <a:lstStyle/>
          <a:p>
            <a:fld id="{99481A1A-26BB-4C73-9D9C-095A084828E9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1579" y="6443163"/>
            <a:ext cx="8937321" cy="365125"/>
          </a:xfrm>
        </p:spPr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567-C79B-4B16-AA82-46B4AB485515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0FE-175E-42D1-9F3A-E1F5026E106E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8394-B30A-471C-A732-3B32B1228838}" type="datetime1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AF93-3B9E-4E64-B461-18389D5489D5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2754-A21A-4894-A328-4F337D055D96}" type="datetime1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BD3-A1BA-41A9-8143-BA344BADD926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A56D-3A42-4F03-B4CA-0D8C1AC85A54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0578-613B-4E8C-BF72-143DD2F90831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li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python-programming/string" TargetMode="External"/><Relationship Id="rId4" Type="http://schemas.openxmlformats.org/officeDocument/2006/relationships/hyperlink" Target="https://www.programiz.com/python-programming/tupl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909" y="4067033"/>
            <a:ext cx="9632243" cy="1064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Loop Control Structures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(or)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Iterative Control Structures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B6A0-F0B0-45B8-8A1E-0C3D3F56E0F9}" type="datetime1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Nesting of </a:t>
            </a:r>
            <a:r>
              <a:rPr lang="en-US" dirty="0" smtClean="0"/>
              <a:t>for </a:t>
            </a:r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1481071"/>
            <a:ext cx="10736027" cy="50742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the body of one loop contains another, the second is said to be nested inside the first.</a:t>
            </a:r>
          </a:p>
          <a:p>
            <a:r>
              <a:rPr lang="en-US" dirty="0" smtClean="0"/>
              <a:t>The inner and outer loop need not be generated by the same type of control structure.</a:t>
            </a:r>
          </a:p>
          <a:p>
            <a:r>
              <a:rPr lang="en-US" dirty="0" smtClean="0"/>
              <a:t>One loop can be completely embedded within the other-there can be no overlap.</a:t>
            </a:r>
          </a:p>
          <a:p>
            <a:r>
              <a:rPr lang="en-US" dirty="0" smtClean="0"/>
              <a:t>The way if statements can be nested, similarly for loops can also be nested.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	 </a:t>
            </a:r>
            <a:r>
              <a:rPr lang="en-US" b="1" dirty="0" smtClean="0">
                <a:solidFill>
                  <a:schemeClr val="accent2"/>
                </a:solidFill>
              </a:rPr>
              <a:t>for</a:t>
            </a:r>
            <a:r>
              <a:rPr lang="en-US" b="1" dirty="0" smtClean="0">
                <a:solidFill>
                  <a:srgbClr val="002060"/>
                </a:solidFill>
              </a:rPr>
              <a:t> loop_control_var </a:t>
            </a:r>
            <a:r>
              <a:rPr lang="en-US" b="1" dirty="0" smtClean="0">
                <a:solidFill>
                  <a:schemeClr val="accent2"/>
                </a:solidFill>
              </a:rPr>
              <a:t>in</a:t>
            </a:r>
            <a:r>
              <a:rPr lang="en-US" b="1" dirty="0" smtClean="0">
                <a:solidFill>
                  <a:srgbClr val="002060"/>
                </a:solidFill>
              </a:rPr>
              <a:t> sequence 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chemeClr val="accent2"/>
                </a:solidFill>
              </a:rPr>
              <a:t>for</a:t>
            </a:r>
            <a:r>
              <a:rPr lang="en-US" b="1" dirty="0">
                <a:solidFill>
                  <a:srgbClr val="002060"/>
                </a:solidFill>
              </a:rPr>
              <a:t> loop_control_var </a:t>
            </a:r>
            <a:r>
              <a:rPr lang="en-US" b="1" dirty="0">
                <a:solidFill>
                  <a:schemeClr val="accent2"/>
                </a:solidFill>
              </a:rPr>
              <a:t>in</a:t>
            </a:r>
            <a:r>
              <a:rPr lang="en-US" b="1" dirty="0">
                <a:solidFill>
                  <a:srgbClr val="002060"/>
                </a:solidFill>
              </a:rPr>
              <a:t> sequence 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						statement </a:t>
            </a:r>
            <a:r>
              <a:rPr lang="en-US" b="1" dirty="0" smtClean="0">
                <a:solidFill>
                  <a:srgbClr val="00206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Example:- 	</a:t>
            </a:r>
            <a:r>
              <a:rPr lang="en-US" dirty="0" smtClean="0">
                <a:solidFill>
                  <a:schemeClr val="accent2"/>
                </a:solidFill>
              </a:rPr>
              <a:t>for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range(5) 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	print(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,”-”,end=“ “)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	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j </a:t>
            </a:r>
            <a:r>
              <a:rPr lang="en-US" dirty="0">
                <a:solidFill>
                  <a:schemeClr val="accent2"/>
                </a:solidFill>
              </a:rPr>
              <a:t>in</a:t>
            </a:r>
            <a:r>
              <a:rPr lang="en-US" dirty="0">
                <a:solidFill>
                  <a:srgbClr val="002060"/>
                </a:solidFill>
              </a:rPr>
              <a:t>  range(5) 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		print(j,”-”,</a:t>
            </a:r>
            <a:r>
              <a:rPr lang="en-US" dirty="0">
                <a:solidFill>
                  <a:srgbClr val="002060"/>
                </a:solidFill>
              </a:rPr>
              <a:t>end=“ </a:t>
            </a:r>
            <a:r>
              <a:rPr lang="en-US" dirty="0" smtClean="0">
                <a:solidFill>
                  <a:srgbClr val="002060"/>
                </a:solidFill>
              </a:rPr>
              <a:t>“)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	print()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323B-604F-4EA7-B34A-A2A0595CEC19}" type="datetime1">
              <a:rPr lang="en-US" smtClean="0"/>
              <a:t>9/20/2017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1481071"/>
            <a:ext cx="10736027" cy="5074276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to calculate sum and Average of the first 100 natural numbers using </a:t>
            </a:r>
            <a:r>
              <a:rPr lang="en-US" b="1" dirty="0" smtClean="0"/>
              <a:t>for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Write a program to print even numbers between 1 and 20 ?</a:t>
            </a:r>
          </a:p>
          <a:p>
            <a:r>
              <a:rPr lang="en-US" dirty="0" smtClean="0"/>
              <a:t>Write a program to print multiplication table for n number ?</a:t>
            </a:r>
          </a:p>
          <a:p>
            <a:r>
              <a:rPr lang="en-US" dirty="0" smtClean="0"/>
              <a:t>Write a program to display squares, square roots, cubes and cube roots  of the 1 to 10 ?</a:t>
            </a:r>
          </a:p>
          <a:p>
            <a:r>
              <a:rPr lang="en-US" dirty="0"/>
              <a:t>Write a program to print the factorial of a given number using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loop?</a:t>
            </a:r>
          </a:p>
          <a:p>
            <a:r>
              <a:rPr lang="en-US" dirty="0" smtClean="0"/>
              <a:t>Write </a:t>
            </a:r>
            <a:r>
              <a:rPr lang="en-US" dirty="0"/>
              <a:t>a program to find the maximum of a given set of numbers </a:t>
            </a:r>
            <a:r>
              <a:rPr lang="en-US" dirty="0" smtClean="0"/>
              <a:t>?</a:t>
            </a:r>
          </a:p>
          <a:p>
            <a:r>
              <a:rPr lang="en-US" dirty="0" smtClean="0"/>
              <a:t>Write a program to generate the first n Fibonacci numbers where n is the value entered by user ?</a:t>
            </a:r>
          </a:p>
          <a:p>
            <a:r>
              <a:rPr lang="en-US" dirty="0"/>
              <a:t>Write a program to generate Prime numbers </a:t>
            </a:r>
            <a:r>
              <a:rPr lang="en-US" dirty="0" smtClean="0"/>
              <a:t>up to </a:t>
            </a:r>
            <a:r>
              <a:rPr lang="en-US" dirty="0"/>
              <a:t>n where n is the value entered by user </a:t>
            </a:r>
            <a:r>
              <a:rPr lang="en-US" dirty="0" smtClean="0"/>
              <a:t>?</a:t>
            </a:r>
          </a:p>
          <a:p>
            <a:r>
              <a:rPr lang="en-US" dirty="0" smtClean="0"/>
              <a:t>Write a program to find the pow(</a:t>
            </a:r>
            <a:r>
              <a:rPr lang="en-US" dirty="0" err="1" smtClean="0"/>
              <a:t>x,n</a:t>
            </a:r>
            <a:r>
              <a:rPr lang="en-US" dirty="0" smtClean="0"/>
              <a:t>) 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323B-604F-4EA7-B34A-A2A0595CEC19}" type="datetime1">
              <a:rPr lang="en-US" smtClean="0"/>
              <a:t>9/20/2017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027" y="624110"/>
            <a:ext cx="9839585" cy="85696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Unconditional (Breaking)Control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1296537"/>
            <a:ext cx="10736027" cy="5474789"/>
          </a:xfrm>
        </p:spPr>
        <p:txBody>
          <a:bodyPr>
            <a:normAutofit/>
          </a:bodyPr>
          <a:lstStyle/>
          <a:p>
            <a:r>
              <a:rPr lang="en-US" dirty="0" smtClean="0"/>
              <a:t>In Some situations, the flow of control my be transferred to another part of the program without testing for any condition.</a:t>
            </a:r>
          </a:p>
          <a:p>
            <a:r>
              <a:rPr lang="en-US" dirty="0" smtClean="0"/>
              <a:t>Sometimes ,when executing a loop it becomes essential to skip a part of the loop or leave the loop as soon as a certain condition occurs.</a:t>
            </a:r>
          </a:p>
          <a:p>
            <a:r>
              <a:rPr lang="en-US" dirty="0" smtClean="0"/>
              <a:t>In such cases, the following control(jump) statements are used.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Break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Continue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Pass</a:t>
            </a:r>
          </a:p>
          <a:p>
            <a:pPr indent="-285750"/>
            <a:r>
              <a:rPr lang="en-US" dirty="0" smtClean="0"/>
              <a:t>The </a:t>
            </a:r>
            <a:r>
              <a:rPr lang="en-US" b="1" dirty="0" smtClean="0"/>
              <a:t>break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statement  provides an early exit from a loop and it is used in </a:t>
            </a:r>
            <a:r>
              <a:rPr lang="en-US" b="1" dirty="0" smtClean="0"/>
              <a:t>while</a:t>
            </a:r>
            <a:r>
              <a:rPr lang="en-US" dirty="0" smtClean="0"/>
              <a:t> and </a:t>
            </a:r>
            <a:r>
              <a:rPr lang="en-US" b="1" dirty="0" smtClean="0"/>
              <a:t>for</a:t>
            </a:r>
            <a:r>
              <a:rPr lang="en-US" dirty="0" smtClean="0"/>
              <a:t> loop.</a:t>
            </a:r>
          </a:p>
          <a:p>
            <a:pPr indent="-285750"/>
            <a:r>
              <a:rPr lang="en-US" dirty="0" smtClean="0"/>
              <a:t>The </a:t>
            </a:r>
            <a:r>
              <a:rPr lang="en-US" b="1" dirty="0" smtClean="0"/>
              <a:t>continue </a:t>
            </a:r>
            <a:r>
              <a:rPr lang="en-US" dirty="0" smtClean="0"/>
              <a:t>statement skips the rest of the statements in the loop and transfers the control unconditionally to the loop-continuation portion of the nearest enclosing loop.</a:t>
            </a:r>
          </a:p>
          <a:p>
            <a:pPr indent="-285750"/>
            <a:r>
              <a:rPr lang="en-US" dirty="0" smtClean="0"/>
              <a:t>Causes the next iteration of the loop.</a:t>
            </a:r>
          </a:p>
          <a:p>
            <a:pPr indent="-285750"/>
            <a:r>
              <a:rPr lang="en-US" dirty="0" smtClean="0"/>
              <a:t>The </a:t>
            </a:r>
            <a:r>
              <a:rPr lang="en-US" b="1" dirty="0" smtClean="0"/>
              <a:t>pass</a:t>
            </a:r>
            <a:r>
              <a:rPr lang="en-US" dirty="0" smtClean="0"/>
              <a:t> statement is a do-nothing statement in a loop.it is just added to make the loop syntactically correct. That is ,a pass statement is written as we cannot have an empty body of the loop. </a:t>
            </a:r>
            <a:r>
              <a:rPr lang="en-US" b="1" dirty="0" smtClean="0"/>
              <a:t>Note :- Refer Keywords PPT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323B-604F-4EA7-B34A-A2A0595CEC19}" type="datetime1">
              <a:rPr lang="en-US" smtClean="0"/>
              <a:t>9/20/2017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Loop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1481071"/>
            <a:ext cx="10605848" cy="5074276"/>
          </a:xfrm>
        </p:spPr>
        <p:txBody>
          <a:bodyPr>
            <a:normAutofit/>
          </a:bodyPr>
          <a:lstStyle/>
          <a:p>
            <a:r>
              <a:rPr lang="en-US" dirty="0" smtClean="0"/>
              <a:t>Each instruction was executed only once. </a:t>
            </a:r>
          </a:p>
          <a:p>
            <a:r>
              <a:rPr lang="en-US" dirty="0" smtClean="0"/>
              <a:t>But many programs require that a group of instructions to be executed repeatedly until some condition has been satisfied .This is known as </a:t>
            </a:r>
            <a:r>
              <a:rPr lang="en-US" b="1" dirty="0" smtClean="0"/>
              <a:t>looping</a:t>
            </a:r>
            <a:r>
              <a:rPr lang="en-US" dirty="0" smtClean="0"/>
              <a:t> or </a:t>
            </a:r>
            <a:r>
              <a:rPr lang="en-US" b="1" dirty="0" smtClean="0"/>
              <a:t>Iteration.</a:t>
            </a:r>
          </a:p>
          <a:p>
            <a:r>
              <a:rPr lang="en-US" dirty="0" smtClean="0"/>
              <a:t>A loop is a group of instructions the computer executes repeatedly a certain number of times.</a:t>
            </a:r>
          </a:p>
          <a:p>
            <a:r>
              <a:rPr lang="en-US" dirty="0" smtClean="0"/>
              <a:t>The repetition continue while a condition is true. When the condition becomes false, the loop terminates and the control passes to the statement(if any) following the loop.</a:t>
            </a:r>
          </a:p>
          <a:p>
            <a:r>
              <a:rPr lang="en-US" dirty="0" smtClean="0"/>
              <a:t>The loop consists of two segments , one is known as the </a:t>
            </a:r>
            <a:r>
              <a:rPr lang="en-US" b="1" dirty="0" smtClean="0"/>
              <a:t>control statement </a:t>
            </a:r>
            <a:r>
              <a:rPr lang="en-US" dirty="0" smtClean="0"/>
              <a:t>and other is the </a:t>
            </a:r>
            <a:r>
              <a:rPr lang="en-US" b="1" dirty="0" smtClean="0"/>
              <a:t>body of the 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three kinds </a:t>
            </a:r>
            <a:r>
              <a:rPr lang="en-US" b="1" dirty="0" smtClean="0"/>
              <a:t>of loop structures </a:t>
            </a:r>
            <a:r>
              <a:rPr lang="en-US" dirty="0" smtClean="0"/>
              <a:t>or </a:t>
            </a:r>
            <a:r>
              <a:rPr lang="en-US" b="1" dirty="0" smtClean="0"/>
              <a:t>Iterative statements </a:t>
            </a:r>
            <a:r>
              <a:rPr lang="en-US" dirty="0" smtClean="0"/>
              <a:t>in C-Language.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b="1" dirty="0" smtClean="0"/>
              <a:t>for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   		</a:t>
            </a:r>
            <a:r>
              <a:rPr lang="en-US" sz="2400" b="1" dirty="0" smtClean="0"/>
              <a:t>while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strike="sngStrike" dirty="0" smtClean="0">
                <a:solidFill>
                  <a:srgbClr val="FF0000"/>
                </a:solidFill>
              </a:rPr>
              <a:t>do – while loop</a:t>
            </a:r>
            <a:r>
              <a:rPr lang="en-US" sz="2400" dirty="0" smtClean="0">
                <a:solidFill>
                  <a:srgbClr val="FF0000"/>
                </a:solidFill>
              </a:rPr>
              <a:t>    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  used in python 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4FA-266E-4431-86EA-99E83CFD174B}" type="datetime1">
              <a:rPr lang="en-US" smtClean="0"/>
              <a:t>9/20/2017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While Loop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1481071"/>
            <a:ext cx="10605848" cy="507427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w</a:t>
            </a:r>
            <a:r>
              <a:rPr lang="en-US" b="1" dirty="0" smtClean="0"/>
              <a:t>hile</a:t>
            </a:r>
            <a:r>
              <a:rPr lang="en-US" dirty="0" smtClean="0"/>
              <a:t> Loop is often used if you don’t know how many times the loop is to be executed before you start the loop.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for</a:t>
            </a:r>
            <a:r>
              <a:rPr lang="en-US" dirty="0" smtClean="0"/>
              <a:t> Loop is used in programming that you want to do something a fixed number of times.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while</a:t>
            </a:r>
            <a:r>
              <a:rPr lang="en-US" dirty="0" smtClean="0"/>
              <a:t> loop provides a mechanism to repeat one or more statements while a particular condition is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of the </a:t>
            </a:r>
            <a:r>
              <a:rPr lang="en-US" b="1" dirty="0" smtClean="0"/>
              <a:t>while</a:t>
            </a:r>
            <a:r>
              <a:rPr lang="en-US" dirty="0" smtClean="0"/>
              <a:t> loop:-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 in the while loop , the condition is tested before any of the statements in the statement block is executed.</a:t>
            </a:r>
          </a:p>
          <a:p>
            <a:pPr marL="457200" lvl="1" indent="0">
              <a:buNone/>
            </a:pPr>
            <a:r>
              <a:rPr lang="en-US" dirty="0" smtClean="0"/>
              <a:t>If the condition is </a:t>
            </a:r>
            <a:r>
              <a:rPr lang="en-US" b="1" dirty="0" smtClean="0"/>
              <a:t>True</a:t>
            </a:r>
            <a:r>
              <a:rPr lang="en-US" dirty="0" smtClean="0"/>
              <a:t> , only then the loop statements will be executed otherwise </a:t>
            </a:r>
          </a:p>
          <a:p>
            <a:pPr marL="457200" lvl="1" indent="0">
              <a:buNone/>
            </a:pPr>
            <a:r>
              <a:rPr lang="en-US" dirty="0" smtClean="0"/>
              <a:t>If the condition is </a:t>
            </a:r>
            <a:r>
              <a:rPr lang="en-US" b="1" dirty="0" smtClean="0"/>
              <a:t>False</a:t>
            </a:r>
            <a:r>
              <a:rPr lang="en-US" dirty="0" smtClean="0"/>
              <a:t>, then the control will jump to outside of the loop statements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323B-604F-4EA7-B34A-A2A0595CEC19}" type="datetime1">
              <a:rPr lang="en-US" smtClean="0"/>
              <a:t>9/20/2017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6977" y="3466835"/>
            <a:ext cx="3797213" cy="1477328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n>
                  <a:solidFill>
                    <a:schemeClr val="tx1"/>
                  </a:solidFill>
                  <a:prstDash val="sysDot"/>
                </a:ln>
              </a:rPr>
              <a:t>statement</a:t>
            </a:r>
            <a:r>
              <a:rPr lang="en-US" dirty="0"/>
              <a:t> </a:t>
            </a:r>
            <a:r>
              <a:rPr lang="en-US" b="1" dirty="0"/>
              <a:t>x</a:t>
            </a:r>
          </a:p>
          <a:p>
            <a:pPr lvl="1"/>
            <a:r>
              <a:rPr lang="en-US" b="1" dirty="0"/>
              <a:t>while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</a:t>
            </a:r>
            <a:r>
              <a:rPr lang="en-US" b="1" dirty="0"/>
              <a:t> :</a:t>
            </a:r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statement block</a:t>
            </a:r>
            <a:endParaRPr lang="en-US" b="1" dirty="0"/>
          </a:p>
          <a:p>
            <a:pPr lvl="1"/>
            <a:r>
              <a:rPr lang="en-US" dirty="0"/>
              <a:t>statement 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76" y="730262"/>
            <a:ext cx="8911687" cy="528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Flowchart and Example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1364566"/>
            <a:ext cx="4372099" cy="4765871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641145" y="1370428"/>
            <a:ext cx="6130753" cy="4765871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Initially </a:t>
            </a:r>
            <a:r>
              <a:rPr lang="en-US" b="1" dirty="0" err="1" smtClean="0"/>
              <a:t>i</a:t>
            </a:r>
            <a:r>
              <a:rPr lang="en-US" dirty="0" smtClean="0"/>
              <a:t>=1 and is less than 10, that is, the condition is True, so in the while loop the value of </a:t>
            </a:r>
            <a:r>
              <a:rPr lang="en-US" b="1" dirty="0" err="1"/>
              <a:t>i</a:t>
            </a:r>
            <a:r>
              <a:rPr lang="en-US" dirty="0" smtClean="0"/>
              <a:t> is printed and the condition is updated so that every execution of the loop , the condition becomes more approachable.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323B-604F-4EA7-B34A-A2A0595CEC19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77108" y="6165596"/>
            <a:ext cx="7619999" cy="365125"/>
          </a:xfrm>
        </p:spPr>
        <p:txBody>
          <a:bodyPr/>
          <a:lstStyle/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378" y="3754586"/>
            <a:ext cx="5155955" cy="735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206" y="1359195"/>
            <a:ext cx="5219127" cy="23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37" y="624110"/>
            <a:ext cx="9894176" cy="856960"/>
          </a:xfrm>
        </p:spPr>
        <p:txBody>
          <a:bodyPr/>
          <a:lstStyle/>
          <a:p>
            <a:r>
              <a:rPr lang="en-US" dirty="0" smtClean="0"/>
              <a:t> Nesting of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1481071"/>
            <a:ext cx="10736027" cy="484207"/>
          </a:xfrm>
        </p:spPr>
        <p:txBody>
          <a:bodyPr>
            <a:normAutofit/>
          </a:bodyPr>
          <a:lstStyle/>
          <a:p>
            <a:r>
              <a:rPr lang="en-US" dirty="0" smtClean="0"/>
              <a:t>Nesting of while loops, that is , one while loop within another while loop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323B-604F-4EA7-B34A-A2A0595CEC19}" type="datetime1">
              <a:rPr lang="en-US" smtClean="0"/>
              <a:t>9/20/2017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20" y="1809233"/>
            <a:ext cx="3186855" cy="46339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37" y="1809233"/>
            <a:ext cx="6025384" cy="45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1481071"/>
            <a:ext cx="10736027" cy="5074276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to calculate sum and Average of the first 100 natural numbers using </a:t>
            </a:r>
            <a:r>
              <a:rPr lang="en-US" b="1" dirty="0" smtClean="0"/>
              <a:t>while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Write a program to print 30 horizontal asterisks(*) ?</a:t>
            </a:r>
          </a:p>
          <a:p>
            <a:r>
              <a:rPr lang="en-US" dirty="0"/>
              <a:t>Write a program to calculate sum and Average of </a:t>
            </a:r>
            <a:r>
              <a:rPr lang="en-US" dirty="0" smtClean="0"/>
              <a:t>numbers m to n using </a:t>
            </a:r>
            <a:r>
              <a:rPr lang="en-US" b="1" dirty="0"/>
              <a:t>while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Write a program to read the number until -1 is encountered .also count the no of Negative, Positive and </a:t>
            </a:r>
            <a:r>
              <a:rPr lang="en-US" dirty="0"/>
              <a:t>Zeros </a:t>
            </a:r>
            <a:r>
              <a:rPr lang="en-US" dirty="0" smtClean="0"/>
              <a:t>and find the </a:t>
            </a:r>
            <a:r>
              <a:rPr lang="en-US" dirty="0"/>
              <a:t>S</a:t>
            </a:r>
            <a:r>
              <a:rPr lang="en-US" dirty="0" smtClean="0"/>
              <a:t>um,Avg </a:t>
            </a:r>
            <a:r>
              <a:rPr lang="en-US" dirty="0"/>
              <a:t>of Positive and Negative numbers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Write a program to find sum of even and odd numbers from m to n using </a:t>
            </a:r>
            <a:r>
              <a:rPr lang="en-US" b="1" dirty="0" smtClean="0"/>
              <a:t>while</a:t>
            </a:r>
            <a:r>
              <a:rPr lang="en-US" dirty="0" smtClean="0"/>
              <a:t> ?</a:t>
            </a:r>
          </a:p>
          <a:p>
            <a:r>
              <a:rPr lang="en-US" dirty="0" smtClean="0"/>
              <a:t>Write a program to print the factorial of a given number using while loop?</a:t>
            </a:r>
          </a:p>
          <a:p>
            <a:r>
              <a:rPr lang="en-US" dirty="0" smtClean="0"/>
              <a:t>Write a program to find the given number is an Armstrong Number  or not?</a:t>
            </a:r>
          </a:p>
          <a:p>
            <a:r>
              <a:rPr lang="en-US" dirty="0" smtClean="0"/>
              <a:t>Write a program to convert decimal to binary and binary to decimal ?</a:t>
            </a:r>
          </a:p>
          <a:p>
            <a:r>
              <a:rPr lang="en-US" dirty="0" smtClean="0"/>
              <a:t>Write a program to find the GCD of two positive integer numbers using while loop?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323B-604F-4EA7-B34A-A2A0595CEC19}" type="datetime1">
              <a:rPr lang="en-US" smtClean="0"/>
              <a:t>9/20/2017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552084"/>
            <a:ext cx="8911687" cy="856960"/>
          </a:xfrm>
        </p:spPr>
        <p:txBody>
          <a:bodyPr/>
          <a:lstStyle/>
          <a:p>
            <a:r>
              <a:rPr lang="en-US" dirty="0" smtClean="0"/>
              <a:t> for loop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1481071"/>
            <a:ext cx="10736027" cy="507427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for</a:t>
            </a:r>
            <a:r>
              <a:rPr lang="en-US" dirty="0" smtClean="0"/>
              <a:t> loop statement is used to repeat a statement or group of statements a fixed number of times.</a:t>
            </a:r>
          </a:p>
          <a:p>
            <a:r>
              <a:rPr lang="en-US" dirty="0" smtClean="0"/>
              <a:t>It’s usually used when you know in advance how many times you want to execute a group of consecutive instructions.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for …..in </a:t>
            </a:r>
            <a:r>
              <a:rPr lang="en-US" dirty="0" smtClean="0"/>
              <a:t>statement is a looping statement used to iterate over a </a:t>
            </a:r>
            <a:r>
              <a:rPr lang="en-US" dirty="0"/>
              <a:t>sequence (</a:t>
            </a:r>
            <a:r>
              <a:rPr lang="en-US" u="sng" dirty="0">
                <a:hlinkClick r:id="rId3" tooltip="Python list"/>
              </a:rPr>
              <a:t>list</a:t>
            </a:r>
            <a:r>
              <a:rPr lang="en-US" dirty="0"/>
              <a:t>, </a:t>
            </a:r>
            <a:r>
              <a:rPr lang="en-US" u="sng" dirty="0">
                <a:hlinkClick r:id="rId4" tooltip="Python tuple"/>
              </a:rPr>
              <a:t>tuple</a:t>
            </a:r>
            <a:r>
              <a:rPr lang="en-US" dirty="0"/>
              <a:t>, </a:t>
            </a:r>
            <a:r>
              <a:rPr lang="en-US" u="sng" dirty="0">
                <a:hlinkClick r:id="rId5" tooltip="Python string"/>
              </a:rPr>
              <a:t>string</a:t>
            </a:r>
            <a:r>
              <a:rPr lang="en-US" dirty="0"/>
              <a:t>) or other iterable </a:t>
            </a:r>
            <a:r>
              <a:rPr lang="en-US" dirty="0" smtClean="0"/>
              <a:t>objects</a:t>
            </a:r>
            <a:r>
              <a:rPr lang="en-US" dirty="0"/>
              <a:t>. Iterating over a sequence is called traversal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 difference in for loop syntax. Python syntax uses the </a:t>
            </a:r>
            <a:r>
              <a:rPr lang="en-US" b="1" dirty="0" smtClean="0"/>
              <a:t>range function </a:t>
            </a:r>
            <a:r>
              <a:rPr lang="en-US" dirty="0" smtClean="0"/>
              <a:t>,which makes the loop simpler ,more expensive and less prone error(s).</a:t>
            </a:r>
          </a:p>
          <a:p>
            <a:r>
              <a:rPr lang="en-US" dirty="0" smtClean="0"/>
              <a:t>Syntax of </a:t>
            </a:r>
            <a:r>
              <a:rPr lang="en-US" b="1" dirty="0" smtClean="0"/>
              <a:t>for</a:t>
            </a:r>
            <a:r>
              <a:rPr lang="en-US" dirty="0" smtClean="0"/>
              <a:t> loop:- </a:t>
            </a:r>
            <a:r>
              <a:rPr lang="en-US" b="1" dirty="0" smtClean="0">
                <a:solidFill>
                  <a:schemeClr val="accent2"/>
                </a:solidFill>
              </a:rPr>
              <a:t>for</a:t>
            </a:r>
            <a:r>
              <a:rPr lang="en-US" b="1" dirty="0" smtClean="0">
                <a:solidFill>
                  <a:srgbClr val="002060"/>
                </a:solidFill>
              </a:rPr>
              <a:t> loop_control_var </a:t>
            </a:r>
            <a:r>
              <a:rPr lang="en-US" b="1" dirty="0" smtClean="0">
                <a:solidFill>
                  <a:schemeClr val="accent2"/>
                </a:solidFill>
              </a:rPr>
              <a:t>in</a:t>
            </a:r>
            <a:r>
              <a:rPr lang="en-US" b="1" dirty="0" smtClean="0">
                <a:solidFill>
                  <a:srgbClr val="002060"/>
                </a:solidFill>
              </a:rPr>
              <a:t> sequence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						statement block</a:t>
            </a:r>
          </a:p>
          <a:p>
            <a:r>
              <a:rPr lang="en-US" dirty="0" smtClean="0"/>
              <a:t>When a for loop is used, a range of sequence is specified (only once).The items of the sequence are assigned to the loop control variable one after the other.</a:t>
            </a:r>
          </a:p>
          <a:p>
            <a:r>
              <a:rPr lang="en-US" dirty="0"/>
              <a:t>Loop continues until we reach the last item in the sequence. The </a:t>
            </a:r>
            <a:r>
              <a:rPr lang="en-US" dirty="0" smtClean="0"/>
              <a:t>body </a:t>
            </a:r>
            <a:r>
              <a:rPr lang="en-US" dirty="0"/>
              <a:t>of for loop is separated from the rest of the code using </a:t>
            </a:r>
            <a:r>
              <a:rPr lang="en-US" dirty="0" smtClean="0"/>
              <a:t>indentation.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323B-604F-4EA7-B34A-A2A0595CEC19}" type="datetime1">
              <a:rPr lang="en-US" smtClean="0"/>
              <a:t>9/20/2017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76" y="730262"/>
            <a:ext cx="8911687" cy="528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Flowchart and Example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323B-604F-4EA7-B34A-A2A0595CEC19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77108" y="6165596"/>
            <a:ext cx="7619999" cy="365125"/>
          </a:xfrm>
        </p:spPr>
        <p:txBody>
          <a:bodyPr/>
          <a:lstStyle/>
          <a:p>
            <a:r>
              <a:rPr lang="en-US" dirty="0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 descr="Flowchart of for Loop in Python programm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7" y="1288356"/>
            <a:ext cx="4108095" cy="487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641145" y="1279411"/>
            <a:ext cx="5866750" cy="48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552084"/>
            <a:ext cx="8911687" cy="85696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range()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1481071"/>
            <a:ext cx="10736027" cy="507427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range() </a:t>
            </a:r>
            <a:r>
              <a:rPr lang="en-US" dirty="0" smtClean="0"/>
              <a:t>is built in function in python that is used to iterate over a sequence of numbers</a:t>
            </a:r>
          </a:p>
          <a:p>
            <a:r>
              <a:rPr lang="en-US" dirty="0" smtClean="0"/>
              <a:t>Syntax is  : - </a:t>
            </a:r>
            <a:r>
              <a:rPr lang="en-US" b="1" dirty="0" smtClean="0">
                <a:solidFill>
                  <a:schemeClr val="accent2"/>
                </a:solidFill>
              </a:rPr>
              <a:t>range(</a:t>
            </a:r>
            <a:r>
              <a:rPr lang="en-US" b="1" dirty="0" smtClean="0">
                <a:solidFill>
                  <a:srgbClr val="002060"/>
                </a:solidFill>
              </a:rPr>
              <a:t>beg 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2060"/>
                </a:solidFill>
              </a:rPr>
              <a:t>end</a:t>
            </a:r>
            <a:r>
              <a:rPr lang="en-US" b="1" dirty="0" smtClean="0"/>
              <a:t>,[</a:t>
            </a:r>
            <a:r>
              <a:rPr lang="en-US" b="1" dirty="0" smtClean="0">
                <a:solidFill>
                  <a:srgbClr val="002060"/>
                </a:solidFill>
              </a:rPr>
              <a:t>step</a:t>
            </a:r>
            <a:r>
              <a:rPr lang="en-US" b="1" dirty="0" smtClean="0"/>
              <a:t>]</a:t>
            </a:r>
            <a:r>
              <a:rPr lang="en-US" b="1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range() produces a sequence of numbers starting with </a:t>
            </a:r>
            <a:r>
              <a:rPr lang="en-US" b="1" dirty="0" smtClean="0">
                <a:solidFill>
                  <a:schemeClr val="tx1"/>
                </a:solidFill>
              </a:rPr>
              <a:t>beg</a:t>
            </a:r>
            <a:r>
              <a:rPr lang="en-US" dirty="0" smtClean="0">
                <a:solidFill>
                  <a:schemeClr val="tx1"/>
                </a:solidFill>
              </a:rPr>
              <a:t> and ending with one less than the number </a:t>
            </a:r>
            <a:r>
              <a:rPr lang="en-US" b="1" dirty="0" smtClean="0">
                <a:solidFill>
                  <a:schemeClr val="tx1"/>
                </a:solidFill>
              </a:rPr>
              <a:t>end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step</a:t>
            </a:r>
            <a:r>
              <a:rPr lang="en-US" dirty="0" smtClean="0">
                <a:solidFill>
                  <a:schemeClr val="tx1"/>
                </a:solidFill>
              </a:rPr>
              <a:t> argument is optional, by default, every number in the range is incremented by 1 but we can specify a different increment using </a:t>
            </a:r>
            <a:r>
              <a:rPr lang="en-US" b="1" dirty="0" smtClean="0">
                <a:solidFill>
                  <a:schemeClr val="tx1"/>
                </a:solidFill>
              </a:rPr>
              <a:t>step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tep can be both, negative and positive ,but not zero.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If range() is given single argument ,it produce an object values from </a:t>
            </a:r>
            <a:r>
              <a:rPr lang="en-US" b="1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to </a:t>
            </a:r>
            <a:r>
              <a:rPr lang="en-US" b="1" dirty="0" smtClean="0">
                <a:solidFill>
                  <a:schemeClr val="tx1"/>
                </a:solidFill>
              </a:rPr>
              <a:t>argument-1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range() is given two arguments , it produce an object values from </a:t>
            </a:r>
            <a:r>
              <a:rPr lang="en-US" b="1" dirty="0" smtClean="0">
                <a:solidFill>
                  <a:schemeClr val="tx1"/>
                </a:solidFill>
              </a:rPr>
              <a:t>beg</a:t>
            </a:r>
            <a:r>
              <a:rPr lang="en-US" dirty="0" smtClean="0">
                <a:solidFill>
                  <a:schemeClr val="tx1"/>
                </a:solidFill>
              </a:rPr>
              <a:t> to </a:t>
            </a:r>
            <a:r>
              <a:rPr lang="en-US" b="1" dirty="0" smtClean="0">
                <a:solidFill>
                  <a:schemeClr val="tx1"/>
                </a:solidFill>
              </a:rPr>
              <a:t>end 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range() is given 3 arguments ,then third arguments specifies the interval of the sequence.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323B-604F-4EA7-B34A-A2A0595CEC19}" type="datetime1">
              <a:rPr lang="en-US" smtClean="0"/>
              <a:t>9/20/2017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8397" y="4087315"/>
            <a:ext cx="9761551" cy="1196586"/>
            <a:chOff x="1648397" y="4087315"/>
            <a:chExt cx="9761551" cy="1196586"/>
          </a:xfrm>
        </p:grpSpPr>
        <p:grpSp>
          <p:nvGrpSpPr>
            <p:cNvPr id="11" name="Group 10"/>
            <p:cNvGrpSpPr/>
            <p:nvPr/>
          </p:nvGrpSpPr>
          <p:grpSpPr>
            <a:xfrm>
              <a:off x="1648397" y="4087315"/>
              <a:ext cx="9690061" cy="881926"/>
              <a:chOff x="1651229" y="4173512"/>
              <a:chExt cx="9690061" cy="93075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229" y="4173513"/>
                <a:ext cx="3765874" cy="93074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4264" y="4173512"/>
                <a:ext cx="3111688" cy="93074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7714" y="4210261"/>
                <a:ext cx="3083576" cy="7848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8397" y="4937814"/>
              <a:ext cx="9761551" cy="346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3929</TotalTime>
  <Words>1273</Words>
  <Application>Microsoft Office PowerPoint</Application>
  <PresentationFormat>Widescreen</PresentationFormat>
  <Paragraphs>195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Bell MT</vt:lpstr>
      <vt:lpstr>Calibri</vt:lpstr>
      <vt:lpstr>Century Gothic</vt:lpstr>
      <vt:lpstr>Wingdings 3</vt:lpstr>
      <vt:lpstr>Wisp</vt:lpstr>
      <vt:lpstr>Loop Control Structures (or) Iterative Control Structures  </vt:lpstr>
      <vt:lpstr>Loop Control Structures</vt:lpstr>
      <vt:lpstr>While Loop Control Structures</vt:lpstr>
      <vt:lpstr>Flowchart and Example</vt:lpstr>
      <vt:lpstr> Nesting of while loops</vt:lpstr>
      <vt:lpstr> Practice Problems</vt:lpstr>
      <vt:lpstr> for loop control structures</vt:lpstr>
      <vt:lpstr>Flowchart and Example</vt:lpstr>
      <vt:lpstr>The range() Function</vt:lpstr>
      <vt:lpstr> Nesting of for loops</vt:lpstr>
      <vt:lpstr> Practice Problems</vt:lpstr>
      <vt:lpstr> Unconditional (Breaking)Control Structures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Jagannath Kumar Ch</dc:creator>
  <cp:lastModifiedBy>Jagannath Kumar Ch</cp:lastModifiedBy>
  <cp:revision>188</cp:revision>
  <dcterms:created xsi:type="dcterms:W3CDTF">2017-03-24T08:53:08Z</dcterms:created>
  <dcterms:modified xsi:type="dcterms:W3CDTF">2017-09-20T08:38:40Z</dcterms:modified>
</cp:coreProperties>
</file>