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3" r:id="rId26"/>
    <p:sldId id="284" r:id="rId27"/>
    <p:sldId id="281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BB4C-4153-4303-A255-A57AEC223026}" type="datetime1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76990-3B84-41B3-8A25-8EEE7F80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06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FEFB-8413-4517-A3CF-F59D78EB4587}" type="datetime1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91AE-E4F5-49F5-9163-1823915B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0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EA4514-702D-4E19-B343-A5BE7D5107B6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4065-46C6-482E-A104-A828AEA91632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 smtClean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2737141" y="6562959"/>
            <a:ext cx="8915399" cy="47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E335-DC8D-41A8-82E1-69E0FA88CD21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8B7C-B568-43C7-B7E1-7BFC3FFB0913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39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146E-7E6C-49AA-BBDB-4DF0D72B03F3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5BE-AF38-44F4-A1BB-437B8FD8363E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0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C78-247C-4199-9E6B-428BC3712D61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19F-C0F1-480C-98A9-F506481DAF50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06-DB37-4BFD-9801-C8463E0A507B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8871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601565"/>
            <a:ext cx="10094912" cy="4844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29" y="6445776"/>
            <a:ext cx="1146283" cy="370396"/>
          </a:xfrm>
        </p:spPr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9700" y="6476512"/>
            <a:ext cx="7619999" cy="365125"/>
          </a:xfrm>
        </p:spPr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567-C79B-4B16-AA82-46B4AB485515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0FE-175E-42D1-9F3A-E1F5026E106E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0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8394-B30A-471C-A732-3B32B1228838}" type="datetime1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AF93-3B9E-4E64-B461-18389D5489D5}" type="datetime1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2754-A21A-4894-A328-4F337D055D96}" type="datetime1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BD3-A1BA-41A9-8143-BA344BADD926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A56D-3A42-4F03-B4CA-0D8C1AC85A54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0578-613B-4E8C-BF72-143DD2F90831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579" y="1623528"/>
            <a:ext cx="9632243" cy="3271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Strings &amp; String Functions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B6A0-F0B0-45B8-8A1E-0C3D3F56E0F9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064" y="687165"/>
            <a:ext cx="10094912" cy="5758611"/>
          </a:xfrm>
        </p:spPr>
        <p:txBody>
          <a:bodyPr/>
          <a:lstStyle/>
          <a:p>
            <a:r>
              <a:rPr lang="en-US" dirty="0"/>
              <a:t>An escape sequence starts with a backslash and is interpreted differently. If we use single quote to represent a string, all the single quotes inside the string must be escaped. Similar is the case with double quotes.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how it can be done to represent the above text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can even format </a:t>
            </a:r>
            <a:r>
              <a:rPr lang="en-US" dirty="0" smtClean="0"/>
              <a:t>strings with </a:t>
            </a:r>
            <a:r>
              <a:rPr lang="en-US" b="1" dirty="0" smtClean="0"/>
              <a:t>%</a:t>
            </a:r>
            <a:r>
              <a:rPr lang="en-US" dirty="0" smtClean="0"/>
              <a:t> Operator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55" y="2074460"/>
            <a:ext cx="5768455" cy="2074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655" y="4853437"/>
            <a:ext cx="5768455" cy="15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713371"/>
          </a:xfrm>
        </p:spPr>
        <p:txBody>
          <a:bodyPr>
            <a:normAutofit/>
          </a:bodyPr>
          <a:lstStyle/>
          <a:p>
            <a:r>
              <a:rPr lang="en-US" dirty="0"/>
              <a:t>list of all the escape </a:t>
            </a:r>
            <a:r>
              <a:rPr lang="en-US" dirty="0" smtClean="0"/>
              <a:t>sequence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000450"/>
              </p:ext>
            </p:extLst>
          </p:nvPr>
        </p:nvGraphicFramePr>
        <p:xfrm>
          <a:off x="5418715" y="1337481"/>
          <a:ext cx="6358658" cy="484346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27852"/>
                <a:gridCol w="4230806"/>
              </a:tblGrid>
              <a:tr h="345962">
                <a:tc>
                  <a:txBody>
                    <a:bodyPr/>
                    <a:lstStyle/>
                    <a:p>
                      <a:r>
                        <a:rPr lang="en-US" sz="1700" dirty="0"/>
                        <a:t>Escape Sequence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Description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\newline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Backslash and newline ignored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\\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Backslash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\'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Single quote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\"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Double quote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\a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ASCII Bell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\b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ASCII Backspace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\f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ASCII Formfeed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\n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ASCII Linefeed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\r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ASCII Carriage Return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\t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ASCII Horizontal Tab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\v</a:t>
                      </a:r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ASCII Vertical Tab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</a:t>
                      </a:r>
                      <a:r>
                        <a:rPr lang="en-US" sz="1700" dirty="0" err="1"/>
                        <a:t>ooo</a:t>
                      </a:r>
                      <a:endParaRPr lang="en-US" sz="1700" dirty="0"/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Character with octal value ooo</a:t>
                      </a:r>
                    </a:p>
                  </a:txBody>
                  <a:tcPr marL="86490" marR="86490" marT="43245" marB="43245" anchor="ctr"/>
                </a:tc>
              </a:tr>
              <a:tr h="34596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\</a:t>
                      </a:r>
                      <a:r>
                        <a:rPr lang="en-US" sz="1700" dirty="0" err="1"/>
                        <a:t>xHH</a:t>
                      </a:r>
                      <a:endParaRPr lang="en-US" sz="1700" dirty="0"/>
                    </a:p>
                  </a:txBody>
                  <a:tcPr marL="86490" marR="86490" marT="43245" marB="43245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Character with hexadecimal value HH</a:t>
                      </a:r>
                    </a:p>
                  </a:txBody>
                  <a:tcPr marL="86490" marR="86490" marT="43245" marB="43245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3" y="2757092"/>
            <a:ext cx="4586202" cy="35716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7489" y="2055313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Here are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19349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Raw String to ignore escape </a:t>
            </a:r>
            <a:r>
              <a:rPr lang="en-US" b="1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may wish to ignore the escape sequences inside a string. To do this we can place </a:t>
            </a:r>
            <a:r>
              <a:rPr lang="en-US" b="1" dirty="0"/>
              <a:t>r</a:t>
            </a:r>
            <a:r>
              <a:rPr lang="en-US" dirty="0"/>
              <a:t> or </a:t>
            </a:r>
            <a:r>
              <a:rPr lang="en-US" b="1" dirty="0"/>
              <a:t>R</a:t>
            </a:r>
            <a:r>
              <a:rPr lang="en-US" dirty="0"/>
              <a:t> in front of the string.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imply that it is a raw string and any escape sequence inside it will be ignored.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69" y="2976562"/>
            <a:ext cx="6045957" cy="20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format() Method for Formatting </a:t>
            </a:r>
            <a:r>
              <a:rPr lang="en-US" b="1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format() method that is available with the string object is very versatile and powerful in formatting strings. </a:t>
            </a:r>
            <a:endParaRPr lang="en-US" dirty="0" smtClean="0"/>
          </a:p>
          <a:p>
            <a:r>
              <a:rPr lang="en-US" dirty="0" smtClean="0"/>
              <a:t>Format </a:t>
            </a:r>
            <a:r>
              <a:rPr lang="en-US" dirty="0"/>
              <a:t>strings contains curly braces {} as placeholders or replacement fields which gets replaced.</a:t>
            </a:r>
          </a:p>
          <a:p>
            <a:r>
              <a:rPr lang="en-US" dirty="0" smtClean="0"/>
              <a:t>We </a:t>
            </a:r>
            <a:r>
              <a:rPr lang="en-US" dirty="0"/>
              <a:t>can use positional arguments or keyword arguments to specify the order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30" y="3344848"/>
            <a:ext cx="8070093" cy="31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Built-in functions to Work with </a:t>
            </a: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built-in functions that work with sequence, works with string as well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enumerate() </a:t>
            </a:r>
            <a:r>
              <a:rPr lang="en-US" dirty="0"/>
              <a:t>function returns an enumerate object. It contains the index and value of all the items in the string </a:t>
            </a:r>
            <a:r>
              <a:rPr lang="en-US" dirty="0" smtClean="0"/>
              <a:t>as </a:t>
            </a:r>
            <a:r>
              <a:rPr lang="en-US" dirty="0"/>
              <a:t>pairs. This can be useful for iteration</a:t>
            </a:r>
            <a:r>
              <a:rPr lang="en-US" dirty="0" smtClean="0"/>
              <a:t>.</a:t>
            </a:r>
          </a:p>
          <a:p>
            <a:pPr indent="-285750"/>
            <a:r>
              <a:rPr lang="en-US" dirty="0" smtClean="0"/>
              <a:t> The </a:t>
            </a:r>
            <a:r>
              <a:rPr lang="en-US" b="1" dirty="0" smtClean="0"/>
              <a:t>len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smtClean="0"/>
              <a:t> function returns </a:t>
            </a:r>
            <a:r>
              <a:rPr lang="en-US" dirty="0"/>
              <a:t>the length (number of characters) of the string</a:t>
            </a:r>
            <a:r>
              <a:rPr lang="en-US" dirty="0" smtClean="0"/>
              <a:t>.</a:t>
            </a:r>
          </a:p>
          <a:p>
            <a:pPr indent="-2857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51" y="3111690"/>
            <a:ext cx="8122176" cy="31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474" y="632574"/>
            <a:ext cx="10094912" cy="5813202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b="1" dirty="0"/>
              <a:t>center() </a:t>
            </a:r>
            <a:r>
              <a:rPr lang="en-US" dirty="0"/>
              <a:t>makes </a:t>
            </a:r>
            <a:r>
              <a:rPr lang="en-US" dirty="0" err="1"/>
              <a:t>str</a:t>
            </a:r>
            <a:r>
              <a:rPr lang="en-US" dirty="0"/>
              <a:t> centred by taking </a:t>
            </a:r>
            <a:r>
              <a:rPr lang="en-US" i="1" dirty="0"/>
              <a:t>width </a:t>
            </a:r>
            <a:r>
              <a:rPr lang="en-US" dirty="0"/>
              <a:t>parameter into account. Padding is specified by parameter </a:t>
            </a:r>
            <a:r>
              <a:rPr lang="en-US" b="1" i="1" dirty="0"/>
              <a:t>fillchar</a:t>
            </a:r>
            <a:r>
              <a:rPr lang="en-US" dirty="0"/>
              <a:t>. Default filler is a 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	Syntax  : - </a:t>
            </a:r>
            <a:r>
              <a:rPr lang="en-US" dirty="0" smtClean="0"/>
              <a:t>str.center(width</a:t>
            </a:r>
            <a:r>
              <a:rPr lang="en-US" dirty="0"/>
              <a:t>[, fillchar])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method </a:t>
            </a:r>
            <a:r>
              <a:rPr lang="en-US" b="1" dirty="0" smtClean="0"/>
              <a:t>count() </a:t>
            </a:r>
            <a:r>
              <a:rPr lang="en-US" dirty="0" smtClean="0"/>
              <a:t>returns </a:t>
            </a:r>
            <a:r>
              <a:rPr lang="en-US" dirty="0"/>
              <a:t>the number of occurrence of Python string </a:t>
            </a:r>
            <a:r>
              <a:rPr lang="en-US" i="1" dirty="0" err="1"/>
              <a:t>substr</a:t>
            </a:r>
            <a:r>
              <a:rPr lang="en-US" i="1" dirty="0"/>
              <a:t> </a:t>
            </a:r>
            <a:r>
              <a:rPr lang="en-US" dirty="0"/>
              <a:t>in string </a:t>
            </a:r>
            <a:r>
              <a:rPr lang="en-US" i="1" dirty="0"/>
              <a:t>str</a:t>
            </a:r>
            <a:r>
              <a:rPr lang="en-US" dirty="0"/>
              <a:t>. </a:t>
            </a:r>
            <a:r>
              <a:rPr lang="en-US" dirty="0" smtClean="0"/>
              <a:t>By </a:t>
            </a:r>
            <a:r>
              <a:rPr lang="en-US" dirty="0"/>
              <a:t>using parameter </a:t>
            </a:r>
            <a:r>
              <a:rPr lang="en-US" i="1" dirty="0"/>
              <a:t>start </a:t>
            </a:r>
            <a:r>
              <a:rPr lang="en-US" dirty="0"/>
              <a:t>and </a:t>
            </a:r>
            <a:r>
              <a:rPr lang="en-US" i="1" dirty="0"/>
              <a:t>end </a:t>
            </a:r>
            <a:r>
              <a:rPr lang="en-US" dirty="0"/>
              <a:t>you can give slice of </a:t>
            </a:r>
            <a:r>
              <a:rPr lang="en-US" i="1" dirty="0" err="1"/>
              <a:t>str</a:t>
            </a:r>
            <a:r>
              <a:rPr lang="en-US" i="1" dirty="0"/>
              <a:t> 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	Syntax  </a:t>
            </a:r>
            <a:r>
              <a:rPr lang="en-US" b="1" dirty="0"/>
              <a:t>: - </a:t>
            </a:r>
            <a:r>
              <a:rPr lang="en-US" dirty="0"/>
              <a:t>str.count(</a:t>
            </a:r>
            <a:r>
              <a:rPr lang="en-US" dirty="0" err="1"/>
              <a:t>substr</a:t>
            </a:r>
            <a:r>
              <a:rPr lang="en-US" dirty="0"/>
              <a:t> [, start [, end</a:t>
            </a:r>
            <a:r>
              <a:rPr lang="en-US" dirty="0" smtClean="0"/>
              <a:t>]])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96" y="1750822"/>
            <a:ext cx="3964319" cy="15382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96" y="4423049"/>
            <a:ext cx="4182685" cy="215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78327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method </a:t>
            </a:r>
            <a:r>
              <a:rPr lang="en-US" b="1" dirty="0" smtClean="0"/>
              <a:t>endswith()</a:t>
            </a:r>
            <a:r>
              <a:rPr lang="en-US" dirty="0" smtClean="0"/>
              <a:t> </a:t>
            </a:r>
            <a:r>
              <a:rPr lang="en-US" dirty="0"/>
              <a:t>returns True if the string ends with the specified substring, otherwise return False 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The use of </a:t>
            </a:r>
            <a:r>
              <a:rPr lang="en-US" i="1" dirty="0"/>
              <a:t>start </a:t>
            </a:r>
            <a:r>
              <a:rPr lang="en-US" dirty="0"/>
              <a:t>and </a:t>
            </a:r>
            <a:r>
              <a:rPr lang="en-US" i="1" dirty="0"/>
              <a:t>end </a:t>
            </a:r>
            <a:r>
              <a:rPr lang="en-US" dirty="0"/>
              <a:t>to generate </a:t>
            </a:r>
            <a:r>
              <a:rPr lang="en-US" dirty="0" smtClean="0"/>
              <a:t>slice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of Python string </a:t>
            </a:r>
            <a:r>
              <a:rPr lang="en-US" i="1" dirty="0"/>
              <a:t>str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Syntax :- </a:t>
            </a:r>
            <a:r>
              <a:rPr lang="en-US" dirty="0" smtClean="0"/>
              <a:t>str.endswith(suffix</a:t>
            </a:r>
            <a:r>
              <a:rPr lang="en-US" dirty="0"/>
              <a:t>[, start[, end]])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find()</a:t>
            </a:r>
            <a:r>
              <a:rPr lang="en-US" dirty="0"/>
              <a:t> method used to find out whether a string occur in given string or its substrings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given Python string is found, then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b="1" dirty="0"/>
              <a:t>find()</a:t>
            </a:r>
            <a:r>
              <a:rPr lang="en-US" dirty="0"/>
              <a:t> method returns its 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If Python string is not found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-1 would be returned.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Syntax  </a:t>
            </a:r>
            <a:r>
              <a:rPr lang="en-US" b="1" dirty="0"/>
              <a:t>: - </a:t>
            </a:r>
            <a:r>
              <a:rPr lang="en-US" dirty="0"/>
              <a:t>str.find(</a:t>
            </a:r>
            <a:r>
              <a:rPr lang="en-US" dirty="0" err="1"/>
              <a:t>str</a:t>
            </a:r>
            <a:r>
              <a:rPr lang="en-US" dirty="0"/>
              <a:t>, beg=0 end=len(string))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53" y="970344"/>
            <a:ext cx="4916890" cy="2253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553" y="3543647"/>
            <a:ext cx="4916890" cy="26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78327"/>
          </a:xfrm>
        </p:spPr>
        <p:txBody>
          <a:bodyPr>
            <a:normAutofit/>
          </a:bodyPr>
          <a:lstStyle/>
          <a:p>
            <a:r>
              <a:rPr lang="en-US" dirty="0"/>
              <a:t>The method </a:t>
            </a:r>
            <a:r>
              <a:rPr lang="en-US" b="1" dirty="0" err="1"/>
              <a:t>isalnum</a:t>
            </a:r>
            <a:r>
              <a:rPr lang="en-US" b="1" dirty="0"/>
              <a:t>()</a:t>
            </a:r>
            <a:r>
              <a:rPr lang="en-US" dirty="0"/>
              <a:t> is used to </a:t>
            </a:r>
            <a:r>
              <a:rPr lang="en-US" dirty="0" smtClean="0"/>
              <a:t>determine</a:t>
            </a:r>
          </a:p>
          <a:p>
            <a:pPr marL="0" indent="0">
              <a:buNone/>
            </a:pPr>
            <a:r>
              <a:rPr lang="en-US" dirty="0" smtClean="0"/>
              <a:t> 	whether </a:t>
            </a:r>
            <a:r>
              <a:rPr lang="en-US" dirty="0"/>
              <a:t>the Python string consists 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alphanumeric characters, false otherwise</a:t>
            </a:r>
          </a:p>
          <a:p>
            <a:pPr marL="0" indent="0">
              <a:buNone/>
            </a:pPr>
            <a:r>
              <a:rPr lang="en-US" b="1" dirty="0" smtClean="0"/>
              <a:t>	Syntax :- </a:t>
            </a:r>
            <a:r>
              <a:rPr lang="en-US" dirty="0" err="1" smtClean="0"/>
              <a:t>str.isalnum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The </a:t>
            </a:r>
            <a:r>
              <a:rPr lang="en-US" dirty="0"/>
              <a:t>method </a:t>
            </a:r>
            <a:r>
              <a:rPr lang="en-US" b="1" dirty="0" err="1"/>
              <a:t>isalpha</a:t>
            </a:r>
            <a:r>
              <a:rPr lang="en-US" b="1" dirty="0"/>
              <a:t>() </a:t>
            </a:r>
            <a:r>
              <a:rPr lang="en-US" dirty="0"/>
              <a:t>return true if the </a:t>
            </a:r>
            <a:r>
              <a:rPr lang="en-US" dirty="0" smtClean="0"/>
              <a:t>Python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contains only alphabetic character(s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false </a:t>
            </a:r>
            <a:r>
              <a:rPr lang="en-US" dirty="0"/>
              <a:t>otherwise.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/>
              <a:t>Syntax :- </a:t>
            </a:r>
            <a:r>
              <a:rPr lang="en-US" dirty="0" err="1" smtClean="0"/>
              <a:t>str.isalpha</a:t>
            </a:r>
            <a:r>
              <a:rPr lang="en-US" dirty="0" smtClean="0"/>
              <a:t>() </a:t>
            </a:r>
          </a:p>
          <a:p>
            <a:r>
              <a:rPr lang="en-US" dirty="0"/>
              <a:t>The method </a:t>
            </a:r>
            <a:r>
              <a:rPr lang="en-US" b="1" dirty="0" err="1"/>
              <a:t>isdigit</a:t>
            </a:r>
            <a:r>
              <a:rPr lang="en-US" b="1" dirty="0"/>
              <a:t>() </a:t>
            </a:r>
            <a:r>
              <a:rPr lang="en-US" dirty="0"/>
              <a:t>return true if the Python </a:t>
            </a: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	contains </a:t>
            </a:r>
            <a:r>
              <a:rPr lang="en-US" dirty="0"/>
              <a:t>only digit(s),false otherwise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Syntax :- </a:t>
            </a:r>
            <a:r>
              <a:rPr lang="en-US" dirty="0" err="1" smtClean="0"/>
              <a:t>str.isdigit</a:t>
            </a:r>
            <a:r>
              <a:rPr lang="en-US" dirty="0" smtClean="0"/>
              <a:t>() </a:t>
            </a:r>
            <a:endParaRPr lang="en-US" dirty="0"/>
          </a:p>
          <a:p>
            <a:r>
              <a:rPr lang="en-US" dirty="0"/>
              <a:t>The method </a:t>
            </a:r>
            <a:r>
              <a:rPr lang="en-US" b="1" dirty="0" err="1"/>
              <a:t>islower</a:t>
            </a:r>
            <a:r>
              <a:rPr lang="en-US" b="1" dirty="0"/>
              <a:t>() </a:t>
            </a:r>
            <a:r>
              <a:rPr lang="en-US" dirty="0"/>
              <a:t>return true if the Python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contains only lower cased character(s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	false otherwise</a:t>
            </a:r>
          </a:p>
          <a:p>
            <a:pPr marL="0" indent="0">
              <a:buNone/>
            </a:pPr>
            <a:r>
              <a:rPr lang="en-US" b="1" dirty="0" smtClean="0"/>
              <a:t>	Syntax </a:t>
            </a:r>
            <a:r>
              <a:rPr lang="en-US" b="1" dirty="0"/>
              <a:t>:- </a:t>
            </a:r>
            <a:r>
              <a:rPr lang="en-US" dirty="0" err="1"/>
              <a:t>str.isdigit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521" y="440655"/>
            <a:ext cx="2596893" cy="1517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521" y="2011639"/>
            <a:ext cx="2596893" cy="1561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098" y="3584186"/>
            <a:ext cx="2556316" cy="1588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521" y="5172311"/>
            <a:ext cx="2596893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78327"/>
          </a:xfrm>
        </p:spPr>
        <p:txBody>
          <a:bodyPr>
            <a:normAutofit/>
          </a:bodyPr>
          <a:lstStyle/>
          <a:p>
            <a:r>
              <a:rPr lang="en-US" dirty="0"/>
              <a:t>The method </a:t>
            </a:r>
            <a:r>
              <a:rPr lang="en-US" b="1" dirty="0" err="1"/>
              <a:t>isspace</a:t>
            </a:r>
            <a:r>
              <a:rPr lang="en-US" b="1" dirty="0"/>
              <a:t>() </a:t>
            </a:r>
            <a:r>
              <a:rPr lang="en-US" dirty="0"/>
              <a:t>return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the Python string contains </a:t>
            </a:r>
            <a:r>
              <a:rPr lang="en-US" dirty="0" smtClean="0"/>
              <a:t>only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white space(s).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Syntax :- </a:t>
            </a:r>
            <a:r>
              <a:rPr lang="en-US" dirty="0" err="1" smtClean="0"/>
              <a:t>str.isspace</a:t>
            </a:r>
            <a:r>
              <a:rPr lang="en-US" dirty="0" smtClean="0"/>
              <a:t>() </a:t>
            </a:r>
          </a:p>
          <a:p>
            <a:r>
              <a:rPr lang="en-US" dirty="0"/>
              <a:t>The method </a:t>
            </a:r>
            <a:r>
              <a:rPr lang="en-US" b="1" dirty="0" err="1"/>
              <a:t>istitle</a:t>
            </a:r>
            <a:r>
              <a:rPr lang="en-US" b="1" dirty="0"/>
              <a:t>() </a:t>
            </a:r>
            <a:r>
              <a:rPr lang="en-US" dirty="0"/>
              <a:t>return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the string is a </a:t>
            </a:r>
            <a:r>
              <a:rPr lang="en-US" dirty="0" err="1" smtClean="0"/>
              <a:t>titlecased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Syntax </a:t>
            </a:r>
            <a:r>
              <a:rPr lang="en-US" b="1" dirty="0"/>
              <a:t>:- </a:t>
            </a:r>
            <a:r>
              <a:rPr lang="en-US" dirty="0" err="1" smtClean="0"/>
              <a:t>str.istitle</a:t>
            </a:r>
            <a:r>
              <a:rPr lang="en-US" dirty="0" smtClean="0"/>
              <a:t>() </a:t>
            </a:r>
          </a:p>
          <a:p>
            <a:r>
              <a:rPr lang="en-US" dirty="0"/>
              <a:t>The method </a:t>
            </a:r>
            <a:r>
              <a:rPr lang="en-US" b="1" dirty="0" err="1"/>
              <a:t>isupper</a:t>
            </a:r>
            <a:r>
              <a:rPr lang="en-US" b="1" dirty="0"/>
              <a:t>() </a:t>
            </a:r>
            <a:r>
              <a:rPr lang="en-US" dirty="0"/>
              <a:t>return true if the string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ontains</a:t>
            </a:r>
            <a:r>
              <a:rPr lang="en-US" dirty="0" smtClean="0"/>
              <a:t> </a:t>
            </a:r>
            <a:r>
              <a:rPr lang="en-US" dirty="0"/>
              <a:t>only upper cased character(s),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false </a:t>
            </a:r>
            <a:r>
              <a:rPr lang="en-US" dirty="0"/>
              <a:t>otherwise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Sytax</a:t>
            </a:r>
            <a:r>
              <a:rPr lang="en-US" dirty="0" smtClean="0"/>
              <a:t>:- </a:t>
            </a:r>
            <a:r>
              <a:rPr lang="en-US" dirty="0" err="1" smtClean="0"/>
              <a:t>str.isupper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method </a:t>
            </a:r>
            <a:r>
              <a:rPr lang="en-US" b="1" dirty="0" err="1"/>
              <a:t>ljust</a:t>
            </a:r>
            <a:r>
              <a:rPr lang="en-US" b="1" dirty="0"/>
              <a:t>()</a:t>
            </a:r>
            <a:r>
              <a:rPr lang="en-US" dirty="0"/>
              <a:t>, it returns the string left justified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Total </a:t>
            </a:r>
            <a:r>
              <a:rPr lang="en-US" dirty="0"/>
              <a:t>length of string is defined in first parameter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of </a:t>
            </a:r>
            <a:r>
              <a:rPr lang="en-US" dirty="0"/>
              <a:t>method</a:t>
            </a:r>
            <a:r>
              <a:rPr lang="en-US" i="1" dirty="0"/>
              <a:t> width </a:t>
            </a:r>
            <a:r>
              <a:rPr lang="en-US" dirty="0"/>
              <a:t>. Padding is done as defined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second parameter </a:t>
            </a:r>
            <a:r>
              <a:rPr lang="en-US" i="1" dirty="0"/>
              <a:t>fillchar </a:t>
            </a:r>
            <a:r>
              <a:rPr lang="en-US" dirty="0"/>
              <a:t>.( default is space)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64" y="454406"/>
            <a:ext cx="3234520" cy="12106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565" y="1665027"/>
            <a:ext cx="3370995" cy="1569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565" y="3234517"/>
            <a:ext cx="3370996" cy="16725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565" y="4907020"/>
            <a:ext cx="3370996" cy="15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78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Syntax : - </a:t>
            </a:r>
            <a:r>
              <a:rPr lang="en-US" b="1" dirty="0" err="1"/>
              <a:t>str.ljust</a:t>
            </a:r>
            <a:r>
              <a:rPr lang="en-US" b="1" dirty="0"/>
              <a:t>(width[, fillchar</a:t>
            </a:r>
            <a:r>
              <a:rPr lang="en-US" b="1" dirty="0" smtClean="0"/>
              <a:t>])</a:t>
            </a:r>
          </a:p>
          <a:p>
            <a:r>
              <a:rPr lang="en-US" dirty="0"/>
              <a:t>In above example you can see that if you don't define the </a:t>
            </a:r>
            <a:r>
              <a:rPr lang="en-US" i="1" dirty="0"/>
              <a:t>fillchar </a:t>
            </a:r>
            <a:r>
              <a:rPr lang="en-US" dirty="0"/>
              <a:t>then the method </a:t>
            </a:r>
            <a:r>
              <a:rPr lang="en-US" b="1" dirty="0" err="1"/>
              <a:t>ljust</a:t>
            </a:r>
            <a:r>
              <a:rPr lang="en-US" b="1" dirty="0"/>
              <a:t>() </a:t>
            </a:r>
            <a:r>
              <a:rPr lang="en-US" dirty="0"/>
              <a:t>automatically take space as </a:t>
            </a:r>
            <a:r>
              <a:rPr lang="en-US" i="1" dirty="0"/>
              <a:t>fillchar.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</a:t>
            </a:r>
            <a:r>
              <a:rPr lang="en-US" b="1" dirty="0" err="1"/>
              <a:t>rjust</a:t>
            </a:r>
            <a:r>
              <a:rPr lang="en-US" b="1" dirty="0"/>
              <a:t>()</a:t>
            </a:r>
            <a:r>
              <a:rPr lang="en-US" dirty="0"/>
              <a:t>, it returns the string right justified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Total </a:t>
            </a:r>
            <a:r>
              <a:rPr lang="en-US" dirty="0"/>
              <a:t>length of string is defined in first parameter </a:t>
            </a:r>
            <a:r>
              <a:rPr lang="en-US" dirty="0" smtClean="0"/>
              <a:t>of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</a:t>
            </a:r>
            <a:r>
              <a:rPr lang="en-US" i="1" dirty="0" smtClean="0"/>
              <a:t> </a:t>
            </a:r>
            <a:r>
              <a:rPr lang="en-US" i="1" dirty="0"/>
              <a:t>width </a:t>
            </a:r>
            <a:r>
              <a:rPr lang="en-US" dirty="0"/>
              <a:t>. Padding is done as defined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second </a:t>
            </a:r>
            <a:r>
              <a:rPr lang="en-US" dirty="0"/>
              <a:t>parameter </a:t>
            </a:r>
            <a:r>
              <a:rPr lang="en-US" i="1" dirty="0"/>
              <a:t>fillchar </a:t>
            </a:r>
            <a:r>
              <a:rPr lang="en-US" dirty="0"/>
              <a:t>.( default is space)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Syntax:- </a:t>
            </a:r>
            <a:r>
              <a:rPr lang="en-US" b="1" dirty="0" err="1"/>
              <a:t>str.rjust</a:t>
            </a:r>
            <a:r>
              <a:rPr lang="en-US" b="1" dirty="0"/>
              <a:t>(width[, fillchar]) </a:t>
            </a:r>
            <a:endParaRPr lang="en-US" b="1" dirty="0" smtClean="0"/>
          </a:p>
          <a:p>
            <a:r>
              <a:rPr lang="en-US" dirty="0"/>
              <a:t>This function </a:t>
            </a:r>
            <a:r>
              <a:rPr lang="en-US" b="1" dirty="0" smtClean="0"/>
              <a:t>capitalize()</a:t>
            </a:r>
            <a:r>
              <a:rPr lang="en-US" dirty="0" smtClean="0"/>
              <a:t> </a:t>
            </a:r>
            <a:r>
              <a:rPr lang="en-US" dirty="0"/>
              <a:t>first letter of string.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Syntax:- </a:t>
            </a:r>
            <a:r>
              <a:rPr lang="en-US" b="1" dirty="0" err="1" smtClean="0"/>
              <a:t>str.capitalize</a:t>
            </a:r>
            <a:r>
              <a:rPr lang="en-US" b="1" dirty="0" smtClean="0"/>
              <a:t>()</a:t>
            </a:r>
          </a:p>
          <a:p>
            <a:r>
              <a:rPr lang="en-US" dirty="0"/>
              <a:t>The method </a:t>
            </a:r>
            <a:r>
              <a:rPr lang="en-US" b="1" dirty="0"/>
              <a:t>lower()</a:t>
            </a:r>
            <a:r>
              <a:rPr lang="en-US" dirty="0"/>
              <a:t> returns a copy of the string </a:t>
            </a:r>
            <a:r>
              <a:rPr lang="en-US" dirty="0" smtClean="0"/>
              <a:t>in </a:t>
            </a:r>
          </a:p>
          <a:p>
            <a:pPr marL="0" indent="0">
              <a:buNone/>
            </a:pPr>
            <a:r>
              <a:rPr lang="en-US" dirty="0" smtClean="0"/>
              <a:t>	which </a:t>
            </a:r>
            <a:r>
              <a:rPr lang="en-US" dirty="0"/>
              <a:t>all case-based characters have </a:t>
            </a:r>
            <a:r>
              <a:rPr lang="en-US" dirty="0" smtClean="0"/>
              <a:t>been</a:t>
            </a:r>
          </a:p>
          <a:p>
            <a:pPr marL="0" indent="0">
              <a:buNone/>
            </a:pPr>
            <a:r>
              <a:rPr lang="en-US" dirty="0" smtClean="0"/>
              <a:t>	converted </a:t>
            </a:r>
            <a:r>
              <a:rPr lang="en-US" dirty="0"/>
              <a:t>to lower case.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Syntax:- </a:t>
            </a:r>
            <a:r>
              <a:rPr lang="en-US" b="1" dirty="0" err="1" smtClean="0"/>
              <a:t>str.lower</a:t>
            </a:r>
            <a:r>
              <a:rPr lang="en-US" b="1" dirty="0" smtClean="0"/>
              <a:t>() ,</a:t>
            </a:r>
            <a:r>
              <a:rPr lang="en-US" b="1" dirty="0" err="1" smtClean="0"/>
              <a:t>str.upper</a:t>
            </a:r>
            <a:r>
              <a:rPr lang="en-US" b="1" dirty="0" smtClean="0"/>
              <a:t>()</a:t>
            </a:r>
          </a:p>
          <a:p>
            <a:r>
              <a:rPr lang="en-US" dirty="0"/>
              <a:t>The method </a:t>
            </a:r>
            <a:r>
              <a:rPr lang="en-US" b="1" dirty="0"/>
              <a:t>upper()</a:t>
            </a:r>
            <a:r>
              <a:rPr lang="en-US" dirty="0"/>
              <a:t> returns a copy of the string in which all case-based characters have been converted to upper case.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11" y="1289357"/>
            <a:ext cx="3337519" cy="1849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660" y="3433208"/>
            <a:ext cx="3592419" cy="729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659" y="4298658"/>
            <a:ext cx="3592419" cy="16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674" y="359302"/>
            <a:ext cx="8911687" cy="856960"/>
          </a:xfrm>
        </p:spPr>
        <p:txBody>
          <a:bodyPr/>
          <a:lstStyle/>
          <a:p>
            <a:r>
              <a:rPr lang="en-US" dirty="0" smtClean="0"/>
              <a:t>What are Strings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651" y="1241358"/>
            <a:ext cx="10605848" cy="53778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String</a:t>
            </a:r>
            <a:r>
              <a:rPr lang="en-US" dirty="0" smtClean="0"/>
              <a:t> is a series / sequence of  Unicode characters enclosed within double/single/triple quotation marks to represent </a:t>
            </a:r>
            <a:r>
              <a:rPr lang="en-US" b="1" dirty="0" smtClean="0"/>
              <a:t>Strings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/>
              <a:t>Strings</a:t>
            </a:r>
            <a:r>
              <a:rPr lang="en-US" dirty="0"/>
              <a:t> are </a:t>
            </a:r>
            <a:r>
              <a:rPr lang="en-US" dirty="0" smtClean="0"/>
              <a:t>immutable.</a:t>
            </a:r>
            <a:endParaRPr lang="en-US" b="1" dirty="0" smtClean="0"/>
          </a:p>
          <a:p>
            <a:r>
              <a:rPr lang="en-US" dirty="0" smtClean="0"/>
              <a:t>A String may contain letters,digits,and various special characters such as +,-,*,/ and $,string constants also referred as string literals.</a:t>
            </a:r>
          </a:p>
          <a:p>
            <a:pPr marL="0" indent="0">
              <a:buNone/>
            </a:pPr>
            <a:r>
              <a:rPr lang="en-US" sz="2000" b="1" dirty="0" smtClean="0"/>
              <a:t>Declaring &amp; Initializing String Variables</a:t>
            </a:r>
          </a:p>
          <a:p>
            <a:pPr marL="457200" lvl="1" indent="0">
              <a:buNone/>
            </a:pPr>
            <a:r>
              <a:rPr lang="en-US" sz="1900" dirty="0" smtClean="0"/>
              <a:t>&gt;&gt;&gt; s1 </a:t>
            </a:r>
            <a:r>
              <a:rPr lang="en-US" sz="1900" dirty="0"/>
              <a:t>= "This is a </a:t>
            </a:r>
            <a:r>
              <a:rPr lang="en-US" sz="1900" dirty="0" smtClean="0"/>
              <a:t>string one“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 smtClean="0"/>
              <a:t>&gt;&gt;&gt; s2 </a:t>
            </a:r>
            <a:r>
              <a:rPr lang="en-US" sz="1900" dirty="0"/>
              <a:t>= </a:t>
            </a:r>
            <a:r>
              <a:rPr lang="en-US" sz="1900" dirty="0" smtClean="0"/>
              <a:t>‘This </a:t>
            </a:r>
            <a:r>
              <a:rPr lang="en-US" sz="1900" dirty="0"/>
              <a:t>is a </a:t>
            </a:r>
            <a:r>
              <a:rPr lang="en-US" sz="1900" dirty="0" smtClean="0"/>
              <a:t>string two’</a:t>
            </a:r>
          </a:p>
          <a:p>
            <a:pPr marL="457200" lvl="1" indent="0">
              <a:buNone/>
            </a:pPr>
            <a:r>
              <a:rPr lang="en-US" sz="1900" dirty="0" smtClean="0"/>
              <a:t>&gt;&gt;&gt; s3=‘’   #empty string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 smtClean="0"/>
              <a:t>&gt;&gt;&gt; type(s1)                     </a:t>
            </a:r>
            <a:r>
              <a:rPr lang="en-US" sz="1900" dirty="0"/>
              <a:t>&lt;class '</a:t>
            </a:r>
            <a:r>
              <a:rPr lang="en-US" sz="1900" dirty="0" err="1"/>
              <a:t>str</a:t>
            </a:r>
            <a:r>
              <a:rPr lang="en-US" sz="1900" dirty="0" smtClean="0"/>
              <a:t>'&gt;</a:t>
            </a:r>
          </a:p>
          <a:p>
            <a:r>
              <a:rPr lang="en-US" sz="1900" dirty="0"/>
              <a:t>Multi-line strings can be denoted using triple quotes, ''' or """. </a:t>
            </a:r>
            <a:endParaRPr lang="en-US" sz="1900" dirty="0" smtClean="0"/>
          </a:p>
          <a:p>
            <a:r>
              <a:rPr lang="en-US" sz="1900" dirty="0" smtClean="0"/>
              <a:t>Even </a:t>
            </a:r>
            <a:r>
              <a:rPr lang="en-US" sz="1900" dirty="0"/>
              <a:t>triple quotes can be used in Python but generally used to represent </a:t>
            </a:r>
            <a:r>
              <a:rPr lang="en-US" sz="1900" b="1" dirty="0" smtClean="0"/>
              <a:t>multiline </a:t>
            </a:r>
            <a:r>
              <a:rPr lang="en-US" sz="1900" b="1"/>
              <a:t>strings </a:t>
            </a:r>
            <a:r>
              <a:rPr lang="en-US" sz="1900" smtClean="0"/>
              <a:t>or </a:t>
            </a:r>
            <a:r>
              <a:rPr lang="en-US" sz="1900" b="1" dirty="0"/>
              <a:t>docstrings</a:t>
            </a:r>
            <a:r>
              <a:rPr lang="en-US" sz="1900" dirty="0"/>
              <a:t>. </a:t>
            </a:r>
          </a:p>
          <a:p>
            <a:pPr marL="457200" lvl="1" indent="0">
              <a:buNone/>
            </a:pPr>
            <a:r>
              <a:rPr lang="en-US" sz="1900" dirty="0" smtClean="0"/>
              <a:t>&gt;&gt;&gt; s4 </a:t>
            </a:r>
            <a:r>
              <a:rPr lang="en-US" sz="1900" dirty="0"/>
              <a:t>= '''a multiline</a:t>
            </a:r>
          </a:p>
          <a:p>
            <a:pPr marL="457200" lvl="1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 </a:t>
            </a:r>
            <a:r>
              <a:rPr lang="en-US" sz="1900" dirty="0"/>
              <a:t>string</a:t>
            </a:r>
            <a:r>
              <a:rPr lang="en-US" sz="1900" dirty="0" smtClean="0"/>
              <a:t>''‘</a:t>
            </a:r>
          </a:p>
          <a:p>
            <a:pPr marL="457200" lvl="1" indent="0">
              <a:buNone/>
            </a:pPr>
            <a:r>
              <a:rPr lang="en-US" sz="1900" dirty="0" smtClean="0"/>
              <a:t>&gt;&gt;&gt;</a:t>
            </a:r>
            <a:endParaRPr lang="en-US" sz="19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4FA-266E-4431-86EA-99E83CFD174B}" type="datetime1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78327"/>
          </a:xfrm>
        </p:spPr>
        <p:txBody>
          <a:bodyPr>
            <a:normAutofit/>
          </a:bodyPr>
          <a:lstStyle/>
          <a:p>
            <a:r>
              <a:rPr lang="en-US" dirty="0"/>
              <a:t>The method </a:t>
            </a:r>
            <a:r>
              <a:rPr lang="en-US" b="1" dirty="0"/>
              <a:t>title()</a:t>
            </a:r>
            <a:r>
              <a:rPr lang="en-US" dirty="0"/>
              <a:t> returns a copy of the string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which first character of all words of string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are </a:t>
            </a:r>
            <a:r>
              <a:rPr lang="en-US" dirty="0" err="1"/>
              <a:t>capitalised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Syntax:-</a:t>
            </a:r>
            <a:r>
              <a:rPr lang="en-US" b="1" dirty="0" smtClean="0"/>
              <a:t> </a:t>
            </a:r>
            <a:r>
              <a:rPr lang="en-US" b="1" dirty="0" err="1" smtClean="0"/>
              <a:t>str.title</a:t>
            </a:r>
            <a:r>
              <a:rPr lang="en-US" b="1" dirty="0" smtClean="0"/>
              <a:t>()</a:t>
            </a:r>
          </a:p>
          <a:p>
            <a:r>
              <a:rPr lang="en-US" dirty="0"/>
              <a:t>The method </a:t>
            </a:r>
            <a:r>
              <a:rPr lang="en-US" b="1" dirty="0" err="1"/>
              <a:t>swapcase</a:t>
            </a:r>
            <a:r>
              <a:rPr lang="en-US" b="1" dirty="0"/>
              <a:t>()</a:t>
            </a:r>
            <a:r>
              <a:rPr lang="en-US" dirty="0"/>
              <a:t> returns a copy 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string in which all cased </a:t>
            </a:r>
            <a:r>
              <a:rPr lang="en-US" dirty="0" smtClean="0"/>
              <a:t>based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character swap their </a:t>
            </a:r>
            <a:r>
              <a:rPr lang="en-US" dirty="0" smtClean="0"/>
              <a:t>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Syntax:-</a:t>
            </a:r>
            <a:r>
              <a:rPr lang="en-US" b="1" dirty="0"/>
              <a:t> </a:t>
            </a:r>
            <a:r>
              <a:rPr lang="en-US" b="1" dirty="0" err="1" smtClean="0"/>
              <a:t>str.swapcase</a:t>
            </a:r>
            <a:r>
              <a:rPr lang="en-US" b="1" dirty="0" smtClean="0"/>
              <a:t>()</a:t>
            </a:r>
          </a:p>
          <a:p>
            <a:r>
              <a:rPr lang="en-US" dirty="0"/>
              <a:t>This method </a:t>
            </a:r>
            <a:r>
              <a:rPr lang="en-US" b="1" dirty="0"/>
              <a:t>join() </a:t>
            </a:r>
            <a:r>
              <a:rPr lang="en-US" dirty="0"/>
              <a:t>returns a string which is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concatenation </a:t>
            </a:r>
            <a:r>
              <a:rPr lang="en-US" dirty="0"/>
              <a:t>of given sequence and </a:t>
            </a: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	as </a:t>
            </a:r>
            <a:r>
              <a:rPr lang="en-US" dirty="0"/>
              <a:t>shown in example.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/>
              <a:t>= it contains the </a:t>
            </a:r>
            <a:r>
              <a:rPr lang="en-US" dirty="0" err="1"/>
              <a:t>seqeunce</a:t>
            </a:r>
            <a:r>
              <a:rPr lang="en-US" dirty="0"/>
              <a:t> of separated strings. 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 it is the string which is used to replace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separator </a:t>
            </a:r>
            <a:r>
              <a:rPr lang="en-US" dirty="0"/>
              <a:t>of </a:t>
            </a:r>
            <a:r>
              <a:rPr lang="en-US" dirty="0" err="1"/>
              <a:t>seqcence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 Syntax:-</a:t>
            </a:r>
            <a:r>
              <a:rPr lang="en-US" b="1" dirty="0"/>
              <a:t> </a:t>
            </a:r>
            <a:r>
              <a:rPr lang="en-US" b="1" dirty="0" err="1"/>
              <a:t>str.join</a:t>
            </a:r>
            <a:r>
              <a:rPr lang="en-US" b="1" dirty="0"/>
              <a:t>(</a:t>
            </a:r>
            <a:r>
              <a:rPr lang="en-US" b="1" dirty="0" err="1"/>
              <a:t>seq</a:t>
            </a:r>
            <a:r>
              <a:rPr lang="en-US" b="1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09" y="667132"/>
            <a:ext cx="3325149" cy="127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60" y="2150630"/>
            <a:ext cx="3533098" cy="12476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420" y="3697595"/>
            <a:ext cx="3271198" cy="10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23737"/>
          </a:xfrm>
        </p:spPr>
        <p:txBody>
          <a:bodyPr>
            <a:normAutofit/>
          </a:bodyPr>
          <a:lstStyle/>
          <a:p>
            <a:r>
              <a:rPr lang="en-US" dirty="0"/>
              <a:t>The method </a:t>
            </a:r>
            <a:r>
              <a:rPr lang="en-US" b="1" dirty="0" err="1"/>
              <a:t>lstrip</a:t>
            </a:r>
            <a:r>
              <a:rPr lang="en-US" b="1" dirty="0"/>
              <a:t>() </a:t>
            </a:r>
            <a:r>
              <a:rPr lang="en-US" dirty="0"/>
              <a:t>returns a copy of the </a:t>
            </a: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which specified char(s) have been </a:t>
            </a:r>
            <a:r>
              <a:rPr lang="en-US" dirty="0" smtClean="0"/>
              <a:t>stripped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/>
              <a:t>left side of string. If char is not specified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</a:t>
            </a:r>
            <a:r>
              <a:rPr lang="en-US" dirty="0"/>
              <a:t>space is taken as default.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 smtClean="0"/>
              <a:t>yntax : -  </a:t>
            </a:r>
            <a:r>
              <a:rPr lang="en-US" b="1" dirty="0" err="1"/>
              <a:t>str.lstrip</a:t>
            </a:r>
            <a:r>
              <a:rPr lang="en-US" b="1" dirty="0"/>
              <a:t>([chars]) </a:t>
            </a:r>
            <a:endParaRPr lang="en-US" b="1" dirty="0" smtClean="0"/>
          </a:p>
          <a:p>
            <a:r>
              <a:rPr lang="en-US" dirty="0"/>
              <a:t>The method </a:t>
            </a:r>
            <a:r>
              <a:rPr lang="en-US" b="1" dirty="0" err="1" smtClean="0"/>
              <a:t>rstrip</a:t>
            </a:r>
            <a:r>
              <a:rPr lang="en-US" b="1" dirty="0"/>
              <a:t>() </a:t>
            </a:r>
            <a:r>
              <a:rPr lang="en-US" dirty="0"/>
              <a:t>returns a copy of the </a:t>
            </a: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which specified char(s) have been stripped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/>
              <a:t>right side of string. If char is not </a:t>
            </a:r>
            <a:r>
              <a:rPr lang="en-US" dirty="0" smtClean="0"/>
              <a:t>specified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</a:t>
            </a:r>
            <a:r>
              <a:rPr lang="en-US" dirty="0"/>
              <a:t>space is taken as default.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Syntax </a:t>
            </a:r>
            <a:r>
              <a:rPr lang="en-US" dirty="0"/>
              <a:t>: -  </a:t>
            </a:r>
            <a:r>
              <a:rPr lang="en-US" b="1" dirty="0" err="1" smtClean="0"/>
              <a:t>str.rstrip</a:t>
            </a:r>
            <a:r>
              <a:rPr lang="en-US" b="1" dirty="0"/>
              <a:t>([chars]) </a:t>
            </a:r>
            <a:endParaRPr lang="en-US" b="1" dirty="0" smtClean="0"/>
          </a:p>
          <a:p>
            <a:r>
              <a:rPr lang="en-US" dirty="0"/>
              <a:t>The method </a:t>
            </a:r>
            <a:r>
              <a:rPr lang="en-US" b="1" dirty="0" smtClean="0"/>
              <a:t>strip</a:t>
            </a:r>
            <a:r>
              <a:rPr lang="en-US" b="1" dirty="0"/>
              <a:t>() </a:t>
            </a:r>
            <a:r>
              <a:rPr lang="en-US" dirty="0"/>
              <a:t>returns a copy of the </a:t>
            </a: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which specified char(s) have been </a:t>
            </a:r>
            <a:r>
              <a:rPr lang="en-US" dirty="0" smtClean="0"/>
              <a:t>stripped</a:t>
            </a:r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/>
              <a:t>both side of string. If char is not </a:t>
            </a:r>
            <a:r>
              <a:rPr lang="en-US" dirty="0" smtClean="0"/>
              <a:t>specified</a:t>
            </a:r>
          </a:p>
          <a:p>
            <a:pPr marL="0" indent="0">
              <a:buNone/>
            </a:pPr>
            <a:r>
              <a:rPr lang="en-US" dirty="0" smtClean="0"/>
              <a:t>	then </a:t>
            </a:r>
            <a:r>
              <a:rPr lang="en-US" dirty="0"/>
              <a:t>space is taken as default.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Syntax : -  </a:t>
            </a:r>
            <a:r>
              <a:rPr lang="en-US" b="1" dirty="0" err="1" smtClean="0"/>
              <a:t>str.strip</a:t>
            </a:r>
            <a:r>
              <a:rPr lang="en-US" b="1" dirty="0"/>
              <a:t>([chars])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130" y="454484"/>
            <a:ext cx="4160482" cy="1947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30" y="2402006"/>
            <a:ext cx="4160482" cy="1856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130" y="4258101"/>
            <a:ext cx="4160482" cy="21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78327"/>
          </a:xfrm>
        </p:spPr>
        <p:txBody>
          <a:bodyPr>
            <a:normAutofit/>
          </a:bodyPr>
          <a:lstStyle/>
          <a:p>
            <a:r>
              <a:rPr lang="en-US" dirty="0"/>
              <a:t>The method </a:t>
            </a:r>
            <a:r>
              <a:rPr lang="en-US" b="1" dirty="0"/>
              <a:t>splits </a:t>
            </a:r>
            <a:r>
              <a:rPr lang="en-US" dirty="0"/>
              <a:t>returns a list of all words in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</a:t>
            </a:r>
            <a:r>
              <a:rPr lang="en-US" dirty="0"/>
              <a:t>, delimiter separates the words. If delimiter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not specified then whitespace is taken as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delimiter</a:t>
            </a:r>
            <a:r>
              <a:rPr lang="en-US" dirty="0"/>
              <a:t>, paramter </a:t>
            </a:r>
            <a:r>
              <a:rPr lang="en-US" i="1" dirty="0" smtClean="0"/>
              <a:t>num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 </a:t>
            </a:r>
            <a:r>
              <a:rPr lang="en-US" b="1" dirty="0"/>
              <a:t>Syntax </a:t>
            </a:r>
            <a:r>
              <a:rPr lang="en-US" b="1" dirty="0" smtClean="0"/>
              <a:t>:- </a:t>
            </a:r>
            <a:r>
              <a:rPr lang="en-US" dirty="0" smtClean="0"/>
              <a:t>str.split</a:t>
            </a:r>
            <a:r>
              <a:rPr lang="en-US" dirty="0"/>
              <a:t>("delimiter", num</a:t>
            </a:r>
            <a:r>
              <a:rPr lang="en-US" dirty="0" smtClean="0"/>
              <a:t>)</a:t>
            </a:r>
          </a:p>
          <a:p>
            <a:r>
              <a:rPr lang="en-US" dirty="0"/>
              <a:t>The method </a:t>
            </a:r>
            <a:r>
              <a:rPr lang="en-US" b="1" dirty="0"/>
              <a:t>max() </a:t>
            </a:r>
            <a:r>
              <a:rPr lang="en-US" dirty="0"/>
              <a:t>returns the max character </a:t>
            </a: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i="1" dirty="0" err="1"/>
              <a:t>str</a:t>
            </a:r>
            <a:r>
              <a:rPr lang="en-US" i="1" dirty="0"/>
              <a:t> </a:t>
            </a:r>
            <a:r>
              <a:rPr lang="en-US" dirty="0"/>
              <a:t>according to ASCII value.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 first print statement </a:t>
            </a:r>
            <a:r>
              <a:rPr lang="en-US" dirty="0"/>
              <a:t>y is max character, </a:t>
            </a:r>
            <a:r>
              <a:rPr lang="en-US" dirty="0" smtClean="0"/>
              <a:t>because</a:t>
            </a:r>
          </a:p>
          <a:p>
            <a:pPr marL="0" indent="0">
              <a:buNone/>
            </a:pPr>
            <a:r>
              <a:rPr lang="en-US" dirty="0" smtClean="0"/>
              <a:t>	ASCII code </a:t>
            </a:r>
            <a:r>
              <a:rPr lang="en-US" dirty="0"/>
              <a:t>of "y" is 121. In second print statement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s" is max character, ASCII code of "s" is 115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	Syntax :- </a:t>
            </a:r>
            <a:r>
              <a:rPr lang="en-US" dirty="0" smtClean="0"/>
              <a:t>max(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/>
              <a:t>The method </a:t>
            </a:r>
            <a:r>
              <a:rPr lang="en-US" b="1" dirty="0"/>
              <a:t>min() </a:t>
            </a:r>
            <a:r>
              <a:rPr lang="en-US" dirty="0"/>
              <a:t>returns the min </a:t>
            </a:r>
            <a:r>
              <a:rPr lang="en-US" dirty="0" smtClean="0"/>
              <a:t>character</a:t>
            </a:r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/>
              <a:t>string </a:t>
            </a:r>
            <a:r>
              <a:rPr lang="en-US" i="1" dirty="0" err="1"/>
              <a:t>str</a:t>
            </a:r>
            <a:r>
              <a:rPr lang="en-US" i="1" dirty="0"/>
              <a:t> </a:t>
            </a:r>
            <a:r>
              <a:rPr lang="en-US" dirty="0"/>
              <a:t>according to ASCII value.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Syntax :- </a:t>
            </a:r>
            <a:r>
              <a:rPr lang="en-US" dirty="0" smtClean="0"/>
              <a:t>min(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088" y="787782"/>
            <a:ext cx="3957850" cy="1407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818" y="2528740"/>
            <a:ext cx="3732793" cy="1360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837" y="4576155"/>
            <a:ext cx="3122351" cy="13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78327"/>
          </a:xfrm>
        </p:spPr>
        <p:txBody>
          <a:bodyPr>
            <a:normAutofit/>
          </a:bodyPr>
          <a:lstStyle/>
          <a:p>
            <a:r>
              <a:rPr lang="en-US" dirty="0"/>
              <a:t>The method </a:t>
            </a:r>
            <a:r>
              <a:rPr lang="en-US" b="1" dirty="0"/>
              <a:t>replace() </a:t>
            </a:r>
            <a:r>
              <a:rPr lang="en-US" dirty="0"/>
              <a:t>returns the string in which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occurrences </a:t>
            </a:r>
            <a:r>
              <a:rPr lang="en-US" dirty="0"/>
              <a:t>of string specified by parameter </a:t>
            </a:r>
            <a:r>
              <a:rPr lang="en-US" i="1" dirty="0" smtClean="0"/>
              <a:t>old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dirty="0" smtClean="0"/>
              <a:t>have </a:t>
            </a:r>
            <a:r>
              <a:rPr lang="en-US" dirty="0"/>
              <a:t>been replaced with string specified by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parameter </a:t>
            </a:r>
            <a:r>
              <a:rPr lang="en-US" i="1" dirty="0"/>
              <a:t>new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parameter max defined how many </a:t>
            </a:r>
            <a:r>
              <a:rPr lang="en-US" dirty="0" smtClean="0"/>
              <a:t>occurrences</a:t>
            </a:r>
          </a:p>
          <a:p>
            <a:pPr marL="0" indent="0">
              <a:buNone/>
            </a:pPr>
            <a:r>
              <a:rPr lang="en-US" dirty="0" smtClean="0"/>
              <a:t>	have </a:t>
            </a:r>
            <a:r>
              <a:rPr lang="en-US" dirty="0"/>
              <a:t>been replaced. If </a:t>
            </a:r>
            <a:r>
              <a:rPr lang="en-US" i="1" dirty="0"/>
              <a:t>max </a:t>
            </a:r>
            <a:r>
              <a:rPr lang="en-US" dirty="0"/>
              <a:t>is not specified then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</a:t>
            </a:r>
            <a:r>
              <a:rPr lang="en-US" dirty="0"/>
              <a:t>occurrences will be replaced.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Syntax :- </a:t>
            </a:r>
            <a:r>
              <a:rPr lang="en-US" dirty="0"/>
              <a:t>str.replace(old, new[, max</a:t>
            </a:r>
            <a:r>
              <a:rPr lang="en-US" dirty="0" smtClean="0"/>
              <a:t>])</a:t>
            </a:r>
          </a:p>
          <a:p>
            <a:r>
              <a:rPr lang="en-US" dirty="0"/>
              <a:t>The method </a:t>
            </a:r>
            <a:r>
              <a:rPr lang="en-US" b="1" dirty="0" err="1"/>
              <a:t>splitlines</a:t>
            </a:r>
            <a:r>
              <a:rPr lang="en-US" b="1" dirty="0"/>
              <a:t>() </a:t>
            </a:r>
            <a:r>
              <a:rPr lang="en-US" dirty="0"/>
              <a:t>returns a list with all the </a:t>
            </a:r>
            <a:r>
              <a:rPr lang="en-US" dirty="0" smtClean="0"/>
              <a:t>lines</a:t>
            </a:r>
          </a:p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string, In </a:t>
            </a:r>
            <a:r>
              <a:rPr lang="en-US" i="1" dirty="0"/>
              <a:t>num </a:t>
            </a:r>
            <a:r>
              <a:rPr lang="en-US" dirty="0"/>
              <a:t>is specified then it would include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line </a:t>
            </a:r>
            <a:r>
              <a:rPr lang="en-US" dirty="0"/>
              <a:t>break. </a:t>
            </a:r>
            <a:r>
              <a:rPr lang="en-US" i="1" dirty="0" smtClean="0"/>
              <a:t>num </a:t>
            </a:r>
            <a:r>
              <a:rPr lang="en-US" dirty="0"/>
              <a:t>greater than 1 it include line break.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num </a:t>
            </a:r>
            <a:r>
              <a:rPr lang="en-US" dirty="0"/>
              <a:t>-- This is any number, if present then it would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be </a:t>
            </a:r>
            <a:r>
              <a:rPr lang="en-US" dirty="0"/>
              <a:t>assumed that </a:t>
            </a:r>
            <a:r>
              <a:rPr lang="en-US" dirty="0" smtClean="0"/>
              <a:t>line </a:t>
            </a:r>
            <a:r>
              <a:rPr lang="en-US" dirty="0"/>
              <a:t>breaks need to be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included </a:t>
            </a:r>
            <a:r>
              <a:rPr lang="en-US" dirty="0"/>
              <a:t>in the lines.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Syntax :- </a:t>
            </a:r>
            <a:r>
              <a:rPr lang="en-US" dirty="0" err="1"/>
              <a:t>str.splitlines</a:t>
            </a:r>
            <a:r>
              <a:rPr lang="en-US" dirty="0"/>
              <a:t>( 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94" y="446469"/>
            <a:ext cx="3971049" cy="1232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394" y="3352656"/>
            <a:ext cx="4367284" cy="23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78327"/>
          </a:xfrm>
        </p:spPr>
        <p:txBody>
          <a:bodyPr>
            <a:normAutofit/>
          </a:bodyPr>
          <a:lstStyle/>
          <a:p>
            <a:r>
              <a:rPr lang="en-US" dirty="0"/>
              <a:t>The method </a:t>
            </a:r>
            <a:r>
              <a:rPr lang="en-US" b="1" dirty="0" err="1"/>
              <a:t>startswith</a:t>
            </a:r>
            <a:r>
              <a:rPr lang="en-US" b="1" dirty="0"/>
              <a:t>() </a:t>
            </a:r>
            <a:r>
              <a:rPr lang="en-US" dirty="0"/>
              <a:t>return true if a string </a:t>
            </a:r>
            <a:r>
              <a:rPr lang="en-US" i="1" dirty="0" err="1"/>
              <a:t>str</a:t>
            </a:r>
            <a:r>
              <a:rPr lang="en-US" dirty="0"/>
              <a:t> starts with the string specified by parameter str1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parameter </a:t>
            </a:r>
            <a:r>
              <a:rPr lang="en-US" i="1" dirty="0"/>
              <a:t>beg </a:t>
            </a:r>
            <a:r>
              <a:rPr lang="en-US" dirty="0"/>
              <a:t>and </a:t>
            </a:r>
            <a:r>
              <a:rPr lang="en-US" i="1" dirty="0"/>
              <a:t>end </a:t>
            </a:r>
            <a:r>
              <a:rPr lang="en-US" dirty="0"/>
              <a:t>are used to slice the string </a:t>
            </a:r>
            <a:r>
              <a:rPr lang="en-US" i="1" dirty="0" err="1"/>
              <a:t>str</a:t>
            </a:r>
            <a:r>
              <a:rPr lang="en-US" i="1" dirty="0"/>
              <a:t> 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Syntax :- </a:t>
            </a:r>
            <a:r>
              <a:rPr lang="en-US" dirty="0" err="1" smtClean="0"/>
              <a:t>str.startswith</a:t>
            </a:r>
            <a:r>
              <a:rPr lang="en-US" dirty="0" smtClean="0"/>
              <a:t>(str1</a:t>
            </a:r>
            <a:r>
              <a:rPr lang="en-US" dirty="0"/>
              <a:t>, beg=0,end=</a:t>
            </a:r>
            <a:r>
              <a:rPr lang="en-US" dirty="0" err="1"/>
              <a:t>len</a:t>
            </a:r>
            <a:r>
              <a:rPr lang="en-US" dirty="0"/>
              <a:t>(string));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pads the string on the left with zeros to fill width.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Syntax :- </a:t>
            </a:r>
            <a:r>
              <a:rPr lang="en-US" dirty="0" err="1" smtClean="0"/>
              <a:t>str.zfill</a:t>
            </a:r>
            <a:r>
              <a:rPr lang="en-US" dirty="0" smtClean="0"/>
              <a:t>(width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73" y="2124713"/>
            <a:ext cx="4803657" cy="1770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554" y="4792264"/>
            <a:ext cx="4585293" cy="1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1" y="454484"/>
            <a:ext cx="10094912" cy="617832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ord() </a:t>
            </a:r>
            <a:r>
              <a:rPr lang="en-US" dirty="0" smtClean="0"/>
              <a:t>function returns  ASCII code of the character.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chr()</a:t>
            </a:r>
            <a:r>
              <a:rPr lang="en-US" dirty="0" smtClean="0"/>
              <a:t> function returns character represented by a ASCII number.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Write a program to print Alphabet using ASCII Numbers 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23" y="829057"/>
            <a:ext cx="2622645" cy="8086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23" y="2115404"/>
            <a:ext cx="2513464" cy="668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839" y="3219388"/>
            <a:ext cx="6191818" cy="325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719646"/>
            <a:ext cx="9920274" cy="528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Strings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0" y="1351128"/>
            <a:ext cx="10877265" cy="5094649"/>
          </a:xfrm>
        </p:spPr>
        <p:txBody>
          <a:bodyPr/>
          <a:lstStyle/>
          <a:p>
            <a:r>
              <a:rPr lang="en-US" dirty="0" smtClean="0"/>
              <a:t>Python allows you to compare strings using relational(or comparison) operator such as </a:t>
            </a:r>
            <a:r>
              <a:rPr lang="en-US" dirty="0"/>
              <a:t> </a:t>
            </a:r>
            <a:r>
              <a:rPr lang="en-US" b="1" dirty="0" smtClean="0"/>
              <a:t>&gt;, &lt;, &lt; =, &lt; =</a:t>
            </a:r>
            <a:r>
              <a:rPr lang="en-US" dirty="0" smtClean="0"/>
              <a:t>,etc.</a:t>
            </a:r>
          </a:p>
          <a:p>
            <a:r>
              <a:rPr lang="en-US" b="1" dirty="0" smtClean="0"/>
              <a:t>==</a:t>
            </a:r>
            <a:r>
              <a:rPr lang="en-US" dirty="0" smtClean="0"/>
              <a:t>  if two strings are equal ,it returns True  		   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 ==‘</a:t>
            </a:r>
            <a:r>
              <a:rPr lang="en-US" dirty="0" err="1" smtClean="0"/>
              <a:t>Abc</a:t>
            </a:r>
            <a:r>
              <a:rPr lang="en-US" dirty="0" smtClean="0"/>
              <a:t>’ 	</a:t>
            </a:r>
            <a:r>
              <a:rPr lang="en-US" dirty="0" smtClean="0">
                <a:sym typeface="Wingdings" panose="05000000000000000000" pitchFamily="2" charset="2"/>
              </a:rPr>
              <a:t>True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!= or &lt;&gt;</a:t>
            </a:r>
            <a:r>
              <a:rPr lang="en-US" dirty="0" smtClean="0">
                <a:sym typeface="Wingdings" panose="05000000000000000000" pitchFamily="2" charset="2"/>
              </a:rPr>
              <a:t> if two strings are not equal, it returns True 	 ‘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’ != ‘ABC’ 	True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&gt;</a:t>
            </a:r>
            <a:r>
              <a:rPr lang="en-US" dirty="0" smtClean="0">
                <a:sym typeface="Wingdings" panose="05000000000000000000" pitchFamily="2" charset="2"/>
              </a:rPr>
              <a:t> if first string is greater than the second ,it returns True 	 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”&gt;”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		True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&lt;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smtClean="0">
                <a:sym typeface="Wingdings" panose="05000000000000000000" pitchFamily="2" charset="2"/>
              </a:rPr>
              <a:t>second </a:t>
            </a:r>
            <a:r>
              <a:rPr lang="en-US" dirty="0">
                <a:sym typeface="Wingdings" panose="05000000000000000000" pitchFamily="2" charset="2"/>
              </a:rPr>
              <a:t>string is greater </a:t>
            </a:r>
            <a:r>
              <a:rPr lang="en-US" dirty="0" smtClean="0">
                <a:sym typeface="Wingdings" panose="05000000000000000000" pitchFamily="2" charset="2"/>
              </a:rPr>
              <a:t>than the first </a:t>
            </a:r>
            <a:r>
              <a:rPr lang="en-US" dirty="0">
                <a:sym typeface="Wingdings" panose="05000000000000000000" pitchFamily="2" charset="2"/>
              </a:rPr>
              <a:t>,it returns True 	 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”&lt;”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”		</a:t>
            </a:r>
            <a:r>
              <a:rPr lang="en-US" dirty="0" smtClean="0">
                <a:sym typeface="Wingdings" panose="05000000000000000000" pitchFamily="2" charset="2"/>
              </a:rPr>
              <a:t>True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&gt;=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if first string is greater </a:t>
            </a:r>
            <a:r>
              <a:rPr lang="en-US" dirty="0" smtClean="0">
                <a:sym typeface="Wingdings" panose="05000000000000000000" pitchFamily="2" charset="2"/>
              </a:rPr>
              <a:t>than or equal to the </a:t>
            </a:r>
            <a:r>
              <a:rPr lang="en-US" dirty="0">
                <a:sym typeface="Wingdings" panose="05000000000000000000" pitchFamily="2" charset="2"/>
              </a:rPr>
              <a:t>second ,it returns True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”&gt;=”ABC”True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&lt;=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if second string is greater </a:t>
            </a:r>
            <a:r>
              <a:rPr lang="en-US" dirty="0" smtClean="0">
                <a:sym typeface="Wingdings" panose="05000000000000000000" pitchFamily="2" charset="2"/>
              </a:rPr>
              <a:t>than or equal to  </a:t>
            </a:r>
            <a:r>
              <a:rPr lang="en-US" dirty="0">
                <a:sym typeface="Wingdings" panose="05000000000000000000" pitchFamily="2" charset="2"/>
              </a:rPr>
              <a:t>the first ,it returns True </a:t>
            </a:r>
            <a:r>
              <a:rPr lang="en-US" dirty="0" smtClean="0">
                <a:sym typeface="Wingdings" panose="05000000000000000000" pitchFamily="2" charset="2"/>
              </a:rPr>
              <a:t> 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”&lt;=”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”True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These operators compare the strings by using the lexicographical order </a:t>
            </a:r>
            <a:r>
              <a:rPr lang="en-US" dirty="0" err="1" smtClean="0">
                <a:sym typeface="Wingdings" panose="05000000000000000000" pitchFamily="2" charset="2"/>
              </a:rPr>
              <a:t>i.e</a:t>
            </a:r>
            <a:r>
              <a:rPr lang="en-US" dirty="0" smtClean="0">
                <a:sym typeface="Wingdings" panose="05000000000000000000" pitchFamily="2" charset="2"/>
              </a:rPr>
              <a:t> using ASCII values of the characters.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ASCII values of A-Z is 65 -90 and ASCII code for a-z is 97-122 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3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 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405719"/>
            <a:ext cx="10094912" cy="51997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Write a program to find number of digits ,alphabets and symbols ?</a:t>
            </a:r>
          </a:p>
          <a:p>
            <a:r>
              <a:rPr lang="en-US" dirty="0" smtClean="0"/>
              <a:t>Write a program to convert lower case to upper case from given string?</a:t>
            </a:r>
          </a:p>
          <a:p>
            <a:r>
              <a:rPr lang="en-US" dirty="0" smtClean="0"/>
              <a:t>Write a program to print the following output?</a:t>
            </a:r>
          </a:p>
          <a:p>
            <a:pPr marL="457200" lvl="1" indent="0">
              <a:buNone/>
            </a:pPr>
            <a:r>
              <a:rPr lang="en-US" dirty="0" smtClean="0"/>
              <a:t>R</a:t>
            </a:r>
          </a:p>
          <a:p>
            <a:pPr marL="457200" lvl="1" indent="0">
              <a:buNone/>
            </a:pPr>
            <a:r>
              <a:rPr lang="en-US" dirty="0" smtClean="0"/>
              <a:t>R G </a:t>
            </a:r>
          </a:p>
          <a:p>
            <a:pPr marL="457200" lvl="1" indent="0">
              <a:buNone/>
            </a:pPr>
            <a:r>
              <a:rPr lang="en-US" dirty="0" smtClean="0"/>
              <a:t>R G U</a:t>
            </a:r>
          </a:p>
          <a:p>
            <a:pPr marL="457200" lvl="1" indent="0">
              <a:buNone/>
            </a:pPr>
            <a:r>
              <a:rPr lang="en-US" dirty="0" smtClean="0"/>
              <a:t>R G U K</a:t>
            </a:r>
          </a:p>
          <a:p>
            <a:pPr marL="457200" lvl="1" indent="0">
              <a:buNone/>
            </a:pPr>
            <a:r>
              <a:rPr lang="en-US" dirty="0" smtClean="0"/>
              <a:t>R G U K T</a:t>
            </a:r>
          </a:p>
          <a:p>
            <a:pPr marL="457200" lvl="1" indent="0">
              <a:buNone/>
            </a:pPr>
            <a:r>
              <a:rPr lang="en-US" dirty="0" smtClean="0"/>
              <a:t>R G U K</a:t>
            </a:r>
          </a:p>
          <a:p>
            <a:pPr marL="457200" lvl="1" indent="0">
              <a:buNone/>
            </a:pPr>
            <a:r>
              <a:rPr lang="en-US" dirty="0" smtClean="0"/>
              <a:t>R G U</a:t>
            </a:r>
          </a:p>
          <a:p>
            <a:pPr marL="457200" lvl="1" indent="0">
              <a:buNone/>
            </a:pPr>
            <a:r>
              <a:rPr lang="en-US" dirty="0" smtClean="0"/>
              <a:t>R G </a:t>
            </a:r>
          </a:p>
          <a:p>
            <a:pPr marL="457200" lvl="1" indent="0">
              <a:buNone/>
            </a:pPr>
            <a:r>
              <a:rPr lang="en-US" dirty="0" smtClean="0"/>
              <a:t>R</a:t>
            </a:r>
          </a:p>
          <a:p>
            <a:r>
              <a:rPr lang="en-US" dirty="0" smtClean="0"/>
              <a:t>Write a program to check whether given string is palindrome or not? Radar,liril,</a:t>
            </a:r>
          </a:p>
          <a:p>
            <a:r>
              <a:rPr lang="en-US" dirty="0" smtClean="0"/>
              <a:t>Write a program to find no_ words,no_letters,no_digits and no_blanks in a line?</a:t>
            </a:r>
          </a:p>
          <a:p>
            <a:r>
              <a:rPr lang="en-US" dirty="0" smtClean="0"/>
              <a:t>Write a program to sort list names in alphabetical order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82889"/>
            <a:ext cx="10094912" cy="4749421"/>
          </a:xfrm>
        </p:spPr>
        <p:txBody>
          <a:bodyPr>
            <a:normAutofit/>
          </a:bodyPr>
          <a:lstStyle/>
          <a:p>
            <a:r>
              <a:rPr lang="en-US" dirty="0"/>
              <a:t>To find the first character from given string ,count the number of times repeated and replaced with * except first character then print final string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find the strings in a list which are matched with first character equals to last character in a string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Write a program that accepts a string from user  and redisplays the same string after removing vowels from it?</a:t>
            </a:r>
          </a:p>
          <a:p>
            <a:r>
              <a:rPr lang="en-US" dirty="0"/>
              <a:t>This is a Python Program to take in two strings and display the larger string without using built-in functions</a:t>
            </a:r>
            <a:r>
              <a:rPr lang="en-US" dirty="0" smtClean="0"/>
              <a:t>.?</a:t>
            </a:r>
            <a:endParaRPr lang="en-US" dirty="0" smtClean="0"/>
          </a:p>
          <a:p>
            <a:r>
              <a:rPr lang="en-US" dirty="0"/>
              <a:t>Python Program to Read a List of Words and Return the Length of the Longest </a:t>
            </a:r>
            <a:r>
              <a:rPr lang="en-US" dirty="0" smtClean="0"/>
              <a:t>One?</a:t>
            </a:r>
          </a:p>
          <a:p>
            <a:r>
              <a:rPr lang="en-US" dirty="0"/>
              <a:t>Python Program to Calculate the Number of Upper Case Letters and Lower Case Letters in a String 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31" y="624110"/>
            <a:ext cx="9866881" cy="528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access characters in String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342029"/>
            <a:ext cx="10318158" cy="5372669"/>
          </a:xfrm>
        </p:spPr>
        <p:txBody>
          <a:bodyPr/>
          <a:lstStyle/>
          <a:p>
            <a:r>
              <a:rPr lang="en-US" dirty="0"/>
              <a:t>We can access individual characters using indexing and a range of characters using </a:t>
            </a:r>
            <a:r>
              <a:rPr lang="en-US" dirty="0" smtClean="0"/>
              <a:t>slicing operator </a:t>
            </a:r>
            <a:r>
              <a:rPr lang="en-US" b="1" dirty="0" smtClean="0"/>
              <a:t>[ ]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/>
              <a:t>The Subscript Operator </a:t>
            </a:r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/>
              <a:t>starts from 0. Trying to access a character out of index range will raise an </a:t>
            </a:r>
            <a:r>
              <a:rPr lang="en-US" dirty="0" err="1" smtClean="0"/>
              <a:t>IndexError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index must be an integer. We can't use float or other types, this will result into </a:t>
            </a:r>
            <a:r>
              <a:rPr lang="en-US" dirty="0" err="1"/>
              <a:t>TypeError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Python allows negative indexing for its sequences.</a:t>
            </a:r>
          </a:p>
          <a:p>
            <a:r>
              <a:rPr lang="en-US" dirty="0" smtClean="0"/>
              <a:t>The </a:t>
            </a:r>
            <a:r>
              <a:rPr lang="en-US" dirty="0"/>
              <a:t>index of -1 refers to the last item, -2 to the second last item and so 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access a range of items in a string by using the slicing </a:t>
            </a:r>
            <a:r>
              <a:rPr lang="en-US" dirty="0" smtClean="0"/>
              <a:t>operator with colon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b="1" dirty="0" smtClean="0"/>
              <a:t>[ : ]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String=‘HELLO’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5349576"/>
            <a:ext cx="6329362" cy="11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4131353"/>
            <a:ext cx="10426439" cy="31668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/>
              <a:t>If we try to access index out of the range or use decimal number, we will get errors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8" y="970344"/>
            <a:ext cx="5663821" cy="3083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215" y="970344"/>
            <a:ext cx="3313447" cy="3083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970" y="4564420"/>
            <a:ext cx="6318913" cy="19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change or delete a string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297930"/>
            <a:ext cx="10368318" cy="4844211"/>
          </a:xfrm>
        </p:spPr>
        <p:txBody>
          <a:bodyPr/>
          <a:lstStyle/>
          <a:p>
            <a:r>
              <a:rPr lang="en-US" dirty="0"/>
              <a:t>Strings are immutable. This means that elements of a string cannot be changed once it has been assigned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can simply reassign </a:t>
            </a:r>
            <a:r>
              <a:rPr lang="en-US" dirty="0" smtClean="0"/>
              <a:t>different </a:t>
            </a:r>
            <a:r>
              <a:rPr lang="en-US" dirty="0"/>
              <a:t>strings to the same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cannot delete or remove characters from string ,deleting the string is possible use the keyword </a:t>
            </a:r>
            <a:r>
              <a:rPr lang="en-US" b="1" dirty="0" smtClean="0"/>
              <a:t>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61" y="2320119"/>
            <a:ext cx="6643759" cy="1648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61" y="4558352"/>
            <a:ext cx="6725645" cy="19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String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255595"/>
            <a:ext cx="10094912" cy="5322626"/>
          </a:xfrm>
        </p:spPr>
        <p:txBody>
          <a:bodyPr/>
          <a:lstStyle/>
          <a:p>
            <a:r>
              <a:rPr lang="en-US" dirty="0"/>
              <a:t>There are many operations that can be performed with string which makes it one of the most used datatypes in </a:t>
            </a:r>
            <a:r>
              <a:rPr lang="en-US" dirty="0" smtClean="0"/>
              <a:t>Python.</a:t>
            </a:r>
          </a:p>
          <a:p>
            <a:pPr marL="0" indent="0">
              <a:buNone/>
            </a:pPr>
            <a:r>
              <a:rPr lang="en-US" b="1" dirty="0"/>
              <a:t>Concatenation of Two or More Strings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Joining </a:t>
            </a:r>
            <a:r>
              <a:rPr lang="en-US" dirty="0"/>
              <a:t>of two or more strings into a single one is called concatenation.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+</a:t>
            </a:r>
            <a:r>
              <a:rPr lang="en-US" dirty="0"/>
              <a:t> operator does this in Python. Simply writing two string literals together also concatenates them.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*</a:t>
            </a:r>
            <a:r>
              <a:rPr lang="en-US" dirty="0"/>
              <a:t> operator can be used to repeat the string for a given number of times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Writing two string literals together also concatenates them like </a:t>
            </a:r>
            <a:r>
              <a:rPr lang="en-US" b="1" dirty="0" smtClean="0"/>
              <a:t>+</a:t>
            </a:r>
            <a:r>
              <a:rPr lang="en-US" dirty="0" smtClean="0"/>
              <a:t> operator.</a:t>
            </a:r>
          </a:p>
          <a:p>
            <a:r>
              <a:rPr lang="en-US" dirty="0" smtClean="0"/>
              <a:t>If we want to concatenate strings in different lines, we can use parentheses.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85" y="3652837"/>
            <a:ext cx="5895833" cy="19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49" y="787782"/>
            <a:ext cx="10330905" cy="5804087"/>
          </a:xfrm>
        </p:spPr>
        <p:txBody>
          <a:bodyPr/>
          <a:lstStyle/>
          <a:p>
            <a:r>
              <a:rPr lang="en-US" dirty="0"/>
              <a:t>Writing two string literals together also concatenates them like </a:t>
            </a:r>
            <a:r>
              <a:rPr lang="en-US" b="1" dirty="0"/>
              <a:t>+</a:t>
            </a:r>
            <a:r>
              <a:rPr lang="en-US" dirty="0"/>
              <a:t> operator.</a:t>
            </a:r>
          </a:p>
          <a:p>
            <a:r>
              <a:rPr lang="en-US" dirty="0"/>
              <a:t>If we want to concatenate strings in different lines, we can use parentheses.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Iterating Through 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Using </a:t>
            </a:r>
            <a:r>
              <a:rPr lang="en-US" b="1" dirty="0"/>
              <a:t>for</a:t>
            </a:r>
            <a:r>
              <a:rPr lang="en-US" dirty="0"/>
              <a:t> loop we can iterate through a string. Here is an example to count the number </a:t>
            </a:r>
            <a:r>
              <a:rPr lang="en-US" dirty="0" smtClean="0"/>
              <a:t>of </a:t>
            </a:r>
            <a:r>
              <a:rPr lang="en-US" dirty="0"/>
              <a:t>'l' in a string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93" y="1660548"/>
            <a:ext cx="6154145" cy="1642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340" y="4692696"/>
            <a:ext cx="3130242" cy="175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17" y="659869"/>
            <a:ext cx="10094912" cy="56726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String Membership Test</a:t>
            </a:r>
          </a:p>
          <a:p>
            <a:pPr lvl="1"/>
            <a:r>
              <a:rPr lang="en-US" dirty="0" smtClean="0"/>
              <a:t>We can test if a substring  is exists within a string or not , for that we have to use </a:t>
            </a:r>
            <a:r>
              <a:rPr lang="en-US" b="1" dirty="0" smtClean="0"/>
              <a:t>in</a:t>
            </a:r>
            <a:r>
              <a:rPr lang="en-US" dirty="0" smtClean="0"/>
              <a:t> keyword.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b="1" dirty="0" smtClean="0"/>
              <a:t>How to print reverse string using for loop?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8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28" y="2968724"/>
            <a:ext cx="5246001" cy="34770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83" y="1533309"/>
            <a:ext cx="3576566" cy="10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String </a:t>
            </a:r>
            <a:r>
              <a:rPr lang="en-US" b="1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301314"/>
            <a:ext cx="10094912" cy="5175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Escape </a:t>
            </a:r>
            <a:r>
              <a:rPr lang="en-US" b="1" dirty="0" smtClean="0"/>
              <a:t>Sequence</a:t>
            </a:r>
          </a:p>
          <a:p>
            <a:pPr marL="400050" lvl="1" indent="0">
              <a:buNone/>
            </a:pPr>
            <a:r>
              <a:rPr lang="en-US" dirty="0"/>
              <a:t>If we want to print a text like </a:t>
            </a:r>
            <a:r>
              <a:rPr lang="en-US" dirty="0" smtClean="0"/>
              <a:t>- </a:t>
            </a:r>
            <a:r>
              <a:rPr lang="en-US" b="1" dirty="0" smtClean="0"/>
              <a:t>He </a:t>
            </a:r>
            <a:r>
              <a:rPr lang="en-US" b="1" dirty="0"/>
              <a:t>said, "What's there</a:t>
            </a:r>
            <a:r>
              <a:rPr lang="en-US" b="1" dirty="0" smtClean="0"/>
              <a:t>?“</a:t>
            </a:r>
          </a:p>
          <a:p>
            <a:pPr marL="400050" lvl="1" indent="0">
              <a:buNone/>
            </a:pPr>
            <a:r>
              <a:rPr lang="en-US" dirty="0" smtClean="0"/>
              <a:t>we </a:t>
            </a:r>
            <a:r>
              <a:rPr lang="en-US" dirty="0"/>
              <a:t>can neither use single quote or double quotes.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will result into </a:t>
            </a:r>
            <a:r>
              <a:rPr lang="en-US" dirty="0" smtClean="0"/>
              <a:t>SyntaxError </a:t>
            </a:r>
            <a:r>
              <a:rPr lang="en-US" dirty="0"/>
              <a:t>as the text itself contains both single and double quotes.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way to get around this problem is to use triple quotes. Alternatively, we can use escape sequences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15" y="2770566"/>
            <a:ext cx="5068011" cy="28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6449</TotalTime>
  <Words>1518</Words>
  <Application>Microsoft Office PowerPoint</Application>
  <PresentationFormat>Widescreen</PresentationFormat>
  <Paragraphs>383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Bell MT</vt:lpstr>
      <vt:lpstr>Calibri</vt:lpstr>
      <vt:lpstr>Century Gothic</vt:lpstr>
      <vt:lpstr>Courier New</vt:lpstr>
      <vt:lpstr>Wingdings</vt:lpstr>
      <vt:lpstr>Wingdings 3</vt:lpstr>
      <vt:lpstr>Wisp</vt:lpstr>
      <vt:lpstr>Strings &amp; String Functions  </vt:lpstr>
      <vt:lpstr>What are Strings ?</vt:lpstr>
      <vt:lpstr>How to access characters in String </vt:lpstr>
      <vt:lpstr>PowerPoint Presentation</vt:lpstr>
      <vt:lpstr>How to change or delete a string?</vt:lpstr>
      <vt:lpstr>Python String Operations</vt:lpstr>
      <vt:lpstr>PowerPoint Presentation</vt:lpstr>
      <vt:lpstr>PowerPoint Presentation</vt:lpstr>
      <vt:lpstr>Python String Formatting</vt:lpstr>
      <vt:lpstr>PowerPoint Presentation</vt:lpstr>
      <vt:lpstr>list of all the escape sequence</vt:lpstr>
      <vt:lpstr>Raw String to ignore escape sequence</vt:lpstr>
      <vt:lpstr>The format() Method for Formatting Strings</vt:lpstr>
      <vt:lpstr>Built-in functions to Work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Strings </vt:lpstr>
      <vt:lpstr>Practice Problems on Strings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Jagannath Kumar Ch</dc:creator>
  <cp:lastModifiedBy>Jagannath Kumar Ch</cp:lastModifiedBy>
  <cp:revision>347</cp:revision>
  <dcterms:created xsi:type="dcterms:W3CDTF">2017-03-24T08:53:08Z</dcterms:created>
  <dcterms:modified xsi:type="dcterms:W3CDTF">2017-10-15T11:40:08Z</dcterms:modified>
</cp:coreProperties>
</file>