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283" r:id="rId4"/>
    <p:sldId id="284" r:id="rId5"/>
    <p:sldId id="286" r:id="rId6"/>
    <p:sldId id="287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8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-29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BB4C-4153-4303-A255-A57AEC223026}" type="datetime1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76990-3B84-41B3-8A25-8EEE7F80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06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91AE-E4F5-49F5-9163-1823915B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0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BCFEFB-8413-4517-A3CF-F59D78EB4587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4065-46C6-482E-A104-A828AEA91632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 smtClean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2737141" y="6562959"/>
            <a:ext cx="8915399" cy="47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19F-C0F1-480C-98A9-F506481DAF50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06-DB37-4BFD-9801-C8463E0A507B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A567-C79B-4B16-AA82-46B4AB485515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0FE-175E-42D1-9F3A-E1F5026E106E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8394-B30A-471C-A732-3B32B1228838}" type="datetime1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AF93-3B9E-4E64-B461-18389D5489D5}" type="datetime1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2754-A21A-4894-A328-4F337D055D96}" type="datetime1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BD3-A1BA-41A9-8143-BA344BADD926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A56D-3A42-4F03-B4CA-0D8C1AC85A54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DD0578-613B-4E8C-BF72-143DD2F90831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Jagannath Kumar 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81" y="2521577"/>
            <a:ext cx="9632243" cy="1264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Tuple in Python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B6A0-F0B0-45B8-8A1E-0C3D3F56E0F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</a:p>
        </p:txBody>
      </p:sp>
    </p:spTree>
    <p:extLst>
      <p:ext uri="{BB962C8B-B14F-4D97-AF65-F5344CB8AC3E}">
        <p14:creationId xmlns:p14="http://schemas.microsoft.com/office/powerpoint/2010/main" val="18541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54547"/>
            <a:ext cx="10972800" cy="875763"/>
          </a:xfrm>
        </p:spPr>
        <p:txBody>
          <a:bodyPr/>
          <a:lstStyle/>
          <a:p>
            <a:r>
              <a:rPr lang="en-US" sz="3600" dirty="0" smtClean="0"/>
              <a:t>How to Delete a tuple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146220"/>
            <a:ext cx="10264461" cy="52674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dirty="0">
                <a:latin typeface="+mn-lt"/>
              </a:rPr>
              <a:t>As discussed  </a:t>
            </a:r>
            <a:r>
              <a:rPr lang="en-US" sz="2000" dirty="0" smtClean="0">
                <a:latin typeface="+mn-lt"/>
              </a:rPr>
              <a:t>in previous slide, </a:t>
            </a:r>
            <a:r>
              <a:rPr lang="en-US" sz="2000" dirty="0">
                <a:latin typeface="+mn-lt"/>
              </a:rPr>
              <a:t>we cannot change the elements in a tuple. </a:t>
            </a:r>
            <a:endParaRPr lang="en-US" sz="2000" dirty="0" smtClean="0">
              <a:latin typeface="+mn-lt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That  </a:t>
            </a:r>
            <a:r>
              <a:rPr lang="en-US" sz="2000" dirty="0">
                <a:latin typeface="+mn-lt"/>
              </a:rPr>
              <a:t>means we cannot delete or remove items from a tuple.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But deleting  entire tuple </a:t>
            </a:r>
            <a:r>
              <a:rPr lang="en-US" sz="2000" dirty="0">
                <a:latin typeface="+mn-lt"/>
              </a:rPr>
              <a:t>is possible </a:t>
            </a:r>
            <a:r>
              <a:rPr lang="en-US" sz="2000" dirty="0" smtClean="0">
                <a:latin typeface="+mn-lt"/>
              </a:rPr>
              <a:t> by using </a:t>
            </a:r>
            <a:r>
              <a:rPr lang="en-US" sz="2000" dirty="0">
                <a:latin typeface="+mn-lt"/>
              </a:rPr>
              <a:t>the keyword del.</a:t>
            </a:r>
            <a:r>
              <a:rPr lang="en-US" sz="18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91" y="2868902"/>
            <a:ext cx="7475984" cy="313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9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54547"/>
            <a:ext cx="10972800" cy="785611"/>
          </a:xfrm>
        </p:spPr>
        <p:txBody>
          <a:bodyPr/>
          <a:lstStyle/>
          <a:p>
            <a:r>
              <a:rPr lang="en-US" sz="3600" dirty="0" smtClean="0"/>
              <a:t>Tuple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888643"/>
            <a:ext cx="10264461" cy="526745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We </a:t>
            </a:r>
            <a:r>
              <a:rPr lang="en-US" sz="2000" dirty="0">
                <a:latin typeface="+mn-lt"/>
              </a:rPr>
              <a:t>can use </a:t>
            </a:r>
            <a:r>
              <a:rPr lang="en-US" sz="2000" b="1" dirty="0">
                <a:latin typeface="+mn-lt"/>
              </a:rPr>
              <a:t>+</a:t>
            </a:r>
            <a:r>
              <a:rPr lang="en-US" sz="2000" dirty="0">
                <a:latin typeface="+mn-lt"/>
              </a:rPr>
              <a:t> operator to combine two tuples. This is also called </a:t>
            </a:r>
            <a:r>
              <a:rPr lang="en-US" sz="2000" b="1" dirty="0">
                <a:latin typeface="+mn-lt"/>
              </a:rPr>
              <a:t>concatenation</a:t>
            </a:r>
            <a:r>
              <a:rPr lang="en-US" sz="2000" dirty="0">
                <a:latin typeface="+mn-lt"/>
              </a:rPr>
              <a:t>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We </a:t>
            </a:r>
            <a:r>
              <a:rPr lang="en-US" sz="2000" dirty="0">
                <a:latin typeface="+mn-lt"/>
              </a:rPr>
              <a:t>can also </a:t>
            </a:r>
            <a:r>
              <a:rPr lang="en-US" sz="2000" b="1" dirty="0">
                <a:latin typeface="+mn-lt"/>
              </a:rPr>
              <a:t>repeat</a:t>
            </a:r>
            <a:r>
              <a:rPr lang="en-US" sz="2000" dirty="0">
                <a:latin typeface="+mn-lt"/>
              </a:rPr>
              <a:t> the elements in a tuple for a given number of times using the </a:t>
            </a:r>
            <a:r>
              <a:rPr lang="en-US" sz="2000" b="1" dirty="0">
                <a:latin typeface="+mn-lt"/>
              </a:rPr>
              <a:t>*</a:t>
            </a:r>
            <a:r>
              <a:rPr lang="en-US" sz="2000" dirty="0">
                <a:latin typeface="+mn-lt"/>
              </a:rPr>
              <a:t> operator</a:t>
            </a:r>
            <a:r>
              <a:rPr lang="en-US" sz="2000" dirty="0" smtClean="0">
                <a:latin typeface="+mn-lt"/>
              </a:rPr>
              <a:t>. 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We </a:t>
            </a:r>
            <a:r>
              <a:rPr lang="en-US" sz="2000" dirty="0">
                <a:latin typeface="+mn-lt"/>
              </a:rPr>
              <a:t>can test if an item exists in a tuple or not, using the keyword </a:t>
            </a:r>
            <a:r>
              <a:rPr lang="en-US" sz="2000" b="1" dirty="0" smtClean="0">
                <a:latin typeface="+mn-lt"/>
              </a:rPr>
              <a:t>in </a:t>
            </a:r>
            <a:r>
              <a:rPr lang="en-US" sz="2000" dirty="0" smtClean="0">
                <a:latin typeface="+mn-lt"/>
              </a:rPr>
              <a:t>or</a:t>
            </a:r>
            <a:r>
              <a:rPr lang="en-US" sz="2000" b="1" dirty="0" smtClean="0">
                <a:latin typeface="+mn-lt"/>
              </a:rPr>
              <a:t> not in (membership operator)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latin typeface="+mn-lt"/>
              </a:rPr>
              <a:t>Using a </a:t>
            </a:r>
            <a:r>
              <a:rPr lang="en-US" sz="2000" b="1" dirty="0">
                <a:latin typeface="+mn-lt"/>
              </a:rPr>
              <a:t>for loop</a:t>
            </a:r>
            <a:r>
              <a:rPr lang="en-US" sz="2000" dirty="0">
                <a:latin typeface="+mn-lt"/>
              </a:rPr>
              <a:t> we can iterate though each item in a tuple.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11" y="2959859"/>
            <a:ext cx="7374899" cy="350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1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54547"/>
            <a:ext cx="10972800" cy="785611"/>
          </a:xfrm>
        </p:spPr>
        <p:txBody>
          <a:bodyPr/>
          <a:lstStyle/>
          <a:p>
            <a:r>
              <a:rPr lang="en-US" sz="3600" dirty="0"/>
              <a:t>Built-in Functions &amp; Methods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888643"/>
            <a:ext cx="10264462" cy="5422005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>
                <a:latin typeface="+mn-lt"/>
              </a:rPr>
              <a:t>Methods that add items or remove items are not available with tuple. Only </a:t>
            </a:r>
            <a:r>
              <a:rPr lang="en-US" sz="2000" b="1" dirty="0" smtClean="0">
                <a:latin typeface="+mn-lt"/>
              </a:rPr>
              <a:t>count() </a:t>
            </a:r>
            <a:r>
              <a:rPr lang="en-US" sz="2000" dirty="0" smtClean="0">
                <a:latin typeface="+mn-lt"/>
              </a:rPr>
              <a:t>and</a:t>
            </a:r>
            <a:r>
              <a:rPr lang="en-US" sz="2000" b="1" dirty="0" smtClean="0">
                <a:latin typeface="+mn-lt"/>
              </a:rPr>
              <a:t> index() </a:t>
            </a:r>
            <a:r>
              <a:rPr lang="en-US" sz="2000" dirty="0" smtClean="0">
                <a:latin typeface="+mn-lt"/>
              </a:rPr>
              <a:t>methods </a:t>
            </a:r>
            <a:r>
              <a:rPr lang="en-US" sz="2000" dirty="0">
                <a:latin typeface="+mn-lt"/>
              </a:rPr>
              <a:t>are available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Built-in functions  are </a:t>
            </a:r>
            <a:r>
              <a:rPr lang="en-US" sz="2000" dirty="0">
                <a:latin typeface="+mn-lt"/>
              </a:rPr>
              <a:t>commonly used with tuple to perform </a:t>
            </a:r>
            <a:r>
              <a:rPr lang="en-US" sz="2000" dirty="0" smtClean="0">
                <a:latin typeface="+mn-lt"/>
              </a:rPr>
              <a:t>different tasks.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count(x</a:t>
            </a:r>
            <a:r>
              <a:rPr lang="en-US" sz="2000" dirty="0" smtClean="0">
                <a:latin typeface="+mn-lt"/>
              </a:rPr>
              <a:t>)</a:t>
            </a:r>
          </a:p>
          <a:p>
            <a:pPr lvl="1">
              <a:buBlip>
                <a:blip r:embed="rId3"/>
              </a:buBlip>
            </a:pPr>
            <a:r>
              <a:rPr lang="en-US" sz="1800" dirty="0">
                <a:latin typeface="+mn-lt"/>
              </a:rPr>
              <a:t>The count() method returns the number of occurrences of an element in a </a:t>
            </a:r>
            <a:r>
              <a:rPr lang="en-US" sz="1800" dirty="0" smtClean="0">
                <a:latin typeface="+mn-lt"/>
              </a:rPr>
              <a:t>tuple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+mn-lt"/>
              </a:rPr>
              <a:t>	Syntax: </a:t>
            </a:r>
            <a:r>
              <a:rPr lang="en-US" sz="1800" dirty="0">
                <a:latin typeface="+mn-lt"/>
              </a:rPr>
              <a:t>- </a:t>
            </a:r>
            <a:r>
              <a:rPr lang="en-US" sz="1800" b="1" dirty="0" smtClean="0">
                <a:latin typeface="+mn-lt"/>
              </a:rPr>
              <a:t>tuple. </a:t>
            </a:r>
            <a:r>
              <a:rPr lang="en-US" sz="1800" b="1" dirty="0">
                <a:latin typeface="+mn-lt"/>
              </a:rPr>
              <a:t>c</a:t>
            </a:r>
            <a:r>
              <a:rPr lang="en-US" sz="1800" b="1" dirty="0" smtClean="0">
                <a:latin typeface="+mn-lt"/>
              </a:rPr>
              <a:t>ount(element)</a:t>
            </a:r>
          </a:p>
          <a:p>
            <a:pPr marL="57150" indent="0">
              <a:buNone/>
            </a:pPr>
            <a:r>
              <a:rPr lang="en-US" sz="2000" dirty="0" smtClean="0">
                <a:latin typeface="+mn-lt"/>
              </a:rPr>
              <a:t>index(x)</a:t>
            </a:r>
          </a:p>
          <a:p>
            <a:pPr lvl="1">
              <a:buBlip>
                <a:blip r:embed="rId3"/>
              </a:buBlip>
            </a:pPr>
            <a:r>
              <a:rPr lang="en-US" sz="1800" dirty="0">
                <a:latin typeface="+mn-lt"/>
              </a:rPr>
              <a:t>The index() method searches an element in a tuple and returns its </a:t>
            </a:r>
            <a:r>
              <a:rPr lang="en-US" sz="1800" dirty="0" smtClean="0">
                <a:latin typeface="+mn-lt"/>
              </a:rPr>
              <a:t>index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+mn-lt"/>
              </a:rPr>
              <a:t>Syntax:- </a:t>
            </a:r>
            <a:r>
              <a:rPr lang="en-US" sz="1800" b="1" dirty="0" err="1" smtClean="0">
                <a:latin typeface="+mn-lt"/>
              </a:rPr>
              <a:t>tuple.index</a:t>
            </a:r>
            <a:r>
              <a:rPr lang="en-US" sz="1800" b="1" dirty="0" smtClean="0">
                <a:latin typeface="+mn-lt"/>
              </a:rPr>
              <a:t>(element)</a:t>
            </a:r>
            <a:endParaRPr lang="en-US" sz="1800" b="1" dirty="0">
              <a:latin typeface="+mn-lt"/>
            </a:endParaRPr>
          </a:p>
          <a:p>
            <a:pPr marL="0" indent="0">
              <a:buNone/>
            </a:pPr>
            <a:r>
              <a:rPr lang="en-US" sz="2000" dirty="0" smtClean="0">
                <a:latin typeface="+mn-lt"/>
              </a:rPr>
              <a:t>Zip()</a:t>
            </a:r>
          </a:p>
          <a:p>
            <a:pPr lvl="1">
              <a:buBlip>
                <a:blip r:embed="rId3"/>
              </a:buBlip>
            </a:pPr>
            <a:r>
              <a:rPr lang="en-US" sz="1800" dirty="0" smtClean="0">
                <a:latin typeface="+mn-lt"/>
              </a:rPr>
              <a:t>The zip() function takes two or more sequences and </a:t>
            </a:r>
            <a:r>
              <a:rPr lang="en-US" sz="1800" b="1" dirty="0" smtClean="0">
                <a:latin typeface="+mn-lt"/>
              </a:rPr>
              <a:t>zips </a:t>
            </a:r>
            <a:r>
              <a:rPr lang="en-US" sz="1800" dirty="0" smtClean="0">
                <a:latin typeface="+mn-lt"/>
              </a:rPr>
              <a:t>them into list of tuples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Syntax: - </a:t>
            </a:r>
            <a:r>
              <a:rPr lang="en-US" sz="1800" b="1" dirty="0" smtClean="0">
                <a:latin typeface="+mn-lt"/>
              </a:rPr>
              <a:t>list(zip(sequences)) </a:t>
            </a:r>
            <a:r>
              <a:rPr lang="en-US" sz="1800" dirty="0" smtClean="0">
                <a:latin typeface="+mn-lt"/>
              </a:rPr>
              <a:t>{* list of tuples formed with smallest length of given sequence}</a:t>
            </a:r>
          </a:p>
          <a:p>
            <a:pPr marL="457200" lvl="1" indent="0">
              <a:buNone/>
            </a:pPr>
            <a:endParaRPr lang="en-US" sz="1800" b="1" dirty="0" smtClean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91" y="2707582"/>
            <a:ext cx="4374188" cy="64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14" y="3677179"/>
            <a:ext cx="3833276" cy="73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34" y="5009480"/>
            <a:ext cx="7791450" cy="126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52" y="270456"/>
            <a:ext cx="10483403" cy="61045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all() </a:t>
            </a:r>
          </a:p>
          <a:p>
            <a:pPr lvl="1">
              <a:buBlip>
                <a:blip r:embed="rId3"/>
              </a:buBlip>
            </a:pPr>
            <a:r>
              <a:rPr lang="en-US" sz="1800" dirty="0" smtClean="0"/>
              <a:t>Return True if all elements of the tuple are true (or if the tuple is empty is true).</a:t>
            </a:r>
          </a:p>
          <a:p>
            <a:pPr marL="457200" lvl="1" indent="0">
              <a:buNone/>
            </a:pPr>
            <a:r>
              <a:rPr lang="en-US" sz="1800" dirty="0" smtClean="0"/>
              <a:t>	Syntax</a:t>
            </a:r>
            <a:r>
              <a:rPr lang="en-US" sz="1800" dirty="0"/>
              <a:t>:-  </a:t>
            </a:r>
            <a:r>
              <a:rPr lang="en-US" sz="1800" b="1" dirty="0"/>
              <a:t>all(</a:t>
            </a:r>
            <a:r>
              <a:rPr lang="en-US" sz="1800" b="1" dirty="0" err="1"/>
              <a:t>iterable</a:t>
            </a:r>
            <a:r>
              <a:rPr lang="en-US" sz="1800" b="1" dirty="0"/>
              <a:t>) 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Blip>
                <a:blip r:embed="rId3"/>
              </a:buBlip>
            </a:pPr>
            <a:endParaRPr lang="en-US" sz="1800" dirty="0" smtClean="0"/>
          </a:p>
          <a:p>
            <a:pPr lvl="1">
              <a:buBlip>
                <a:blip r:embed="rId3"/>
              </a:buBlip>
            </a:pPr>
            <a:endParaRPr lang="en-US" sz="1800" dirty="0"/>
          </a:p>
          <a:p>
            <a:pPr lvl="1">
              <a:buBlip>
                <a:blip r:embed="rId3"/>
              </a:buBlip>
            </a:pPr>
            <a:endParaRPr lang="en-US" sz="1800" dirty="0" smtClean="0"/>
          </a:p>
          <a:p>
            <a:pPr lvl="1">
              <a:buBlip>
                <a:blip r:embed="rId3"/>
              </a:buBlip>
            </a:pPr>
            <a:endParaRPr lang="en-US" sz="1800" dirty="0"/>
          </a:p>
          <a:p>
            <a:pPr lvl="1">
              <a:buBlip>
                <a:blip r:embed="rId3"/>
              </a:buBlip>
            </a:pPr>
            <a:endParaRPr lang="en-US" sz="1800" dirty="0" smtClean="0"/>
          </a:p>
          <a:p>
            <a:pPr lvl="1">
              <a:buBlip>
                <a:blip r:embed="rId3"/>
              </a:buBlip>
            </a:pPr>
            <a:endParaRPr lang="en-US" sz="1800" dirty="0"/>
          </a:p>
          <a:p>
            <a:pPr lvl="1">
              <a:buBlip>
                <a:blip r:embed="rId3"/>
              </a:buBlip>
            </a:pPr>
            <a:endParaRPr lang="en-US" sz="1800" dirty="0" smtClean="0"/>
          </a:p>
          <a:p>
            <a:pPr lvl="1">
              <a:buBlip>
                <a:blip r:embed="rId3"/>
              </a:buBlip>
            </a:pPr>
            <a:endParaRPr lang="en-US" sz="1800" dirty="0"/>
          </a:p>
          <a:p>
            <a:pPr lvl="1">
              <a:buBlip>
                <a:blip r:embed="rId3"/>
              </a:buBlip>
            </a:pPr>
            <a:endParaRPr lang="en-US" sz="1800" dirty="0" smtClean="0"/>
          </a:p>
          <a:p>
            <a:pPr lvl="1">
              <a:buBlip>
                <a:blip r:embed="rId3"/>
              </a:buBlip>
            </a:pPr>
            <a:endParaRPr lang="en-US" sz="1800" dirty="0"/>
          </a:p>
          <a:p>
            <a:pPr lvl="1">
              <a:buBlip>
                <a:blip r:embed="rId3"/>
              </a:buBlip>
            </a:pPr>
            <a:endParaRPr lang="en-US" sz="1800" dirty="0" smtClean="0"/>
          </a:p>
          <a:p>
            <a:pPr lvl="1">
              <a:buBlip>
                <a:blip r:embed="rId3"/>
              </a:buBlip>
            </a:pPr>
            <a:endParaRPr lang="en-US" sz="1800" dirty="0"/>
          </a:p>
          <a:p>
            <a:pPr lvl="1">
              <a:buBlip>
                <a:blip r:embed="rId3"/>
              </a:buBlip>
            </a:pPr>
            <a:endParaRPr lang="en-US" sz="1800" dirty="0" smtClean="0"/>
          </a:p>
          <a:p>
            <a:pPr marL="57150" indent="0">
              <a:buNone/>
            </a:pPr>
            <a:r>
              <a:rPr lang="en-US" sz="2200" b="1" dirty="0"/>
              <a:t>a</a:t>
            </a:r>
            <a:r>
              <a:rPr lang="en-US" sz="2200" b="1" dirty="0" smtClean="0"/>
              <a:t>ny()</a:t>
            </a:r>
          </a:p>
          <a:p>
            <a:pPr lvl="1">
              <a:buBlip>
                <a:blip r:embed="rId3"/>
              </a:buBlip>
            </a:pPr>
            <a:r>
              <a:rPr lang="en-US" sz="1800" dirty="0"/>
              <a:t>Return </a:t>
            </a:r>
            <a:r>
              <a:rPr lang="en-US" sz="1800" dirty="0" smtClean="0"/>
              <a:t>True </a:t>
            </a:r>
            <a:r>
              <a:rPr lang="en-US" sz="1800" dirty="0"/>
              <a:t>if any element of the tuple is true. If the tuple is </a:t>
            </a:r>
            <a:r>
              <a:rPr lang="en-US" sz="1800" dirty="0" smtClean="0"/>
              <a:t>empty, return False.</a:t>
            </a:r>
          </a:p>
          <a:p>
            <a:pPr marL="457200" lvl="1" indent="0">
              <a:buNone/>
            </a:pPr>
            <a:r>
              <a:rPr lang="en-US" sz="1800" dirty="0" smtClean="0"/>
              <a:t>Syntax: - </a:t>
            </a:r>
            <a:r>
              <a:rPr lang="en-US" sz="1800" b="1" dirty="0" smtClean="0"/>
              <a:t>any(</a:t>
            </a:r>
            <a:r>
              <a:rPr lang="en-US" sz="1800" b="1" dirty="0" err="1" smtClean="0"/>
              <a:t>iterable</a:t>
            </a:r>
            <a:r>
              <a:rPr lang="en-US" sz="1800" b="1" dirty="0" smtClean="0"/>
              <a:t>)</a:t>
            </a: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39" y="1532587"/>
            <a:ext cx="3454892" cy="391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75" y="3067452"/>
            <a:ext cx="418932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75" y="1210615"/>
            <a:ext cx="4189322" cy="185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8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41" y="270456"/>
            <a:ext cx="10264462" cy="6220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+mn-lt"/>
              </a:rPr>
              <a:t>enumerate()</a:t>
            </a:r>
          </a:p>
          <a:p>
            <a:pPr lvl="1">
              <a:buBlip>
                <a:blip r:embed="rId3"/>
              </a:buBlip>
            </a:pPr>
            <a:r>
              <a:rPr lang="en-US" sz="1800" dirty="0" smtClean="0">
                <a:latin typeface="+mn-lt"/>
              </a:rPr>
              <a:t>Return </a:t>
            </a:r>
            <a:r>
              <a:rPr lang="en-US" sz="1800" dirty="0">
                <a:latin typeface="+mn-lt"/>
              </a:rPr>
              <a:t>an enumerate object. It contains the index and value of all the items of tuple as pairs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+mn-lt"/>
              </a:rPr>
              <a:t>	Syntax:- </a:t>
            </a:r>
            <a:r>
              <a:rPr lang="en-US" sz="1800" b="1" dirty="0" smtClean="0">
                <a:latin typeface="+mn-lt"/>
              </a:rPr>
              <a:t>enumerate(</a:t>
            </a:r>
            <a:r>
              <a:rPr lang="en-US" sz="1800" b="1" dirty="0" err="1" smtClean="0">
                <a:latin typeface="+mn-lt"/>
              </a:rPr>
              <a:t>iterable,start</a:t>
            </a:r>
            <a:r>
              <a:rPr lang="en-US" sz="1800" b="1" dirty="0" smtClean="0">
                <a:latin typeface="+mn-lt"/>
              </a:rPr>
              <a:t>=0)</a:t>
            </a:r>
            <a:endParaRPr lang="en-US" sz="1800" b="1" dirty="0">
              <a:latin typeface="+mn-lt"/>
            </a:endParaRPr>
          </a:p>
          <a:p>
            <a:pPr marL="0" indent="0">
              <a:buNone/>
            </a:pPr>
            <a:r>
              <a:rPr lang="en-US" sz="2000" b="1" dirty="0" err="1">
                <a:latin typeface="+mn-lt"/>
              </a:rPr>
              <a:t>len</a:t>
            </a:r>
            <a:r>
              <a:rPr lang="en-US" sz="2000" b="1" dirty="0" smtClean="0">
                <a:latin typeface="+mn-lt"/>
              </a:rPr>
              <a:t>() </a:t>
            </a:r>
          </a:p>
          <a:p>
            <a:pPr lvl="1">
              <a:buBlip>
                <a:blip r:embed="rId3"/>
              </a:buBlip>
            </a:pPr>
            <a:r>
              <a:rPr lang="en-US" sz="1800" dirty="0" smtClean="0">
                <a:latin typeface="+mn-lt"/>
              </a:rPr>
              <a:t>Return </a:t>
            </a:r>
            <a:r>
              <a:rPr lang="en-US" sz="1800" dirty="0">
                <a:latin typeface="+mn-lt"/>
              </a:rPr>
              <a:t>the length (the number of items) in the tuple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+mn-lt"/>
              </a:rPr>
              <a:t>	Syntax:- </a:t>
            </a:r>
            <a:r>
              <a:rPr lang="en-US" sz="1800" b="1" dirty="0" err="1" smtClean="0">
                <a:latin typeface="+mn-lt"/>
              </a:rPr>
              <a:t>len</a:t>
            </a:r>
            <a:r>
              <a:rPr lang="en-US" sz="1800" b="1" dirty="0" smtClean="0">
                <a:latin typeface="+mn-lt"/>
              </a:rPr>
              <a:t>(tuple)</a:t>
            </a:r>
            <a:endParaRPr lang="en-US" sz="1800" b="1" dirty="0">
              <a:latin typeface="+mn-lt"/>
            </a:endParaRPr>
          </a:p>
          <a:p>
            <a:pPr marL="0" indent="0">
              <a:buNone/>
            </a:pPr>
            <a:r>
              <a:rPr lang="en-US" sz="2000" b="1" dirty="0">
                <a:latin typeface="+mn-lt"/>
              </a:rPr>
              <a:t>max()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sz="2000" b="1" dirty="0" smtClean="0">
                <a:latin typeface="+mn-lt"/>
              </a:rPr>
              <a:t>min()</a:t>
            </a:r>
          </a:p>
          <a:p>
            <a:pPr lvl="1">
              <a:buBlip>
                <a:blip r:embed="rId3"/>
              </a:buBlip>
            </a:pPr>
            <a:r>
              <a:rPr lang="en-US" sz="1800" dirty="0" smtClean="0">
                <a:latin typeface="+mn-lt"/>
              </a:rPr>
              <a:t>Max Return </a:t>
            </a:r>
            <a:r>
              <a:rPr lang="en-US" sz="1800" dirty="0">
                <a:latin typeface="+mn-lt"/>
              </a:rPr>
              <a:t>the largest item in the </a:t>
            </a:r>
            <a:r>
              <a:rPr lang="en-US" sz="1800" dirty="0" smtClean="0">
                <a:latin typeface="+mn-lt"/>
              </a:rPr>
              <a:t>tuple. Min Returns the smallest item in the tuple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+mn-lt"/>
              </a:rPr>
              <a:t>	Syntax:- </a:t>
            </a:r>
            <a:r>
              <a:rPr lang="en-US" sz="1800" b="1" dirty="0">
                <a:latin typeface="+mn-lt"/>
              </a:rPr>
              <a:t>max(</a:t>
            </a:r>
            <a:r>
              <a:rPr lang="en-US" sz="1800" b="1" dirty="0" err="1">
                <a:latin typeface="+mn-lt"/>
              </a:rPr>
              <a:t>iterable</a:t>
            </a:r>
            <a:r>
              <a:rPr lang="en-US" sz="1800" b="1" dirty="0">
                <a:latin typeface="+mn-lt"/>
              </a:rPr>
              <a:t>, *</a:t>
            </a:r>
            <a:r>
              <a:rPr lang="en-US" sz="1800" b="1" dirty="0" err="1">
                <a:latin typeface="+mn-lt"/>
              </a:rPr>
              <a:t>iterables</a:t>
            </a:r>
            <a:r>
              <a:rPr lang="en-US" sz="1800" b="1" dirty="0">
                <a:latin typeface="+mn-lt"/>
              </a:rPr>
              <a:t>[,key, default]) or  max(arg1, arg2, *</a:t>
            </a:r>
            <a:r>
              <a:rPr lang="en-US" sz="1800" b="1" dirty="0" err="1">
                <a:latin typeface="+mn-lt"/>
              </a:rPr>
              <a:t>args</a:t>
            </a:r>
            <a:r>
              <a:rPr lang="en-US" sz="1800" b="1" dirty="0">
                <a:latin typeface="+mn-lt"/>
              </a:rPr>
              <a:t>[, key])</a:t>
            </a:r>
          </a:p>
          <a:p>
            <a:pPr marL="0" indent="0">
              <a:buNone/>
            </a:pPr>
            <a:r>
              <a:rPr lang="en-US" sz="2000" b="1" dirty="0" smtClean="0">
                <a:latin typeface="+mn-lt"/>
              </a:rPr>
              <a:t>sorted</a:t>
            </a:r>
            <a:r>
              <a:rPr lang="en-US" sz="2000" b="1" dirty="0">
                <a:latin typeface="+mn-lt"/>
              </a:rPr>
              <a:t>() </a:t>
            </a:r>
            <a:endParaRPr lang="en-US" sz="2000" b="1" dirty="0" smtClean="0">
              <a:latin typeface="+mn-lt"/>
            </a:endParaRPr>
          </a:p>
          <a:p>
            <a:pPr lvl="1">
              <a:buBlip>
                <a:blip r:embed="rId3"/>
              </a:buBlip>
            </a:pPr>
            <a:r>
              <a:rPr lang="en-US" sz="1800" dirty="0" smtClean="0">
                <a:latin typeface="+mn-lt"/>
              </a:rPr>
              <a:t>Take </a:t>
            </a:r>
            <a:r>
              <a:rPr lang="en-US" sz="1800" dirty="0">
                <a:latin typeface="+mn-lt"/>
              </a:rPr>
              <a:t>elements in the tuple and return a new sorted list (does not sort the tuple itself</a:t>
            </a:r>
            <a:r>
              <a:rPr lang="en-US" sz="1800" dirty="0" smtClean="0">
                <a:latin typeface="+mn-lt"/>
              </a:rPr>
              <a:t>).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Syntax: </a:t>
            </a:r>
            <a:r>
              <a:rPr lang="en-US" sz="1800" dirty="0">
                <a:latin typeface="+mn-lt"/>
              </a:rPr>
              <a:t>- </a:t>
            </a:r>
            <a:r>
              <a:rPr lang="en-US" sz="1800" b="1" dirty="0">
                <a:latin typeface="+mn-lt"/>
              </a:rPr>
              <a:t>sorted(</a:t>
            </a:r>
            <a:r>
              <a:rPr lang="en-US" sz="1800" b="1" dirty="0" err="1">
                <a:latin typeface="+mn-lt"/>
              </a:rPr>
              <a:t>iterable</a:t>
            </a:r>
            <a:r>
              <a:rPr lang="en-US" sz="1800" b="1" dirty="0">
                <a:latin typeface="+mn-lt"/>
              </a:rPr>
              <a:t>[, key][, reverse])</a:t>
            </a:r>
          </a:p>
          <a:p>
            <a:pPr marL="0" indent="0">
              <a:buNone/>
            </a:pPr>
            <a:r>
              <a:rPr lang="en-US" sz="2000" b="1" dirty="0" smtClean="0">
                <a:latin typeface="+mn-lt"/>
              </a:rPr>
              <a:t>sum() </a:t>
            </a:r>
          </a:p>
          <a:p>
            <a:pPr lvl="1">
              <a:buBlip>
                <a:blip r:embed="rId3"/>
              </a:buBlip>
            </a:pPr>
            <a:r>
              <a:rPr lang="en-US" sz="1800" dirty="0" err="1" smtClean="0">
                <a:latin typeface="+mn-lt"/>
              </a:rPr>
              <a:t>Retrun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the sum of all elements in the tuple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Syntax: </a:t>
            </a:r>
            <a:r>
              <a:rPr lang="en-US" sz="1800" dirty="0">
                <a:latin typeface="+mn-lt"/>
              </a:rPr>
              <a:t>- </a:t>
            </a:r>
            <a:r>
              <a:rPr lang="en-US" sz="1800" b="1" dirty="0">
                <a:latin typeface="+mn-lt"/>
              </a:rPr>
              <a:t>sum(</a:t>
            </a:r>
            <a:r>
              <a:rPr lang="en-US" sz="1800" b="1" dirty="0" err="1">
                <a:latin typeface="+mn-lt"/>
              </a:rPr>
              <a:t>iterable</a:t>
            </a:r>
            <a:r>
              <a:rPr lang="en-US" sz="1800" b="1" dirty="0">
                <a:latin typeface="+mn-lt"/>
              </a:rPr>
              <a:t>, start)</a:t>
            </a:r>
          </a:p>
          <a:p>
            <a:pPr marL="0" indent="0">
              <a:buNone/>
            </a:pPr>
            <a:r>
              <a:rPr lang="en-US" sz="2000" b="1" dirty="0">
                <a:latin typeface="+mn-lt"/>
              </a:rPr>
              <a:t>tuple() </a:t>
            </a:r>
            <a:endParaRPr lang="en-US" sz="2000" b="1" dirty="0" smtClean="0">
              <a:latin typeface="+mn-lt"/>
            </a:endParaRPr>
          </a:p>
          <a:p>
            <a:pPr lvl="1">
              <a:buBlip>
                <a:blip r:embed="rId3"/>
              </a:buBlip>
            </a:pPr>
            <a:r>
              <a:rPr lang="en-US" sz="1800" dirty="0" smtClean="0">
                <a:latin typeface="+mn-lt"/>
              </a:rPr>
              <a:t>Convert </a:t>
            </a:r>
            <a:r>
              <a:rPr lang="en-US" sz="1800" dirty="0">
                <a:latin typeface="+mn-lt"/>
              </a:rPr>
              <a:t>an </a:t>
            </a:r>
            <a:r>
              <a:rPr lang="en-US" sz="1800" dirty="0" err="1">
                <a:latin typeface="+mn-lt"/>
              </a:rPr>
              <a:t>iterable</a:t>
            </a:r>
            <a:r>
              <a:rPr lang="en-US" sz="1800" dirty="0">
                <a:latin typeface="+mn-lt"/>
              </a:rPr>
              <a:t> (list, string, set, dictionary) to a tuple</a:t>
            </a:r>
            <a:r>
              <a:rPr lang="en-US" sz="1800" dirty="0" smtClean="0">
                <a:latin typeface="+mn-lt"/>
              </a:rPr>
              <a:t>.</a:t>
            </a:r>
            <a:endParaRPr lang="en-US" sz="1200" dirty="0">
              <a:latin typeface="+mn-lt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+mn-lt"/>
              </a:rPr>
              <a:t>	Syntax: - </a:t>
            </a:r>
            <a:r>
              <a:rPr lang="en-US" sz="1200" b="1" dirty="0"/>
              <a:t>tuple(</a:t>
            </a:r>
            <a:r>
              <a:rPr lang="en-US" sz="1200" b="1" dirty="0" err="1"/>
              <a:t>iterable</a:t>
            </a:r>
            <a:r>
              <a:rPr lang="en-US" sz="1200" b="1" dirty="0"/>
              <a:t>)</a:t>
            </a:r>
            <a:endParaRPr lang="en-US" sz="12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537" y="528034"/>
            <a:ext cx="10972800" cy="785611"/>
          </a:xfrm>
        </p:spPr>
        <p:txBody>
          <a:bodyPr/>
          <a:lstStyle/>
          <a:p>
            <a:r>
              <a:rPr lang="en-US" sz="3600" dirty="0" smtClean="0"/>
              <a:t>Example Programs in Tuple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556" y="1275009"/>
            <a:ext cx="9736428" cy="4752305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dirty="0">
                <a:latin typeface="+mn-lt"/>
              </a:rPr>
              <a:t>Write a program to swap two values using assignment?</a:t>
            </a:r>
            <a:endParaRPr lang="en-US" dirty="0" smtClean="0">
              <a:latin typeface="+mn-lt"/>
            </a:endParaRPr>
          </a:p>
          <a:p>
            <a:pPr>
              <a:buBlip>
                <a:blip r:embed="rId3"/>
              </a:buBlip>
            </a:pPr>
            <a:r>
              <a:rPr lang="en-US" dirty="0" smtClean="0">
                <a:latin typeface="+mn-lt"/>
              </a:rPr>
              <a:t>Write </a:t>
            </a:r>
            <a:r>
              <a:rPr lang="en-US" dirty="0">
                <a:latin typeface="+mn-lt"/>
              </a:rPr>
              <a:t>a program using a function that returns the  area and </a:t>
            </a:r>
            <a:r>
              <a:rPr lang="en-US" dirty="0" smtClean="0">
                <a:latin typeface="+mn-lt"/>
              </a:rPr>
              <a:t>circumference of  </a:t>
            </a:r>
            <a:r>
              <a:rPr lang="en-US" dirty="0">
                <a:latin typeface="+mn-lt"/>
              </a:rPr>
              <a:t>a circle whose radius is passed as an argument?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latin typeface="+mn-lt"/>
              </a:rPr>
              <a:t>Write </a:t>
            </a:r>
            <a:r>
              <a:rPr lang="en-US" dirty="0">
                <a:latin typeface="+mn-lt"/>
              </a:rPr>
              <a:t>a program  that has a nested tuple to store toppers </a:t>
            </a:r>
            <a:r>
              <a:rPr lang="en-US" dirty="0" smtClean="0">
                <a:latin typeface="+mn-lt"/>
              </a:rPr>
              <a:t>details. Edit </a:t>
            </a:r>
            <a:r>
              <a:rPr lang="en-US" dirty="0">
                <a:latin typeface="+mn-lt"/>
              </a:rPr>
              <a:t>the details and reprint the details </a:t>
            </a:r>
            <a:r>
              <a:rPr lang="en-US" dirty="0" smtClean="0">
                <a:latin typeface="+mn-lt"/>
              </a:rPr>
              <a:t>?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latin typeface="+mn-lt"/>
              </a:rPr>
              <a:t>Write a program that has a list of numbers (both positive as well as negative).Make a new tuple that has only positive values from this list?</a:t>
            </a:r>
          </a:p>
          <a:p>
            <a:pPr>
              <a:buBlip>
                <a:blip r:embed="rId3"/>
              </a:buBlip>
            </a:pPr>
            <a:endParaRPr lang="en-US" sz="18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54547"/>
            <a:ext cx="10972800" cy="875763"/>
          </a:xfrm>
        </p:spPr>
        <p:txBody>
          <a:bodyPr/>
          <a:lstStyle/>
          <a:p>
            <a:r>
              <a:rPr lang="en-US" sz="4400" dirty="0" smtClean="0"/>
              <a:t>What is Tuple in Python?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429556"/>
            <a:ext cx="10161430" cy="488109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n-lt"/>
              </a:rPr>
              <a:t>In Python </a:t>
            </a:r>
            <a:r>
              <a:rPr lang="en-US" sz="2000" dirty="0" smtClean="0">
                <a:latin typeface="+mn-lt"/>
              </a:rPr>
              <a:t>programming Language  Tuple </a:t>
            </a:r>
            <a:r>
              <a:rPr lang="en-US" sz="2000" dirty="0">
                <a:latin typeface="+mn-lt"/>
              </a:rPr>
              <a:t>is an ordered sequence of items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it is </a:t>
            </a:r>
            <a:r>
              <a:rPr lang="en-US" sz="2000" dirty="0">
                <a:latin typeface="+mn-lt"/>
              </a:rPr>
              <a:t>similar to a list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only difference </a:t>
            </a:r>
            <a:r>
              <a:rPr lang="en-US" sz="2000" dirty="0" smtClean="0">
                <a:latin typeface="+mn-lt"/>
              </a:rPr>
              <a:t> is </a:t>
            </a:r>
            <a:r>
              <a:rPr lang="en-US" sz="2000" dirty="0">
                <a:latin typeface="+mn-lt"/>
              </a:rPr>
              <a:t>that tuples are immutable.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Tuples are  </a:t>
            </a:r>
            <a:r>
              <a:rPr lang="en-US" sz="2000" dirty="0">
                <a:latin typeface="+mn-lt"/>
              </a:rPr>
              <a:t>once created cannot be modified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They </a:t>
            </a:r>
            <a:r>
              <a:rPr lang="en-US" sz="2000" dirty="0">
                <a:latin typeface="+mn-lt"/>
              </a:rPr>
              <a:t>are used to write-protect data and are usually faster than list as it cannot change dynamically. </a:t>
            </a:r>
            <a:endParaRPr lang="en-US" sz="2000" dirty="0" smtClean="0">
              <a:latin typeface="+mn-lt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n-lt"/>
              </a:rPr>
              <a:t>Tuple is defined within parentheses () where items are separated by commas.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+mn-lt"/>
              </a:rPr>
              <a:t>	</a:t>
            </a:r>
            <a:r>
              <a:rPr lang="en-US" sz="2000" b="1" dirty="0" smtClean="0">
                <a:latin typeface="+mn-lt"/>
              </a:rPr>
              <a:t>Syntax</a:t>
            </a:r>
            <a:r>
              <a:rPr lang="en-US" sz="2000" b="1" dirty="0">
                <a:latin typeface="+mn-lt"/>
              </a:rPr>
              <a:t>:-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+mn-lt"/>
              </a:rPr>
              <a:t>	</a:t>
            </a:r>
            <a:r>
              <a:rPr lang="en-US" sz="2000" dirty="0">
                <a:latin typeface="+mn-lt"/>
              </a:rPr>
              <a:t>	tuple_1=(val1,val2,val3…….)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n-lt"/>
              </a:rPr>
              <a:t>Since, tuples are quite </a:t>
            </a:r>
            <a:r>
              <a:rPr lang="en-US" sz="2000" dirty="0" smtClean="0">
                <a:latin typeface="+mn-lt"/>
              </a:rPr>
              <a:t>similar </a:t>
            </a:r>
            <a:r>
              <a:rPr lang="en-US" sz="2000" dirty="0">
                <a:latin typeface="+mn-lt"/>
              </a:rPr>
              <a:t>to lists, both of them are used in similar situations as </a:t>
            </a:r>
            <a:r>
              <a:rPr lang="en-US" sz="2000" dirty="0" smtClean="0">
                <a:latin typeface="+mn-lt"/>
              </a:rPr>
              <a:t>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54547"/>
            <a:ext cx="10972800" cy="875763"/>
          </a:xfrm>
        </p:spPr>
        <p:txBody>
          <a:bodyPr/>
          <a:lstStyle/>
          <a:p>
            <a:r>
              <a:rPr lang="en-US" sz="4400" dirty="0"/>
              <a:t>Advantages of Tuple over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146220"/>
            <a:ext cx="10264461" cy="4984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n-lt"/>
              </a:rPr>
              <a:t>We generally use tuple for heterogeneous (different) </a:t>
            </a:r>
            <a:r>
              <a:rPr lang="en-US" sz="2000" dirty="0" smtClean="0">
                <a:latin typeface="+mn-lt"/>
              </a:rPr>
              <a:t>data types </a:t>
            </a:r>
            <a:r>
              <a:rPr lang="en-US" sz="2000" dirty="0">
                <a:latin typeface="+mn-lt"/>
              </a:rPr>
              <a:t>and list for homogeneous (similar) </a:t>
            </a:r>
            <a:r>
              <a:rPr lang="en-US" sz="2000" dirty="0" smtClean="0">
                <a:latin typeface="+mn-lt"/>
              </a:rPr>
              <a:t>data types.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n-lt"/>
              </a:rPr>
              <a:t>Since tuple are immutable, iterating through tuple is faster than with list. So there is a slight performance boost.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n-lt"/>
              </a:rPr>
              <a:t>Tuples that contain immutable elements can be used as key for a dictionary. With list, this is not possible.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n-lt"/>
              </a:rPr>
              <a:t>If you have data that doesn't change, implementing it as tuple will guarantee that it remains write-protected.</a:t>
            </a:r>
            <a:endParaRPr lang="en-US" sz="2000" dirty="0" smtClean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54547"/>
            <a:ext cx="10972800" cy="875763"/>
          </a:xfrm>
        </p:spPr>
        <p:txBody>
          <a:bodyPr/>
          <a:lstStyle/>
          <a:p>
            <a:r>
              <a:rPr lang="en-US" sz="4400" dirty="0"/>
              <a:t>Creating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146220"/>
            <a:ext cx="10264461" cy="49841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Blip>
                <a:blip r:embed="rId2"/>
              </a:buBlip>
            </a:pPr>
            <a:r>
              <a:rPr lang="en-US" sz="2000" dirty="0">
                <a:latin typeface="+mn-lt"/>
              </a:rPr>
              <a:t>A tuple is created by placing all the items (elements) inside a parentheses (), separated by comma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lnSpc>
                <a:spcPct val="11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parentheses are optional but is a good practice to write it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lnSpc>
                <a:spcPct val="110000"/>
              </a:lnSpc>
              <a:buBlip>
                <a:blip r:embed="rId2"/>
              </a:buBlip>
            </a:pPr>
            <a:r>
              <a:rPr lang="en-US" sz="2000" dirty="0">
                <a:latin typeface="+mn-lt"/>
              </a:rPr>
              <a:t>A tuple can have any number of items and they may be of different types (integer, float, list, string etc</a:t>
            </a:r>
            <a:r>
              <a:rPr lang="en-US" sz="2000" dirty="0" smtClean="0">
                <a:latin typeface="+mn-lt"/>
              </a:rPr>
              <a:t>.).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Create Empty tuple  </a:t>
            </a:r>
            <a:r>
              <a:rPr lang="en-US" sz="2000" dirty="0" smtClean="0">
                <a:latin typeface="+mn-lt"/>
                <a:sym typeface="Wingdings" pitchFamily="2" charset="2"/>
              </a:rPr>
              <a:t> </a:t>
            </a:r>
            <a:endParaRPr lang="en-US" sz="2000" dirty="0" smtClean="0">
              <a:latin typeface="+mn-lt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Tuple </a:t>
            </a:r>
            <a:r>
              <a:rPr lang="en-US" sz="2000" dirty="0">
                <a:latin typeface="+mn-lt"/>
              </a:rPr>
              <a:t>having </a:t>
            </a:r>
            <a:r>
              <a:rPr lang="en-US" sz="2000" dirty="0" smtClean="0">
                <a:latin typeface="+mn-lt"/>
              </a:rPr>
              <a:t>integers </a:t>
            </a:r>
            <a:r>
              <a:rPr lang="en-US" sz="2000" dirty="0" smtClean="0">
                <a:latin typeface="+mn-lt"/>
                <a:sym typeface="Wingdings" pitchFamily="2" charset="2"/>
              </a:rPr>
              <a:t> </a:t>
            </a:r>
            <a:endParaRPr lang="en-US" sz="2000" dirty="0" smtClean="0">
              <a:latin typeface="+mn-lt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Tuple </a:t>
            </a:r>
            <a:r>
              <a:rPr lang="en-US" sz="2000" dirty="0">
                <a:latin typeface="+mn-lt"/>
              </a:rPr>
              <a:t>with mixed </a:t>
            </a:r>
            <a:r>
              <a:rPr lang="en-US" sz="2000" dirty="0" smtClean="0">
                <a:latin typeface="+mn-lt"/>
              </a:rPr>
              <a:t>data types </a:t>
            </a:r>
            <a:r>
              <a:rPr lang="en-US" sz="2000" dirty="0" smtClean="0">
                <a:latin typeface="+mn-lt"/>
                <a:sym typeface="Wingdings" pitchFamily="2" charset="2"/>
              </a:rPr>
              <a:t>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Nested tuple </a:t>
            </a:r>
            <a:r>
              <a:rPr lang="en-US" sz="2000" dirty="0" smtClean="0">
                <a:latin typeface="+mn-lt"/>
                <a:sym typeface="Wingdings" pitchFamily="2" charset="2"/>
              </a:rPr>
              <a:t>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Tuple </a:t>
            </a:r>
            <a:r>
              <a:rPr lang="en-US" sz="2000" dirty="0">
                <a:latin typeface="+mn-lt"/>
              </a:rPr>
              <a:t>can be created without </a:t>
            </a:r>
            <a:r>
              <a:rPr lang="en-US" sz="2000" dirty="0" smtClean="0">
                <a:latin typeface="+mn-lt"/>
              </a:rPr>
              <a:t>parentheses also </a:t>
            </a:r>
            <a:r>
              <a:rPr lang="en-US" sz="2000" dirty="0">
                <a:latin typeface="+mn-lt"/>
              </a:rPr>
              <a:t>called tuple </a:t>
            </a:r>
            <a:r>
              <a:rPr lang="en-US" sz="2000" dirty="0" smtClean="0">
                <a:latin typeface="+mn-lt"/>
              </a:rPr>
              <a:t>packing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64" y="3155324"/>
            <a:ext cx="3105150" cy="30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08" y="3580326"/>
            <a:ext cx="3999964" cy="39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53" y="4146998"/>
            <a:ext cx="4629150" cy="40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15" y="4662152"/>
            <a:ext cx="6153150" cy="40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75" y="5644366"/>
            <a:ext cx="4248150" cy="38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4" y="515155"/>
            <a:ext cx="10264461" cy="560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Like Tuple packing ,tuple  </a:t>
            </a:r>
            <a:r>
              <a:rPr lang="en-US" sz="2000" dirty="0">
                <a:latin typeface="+mn-lt"/>
              </a:rPr>
              <a:t>unpacking also </a:t>
            </a:r>
            <a:r>
              <a:rPr lang="en-US" sz="2000" dirty="0" smtClean="0">
                <a:latin typeface="+mn-lt"/>
              </a:rPr>
              <a:t>possible.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+mn-lt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Creating </a:t>
            </a:r>
            <a:r>
              <a:rPr lang="en-US" sz="2000" dirty="0">
                <a:latin typeface="+mn-lt"/>
              </a:rPr>
              <a:t>a tuple with one element is </a:t>
            </a:r>
            <a:r>
              <a:rPr lang="en-US" sz="2000" dirty="0" smtClean="0">
                <a:latin typeface="+mn-lt"/>
              </a:rPr>
              <a:t>Not </a:t>
            </a:r>
            <a:r>
              <a:rPr lang="en-US" sz="2000" dirty="0">
                <a:latin typeface="+mn-lt"/>
              </a:rPr>
              <a:t>to be </a:t>
            </a:r>
            <a:r>
              <a:rPr lang="en-US" sz="2000" dirty="0" smtClean="0">
                <a:latin typeface="+mn-lt"/>
              </a:rPr>
              <a:t>trusted.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Having </a:t>
            </a:r>
            <a:r>
              <a:rPr lang="en-US" sz="2000" dirty="0">
                <a:latin typeface="+mn-lt"/>
              </a:rPr>
              <a:t>one element within parentheses is not enough. We will need a trailing comma to indicate that it is in fact a tuple.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193" y="1042254"/>
            <a:ext cx="4762500" cy="45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18" y="3054909"/>
            <a:ext cx="4915705" cy="341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9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54547"/>
            <a:ext cx="10972800" cy="875763"/>
          </a:xfrm>
        </p:spPr>
        <p:txBody>
          <a:bodyPr/>
          <a:lstStyle/>
          <a:p>
            <a:r>
              <a:rPr lang="en-US" sz="4400" dirty="0"/>
              <a:t>Accessing Elements in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146220"/>
            <a:ext cx="10264461" cy="526745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Accessing  elements  in a tuple  two ways in python programing language.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We can access elements by using index operator  </a:t>
            </a:r>
            <a:r>
              <a:rPr lang="en-US" sz="2000" b="1" dirty="0" smtClean="0">
                <a:latin typeface="+mn-lt"/>
              </a:rPr>
              <a:t>[]  </a:t>
            </a:r>
            <a:r>
              <a:rPr lang="en-US" sz="2000" dirty="0" smtClean="0">
                <a:latin typeface="+mn-lt"/>
              </a:rPr>
              <a:t>and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index value must be an </a:t>
            </a:r>
            <a:r>
              <a:rPr lang="en-US" sz="2000" b="1" dirty="0" smtClean="0">
                <a:latin typeface="+mn-lt"/>
              </a:rPr>
              <a:t>integer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We cannot use </a:t>
            </a:r>
            <a:r>
              <a:rPr lang="en-US" sz="2000" b="1" dirty="0" smtClean="0">
                <a:latin typeface="+mn-lt"/>
              </a:rPr>
              <a:t> float </a:t>
            </a:r>
            <a:r>
              <a:rPr lang="en-US" sz="2000" dirty="0" smtClean="0">
                <a:latin typeface="+mn-lt"/>
              </a:rPr>
              <a:t>or</a:t>
            </a:r>
            <a:r>
              <a:rPr lang="en-US" sz="2000" b="1" dirty="0" smtClean="0">
                <a:latin typeface="+mn-lt"/>
              </a:rPr>
              <a:t> other types </a:t>
            </a:r>
            <a:r>
              <a:rPr lang="en-US" sz="2000" dirty="0" smtClean="0">
                <a:latin typeface="+mn-lt"/>
              </a:rPr>
              <a:t>,this will leads to rise an error  call</a:t>
            </a:r>
            <a:r>
              <a:rPr lang="en-US" sz="2000" b="1" dirty="0" smtClean="0">
                <a:latin typeface="+mn-lt"/>
              </a:rPr>
              <a:t> typeError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latin typeface="+mn-lt"/>
              </a:rPr>
              <a:t>Positive Indexing 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latin typeface="+mn-lt"/>
              </a:rPr>
              <a:t>Negative Indexing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latin typeface="+mn-lt"/>
              </a:rPr>
              <a:t>Slicing Operations</a:t>
            </a:r>
          </a:p>
          <a:p>
            <a:pPr marL="0" indent="0">
              <a:buNone/>
            </a:pPr>
            <a:r>
              <a:rPr lang="en-US" sz="2000" dirty="0" smtClean="0">
                <a:latin typeface="+mn-lt"/>
              </a:rPr>
              <a:t>Positive Indexing: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latin typeface="+mn-lt"/>
              </a:rPr>
              <a:t>In positive indexing index value start with 0 and end with length-1</a:t>
            </a:r>
          </a:p>
          <a:p>
            <a:pPr lvl="1">
              <a:buBlip>
                <a:blip r:embed="rId3"/>
              </a:buBlip>
            </a:pPr>
            <a:r>
              <a:rPr lang="en-US" dirty="0" smtClean="0">
                <a:latin typeface="+mn-lt"/>
              </a:rPr>
              <a:t>If you try access elements more than </a:t>
            </a:r>
            <a:r>
              <a:rPr lang="en-US" b="1" dirty="0" smtClean="0">
                <a:latin typeface="+mn-lt"/>
              </a:rPr>
              <a:t>( &gt; )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length-1</a:t>
            </a:r>
            <a:r>
              <a:rPr lang="en-US" dirty="0" smtClean="0">
                <a:latin typeface="+mn-lt"/>
              </a:rPr>
              <a:t> it will rise an </a:t>
            </a:r>
            <a:r>
              <a:rPr lang="en-US" b="1" dirty="0" smtClean="0">
                <a:latin typeface="+mn-lt"/>
              </a:rPr>
              <a:t>indexError </a:t>
            </a:r>
            <a:r>
              <a:rPr lang="en-US" dirty="0" smtClean="0">
                <a:latin typeface="+mn-lt"/>
              </a:rPr>
              <a:t>or</a:t>
            </a:r>
            <a:r>
              <a:rPr lang="en-US" b="1" dirty="0" smtClean="0">
                <a:latin typeface="+mn-lt"/>
              </a:rPr>
              <a:t> out of the indexError</a:t>
            </a:r>
          </a:p>
          <a:p>
            <a:pPr marL="0" indent="0">
              <a:buNone/>
            </a:pPr>
            <a:r>
              <a:rPr lang="en-US" sz="2000" dirty="0" smtClean="0">
                <a:latin typeface="+mn-lt"/>
              </a:rPr>
              <a:t>Negative Indexing:</a:t>
            </a:r>
          </a:p>
          <a:p>
            <a:pPr lvl="1">
              <a:buBlip>
                <a:blip r:embed="rId3"/>
              </a:buBlip>
            </a:pPr>
            <a:r>
              <a:rPr lang="en-US" dirty="0">
                <a:latin typeface="+mn-lt"/>
              </a:rPr>
              <a:t>Python allows negative indexing for its sequences</a:t>
            </a:r>
            <a:r>
              <a:rPr lang="en-US" dirty="0" smtClean="0">
                <a:latin typeface="+mn-lt"/>
              </a:rPr>
              <a:t>.</a:t>
            </a:r>
          </a:p>
          <a:p>
            <a:pPr lvl="1">
              <a:buBlip>
                <a:blip r:embed="rId3"/>
              </a:buBlip>
            </a:pPr>
            <a:r>
              <a:rPr lang="en-US" dirty="0">
                <a:latin typeface="+mn-lt"/>
              </a:rPr>
              <a:t>The index of -1 refers to the last item, -2 to the second last item and so </a:t>
            </a:r>
            <a:r>
              <a:rPr lang="en-US" dirty="0" smtClean="0">
                <a:latin typeface="+mn-lt"/>
              </a:rPr>
              <a:t>on.</a:t>
            </a:r>
          </a:p>
          <a:p>
            <a:pPr marL="0" indent="0">
              <a:buNone/>
            </a:pPr>
            <a:r>
              <a:rPr lang="en-US" sz="2000" dirty="0" smtClean="0">
                <a:latin typeface="+mn-lt"/>
              </a:rPr>
              <a:t>Slicing :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We can access a range of items in a tuple by using the slicing operator - </a:t>
            </a:r>
            <a:r>
              <a:rPr lang="en-US" b="1" dirty="0"/>
              <a:t>colon </a:t>
            </a:r>
            <a:r>
              <a:rPr lang="en-US" b="1" dirty="0" smtClean="0"/>
              <a:t>":"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latin typeface="+mn-lt"/>
              </a:rPr>
              <a:t>Syntax : - </a:t>
            </a:r>
            <a:r>
              <a:rPr lang="en-US" b="1" dirty="0" smtClean="0">
                <a:latin typeface="+mn-lt"/>
              </a:rPr>
              <a:t>[start : end : step]</a:t>
            </a:r>
          </a:p>
          <a:p>
            <a:pPr marL="57150" indent="0">
              <a:buNone/>
            </a:pPr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130" y="2614409"/>
            <a:ext cx="6329362" cy="9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54547"/>
            <a:ext cx="10972800" cy="875763"/>
          </a:xfrm>
        </p:spPr>
        <p:txBody>
          <a:bodyPr/>
          <a:lstStyle/>
          <a:p>
            <a:r>
              <a:rPr lang="en-US" sz="3600" dirty="0" smtClean="0"/>
              <a:t>Accessing Elements in tuple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146220"/>
            <a:ext cx="10264461" cy="526745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b="1" dirty="0" smtClean="0">
              <a:latin typeface="+mn-lt"/>
            </a:endParaRPr>
          </a:p>
          <a:p>
            <a:pPr marL="57150" indent="0">
              <a:buNone/>
            </a:pPr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9842" y="1268458"/>
            <a:ext cx="9719925" cy="495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7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54547"/>
            <a:ext cx="10972800" cy="875763"/>
          </a:xfrm>
        </p:spPr>
        <p:txBody>
          <a:bodyPr/>
          <a:lstStyle/>
          <a:p>
            <a:r>
              <a:rPr lang="en-US" sz="3600" dirty="0" smtClean="0"/>
              <a:t>Nested Indexing in tuple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146220"/>
            <a:ext cx="10264461" cy="526745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We can also access nested tuple using nested indexing 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+mn-lt"/>
              </a:rPr>
              <a:t>Syntax:</a:t>
            </a:r>
          </a:p>
          <a:p>
            <a:pPr marL="57150" indent="0">
              <a:buNone/>
            </a:pPr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n_tuple[</a:t>
            </a:r>
            <a:r>
              <a:rPr lang="en-US" sz="1800" b="1" dirty="0" err="1" smtClean="0">
                <a:latin typeface="+mn-lt"/>
              </a:rPr>
              <a:t>tupleIndex</a:t>
            </a:r>
            <a:r>
              <a:rPr lang="en-US" sz="1800" dirty="0" smtClean="0">
                <a:latin typeface="+mn-lt"/>
              </a:rPr>
              <a:t>][</a:t>
            </a:r>
            <a:r>
              <a:rPr lang="en-US" sz="1800" b="1" dirty="0" smtClean="0">
                <a:latin typeface="+mn-lt"/>
              </a:rPr>
              <a:t>nestedTuple_index</a:t>
            </a:r>
            <a:r>
              <a:rPr lang="en-US" sz="1800" dirty="0" smtClean="0">
                <a:latin typeface="+mn-lt"/>
              </a:rPr>
              <a:t>]</a:t>
            </a:r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02" y="2410495"/>
            <a:ext cx="5718421" cy="288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6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154547"/>
            <a:ext cx="10972800" cy="875763"/>
          </a:xfrm>
        </p:spPr>
        <p:txBody>
          <a:bodyPr/>
          <a:lstStyle/>
          <a:p>
            <a:r>
              <a:rPr lang="en-US" sz="3600" dirty="0" smtClean="0"/>
              <a:t>How to Change a tuple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954646"/>
            <a:ext cx="10264461" cy="526745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Unlike lists  tuples are immutable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If </a:t>
            </a:r>
            <a:r>
              <a:rPr lang="en-US" sz="2000" dirty="0">
                <a:latin typeface="+mn-lt"/>
              </a:rPr>
              <a:t>you have data that doesn't change, implementing it as tuple will guarantee that it remains write-protected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latin typeface="+mn-lt"/>
              </a:rPr>
              <a:t>This means that elements of a tuple cannot be changed once it has been assigned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But, if the element is itself a mutable datatype like list, its nested items can be changed.</a:t>
            </a:r>
          </a:p>
          <a:p>
            <a:pPr>
              <a:buBlip>
                <a:blip r:embed="rId3"/>
              </a:buBlip>
            </a:pPr>
            <a:r>
              <a:rPr lang="en-US" sz="2000" dirty="0" smtClean="0">
                <a:latin typeface="+mn-lt"/>
              </a:rPr>
              <a:t>We </a:t>
            </a:r>
            <a:r>
              <a:rPr lang="en-US" sz="2000" dirty="0">
                <a:latin typeface="+mn-lt"/>
              </a:rPr>
              <a:t>can also assign a tuple to different values (reassignment).</a:t>
            </a:r>
            <a:r>
              <a:rPr lang="en-US" sz="1800" dirty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Jagannath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68" y="3433830"/>
            <a:ext cx="8675128" cy="294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5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8218</TotalTime>
  <Words>1009</Words>
  <Application>Microsoft Office PowerPoint</Application>
  <PresentationFormat>Custom</PresentationFormat>
  <Paragraphs>204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Tuple in Python </vt:lpstr>
      <vt:lpstr>What is Tuple in Python?</vt:lpstr>
      <vt:lpstr>Advantages of Tuple over List</vt:lpstr>
      <vt:lpstr>Creating a Tuple</vt:lpstr>
      <vt:lpstr>PowerPoint Presentation</vt:lpstr>
      <vt:lpstr>Accessing Elements in a Tuple</vt:lpstr>
      <vt:lpstr>Accessing Elements in tuple</vt:lpstr>
      <vt:lpstr>Nested Indexing in tuple</vt:lpstr>
      <vt:lpstr>How to Change a tuple ?</vt:lpstr>
      <vt:lpstr>How to Delete a tuple ?</vt:lpstr>
      <vt:lpstr>Tuple Operations</vt:lpstr>
      <vt:lpstr>Built-in Functions &amp; Methods in Python</vt:lpstr>
      <vt:lpstr>PowerPoint Presentation</vt:lpstr>
      <vt:lpstr>PowerPoint Presentation</vt:lpstr>
      <vt:lpstr>Example Programs in Tuple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Jagannath Kumar Ch</dc:creator>
  <cp:lastModifiedBy>Windows User</cp:lastModifiedBy>
  <cp:revision>549</cp:revision>
  <dcterms:created xsi:type="dcterms:W3CDTF">2017-03-24T08:53:08Z</dcterms:created>
  <dcterms:modified xsi:type="dcterms:W3CDTF">2017-10-31T07:29:05Z</dcterms:modified>
</cp:coreProperties>
</file>