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3970" r:id="rId2"/>
  </p:sldMasterIdLst>
  <p:notesMasterIdLst>
    <p:notesMasterId r:id="rId35"/>
  </p:notesMasterIdLst>
  <p:handoutMasterIdLst>
    <p:handoutMasterId r:id="rId36"/>
  </p:handoutMasterIdLst>
  <p:sldIdLst>
    <p:sldId id="256" r:id="rId3"/>
    <p:sldId id="282" r:id="rId4"/>
    <p:sldId id="293" r:id="rId5"/>
    <p:sldId id="285" r:id="rId6"/>
    <p:sldId id="284" r:id="rId7"/>
    <p:sldId id="286" r:id="rId8"/>
    <p:sldId id="287" r:id="rId9"/>
    <p:sldId id="316" r:id="rId10"/>
    <p:sldId id="317" r:id="rId11"/>
    <p:sldId id="288" r:id="rId12"/>
    <p:sldId id="289" r:id="rId13"/>
    <p:sldId id="292" r:id="rId14"/>
    <p:sldId id="294" r:id="rId15"/>
    <p:sldId id="295" r:id="rId16"/>
    <p:sldId id="296" r:id="rId17"/>
    <p:sldId id="297" r:id="rId18"/>
    <p:sldId id="298" r:id="rId19"/>
    <p:sldId id="299" r:id="rId20"/>
    <p:sldId id="303" r:id="rId21"/>
    <p:sldId id="304" r:id="rId22"/>
    <p:sldId id="300" r:id="rId23"/>
    <p:sldId id="302" r:id="rId24"/>
    <p:sldId id="305" r:id="rId25"/>
    <p:sldId id="306" r:id="rId26"/>
    <p:sldId id="307" r:id="rId27"/>
    <p:sldId id="308" r:id="rId28"/>
    <p:sldId id="310" r:id="rId29"/>
    <p:sldId id="309" r:id="rId30"/>
    <p:sldId id="311" r:id="rId31"/>
    <p:sldId id="312" r:id="rId32"/>
    <p:sldId id="313"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27" autoAdjust="0"/>
    <p:restoredTop sz="94434" autoAdjust="0"/>
  </p:normalViewPr>
  <p:slideViewPr>
    <p:cSldViewPr snapToGrid="0">
      <p:cViewPr>
        <p:scale>
          <a:sx n="70" d="100"/>
          <a:sy n="70" d="100"/>
        </p:scale>
        <p:origin x="-72" y="-60"/>
      </p:cViewPr>
      <p:guideLst>
        <p:guide orient="horz" pos="2160"/>
        <p:guide pos="3840"/>
      </p:guideLst>
    </p:cSldViewPr>
  </p:slideViewPr>
  <p:notesTextViewPr>
    <p:cViewPr>
      <p:scale>
        <a:sx n="100" d="100"/>
        <a:sy n="100" d="100"/>
      </p:scale>
      <p:origin x="0" y="0"/>
    </p:cViewPr>
  </p:notesTextViewPr>
  <p:notesViewPr>
    <p:cSldViewPr snapToGrid="0">
      <p:cViewPr varScale="1">
        <p:scale>
          <a:sx n="59" d="100"/>
          <a:sy n="59" d="100"/>
        </p:scale>
        <p:origin x="-25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Iterative Statements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EBB4C-4153-4303-A255-A57AEC223026}" type="datetime1">
              <a:rPr lang="en-US" smtClean="0"/>
              <a:t>11/13/2017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err="1" smtClean="0"/>
              <a:t>Jagannath</a:t>
            </a:r>
            <a:r>
              <a:rPr lang="en-US" dirty="0" smtClean="0"/>
              <a:t> Kumar Ch</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976990-3B84-41B3-8A25-8EEE7F8096B0}" type="slidenum">
              <a:rPr lang="en-US" smtClean="0"/>
              <a:t>‹#›</a:t>
            </a:fld>
            <a:endParaRPr lang="en-US"/>
          </a:p>
        </p:txBody>
      </p:sp>
    </p:spTree>
    <p:extLst>
      <p:ext uri="{BB962C8B-B14F-4D97-AF65-F5344CB8AC3E}">
        <p14:creationId xmlns:p14="http://schemas.microsoft.com/office/powerpoint/2010/main" val="387880069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Iterative Statements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CFEFB-8413-4517-A3CF-F59D78EB4587}" type="datetime1">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err="1" smtClean="0"/>
              <a:t>Jagannath</a:t>
            </a:r>
            <a:r>
              <a:rPr lang="en-US" dirty="0" smtClean="0"/>
              <a:t> Kumar Ch</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C91AE-E4F5-49F5-9163-1823915B7210}" type="slidenum">
              <a:rPr lang="en-US" smtClean="0"/>
              <a:t>‹#›</a:t>
            </a:fld>
            <a:endParaRPr lang="en-US"/>
          </a:p>
        </p:txBody>
      </p:sp>
    </p:spTree>
    <p:extLst>
      <p:ext uri="{BB962C8B-B14F-4D97-AF65-F5344CB8AC3E}">
        <p14:creationId xmlns:p14="http://schemas.microsoft.com/office/powerpoint/2010/main" val="91079705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Iterative Statements</a:t>
            </a:r>
            <a:endParaRPr lang="en-US"/>
          </a:p>
        </p:txBody>
      </p:sp>
      <p:sp>
        <p:nvSpPr>
          <p:cNvPr id="5" name="Date Placeholder 4"/>
          <p:cNvSpPr>
            <a:spLocks noGrp="1"/>
          </p:cNvSpPr>
          <p:nvPr>
            <p:ph type="dt" idx="11"/>
          </p:nvPr>
        </p:nvSpPr>
        <p:spPr/>
        <p:txBody>
          <a:bodyPr/>
          <a:lstStyle/>
          <a:p>
            <a:fld id="{6BBCFEFB-8413-4517-A3CF-F59D78EB4587}" type="datetime1">
              <a:rPr lang="en-US" smtClean="0"/>
              <a:t>11/13/2017</a:t>
            </a:fld>
            <a:endParaRPr lang="en-US"/>
          </a:p>
        </p:txBody>
      </p:sp>
      <p:sp>
        <p:nvSpPr>
          <p:cNvPr id="6" name="Footer Placeholder 5"/>
          <p:cNvSpPr>
            <a:spLocks noGrp="1"/>
          </p:cNvSpPr>
          <p:nvPr>
            <p:ph type="ftr" sz="quarter" idx="12"/>
          </p:nvPr>
        </p:nvSpPr>
        <p:spPr/>
        <p:txBody>
          <a:bodyPr/>
          <a:lstStyle/>
          <a:p>
            <a:r>
              <a:rPr lang="en-US" smtClean="0"/>
              <a:t>Jagannath Kumar Ch</a:t>
            </a:r>
            <a:endParaRPr lang="en-US" dirty="0"/>
          </a:p>
        </p:txBody>
      </p:sp>
      <p:sp>
        <p:nvSpPr>
          <p:cNvPr id="7" name="Slide Number Placeholder 6"/>
          <p:cNvSpPr>
            <a:spLocks noGrp="1"/>
          </p:cNvSpPr>
          <p:nvPr>
            <p:ph type="sldNum" sz="quarter" idx="13"/>
          </p:nvPr>
        </p:nvSpPr>
        <p:spPr/>
        <p:txBody>
          <a:bodyPr/>
          <a:lstStyle/>
          <a:p>
            <a:fld id="{F9CC91AE-E4F5-49F5-9163-1823915B7210}" type="slidenum">
              <a:rPr lang="en-US" smtClean="0"/>
              <a:t>7</a:t>
            </a:fld>
            <a:endParaRPr lang="en-US"/>
          </a:p>
        </p:txBody>
      </p:sp>
    </p:spTree>
    <p:extLst>
      <p:ext uri="{BB962C8B-B14F-4D97-AF65-F5344CB8AC3E}">
        <p14:creationId xmlns:p14="http://schemas.microsoft.com/office/powerpoint/2010/main" val="166564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10153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423927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64740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464065-46C6-482E-A104-A828AEA91632}" type="datetime1">
              <a:rPr lang="en-US" smtClean="0"/>
              <a:t>11/13/2017</a:t>
            </a:fld>
            <a:endParaRPr lang="en-US" dirty="0"/>
          </a:p>
        </p:txBody>
      </p:sp>
      <p:sp>
        <p:nvSpPr>
          <p:cNvPr id="5" name="Footer Placeholder 4"/>
          <p:cNvSpPr>
            <a:spLocks noGrp="1"/>
          </p:cNvSpPr>
          <p:nvPr>
            <p:ph type="ftr" sz="quarter" idx="11"/>
          </p:nvPr>
        </p:nvSpPr>
        <p:spPr/>
        <p:txBody>
          <a:bodyPr/>
          <a:lstStyle/>
          <a:p>
            <a:r>
              <a:rPr lang="en-US" dirty="0" err="1" smtClean="0"/>
              <a:t>Jagannath</a:t>
            </a:r>
            <a:r>
              <a:rPr lang="en-US" dirty="0" smtClean="0"/>
              <a:t> Kumar </a:t>
            </a:r>
            <a:r>
              <a:rPr lang="en-US" dirty="0" err="1" smtClean="0"/>
              <a:t>Ch</a:t>
            </a:r>
            <a:endParaRPr lang="en-US" dirty="0" smtClean="0"/>
          </a:p>
        </p:txBody>
      </p:sp>
      <p:sp>
        <p:nvSpPr>
          <p:cNvPr id="6" name="Slide Number Placeholder 5"/>
          <p:cNvSpPr>
            <a:spLocks noGrp="1"/>
          </p:cNvSpPr>
          <p:nvPr>
            <p:ph type="sldNum" sz="quarter" idx="12"/>
          </p:nvPr>
        </p:nvSpPr>
        <p:spPr/>
        <p:txBody>
          <a:bodyPr/>
          <a:lstStyle/>
          <a:p>
            <a:fld id="{9A7D285A-2E4A-485A-886A-C0F8FAD4B065}" type="slidenum">
              <a:rPr lang="en-US" smtClean="0"/>
              <a:t>‹#›</a:t>
            </a:fld>
            <a:endParaRPr lang="en-US"/>
          </a:p>
        </p:txBody>
      </p:sp>
      <p:sp>
        <p:nvSpPr>
          <p:cNvPr id="17" name="Subtitle 2"/>
          <p:cNvSpPr txBox="1">
            <a:spLocks/>
          </p:cNvSpPr>
          <p:nvPr userDrawn="1"/>
        </p:nvSpPr>
        <p:spPr>
          <a:xfrm>
            <a:off x="2737141" y="6562959"/>
            <a:ext cx="8915399" cy="4772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674" y="1648326"/>
            <a:ext cx="10972799" cy="44778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9481A1A-26BB-4C73-9D9C-095A084828E9}" type="datetime1">
              <a:rPr lang="en-US" smtClean="0"/>
              <a:t>11/13/2017</a:t>
            </a:fld>
            <a:endParaRPr lang="en-US"/>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9A7D285A-2E4A-485A-886A-C0F8FAD4B065}" type="slidenum">
              <a:rPr lang="en-US" smtClean="0"/>
              <a:t>‹#›</a:t>
            </a:fld>
            <a:endParaRPr lang="en-US" dirty="0"/>
          </a:p>
        </p:txBody>
      </p:sp>
      <p:sp>
        <p:nvSpPr>
          <p:cNvPr id="7" name="Title 6"/>
          <p:cNvSpPr>
            <a:spLocks noGrp="1"/>
          </p:cNvSpPr>
          <p:nvPr>
            <p:ph type="title"/>
          </p:nvPr>
        </p:nvSpPr>
        <p:spPr>
          <a:xfrm>
            <a:off x="609600" y="338328"/>
            <a:ext cx="10972800" cy="1129525"/>
          </a:xfrm>
        </p:spPr>
        <p:txBody>
          <a:bodyPr/>
          <a:lstStyle>
            <a:lvl1pPr>
              <a:defRPr>
                <a:solidFill>
                  <a:srgbClr val="002060"/>
                </a:solidFill>
              </a:defRPr>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AA567-C79B-4B16-AA82-46B4AB485515}" type="datetime1">
              <a:rPr lang="en-US" smtClean="0"/>
              <a:t>11/13/2017</a:t>
            </a:fld>
            <a:endParaRPr lang="en-US"/>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9A7D285A-2E4A-485A-886A-C0F8FAD4B0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FDF90FE-175E-42D1-9F3A-E1F5026E106E}" type="datetime1">
              <a:rPr lang="en-US" smtClean="0"/>
              <a:t>11/13/2017</a:t>
            </a:fld>
            <a:endParaRPr lang="en-US"/>
          </a:p>
        </p:txBody>
      </p:sp>
      <p:sp>
        <p:nvSpPr>
          <p:cNvPr id="6" name="Footer Placeholder 5"/>
          <p:cNvSpPr>
            <a:spLocks noGrp="1"/>
          </p:cNvSpPr>
          <p:nvPr>
            <p:ph type="ftr" sz="quarter" idx="11"/>
          </p:nvPr>
        </p:nvSpPr>
        <p:spPr/>
        <p:txBody>
          <a:bodyPr/>
          <a:lstStyle/>
          <a:p>
            <a:r>
              <a:rPr lang="en-US" smtClean="0"/>
              <a:t>Jagannath Kumar Ch</a:t>
            </a:r>
            <a:endParaRPr lang="en-US" dirty="0"/>
          </a:p>
        </p:txBody>
      </p:sp>
      <p:sp>
        <p:nvSpPr>
          <p:cNvPr id="7" name="Slide Number Placeholder 6"/>
          <p:cNvSpPr>
            <a:spLocks noGrp="1"/>
          </p:cNvSpPr>
          <p:nvPr>
            <p:ph type="sldNum" sz="quarter" idx="12"/>
          </p:nvPr>
        </p:nvSpPr>
        <p:spPr/>
        <p:txBody>
          <a:bodyPr/>
          <a:lstStyle/>
          <a:p>
            <a:fld id="{9A7D285A-2E4A-485A-886A-C0F8FAD4B065}"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F38394-B30A-471C-A732-3B32B1228838}" type="datetime1">
              <a:rPr lang="en-US" smtClean="0"/>
              <a:t>11/13/2017</a:t>
            </a:fld>
            <a:endParaRPr lang="en-US"/>
          </a:p>
        </p:txBody>
      </p:sp>
      <p:sp>
        <p:nvSpPr>
          <p:cNvPr id="8" name="Footer Placeholder 7"/>
          <p:cNvSpPr>
            <a:spLocks noGrp="1"/>
          </p:cNvSpPr>
          <p:nvPr>
            <p:ph type="ftr" sz="quarter" idx="11"/>
          </p:nvPr>
        </p:nvSpPr>
        <p:spPr/>
        <p:txBody>
          <a:bodyPr/>
          <a:lstStyle/>
          <a:p>
            <a:r>
              <a:rPr lang="en-US" smtClean="0"/>
              <a:t>Jagannath Kumar Ch</a:t>
            </a:r>
            <a:endParaRPr lang="en-US" dirty="0"/>
          </a:p>
        </p:txBody>
      </p:sp>
      <p:sp>
        <p:nvSpPr>
          <p:cNvPr id="9" name="Slide Number Placeholder 8"/>
          <p:cNvSpPr>
            <a:spLocks noGrp="1"/>
          </p:cNvSpPr>
          <p:nvPr>
            <p:ph type="sldNum" sz="quarter" idx="12"/>
          </p:nvPr>
        </p:nvSpPr>
        <p:spPr/>
        <p:txBody>
          <a:bodyPr/>
          <a:lstStyle/>
          <a:p>
            <a:fld id="{9A7D285A-2E4A-485A-886A-C0F8FAD4B0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28AF93-3B9E-4E64-B461-18389D5489D5}" type="datetime1">
              <a:rPr lang="en-US" smtClean="0"/>
              <a:t>11/13/2017</a:t>
            </a:fld>
            <a:endParaRPr lang="en-US"/>
          </a:p>
        </p:txBody>
      </p:sp>
      <p:sp>
        <p:nvSpPr>
          <p:cNvPr id="4" name="Footer Placeholder 3"/>
          <p:cNvSpPr>
            <a:spLocks noGrp="1"/>
          </p:cNvSpPr>
          <p:nvPr>
            <p:ph type="ftr" sz="quarter" idx="11"/>
          </p:nvPr>
        </p:nvSpPr>
        <p:spPr/>
        <p:txBody>
          <a:bodyPr/>
          <a:lstStyle/>
          <a:p>
            <a:r>
              <a:rPr lang="en-US" smtClean="0"/>
              <a:t>Jagannath Kumar Ch</a:t>
            </a:r>
            <a:endParaRPr lang="en-US" dirty="0"/>
          </a:p>
        </p:txBody>
      </p:sp>
      <p:sp>
        <p:nvSpPr>
          <p:cNvPr id="5" name="Slide Number Placeholder 4"/>
          <p:cNvSpPr>
            <a:spLocks noGrp="1"/>
          </p:cNvSpPr>
          <p:nvPr>
            <p:ph type="sldNum" sz="quarter" idx="12"/>
          </p:nvPr>
        </p:nvSpPr>
        <p:spPr/>
        <p:txBody>
          <a:bodyPr/>
          <a:lstStyle/>
          <a:p>
            <a:fld id="{9A7D285A-2E4A-485A-886A-C0F8FAD4B0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00F2754-A21A-4894-A328-4F337D055D96}" type="datetime1">
              <a:rPr lang="en-US" smtClean="0"/>
              <a:t>11/13/2017</a:t>
            </a:fld>
            <a:endParaRPr lang="en-US"/>
          </a:p>
        </p:txBody>
      </p:sp>
      <p:sp>
        <p:nvSpPr>
          <p:cNvPr id="3" name="Footer Placeholder 2"/>
          <p:cNvSpPr>
            <a:spLocks noGrp="1"/>
          </p:cNvSpPr>
          <p:nvPr>
            <p:ph type="ftr" sz="quarter" idx="11"/>
          </p:nvPr>
        </p:nvSpPr>
        <p:spPr/>
        <p:txBody>
          <a:bodyPr/>
          <a:lstStyle/>
          <a:p>
            <a:r>
              <a:rPr lang="en-US" smtClean="0"/>
              <a:t>Jagannath Kumar Ch</a:t>
            </a:r>
            <a:endParaRPr lang="en-US" dirty="0"/>
          </a:p>
        </p:txBody>
      </p:sp>
      <p:sp>
        <p:nvSpPr>
          <p:cNvPr id="4" name="Slide Number Placeholder 3"/>
          <p:cNvSpPr>
            <a:spLocks noGrp="1"/>
          </p:cNvSpPr>
          <p:nvPr>
            <p:ph type="sldNum" sz="quarter" idx="12"/>
          </p:nvPr>
        </p:nvSpPr>
        <p:spPr/>
        <p:txBody>
          <a:bodyPr/>
          <a:lstStyle/>
          <a:p>
            <a:fld id="{9A7D285A-2E4A-485A-886A-C0F8FAD4B0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2D69BD3-A1BA-41A9-8143-BA344BADD926}" type="datetime1">
              <a:rPr lang="en-US" smtClean="0"/>
              <a:t>11/13/2017</a:t>
            </a:fld>
            <a:endParaRPr lang="en-US"/>
          </a:p>
        </p:txBody>
      </p:sp>
      <p:sp>
        <p:nvSpPr>
          <p:cNvPr id="6" name="Footer Placeholder 5"/>
          <p:cNvSpPr>
            <a:spLocks noGrp="1"/>
          </p:cNvSpPr>
          <p:nvPr>
            <p:ph type="ftr" sz="quarter" idx="11"/>
          </p:nvPr>
        </p:nvSpPr>
        <p:spPr/>
        <p:txBody>
          <a:bodyPr/>
          <a:lstStyle/>
          <a:p>
            <a:r>
              <a:rPr lang="en-US" smtClean="0"/>
              <a:t>Jagannath Kumar Ch</a:t>
            </a:r>
            <a:endParaRPr lang="en-US" dirty="0"/>
          </a:p>
        </p:txBody>
      </p:sp>
      <p:sp>
        <p:nvSpPr>
          <p:cNvPr id="7" name="Slide Number Placeholder 6"/>
          <p:cNvSpPr>
            <a:spLocks noGrp="1"/>
          </p:cNvSpPr>
          <p:nvPr>
            <p:ph type="sldNum" sz="quarter" idx="12"/>
          </p:nvPr>
        </p:nvSpPr>
        <p:spPr/>
        <p:txBody>
          <a:bodyPr/>
          <a:lstStyle/>
          <a:p>
            <a:fld id="{9A7D285A-2E4A-485A-886A-C0F8FAD4B065}"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2657484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FA56D-3A42-4F03-B4CA-0D8C1AC85A54}" type="datetime1">
              <a:rPr lang="en-US" smtClean="0"/>
              <a:t>11/13/2017</a:t>
            </a:fld>
            <a:endParaRPr lang="en-US"/>
          </a:p>
        </p:txBody>
      </p:sp>
      <p:sp>
        <p:nvSpPr>
          <p:cNvPr id="6" name="Footer Placeholder 5"/>
          <p:cNvSpPr>
            <a:spLocks noGrp="1"/>
          </p:cNvSpPr>
          <p:nvPr>
            <p:ph type="ftr" sz="quarter" idx="11"/>
          </p:nvPr>
        </p:nvSpPr>
        <p:spPr/>
        <p:txBody>
          <a:bodyPr/>
          <a:lstStyle/>
          <a:p>
            <a:r>
              <a:rPr lang="en-US" smtClean="0"/>
              <a:t>Jagannath Kumar Ch</a:t>
            </a:r>
            <a:endParaRPr lang="en-US" dirty="0"/>
          </a:p>
        </p:txBody>
      </p:sp>
      <p:sp>
        <p:nvSpPr>
          <p:cNvPr id="7" name="Slide Number Placeholder 6"/>
          <p:cNvSpPr>
            <a:spLocks noGrp="1"/>
          </p:cNvSpPr>
          <p:nvPr>
            <p:ph type="sldNum" sz="quarter" idx="12"/>
          </p:nvPr>
        </p:nvSpPr>
        <p:spPr/>
        <p:txBody>
          <a:bodyPr/>
          <a:lstStyle/>
          <a:p>
            <a:fld id="{9A7D285A-2E4A-485A-886A-C0F8FAD4B065}"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6719F-C0F1-480C-98A9-F506481DAF50}" type="datetime1">
              <a:rPr lang="en-US" smtClean="0"/>
              <a:t>11/13/2017</a:t>
            </a:fld>
            <a:endParaRPr lang="en-US"/>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9A7D285A-2E4A-485A-886A-C0F8FAD4B06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8B68006-DB37-4BFD-9801-C8463E0A507B}" type="datetime1">
              <a:rPr lang="en-US" smtClean="0"/>
              <a:t>11/13/2017</a:t>
            </a:fld>
            <a:endParaRPr lang="en-US"/>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9A7D285A-2E4A-485A-886A-C0F8FAD4B065}"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Content Placeholder 2"/>
          <p:cNvSpPr>
            <a:spLocks noGrp="1"/>
          </p:cNvSpPr>
          <p:nvPr>
            <p:ph idx="1"/>
          </p:nvPr>
        </p:nvSpPr>
        <p:spPr>
          <a:xfrm>
            <a:off x="800100" y="698500"/>
            <a:ext cx="10604500" cy="5270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3240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81090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55239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80952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175066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207958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23272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0B1D6-E011-44B3-9373-EBE49924CE29}"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120227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0B1D6-E011-44B3-9373-EBE49924CE29}" type="datetimeFigureOut">
              <a:rPr lang="en-US" smtClean="0"/>
              <a:t>11/13/2017</a:t>
            </a:fld>
            <a:endParaRPr lang="en-US"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48376-AAF3-4C88-A414-5D014610EEE8}" type="slidenum">
              <a:rPr lang="en-US" smtClean="0"/>
              <a:t>‹#›</a:t>
            </a:fld>
            <a:endParaRPr lang="en-US" dirty="0"/>
          </a:p>
        </p:txBody>
      </p:sp>
    </p:spTree>
    <p:extLst>
      <p:ext uri="{BB962C8B-B14F-4D97-AF65-F5344CB8AC3E}">
        <p14:creationId xmlns:p14="http://schemas.microsoft.com/office/powerpoint/2010/main" val="408156129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3AE0B1D6-E011-44B3-9373-EBE49924CE29}" type="datetimeFigureOut">
              <a:rPr lang="en-US" smtClean="0"/>
              <a:t>11/13/2017</a:t>
            </a:fld>
            <a:endParaRPr lang="en-US" dirty="0"/>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8C148376-AAF3-4C88-A414-5D014610EEE8}" type="slidenum">
              <a:rPr lang="en-US" smtClean="0"/>
              <a:t>‹#›</a:t>
            </a:fld>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81" y="2521577"/>
            <a:ext cx="9632243" cy="1264362"/>
          </a:xfrm>
        </p:spPr>
        <p:txBody>
          <a:bodyPr>
            <a:normAutofit/>
          </a:bodyPr>
          <a:lstStyle/>
          <a:p>
            <a:pPr algn="ctr"/>
            <a:r>
              <a:rPr lang="en-US" sz="4000" dirty="0" smtClean="0"/>
              <a:t>Functions or Procedures  in Python </a:t>
            </a:r>
            <a:endParaRPr lang="en-US" sz="4000" dirty="0"/>
          </a:p>
        </p:txBody>
      </p:sp>
      <p:sp>
        <p:nvSpPr>
          <p:cNvPr id="5" name="Date Placeholder 4"/>
          <p:cNvSpPr>
            <a:spLocks noGrp="1"/>
          </p:cNvSpPr>
          <p:nvPr>
            <p:ph type="dt" sz="half" idx="10"/>
          </p:nvPr>
        </p:nvSpPr>
        <p:spPr/>
        <p:txBody>
          <a:bodyPr/>
          <a:lstStyle/>
          <a:p>
            <a:fld id="{3441B6A0-F0B0-45B8-8A1E-0C3D3F56E0F9}" type="datetime1">
              <a:rPr lang="en-US" smtClean="0"/>
              <a:t>11/13/2017</a:t>
            </a:fld>
            <a:endParaRPr lang="en-US" dirty="0"/>
          </a:p>
        </p:txBody>
      </p:sp>
      <p:sp>
        <p:nvSpPr>
          <p:cNvPr id="6" name="Footer Placeholder 5"/>
          <p:cNvSpPr>
            <a:spLocks noGrp="1"/>
          </p:cNvSpPr>
          <p:nvPr>
            <p:ph type="ftr" sz="quarter" idx="11"/>
          </p:nvPr>
        </p:nvSpPr>
        <p:spPr/>
        <p:txBody>
          <a:bodyPr/>
          <a:lstStyle/>
          <a:p>
            <a:r>
              <a:rPr lang="en-US" dirty="0" smtClean="0"/>
              <a:t>Jagannath Kumar Ch</a:t>
            </a:r>
          </a:p>
        </p:txBody>
      </p:sp>
      <p:sp>
        <p:nvSpPr>
          <p:cNvPr id="7" name="Slide Number Placeholder 6"/>
          <p:cNvSpPr>
            <a:spLocks noGrp="1"/>
          </p:cNvSpPr>
          <p:nvPr>
            <p:ph type="sldNum" sz="quarter" idx="12"/>
          </p:nvPr>
        </p:nvSpPr>
        <p:spPr/>
        <p:txBody>
          <a:bodyPr/>
          <a:lstStyle/>
          <a:p>
            <a:fld id="{9A7D285A-2E4A-485A-886A-C0F8FAD4B065}" type="slidenum">
              <a:rPr lang="en-US" smtClean="0"/>
              <a:t>1</a:t>
            </a:fld>
            <a:endParaRPr lang="en-US" dirty="0"/>
          </a:p>
        </p:txBody>
      </p:sp>
    </p:spTree>
    <p:extLst>
      <p:ext uri="{BB962C8B-B14F-4D97-AF65-F5344CB8AC3E}">
        <p14:creationId xmlns:p14="http://schemas.microsoft.com/office/powerpoint/2010/main" val="1854191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10972799" cy="4984294"/>
          </a:xfrm>
        </p:spPr>
        <p:txBody>
          <a:bodyPr/>
          <a:lstStyle/>
          <a:p>
            <a:r>
              <a:rPr lang="en-US" dirty="0" smtClean="0"/>
              <a:t>A function may return any type data except sequences .</a:t>
            </a:r>
          </a:p>
          <a:p>
            <a:r>
              <a:rPr lang="en-US" b="1" dirty="0"/>
              <a:t>return</a:t>
            </a:r>
            <a:r>
              <a:rPr lang="en-US" dirty="0"/>
              <a:t> statement is used inside a function to exit it and return a value. </a:t>
            </a:r>
          </a:p>
          <a:p>
            <a:r>
              <a:rPr lang="en-US" dirty="0" smtClean="0"/>
              <a:t>The </a:t>
            </a:r>
            <a:r>
              <a:rPr lang="en-US" b="1" dirty="0" smtClean="0"/>
              <a:t>return</a:t>
            </a:r>
            <a:r>
              <a:rPr lang="en-US" dirty="0" smtClean="0"/>
              <a:t> statement also causes control to be returned to the point from which the function was called.</a:t>
            </a:r>
          </a:p>
          <a:p>
            <a:r>
              <a:rPr lang="en-US" dirty="0" smtClean="0"/>
              <a:t>A function may or may not send back any value to the calling function. It is an optional statement .</a:t>
            </a:r>
          </a:p>
          <a:p>
            <a:pPr marL="0" indent="0">
              <a:buNone/>
            </a:pPr>
            <a:r>
              <a:rPr lang="en-US" b="1" dirty="0" smtClean="0"/>
              <a:t>Purpose of return Statement :-</a:t>
            </a:r>
          </a:p>
          <a:p>
            <a:pPr lvl="1">
              <a:buFont typeface="Arial" panose="020B0604020202020204" pitchFamily="34" charset="0"/>
              <a:buChar char="•"/>
            </a:pPr>
            <a:r>
              <a:rPr lang="en-US" dirty="0" smtClean="0"/>
              <a:t>Transferring  control  from the function back to the calling program (None).</a:t>
            </a:r>
          </a:p>
          <a:p>
            <a:pPr lvl="1">
              <a:buFont typeface="Arial" panose="020B0604020202020204" pitchFamily="34" charset="0"/>
              <a:buChar char="•"/>
            </a:pPr>
            <a:r>
              <a:rPr lang="en-US" dirty="0" smtClean="0"/>
              <a:t>It returns the </a:t>
            </a:r>
            <a:r>
              <a:rPr lang="en-US" b="1" dirty="0" smtClean="0"/>
              <a:t>value</a:t>
            </a:r>
            <a:r>
              <a:rPr lang="en-US" dirty="0" smtClean="0"/>
              <a:t> present in the parentheses after </a:t>
            </a:r>
            <a:r>
              <a:rPr lang="en-US" b="1" dirty="0" smtClean="0"/>
              <a:t>return </a:t>
            </a:r>
            <a:r>
              <a:rPr lang="en-US" dirty="0" smtClean="0"/>
              <a:t>to the calling program.</a:t>
            </a:r>
          </a:p>
          <a:p>
            <a:pPr lvl="1">
              <a:buFont typeface="Arial" panose="020B0604020202020204" pitchFamily="34" charset="0"/>
              <a:buChar char="•"/>
            </a:pPr>
            <a:r>
              <a:rPr lang="en-US" dirty="0" smtClean="0"/>
              <a:t>General form of the </a:t>
            </a:r>
            <a:r>
              <a:rPr lang="en-US" b="1" dirty="0" smtClean="0"/>
              <a:t>return statement </a:t>
            </a:r>
          </a:p>
          <a:p>
            <a:pPr lvl="2">
              <a:buFont typeface="Arial" panose="020B0604020202020204" pitchFamily="34" charset="0"/>
              <a:buChar char="•"/>
            </a:pPr>
            <a:r>
              <a:rPr lang="en-US" b="1" dirty="0">
                <a:solidFill>
                  <a:srgbClr val="FFC000"/>
                </a:solidFill>
              </a:rPr>
              <a:t>r</a:t>
            </a:r>
            <a:r>
              <a:rPr lang="en-US" b="1" dirty="0" smtClean="0">
                <a:solidFill>
                  <a:srgbClr val="FFC000"/>
                </a:solidFill>
              </a:rPr>
              <a:t>eturn</a:t>
            </a:r>
            <a:r>
              <a:rPr lang="en-US" b="1" dirty="0" smtClean="0"/>
              <a:t>  or </a:t>
            </a:r>
            <a:r>
              <a:rPr lang="en-US" b="1" dirty="0" smtClean="0">
                <a:solidFill>
                  <a:srgbClr val="FFC000"/>
                </a:solidFill>
              </a:rPr>
              <a:t>return</a:t>
            </a:r>
            <a:r>
              <a:rPr lang="en-US" b="1" dirty="0" smtClean="0"/>
              <a:t> (expression)</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a:t>r</a:t>
            </a:r>
            <a:r>
              <a:rPr lang="en-US" dirty="0" smtClean="0"/>
              <a:t>eturn statement </a:t>
            </a:r>
            <a:endParaRPr lang="en-US" dirty="0"/>
          </a:p>
        </p:txBody>
      </p:sp>
    </p:spTree>
    <p:extLst>
      <p:ext uri="{BB962C8B-B14F-4D97-AF65-F5344CB8AC3E}">
        <p14:creationId xmlns:p14="http://schemas.microsoft.com/office/powerpoint/2010/main" val="2228948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Any function can return only one value.</a:t>
            </a:r>
          </a:p>
          <a:p>
            <a:r>
              <a:rPr lang="en-US" dirty="0" smtClean="0"/>
              <a:t>Parameter argument list is optional</a:t>
            </a:r>
          </a:p>
          <a:p>
            <a:r>
              <a:rPr lang="en-US" b="1" dirty="0" smtClean="0"/>
              <a:t>return</a:t>
            </a:r>
            <a:r>
              <a:rPr lang="en-US" dirty="0" smtClean="0"/>
              <a:t>  statement indicates exit from the function and return to the point from where the function was invoked.</a:t>
            </a:r>
          </a:p>
          <a:p>
            <a:r>
              <a:rPr lang="en-US" dirty="0" smtClean="0"/>
              <a:t>A function can call any number of times</a:t>
            </a:r>
          </a:p>
          <a:p>
            <a:r>
              <a:rPr lang="en-US" dirty="0" smtClean="0"/>
              <a:t>Any function cannot be defined in other function</a:t>
            </a:r>
          </a:p>
          <a:p>
            <a:r>
              <a:rPr lang="en-US" dirty="0" smtClean="0"/>
              <a:t>When a function is not returning any value ,void type can be used as return type.</a:t>
            </a:r>
          </a:p>
          <a:p>
            <a:r>
              <a:rPr lang="en-US" dirty="0" smtClean="0"/>
              <a:t>Python allows recursion i.e. a function can call itself.</a:t>
            </a:r>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Characteristics of  a Function</a:t>
            </a:r>
            <a:endParaRPr lang="en-US" dirty="0"/>
          </a:p>
        </p:txBody>
      </p:sp>
    </p:spTree>
    <p:extLst>
      <p:ext uri="{BB962C8B-B14F-4D97-AF65-F5344CB8AC3E}">
        <p14:creationId xmlns:p14="http://schemas.microsoft.com/office/powerpoint/2010/main" val="3612635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10972799" cy="4881263"/>
          </a:xfrm>
        </p:spPr>
        <p:txBody>
          <a:bodyPr>
            <a:normAutofit fontScale="92500" lnSpcReduction="10000"/>
          </a:bodyPr>
          <a:lstStyle/>
          <a:p>
            <a:r>
              <a:rPr lang="en-US" dirty="0" smtClean="0"/>
              <a:t>In python programing language mainly we can categories two types:-</a:t>
            </a:r>
          </a:p>
          <a:p>
            <a:pPr lvl="1">
              <a:buFont typeface="Arial" panose="020B0604020202020204" pitchFamily="34" charset="0"/>
              <a:buChar char="•"/>
            </a:pPr>
            <a:r>
              <a:rPr lang="en-US" dirty="0"/>
              <a:t> </a:t>
            </a:r>
            <a:r>
              <a:rPr lang="en-US" b="1" dirty="0" smtClean="0"/>
              <a:t>Built –  in Functions </a:t>
            </a:r>
            <a:r>
              <a:rPr lang="en-US" dirty="0" smtClean="0"/>
              <a:t>these are developed along with language we can call it as a pre-defined functions (i.e. </a:t>
            </a:r>
            <a:r>
              <a:rPr lang="en-US" dirty="0" smtClean="0">
                <a:solidFill>
                  <a:srgbClr val="FFC000"/>
                </a:solidFill>
              </a:rPr>
              <a:t>math</a:t>
            </a:r>
            <a:r>
              <a:rPr lang="en-US" dirty="0" smtClean="0"/>
              <a:t>.sqrt(9),</a:t>
            </a:r>
            <a:r>
              <a:rPr lang="en-US" dirty="0" smtClean="0">
                <a:solidFill>
                  <a:srgbClr val="FFC000"/>
                </a:solidFill>
              </a:rPr>
              <a:t>list</a:t>
            </a:r>
            <a:r>
              <a:rPr lang="en-US" dirty="0" smtClean="0"/>
              <a:t>.append(5)…etc)</a:t>
            </a:r>
          </a:p>
          <a:p>
            <a:pPr lvl="1">
              <a:buFont typeface="Arial" panose="020B0604020202020204" pitchFamily="34" charset="0"/>
              <a:buChar char="•"/>
            </a:pPr>
            <a:r>
              <a:rPr lang="en-US" b="1" dirty="0" smtClean="0"/>
              <a:t>User –  defined functions</a:t>
            </a:r>
            <a:r>
              <a:rPr lang="en-US" dirty="0" smtClean="0"/>
              <a:t>  here user has to develop in existing circumstance.</a:t>
            </a:r>
          </a:p>
          <a:p>
            <a:pPr marL="627063" lvl="2" indent="0">
              <a:buNone/>
            </a:pPr>
            <a:r>
              <a:rPr lang="en-US" dirty="0" smtClean="0"/>
              <a:t> </a:t>
            </a:r>
            <a:r>
              <a:rPr lang="en-US" dirty="0">
                <a:solidFill>
                  <a:srgbClr val="FFC000"/>
                </a:solidFill>
              </a:rPr>
              <a:t>def</a:t>
            </a:r>
            <a:r>
              <a:rPr lang="en-US" dirty="0"/>
              <a:t> is </a:t>
            </a:r>
            <a:r>
              <a:rPr lang="en-US" dirty="0" smtClean="0"/>
              <a:t>keyword </a:t>
            </a:r>
            <a:r>
              <a:rPr lang="en-US" dirty="0"/>
              <a:t> </a:t>
            </a:r>
            <a:r>
              <a:rPr lang="en-US" dirty="0" smtClean="0"/>
              <a:t>is used to create user –defined functions in python </a:t>
            </a:r>
          </a:p>
          <a:p>
            <a:pPr marL="0" indent="0">
              <a:buNone/>
            </a:pPr>
            <a:r>
              <a:rPr lang="en-US" dirty="0" smtClean="0"/>
              <a:t>	Syntax </a:t>
            </a:r>
            <a:r>
              <a:rPr lang="en-US" dirty="0"/>
              <a:t>:-  </a:t>
            </a:r>
            <a:r>
              <a:rPr lang="en-US" dirty="0">
                <a:solidFill>
                  <a:srgbClr val="FFC000"/>
                </a:solidFill>
              </a:rPr>
              <a:t>def</a:t>
            </a:r>
            <a:r>
              <a:rPr lang="en-US" dirty="0"/>
              <a:t> </a:t>
            </a:r>
            <a:r>
              <a:rPr lang="en-US" dirty="0" err="1"/>
              <a:t>functionName</a:t>
            </a:r>
            <a:r>
              <a:rPr lang="en-US" dirty="0"/>
              <a:t>(Parameters):</a:t>
            </a:r>
          </a:p>
          <a:p>
            <a:pPr marL="0" indent="0">
              <a:buNone/>
            </a:pPr>
            <a:r>
              <a:rPr lang="en-US" dirty="0"/>
              <a:t>				“““ </a:t>
            </a:r>
            <a:r>
              <a:rPr lang="en-US" dirty="0" err="1"/>
              <a:t>docString</a:t>
            </a:r>
            <a:r>
              <a:rPr lang="en-US" dirty="0"/>
              <a:t>”””</a:t>
            </a:r>
          </a:p>
          <a:p>
            <a:pPr marL="0" indent="0">
              <a:buNone/>
            </a:pPr>
            <a:r>
              <a:rPr lang="en-US" dirty="0"/>
              <a:t>				statement(s) </a:t>
            </a:r>
          </a:p>
          <a:p>
            <a:pPr marL="0" indent="0">
              <a:buNone/>
            </a:pPr>
            <a:r>
              <a:rPr lang="en-US" dirty="0"/>
              <a:t>				</a:t>
            </a:r>
            <a:r>
              <a:rPr lang="en-US" dirty="0">
                <a:solidFill>
                  <a:srgbClr val="FFC000"/>
                </a:solidFill>
              </a:rPr>
              <a:t>return </a:t>
            </a:r>
            <a:r>
              <a:rPr lang="en-US" dirty="0" smtClean="0"/>
              <a:t>expression</a:t>
            </a:r>
          </a:p>
          <a:p>
            <a:r>
              <a:rPr lang="en-US" dirty="0" smtClean="0"/>
              <a:t> A function ,depending on whether arguments are present or not and whether a values is returned or not, may  belong to one of the following categories</a:t>
            </a:r>
          </a:p>
          <a:p>
            <a:pPr lvl="1">
              <a:buFont typeface="Arial" panose="020B0604020202020204" pitchFamily="34" charset="0"/>
              <a:buChar char="•"/>
            </a:pPr>
            <a:r>
              <a:rPr lang="en-US" dirty="0" smtClean="0"/>
              <a:t>Functions with no arguments and no return values</a:t>
            </a:r>
          </a:p>
          <a:p>
            <a:pPr lvl="1">
              <a:buFont typeface="Arial" panose="020B0604020202020204" pitchFamily="34" charset="0"/>
              <a:buChar char="•"/>
            </a:pPr>
            <a:r>
              <a:rPr lang="en-US" dirty="0" smtClean="0"/>
              <a:t>Functions with arguments and no return values</a:t>
            </a:r>
          </a:p>
          <a:p>
            <a:pPr lvl="1">
              <a:buFont typeface="Arial" panose="020B0604020202020204" pitchFamily="34" charset="0"/>
              <a:buChar char="•"/>
            </a:pPr>
            <a:r>
              <a:rPr lang="en-US" dirty="0" smtClean="0"/>
              <a:t>Functions with arguments and return values </a:t>
            </a:r>
          </a:p>
          <a:p>
            <a:endParaRPr lang="en-US" dirty="0"/>
          </a:p>
        </p:txBody>
      </p:sp>
      <p:sp>
        <p:nvSpPr>
          <p:cNvPr id="3" name="Title 2"/>
          <p:cNvSpPr>
            <a:spLocks noGrp="1"/>
          </p:cNvSpPr>
          <p:nvPr>
            <p:ph type="title"/>
          </p:nvPr>
        </p:nvSpPr>
        <p:spPr/>
        <p:txBody>
          <a:bodyPr/>
          <a:lstStyle/>
          <a:p>
            <a:r>
              <a:rPr lang="en-US" dirty="0" smtClean="0"/>
              <a:t>Function Categories</a:t>
            </a:r>
            <a:endParaRPr lang="en-US" dirty="0"/>
          </a:p>
        </p:txBody>
      </p:sp>
    </p:spTree>
    <p:extLst>
      <p:ext uri="{BB962C8B-B14F-4D97-AF65-F5344CB8AC3E}">
        <p14:creationId xmlns:p14="http://schemas.microsoft.com/office/powerpoint/2010/main" val="1955027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6" y="1648326"/>
            <a:ext cx="5415394" cy="4907020"/>
          </a:xfrm>
        </p:spPr>
        <p:txBody>
          <a:bodyPr>
            <a:normAutofit fontScale="92500"/>
          </a:bodyPr>
          <a:lstStyle/>
          <a:p>
            <a:r>
              <a:rPr lang="en-US" dirty="0" smtClean="0"/>
              <a:t>It is simplest way of writing a user defined function in python.</a:t>
            </a:r>
          </a:p>
          <a:p>
            <a:r>
              <a:rPr lang="en-US" dirty="0" smtClean="0"/>
              <a:t>When function has no arguments , it does not receive any data from the calling function.</a:t>
            </a:r>
          </a:p>
          <a:p>
            <a:r>
              <a:rPr lang="en-US" dirty="0" smtClean="0"/>
              <a:t>Similarly ,when it does not return a value.</a:t>
            </a:r>
          </a:p>
          <a:p>
            <a:r>
              <a:rPr lang="en-US" dirty="0" smtClean="0"/>
              <a:t>The calling function does not receive any data from the called function</a:t>
            </a:r>
          </a:p>
          <a:p>
            <a:r>
              <a:rPr lang="en-US" dirty="0" smtClean="0"/>
              <a:t>In effect ,there is no data communication between a calling and a called function.</a:t>
            </a:r>
          </a:p>
          <a:p>
            <a:r>
              <a:rPr lang="en-US" dirty="0" smtClean="0"/>
              <a:t>Note that the function does not contain any </a:t>
            </a:r>
            <a:r>
              <a:rPr lang="en-US" b="1" dirty="0" smtClean="0"/>
              <a:t>return</a:t>
            </a:r>
            <a:r>
              <a:rPr lang="en-US" dirty="0" smtClean="0"/>
              <a:t> statement </a:t>
            </a:r>
            <a:endParaRPr lang="en-US" dirty="0"/>
          </a:p>
        </p:txBody>
      </p:sp>
      <p:sp>
        <p:nvSpPr>
          <p:cNvPr id="3" name="Title 2"/>
          <p:cNvSpPr>
            <a:spLocks noGrp="1"/>
          </p:cNvSpPr>
          <p:nvPr>
            <p:ph type="title"/>
          </p:nvPr>
        </p:nvSpPr>
        <p:spPr/>
        <p:txBody>
          <a:bodyPr>
            <a:normAutofit fontScale="90000"/>
          </a:bodyPr>
          <a:lstStyle/>
          <a:p>
            <a:r>
              <a:rPr lang="en-US" dirty="0"/>
              <a:t>Functions with no arguments and no return </a:t>
            </a:r>
            <a:r>
              <a:rPr lang="en-US" dirty="0" smtClean="0"/>
              <a:t>values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719" y="1841949"/>
            <a:ext cx="5909480" cy="4906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733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0456" y="1947845"/>
            <a:ext cx="4520484" cy="4285529"/>
          </a:xfrm>
        </p:spPr>
        <p:txBody>
          <a:bodyPr>
            <a:normAutofit/>
          </a:bodyPr>
          <a:lstStyle/>
          <a:p>
            <a:r>
              <a:rPr lang="en-US" dirty="0" smtClean="0"/>
              <a:t>These functions have some arguments which are passed to a function but the functions does not return back any value to the accessing function.</a:t>
            </a:r>
          </a:p>
          <a:p>
            <a:r>
              <a:rPr lang="en-US" dirty="0" smtClean="0"/>
              <a:t>It is one way data communication between the calling function and called function.</a:t>
            </a:r>
          </a:p>
          <a:p>
            <a:r>
              <a:rPr lang="en-US" dirty="0" smtClean="0"/>
              <a:t>The function does not return any value.</a:t>
            </a:r>
            <a:endParaRPr lang="en-US" dirty="0"/>
          </a:p>
        </p:txBody>
      </p:sp>
      <p:sp>
        <p:nvSpPr>
          <p:cNvPr id="3" name="Title 2"/>
          <p:cNvSpPr>
            <a:spLocks noGrp="1"/>
          </p:cNvSpPr>
          <p:nvPr>
            <p:ph type="title"/>
          </p:nvPr>
        </p:nvSpPr>
        <p:spPr/>
        <p:txBody>
          <a:bodyPr>
            <a:normAutofit fontScale="90000"/>
          </a:bodyPr>
          <a:lstStyle/>
          <a:p>
            <a:r>
              <a:rPr lang="en-US" dirty="0"/>
              <a:t>Functions with </a:t>
            </a:r>
            <a:r>
              <a:rPr lang="en-US" dirty="0" smtClean="0"/>
              <a:t>arguments but </a:t>
            </a:r>
            <a:r>
              <a:rPr lang="en-US" dirty="0"/>
              <a:t>no return </a:t>
            </a:r>
            <a:r>
              <a:rPr lang="en-US" dirty="0" smtClean="0"/>
              <a:t>values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013" y="1828800"/>
            <a:ext cx="7109560" cy="471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373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0456" y="1777285"/>
            <a:ext cx="4726548" cy="4456089"/>
          </a:xfrm>
        </p:spPr>
        <p:txBody>
          <a:bodyPr>
            <a:normAutofit lnSpcReduction="10000"/>
          </a:bodyPr>
          <a:lstStyle/>
          <a:p>
            <a:r>
              <a:rPr lang="en-US" dirty="0" smtClean="0"/>
              <a:t>These functions have some arguments and are passed to a function from the calling program and computed values .</a:t>
            </a:r>
          </a:p>
          <a:p>
            <a:r>
              <a:rPr lang="en-US" dirty="0" smtClean="0"/>
              <a:t>If any ,are transferred back to the calling function .</a:t>
            </a:r>
          </a:p>
          <a:p>
            <a:r>
              <a:rPr lang="en-US" dirty="0" smtClean="0"/>
              <a:t>It is two way data communication  between the </a:t>
            </a:r>
            <a:r>
              <a:rPr lang="en-US" smtClean="0"/>
              <a:t>calling and </a:t>
            </a:r>
            <a:r>
              <a:rPr lang="en-US" dirty="0" smtClean="0"/>
              <a:t>called function.</a:t>
            </a:r>
          </a:p>
          <a:p>
            <a:r>
              <a:rPr lang="en-US" dirty="0" smtClean="0"/>
              <a:t>These functions receives a predefined form of input and outputs a desired value.</a:t>
            </a:r>
            <a:endParaRPr lang="en-US" dirty="0"/>
          </a:p>
        </p:txBody>
      </p:sp>
      <p:sp>
        <p:nvSpPr>
          <p:cNvPr id="3" name="Title 2"/>
          <p:cNvSpPr>
            <a:spLocks noGrp="1"/>
          </p:cNvSpPr>
          <p:nvPr>
            <p:ph type="title"/>
          </p:nvPr>
        </p:nvSpPr>
        <p:spPr/>
        <p:txBody>
          <a:bodyPr>
            <a:normAutofit/>
          </a:bodyPr>
          <a:lstStyle/>
          <a:p>
            <a:r>
              <a:rPr lang="en-US" dirty="0"/>
              <a:t>Functions with </a:t>
            </a:r>
            <a:r>
              <a:rPr lang="en-US" dirty="0" smtClean="0"/>
              <a:t>arguments and </a:t>
            </a:r>
            <a:r>
              <a:rPr lang="en-US" dirty="0"/>
              <a:t>return </a:t>
            </a:r>
            <a:r>
              <a:rPr lang="en-US" dirty="0" smtClean="0"/>
              <a:t>values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700" y="1733550"/>
            <a:ext cx="7064666"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526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Docstring</a:t>
            </a:r>
          </a:p>
        </p:txBody>
      </p:sp>
      <p:sp>
        <p:nvSpPr>
          <p:cNvPr id="3" name="Content Placeholder 2"/>
          <p:cNvSpPr>
            <a:spLocks noGrp="1"/>
          </p:cNvSpPr>
          <p:nvPr>
            <p:ph idx="1"/>
          </p:nvPr>
        </p:nvSpPr>
        <p:spPr>
          <a:xfrm>
            <a:off x="439492" y="1893120"/>
            <a:ext cx="10604500" cy="4776406"/>
          </a:xfrm>
        </p:spPr>
        <p:txBody>
          <a:bodyPr>
            <a:normAutofit fontScale="92500"/>
          </a:bodyPr>
          <a:lstStyle/>
          <a:p>
            <a:r>
              <a:rPr lang="en-US" dirty="0"/>
              <a:t>Docstring is short </a:t>
            </a:r>
            <a:r>
              <a:rPr lang="en-US" dirty="0" smtClean="0"/>
              <a:t> note for </a:t>
            </a:r>
            <a:r>
              <a:rPr lang="en-US" dirty="0"/>
              <a:t>documentation string</a:t>
            </a:r>
            <a:r>
              <a:rPr lang="en-US" dirty="0" smtClean="0"/>
              <a:t>.</a:t>
            </a:r>
          </a:p>
          <a:p>
            <a:r>
              <a:rPr lang="en-US" dirty="0" smtClean="0"/>
              <a:t>Docstring serve the same purpose as that of comments, as they are designed to explain code an Triple quotes are used to extend the docstring to multiple lines.</a:t>
            </a:r>
          </a:p>
          <a:p>
            <a:r>
              <a:rPr lang="en-US" dirty="0" smtClean="0"/>
              <a:t>However ,they are more specific and have proper syntax</a:t>
            </a:r>
          </a:p>
          <a:p>
            <a:pPr marL="301943" lvl="1" indent="0">
              <a:buNone/>
            </a:pPr>
            <a:r>
              <a:rPr lang="en-US" dirty="0" smtClean="0"/>
              <a:t>	</a:t>
            </a:r>
            <a:r>
              <a:rPr lang="en-US" dirty="0" smtClean="0">
                <a:solidFill>
                  <a:srgbClr val="FFC000"/>
                </a:solidFill>
              </a:rPr>
              <a:t>def</a:t>
            </a:r>
            <a:r>
              <a:rPr lang="en-US" dirty="0" smtClean="0"/>
              <a:t>  </a:t>
            </a:r>
            <a:r>
              <a:rPr lang="en-US" dirty="0" err="1" smtClean="0"/>
              <a:t>functionName</a:t>
            </a:r>
            <a:r>
              <a:rPr lang="en-US" dirty="0" smtClean="0"/>
              <a:t>(</a:t>
            </a:r>
            <a:r>
              <a:rPr lang="en-US" dirty="0" err="1" smtClean="0"/>
              <a:t>paremeters</a:t>
            </a:r>
            <a:r>
              <a:rPr lang="en-US" dirty="0" smtClean="0"/>
              <a:t>):</a:t>
            </a:r>
          </a:p>
          <a:p>
            <a:pPr marL="301943" lvl="1" indent="0">
              <a:buNone/>
            </a:pPr>
            <a:r>
              <a:rPr lang="en-US" dirty="0"/>
              <a:t>		</a:t>
            </a:r>
            <a:r>
              <a:rPr lang="en-US" dirty="0" smtClean="0"/>
              <a:t>‘‘‘ </a:t>
            </a:r>
            <a:r>
              <a:rPr lang="en-US" dirty="0" err="1" smtClean="0"/>
              <a:t>function_docstring</a:t>
            </a:r>
            <a:r>
              <a:rPr lang="en-US" dirty="0" smtClean="0"/>
              <a:t>’’’</a:t>
            </a:r>
          </a:p>
          <a:p>
            <a:pPr marL="301943" lvl="1" indent="0">
              <a:buNone/>
            </a:pPr>
            <a:r>
              <a:rPr lang="en-US" dirty="0"/>
              <a:t>	</a:t>
            </a:r>
            <a:r>
              <a:rPr lang="en-US" dirty="0" smtClean="0"/>
              <a:t>	statements</a:t>
            </a:r>
          </a:p>
          <a:p>
            <a:pPr marL="301943" lvl="1" indent="0">
              <a:buNone/>
            </a:pPr>
            <a:r>
              <a:rPr lang="en-US" dirty="0"/>
              <a:t>	</a:t>
            </a:r>
            <a:r>
              <a:rPr lang="en-US" dirty="0" smtClean="0"/>
              <a:t>	return expression</a:t>
            </a:r>
          </a:p>
          <a:p>
            <a:r>
              <a:rPr lang="en-US" dirty="0"/>
              <a:t>It is a string that occurs as the first statement in a module, function, class, or method </a:t>
            </a:r>
            <a:r>
              <a:rPr lang="en-US" dirty="0" smtClean="0"/>
              <a:t>definition and inside we </a:t>
            </a:r>
            <a:r>
              <a:rPr lang="en-US" dirty="0"/>
              <a:t>have created </a:t>
            </a:r>
            <a:r>
              <a:rPr lang="en-US" b="1" dirty="0"/>
              <a:t>docstring</a:t>
            </a:r>
            <a:r>
              <a:rPr lang="en-US" dirty="0"/>
              <a:t> it tells about functions what it </a:t>
            </a:r>
            <a:r>
              <a:rPr lang="en-US" dirty="0" smtClean="0"/>
              <a:t>does.</a:t>
            </a:r>
          </a:p>
          <a:p>
            <a:r>
              <a:rPr lang="en-US" dirty="0" smtClean="0"/>
              <a:t>Docstring is specified can be accessed through the  </a:t>
            </a:r>
            <a:r>
              <a:rPr lang="en-US" b="1" dirty="0"/>
              <a:t>__doc__</a:t>
            </a:r>
            <a:r>
              <a:rPr lang="en-US" dirty="0"/>
              <a:t> </a:t>
            </a:r>
            <a:r>
              <a:rPr lang="en-US" dirty="0" smtClean="0"/>
              <a:t> attribute of </a:t>
            </a:r>
            <a:r>
              <a:rPr lang="en-US" dirty="0"/>
              <a:t>the function</a:t>
            </a:r>
            <a:r>
              <a:rPr lang="en-US" dirty="0" smtClean="0"/>
              <a:t>.</a:t>
            </a:r>
            <a:endParaRPr lang="en-US" dirty="0"/>
          </a:p>
          <a:p>
            <a:pPr marL="736600" lvl="2" indent="0">
              <a:buNone/>
            </a:pPr>
            <a:r>
              <a:rPr lang="en-US" dirty="0"/>
              <a:t>&gt;&gt;&gt; </a:t>
            </a:r>
            <a:r>
              <a:rPr lang="en-US" dirty="0" smtClean="0"/>
              <a:t>print(</a:t>
            </a:r>
            <a:r>
              <a:rPr lang="en-US" dirty="0" err="1" smtClean="0"/>
              <a:t>functionaName</a:t>
            </a:r>
            <a:r>
              <a:rPr lang="en-US" dirty="0" smtClean="0"/>
              <a:t>.__</a:t>
            </a:r>
            <a:r>
              <a:rPr lang="en-US" dirty="0"/>
              <a:t>doc__)</a:t>
            </a:r>
          </a:p>
          <a:p>
            <a:pPr marL="736600" lvl="2" indent="0">
              <a:buNone/>
            </a:pPr>
            <a:endParaRPr lang="en-US" dirty="0"/>
          </a:p>
          <a:p>
            <a:endParaRPr lang="en-US" dirty="0"/>
          </a:p>
        </p:txBody>
      </p:sp>
    </p:spTree>
    <p:extLst>
      <p:ext uri="{BB962C8B-B14F-4D97-AF65-F5344CB8AC3E}">
        <p14:creationId xmlns:p14="http://schemas.microsoft.com/office/powerpoint/2010/main" val="3187462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python ,you cannot access any variable from any part of the program.</a:t>
            </a:r>
          </a:p>
          <a:p>
            <a:r>
              <a:rPr lang="en-US" dirty="0" smtClean="0"/>
              <a:t>Some of the variables may not even exist for the entire duration of the program.</a:t>
            </a:r>
          </a:p>
          <a:p>
            <a:r>
              <a:rPr lang="en-US" dirty="0" smtClean="0"/>
              <a:t>In which part of the program we can access a variable and in which part of the program a variable exists  depends on how the variable has been declared.</a:t>
            </a:r>
          </a:p>
          <a:p>
            <a:r>
              <a:rPr lang="en-US" dirty="0" smtClean="0"/>
              <a:t>Therefore we need to understand two things:</a:t>
            </a:r>
          </a:p>
          <a:p>
            <a:pPr marL="301943" lvl="1" indent="0">
              <a:buNone/>
            </a:pPr>
            <a:r>
              <a:rPr lang="en-US" b="1" dirty="0" smtClean="0"/>
              <a:t>Scope of the variable </a:t>
            </a:r>
          </a:p>
          <a:p>
            <a:pPr marL="627063" lvl="2" indent="0">
              <a:buNone/>
            </a:pPr>
            <a:r>
              <a:rPr lang="en-US" dirty="0" smtClean="0"/>
              <a:t>Part of the program in which a variable is accessible is called its scope</a:t>
            </a:r>
            <a:endParaRPr lang="en-US" dirty="0"/>
          </a:p>
          <a:p>
            <a:pPr marL="347663" lvl="1" indent="0">
              <a:buNone/>
            </a:pPr>
            <a:r>
              <a:rPr lang="en-US" b="1" dirty="0" smtClean="0"/>
              <a:t>Lifetime of the variable </a:t>
            </a:r>
          </a:p>
          <a:p>
            <a:pPr marL="627063" lvl="2" indent="0">
              <a:buNone/>
            </a:pPr>
            <a:r>
              <a:rPr lang="en-US" dirty="0" smtClean="0"/>
              <a:t>Duration for which the variable exists is called its lifetime</a:t>
            </a:r>
          </a:p>
        </p:txBody>
      </p:sp>
      <p:sp>
        <p:nvSpPr>
          <p:cNvPr id="3" name="Title 2"/>
          <p:cNvSpPr>
            <a:spLocks noGrp="1"/>
          </p:cNvSpPr>
          <p:nvPr>
            <p:ph type="title"/>
          </p:nvPr>
        </p:nvSpPr>
        <p:spPr/>
        <p:txBody>
          <a:bodyPr/>
          <a:lstStyle/>
          <a:p>
            <a:r>
              <a:rPr lang="en-US" dirty="0" smtClean="0"/>
              <a:t>Variable Scope and Lifetime</a:t>
            </a:r>
            <a:endParaRPr lang="en-US" dirty="0"/>
          </a:p>
        </p:txBody>
      </p:sp>
    </p:spTree>
    <p:extLst>
      <p:ext uri="{BB962C8B-B14F-4D97-AF65-F5344CB8AC3E}">
        <p14:creationId xmlns:p14="http://schemas.microsoft.com/office/powerpoint/2010/main" val="3290364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88" y="1822191"/>
            <a:ext cx="6793435" cy="4874823"/>
          </a:xfrm>
        </p:spPr>
        <p:txBody>
          <a:bodyPr>
            <a:normAutofit fontScale="92500"/>
          </a:bodyPr>
          <a:lstStyle/>
          <a:p>
            <a:r>
              <a:rPr lang="en-US" dirty="0" smtClean="0"/>
              <a:t>Variable declared within functions are called local variable .</a:t>
            </a:r>
          </a:p>
          <a:p>
            <a:r>
              <a:rPr lang="en-US" dirty="0" smtClean="0"/>
              <a:t>They are known only in the function in which they are declared and They are not known to other functions.</a:t>
            </a:r>
          </a:p>
          <a:p>
            <a:r>
              <a:rPr lang="en-US" dirty="0" smtClean="0"/>
              <a:t>Local variable in one function have no relationship to the local variable in another function.</a:t>
            </a:r>
          </a:p>
          <a:p>
            <a:r>
              <a:rPr lang="en-US" dirty="0" smtClean="0"/>
              <a:t> In other words ,local variables of the same name in different functions are unrelated.</a:t>
            </a:r>
          </a:p>
          <a:p>
            <a:r>
              <a:rPr lang="en-US" dirty="0" smtClean="0"/>
              <a:t>Local variable are created when a function is called ,and they are destroyed when the function is exited,</a:t>
            </a:r>
          </a:p>
          <a:p>
            <a:r>
              <a:rPr lang="en-US" dirty="0" smtClean="0"/>
              <a:t>Therefore local variable do not maintain their value between function calls</a:t>
            </a:r>
          </a:p>
          <a:p>
            <a:endParaRPr lang="en-US" dirty="0"/>
          </a:p>
        </p:txBody>
      </p:sp>
      <p:sp>
        <p:nvSpPr>
          <p:cNvPr id="3" name="Title 2"/>
          <p:cNvSpPr>
            <a:spLocks noGrp="1"/>
          </p:cNvSpPr>
          <p:nvPr>
            <p:ph type="title"/>
          </p:nvPr>
        </p:nvSpPr>
        <p:spPr/>
        <p:txBody>
          <a:bodyPr/>
          <a:lstStyle/>
          <a:p>
            <a:r>
              <a:rPr lang="en-US" dirty="0" smtClean="0"/>
              <a:t>Local Variable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666" y="2700512"/>
            <a:ext cx="4762500" cy="2417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010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nonlocal </a:t>
            </a:r>
            <a:r>
              <a:rPr lang="en-US" b="1" dirty="0" smtClean="0"/>
              <a:t>Keyword</a:t>
            </a:r>
            <a:endParaRPr lang="en-US" b="1" dirty="0"/>
          </a:p>
        </p:txBody>
      </p:sp>
      <p:sp>
        <p:nvSpPr>
          <p:cNvPr id="3" name="Content Placeholder 2"/>
          <p:cNvSpPr>
            <a:spLocks noGrp="1"/>
          </p:cNvSpPr>
          <p:nvPr>
            <p:ph idx="1"/>
          </p:nvPr>
        </p:nvSpPr>
        <p:spPr>
          <a:xfrm>
            <a:off x="300250" y="1801504"/>
            <a:ext cx="6387153" cy="4612944"/>
          </a:xfrm>
        </p:spPr>
        <p:txBody>
          <a:bodyPr>
            <a:noAutofit/>
          </a:bodyPr>
          <a:lstStyle/>
          <a:p>
            <a:r>
              <a:rPr lang="en-US" sz="1800" dirty="0"/>
              <a:t>The use of </a:t>
            </a:r>
            <a:r>
              <a:rPr lang="en-US" sz="1800" b="1" dirty="0"/>
              <a:t>nonlocal</a:t>
            </a:r>
            <a:r>
              <a:rPr lang="en-US" sz="1800" dirty="0"/>
              <a:t> keyword is very much similar to the global keyword</a:t>
            </a:r>
            <a:r>
              <a:rPr lang="en-US" sz="1800" dirty="0" smtClean="0"/>
              <a:t>.</a:t>
            </a:r>
          </a:p>
          <a:p>
            <a:r>
              <a:rPr lang="en-US" sz="1800" dirty="0" smtClean="0"/>
              <a:t>nonlocal </a:t>
            </a:r>
            <a:r>
              <a:rPr lang="en-US" sz="1800" dirty="0"/>
              <a:t>is used to declare that a variable inside a nested function </a:t>
            </a:r>
            <a:r>
              <a:rPr lang="en-US" sz="1800" dirty="0" smtClean="0"/>
              <a:t>is </a:t>
            </a:r>
            <a:r>
              <a:rPr lang="en-US" sz="1800" dirty="0"/>
              <a:t>not local to it, meaning it lies in the outer inclosing function</a:t>
            </a:r>
            <a:r>
              <a:rPr lang="en-US" sz="1800" dirty="0" smtClean="0"/>
              <a:t>.</a:t>
            </a:r>
          </a:p>
          <a:p>
            <a:r>
              <a:rPr lang="en-US" sz="1800" dirty="0" smtClean="0"/>
              <a:t>If </a:t>
            </a:r>
            <a:r>
              <a:rPr lang="en-US" sz="1800" dirty="0"/>
              <a:t>we need to modify the value of a non-local variable inside a nested function, then we must declare it with nonlocal</a:t>
            </a:r>
            <a:r>
              <a:rPr lang="en-US" sz="1800" dirty="0" smtClean="0"/>
              <a:t>.</a:t>
            </a:r>
          </a:p>
          <a:p>
            <a:r>
              <a:rPr lang="en-US" sz="1800" dirty="0" smtClean="0"/>
              <a:t> </a:t>
            </a:r>
            <a:r>
              <a:rPr lang="en-US" sz="1800" dirty="0"/>
              <a:t>Otherwise a local variable with that name is created inside the nested function</a:t>
            </a:r>
            <a:r>
              <a:rPr lang="en-US" sz="1800" dirty="0" smtClean="0"/>
              <a:t>.</a:t>
            </a:r>
          </a:p>
          <a:p>
            <a:r>
              <a:rPr lang="en-US" sz="1800" dirty="0"/>
              <a:t>Here, the </a:t>
            </a:r>
            <a:r>
              <a:rPr lang="en-US" sz="1800" dirty="0" err="1"/>
              <a:t>innerSum</a:t>
            </a:r>
            <a:r>
              <a:rPr lang="en-US" sz="1800" dirty="0"/>
              <a:t>() is nested within the </a:t>
            </a:r>
            <a:r>
              <a:rPr lang="en-US" sz="1800" dirty="0" err="1"/>
              <a:t>outerSum</a:t>
            </a:r>
            <a:r>
              <a:rPr lang="en-US" sz="1800" dirty="0"/>
              <a:t>() </a:t>
            </a:r>
            <a:r>
              <a:rPr lang="en-US" sz="1800" dirty="0" smtClean="0"/>
              <a:t>function and the </a:t>
            </a:r>
            <a:r>
              <a:rPr lang="en-US" sz="1800" dirty="0"/>
              <a:t>variable b is in the </a:t>
            </a:r>
            <a:r>
              <a:rPr lang="en-US" sz="1800" dirty="0" err="1"/>
              <a:t>outerSum</a:t>
            </a:r>
            <a:r>
              <a:rPr lang="en-US" sz="1800" dirty="0"/>
              <a:t>().</a:t>
            </a:r>
          </a:p>
          <a:p>
            <a:r>
              <a:rPr lang="en-US" sz="1800" dirty="0"/>
              <a:t> So, if we want to modify it in the </a:t>
            </a:r>
            <a:r>
              <a:rPr lang="en-US" sz="1800" dirty="0" err="1"/>
              <a:t>innerSum</a:t>
            </a:r>
            <a:r>
              <a:rPr lang="en-US" sz="1800" dirty="0"/>
              <a:t>(), we must declare it as </a:t>
            </a:r>
            <a:r>
              <a:rPr lang="en-US" sz="1800" dirty="0" smtClean="0"/>
              <a:t>nonlocal</a:t>
            </a:r>
            <a:r>
              <a:rPr lang="en-US" sz="1800" dirty="0"/>
              <a:t> </a:t>
            </a:r>
            <a:r>
              <a:rPr lang="en-US" sz="1800" dirty="0" smtClean="0"/>
              <a:t>and  notice </a:t>
            </a:r>
            <a:r>
              <a:rPr lang="en-US" sz="1800" dirty="0"/>
              <a:t>that b is not a global variable.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445" y="2349337"/>
            <a:ext cx="4562617" cy="3969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519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10972799" cy="4829747"/>
          </a:xfrm>
        </p:spPr>
        <p:txBody>
          <a:bodyPr>
            <a:normAutofit fontScale="92500" lnSpcReduction="10000"/>
          </a:bodyPr>
          <a:lstStyle/>
          <a:p>
            <a:r>
              <a:rPr lang="en-US" dirty="0" smtClean="0"/>
              <a:t>In python programming language when we wrote large programs sequentially using all the constructs of a language.</a:t>
            </a:r>
          </a:p>
          <a:p>
            <a:r>
              <a:rPr lang="en-US" dirty="0" smtClean="0"/>
              <a:t>As a result, the program  may become too complex and large, this leads to difficulties in debugging, testing and even understanding .</a:t>
            </a:r>
          </a:p>
          <a:p>
            <a:r>
              <a:rPr lang="en-US" dirty="0" smtClean="0"/>
              <a:t>The best way  to develop a large program is to construct it from smaller pieces or modules .</a:t>
            </a:r>
          </a:p>
          <a:p>
            <a:r>
              <a:rPr lang="en-US" dirty="0" smtClean="0"/>
              <a:t>A module can be a single function or group of related functions  carrying out  a specific task, then we can divide large program into  a series of individual modules that related to each other.</a:t>
            </a:r>
          </a:p>
          <a:p>
            <a:r>
              <a:rPr lang="en-US" dirty="0" smtClean="0"/>
              <a:t>Finally it is easer to break down a difficult task  into a series  of smaller tasks and then solve those subtasks individually and later combined into a single unit.</a:t>
            </a:r>
          </a:p>
          <a:p>
            <a:r>
              <a:rPr lang="en-US" dirty="0" smtClean="0"/>
              <a:t>These subtasks are made user-defined functions and in python programing language  such modules are called as  functions.</a:t>
            </a:r>
          </a:p>
          <a:p>
            <a:r>
              <a:rPr lang="en-US" dirty="0" smtClean="0"/>
              <a:t>The functions are much easier to understand ,debug and test.</a:t>
            </a: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218864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68490" y="2019869"/>
            <a:ext cx="6250675" cy="3562065"/>
          </a:xfrm>
        </p:spPr>
        <p:txBody>
          <a:bodyPr>
            <a:normAutofit/>
          </a:bodyPr>
          <a:lstStyle/>
          <a:p>
            <a:r>
              <a:rPr lang="en-US" dirty="0" smtClean="0"/>
              <a:t>The </a:t>
            </a:r>
            <a:r>
              <a:rPr lang="en-US" dirty="0"/>
              <a:t>result of not using the nonlocal keyword is as follows:</a:t>
            </a:r>
          </a:p>
          <a:p>
            <a:r>
              <a:rPr lang="en-US" dirty="0" smtClean="0"/>
              <a:t>Here</a:t>
            </a:r>
            <a:r>
              <a:rPr lang="en-US" dirty="0"/>
              <a:t>, we do not declare that the variable a inside the nested function is nonlocal. </a:t>
            </a:r>
            <a:endParaRPr lang="en-US" dirty="0" smtClean="0"/>
          </a:p>
          <a:p>
            <a:r>
              <a:rPr lang="en-US" dirty="0" smtClean="0"/>
              <a:t>Hence</a:t>
            </a:r>
            <a:r>
              <a:rPr lang="en-US" dirty="0"/>
              <a:t>, a new local variable with the same name is created, but the non-local </a:t>
            </a:r>
            <a:r>
              <a:rPr lang="en-US" dirty="0" smtClean="0"/>
              <a:t>b </a:t>
            </a:r>
            <a:r>
              <a:rPr lang="en-US" dirty="0"/>
              <a:t>is </a:t>
            </a:r>
            <a:r>
              <a:rPr lang="en-US" dirty="0" smtClean="0"/>
              <a:t>not modified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655" y="2490717"/>
            <a:ext cx="4485636" cy="4367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068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88" y="1822192"/>
            <a:ext cx="6559693" cy="4510370"/>
          </a:xfrm>
        </p:spPr>
        <p:txBody>
          <a:bodyPr>
            <a:normAutofit/>
          </a:bodyPr>
          <a:lstStyle/>
          <a:p>
            <a:r>
              <a:rPr lang="en-US" dirty="0" smtClean="0"/>
              <a:t>Variable declared outside functions are called global variables and they may be accessed by any function in the program.</a:t>
            </a:r>
          </a:p>
          <a:p>
            <a:r>
              <a:rPr lang="en-US" dirty="0" smtClean="0"/>
              <a:t>It need not be declared in other functions .</a:t>
            </a:r>
          </a:p>
          <a:p>
            <a:r>
              <a:rPr lang="en-US" dirty="0" smtClean="0"/>
              <a:t>A global variable is also known as external variable.</a:t>
            </a:r>
          </a:p>
          <a:p>
            <a:r>
              <a:rPr lang="en-US" dirty="0" smtClean="0"/>
              <a:t>The global variables provides two-way communications among the functions.</a:t>
            </a:r>
            <a:endParaRPr lang="en-US" dirty="0"/>
          </a:p>
        </p:txBody>
      </p:sp>
      <p:sp>
        <p:nvSpPr>
          <p:cNvPr id="3" name="Title 2"/>
          <p:cNvSpPr>
            <a:spLocks noGrp="1"/>
          </p:cNvSpPr>
          <p:nvPr>
            <p:ph type="title"/>
          </p:nvPr>
        </p:nvSpPr>
        <p:spPr/>
        <p:txBody>
          <a:bodyPr/>
          <a:lstStyle/>
          <a:p>
            <a:r>
              <a:rPr lang="en-US" dirty="0" smtClean="0"/>
              <a:t>Global Variable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05" y="2657689"/>
            <a:ext cx="5229225" cy="3156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734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
            </a:r>
            <a:r>
              <a:rPr lang="en-US" b="1" dirty="0" smtClean="0"/>
              <a:t>lobal Keyword</a:t>
            </a:r>
            <a:endParaRPr lang="en-US" b="1" dirty="0"/>
          </a:p>
        </p:txBody>
      </p:sp>
      <p:sp>
        <p:nvSpPr>
          <p:cNvPr id="3" name="Content Placeholder 2"/>
          <p:cNvSpPr>
            <a:spLocks noGrp="1"/>
          </p:cNvSpPr>
          <p:nvPr>
            <p:ph idx="1"/>
          </p:nvPr>
        </p:nvSpPr>
        <p:spPr>
          <a:xfrm>
            <a:off x="395787" y="1886230"/>
            <a:ext cx="5377216" cy="4762758"/>
          </a:xfrm>
        </p:spPr>
        <p:txBody>
          <a:bodyPr>
            <a:normAutofit/>
          </a:bodyPr>
          <a:lstStyle/>
          <a:p>
            <a:r>
              <a:rPr lang="en-US" b="1" dirty="0"/>
              <a:t>global</a:t>
            </a:r>
            <a:r>
              <a:rPr lang="en-US" dirty="0"/>
              <a:t> is used to declare that a variable inside the function is </a:t>
            </a:r>
            <a:r>
              <a:rPr lang="en-US" dirty="0" smtClean="0"/>
              <a:t>global. </a:t>
            </a:r>
          </a:p>
          <a:p>
            <a:r>
              <a:rPr lang="en-US" dirty="0" smtClean="0"/>
              <a:t>If </a:t>
            </a:r>
            <a:r>
              <a:rPr lang="en-US" dirty="0"/>
              <a:t>we need to read the value of a global variable, it is not necessary to define it as </a:t>
            </a:r>
            <a:r>
              <a:rPr lang="en-US" dirty="0" smtClean="0"/>
              <a:t>global and this </a:t>
            </a:r>
            <a:r>
              <a:rPr lang="en-US" dirty="0"/>
              <a:t>is understood. </a:t>
            </a:r>
            <a:endParaRPr lang="en-US" dirty="0" smtClean="0"/>
          </a:p>
          <a:p>
            <a:r>
              <a:rPr lang="en-US" dirty="0" smtClean="0"/>
              <a:t>But </a:t>
            </a:r>
            <a:r>
              <a:rPr lang="en-US" dirty="0"/>
              <a:t>if we need to modify the value of a global variable inside a function, then we must declare it with global. </a:t>
            </a:r>
            <a:endParaRPr lang="en-US" dirty="0" smtClean="0"/>
          </a:p>
          <a:p>
            <a:r>
              <a:rPr lang="en-US" dirty="0" smtClean="0"/>
              <a:t>Otherwise </a:t>
            </a:r>
            <a:r>
              <a:rPr lang="en-US" dirty="0"/>
              <a:t>a local variable with that name is </a:t>
            </a:r>
            <a:r>
              <a:rPr lang="en-US" dirty="0" smtClean="0"/>
              <a:t>created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002" y="1883391"/>
            <a:ext cx="6153292" cy="443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745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4150" y="1730212"/>
            <a:ext cx="3343701" cy="4738827"/>
          </a:xfrm>
        </p:spPr>
        <p:txBody>
          <a:bodyPr>
            <a:normAutofit/>
          </a:bodyPr>
          <a:lstStyle/>
          <a:p>
            <a:r>
              <a:rPr lang="en-US" dirty="0" smtClean="0"/>
              <a:t>The number of arguments in the function call should exactly match with the number of arguments specified in the function definition.</a:t>
            </a:r>
          </a:p>
          <a:p>
            <a:r>
              <a:rPr lang="en-US" dirty="0" smtClean="0"/>
              <a:t>otherwise a typeError or argument error is returned.</a:t>
            </a:r>
            <a:endParaRPr lang="en-US" dirty="0"/>
          </a:p>
        </p:txBody>
      </p:sp>
      <p:sp>
        <p:nvSpPr>
          <p:cNvPr id="3" name="Title 2"/>
          <p:cNvSpPr>
            <a:spLocks noGrp="1"/>
          </p:cNvSpPr>
          <p:nvPr>
            <p:ph type="title"/>
          </p:nvPr>
        </p:nvSpPr>
        <p:spPr/>
        <p:txBody>
          <a:bodyPr/>
          <a:lstStyle/>
          <a:p>
            <a:r>
              <a:rPr lang="en-US" dirty="0"/>
              <a:t>Required arguments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272" y="1981910"/>
            <a:ext cx="7750506" cy="4794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71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1072" y="1978925"/>
            <a:ext cx="6281740" cy="4572000"/>
          </a:xfrm>
        </p:spPr>
        <p:txBody>
          <a:bodyPr/>
          <a:lstStyle/>
          <a:p>
            <a:r>
              <a:rPr lang="en-US" dirty="0" smtClean="0"/>
              <a:t>When we call  a function with some values , the values are assigned to the arguments based on  their position.</a:t>
            </a:r>
          </a:p>
          <a:p>
            <a:r>
              <a:rPr lang="en-US" dirty="0" smtClean="0"/>
              <a:t>Python allows functions to be called using keyword arguments in which the order of the arguments can be changed.</a:t>
            </a:r>
          </a:p>
          <a:p>
            <a:r>
              <a:rPr lang="en-US" dirty="0" smtClean="0"/>
              <a:t>The values are not assigned to arguments according to their position but based on their name  or keyword.</a:t>
            </a:r>
          </a:p>
        </p:txBody>
      </p:sp>
      <p:sp>
        <p:nvSpPr>
          <p:cNvPr id="3" name="Title 2"/>
          <p:cNvSpPr>
            <a:spLocks noGrp="1"/>
          </p:cNvSpPr>
          <p:nvPr>
            <p:ph type="title"/>
          </p:nvPr>
        </p:nvSpPr>
        <p:spPr/>
        <p:txBody>
          <a:bodyPr>
            <a:normAutofit/>
          </a:bodyPr>
          <a:lstStyle/>
          <a:p>
            <a:r>
              <a:rPr lang="en-US" dirty="0"/>
              <a:t>Keyword </a:t>
            </a:r>
            <a:r>
              <a:rPr lang="en-US" dirty="0" smtClean="0"/>
              <a:t>Arguments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367" y="2589804"/>
            <a:ext cx="5021594" cy="3169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6185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5" y="1648326"/>
            <a:ext cx="5899604" cy="4477837"/>
          </a:xfrm>
        </p:spPr>
        <p:txBody>
          <a:bodyPr/>
          <a:lstStyle/>
          <a:p>
            <a:r>
              <a:rPr lang="en-US" dirty="0" smtClean="0"/>
              <a:t>Python allow users to specify function arguments that can have default values .</a:t>
            </a:r>
          </a:p>
          <a:p>
            <a:r>
              <a:rPr lang="en-US" dirty="0" smtClean="0"/>
              <a:t>Function can be called with fewer arguments than it is defined to have .</a:t>
            </a:r>
          </a:p>
          <a:p>
            <a:r>
              <a:rPr lang="en-US" dirty="0" smtClean="0"/>
              <a:t>If the function accepts three parameters , but function call provides only two arguments ,then the third parameter will be assigned the default value.</a:t>
            </a:r>
          </a:p>
          <a:p>
            <a:r>
              <a:rPr lang="en-US" dirty="0" smtClean="0"/>
              <a:t>The default value to an argument is provided by using the assignment operator(=)</a:t>
            </a:r>
            <a:endParaRPr lang="en-US" dirty="0"/>
          </a:p>
        </p:txBody>
      </p:sp>
      <p:sp>
        <p:nvSpPr>
          <p:cNvPr id="3" name="Title 2"/>
          <p:cNvSpPr>
            <a:spLocks noGrp="1"/>
          </p:cNvSpPr>
          <p:nvPr>
            <p:ph type="title"/>
          </p:nvPr>
        </p:nvSpPr>
        <p:spPr/>
        <p:txBody>
          <a:bodyPr>
            <a:normAutofit/>
          </a:bodyPr>
          <a:lstStyle/>
          <a:p>
            <a:r>
              <a:rPr lang="en-US" dirty="0"/>
              <a:t>Default </a:t>
            </a:r>
            <a:r>
              <a:rPr lang="en-US" dirty="0" smtClean="0"/>
              <a:t>Arguments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163" y="2595562"/>
            <a:ext cx="4482649" cy="3204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689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5913251" cy="5052725"/>
          </a:xfrm>
        </p:spPr>
        <p:txBody>
          <a:bodyPr>
            <a:normAutofit lnSpcReduction="10000"/>
          </a:bodyPr>
          <a:lstStyle/>
          <a:p>
            <a:r>
              <a:rPr lang="en-US" dirty="0" smtClean="0"/>
              <a:t>In some situation ,it is not known in advance how many arguments  will be passed to a function.</a:t>
            </a:r>
          </a:p>
          <a:p>
            <a:r>
              <a:rPr lang="en-US" dirty="0" smtClean="0"/>
              <a:t>In such case python allows programmers to make function calls with arbitrary (or any ) number of arguments .</a:t>
            </a:r>
          </a:p>
          <a:p>
            <a:r>
              <a:rPr lang="en-US" dirty="0" smtClean="0"/>
              <a:t>When use arbitrary argument or variable length arguments ,then  the function definition uses an asterisk (*)before parameter name.</a:t>
            </a:r>
          </a:p>
          <a:p>
            <a:pPr marL="0" indent="0">
              <a:buNone/>
            </a:pPr>
            <a:r>
              <a:rPr lang="en-US" dirty="0" smtClean="0"/>
              <a:t>	Syntax: </a:t>
            </a:r>
            <a:r>
              <a:rPr lang="en-US" dirty="0" smtClean="0">
                <a:solidFill>
                  <a:srgbClr val="FFC000"/>
                </a:solidFill>
              </a:rPr>
              <a:t>def</a:t>
            </a:r>
            <a:r>
              <a:rPr lang="en-US" dirty="0" smtClean="0"/>
              <a:t> funName(*names):</a:t>
            </a:r>
          </a:p>
          <a:p>
            <a:r>
              <a:rPr lang="en-US" dirty="0" smtClean="0"/>
              <a:t>Inside the called function ,for loop is used to access the arguments.</a:t>
            </a:r>
            <a:endParaRPr lang="en-US" dirty="0"/>
          </a:p>
        </p:txBody>
      </p:sp>
      <p:sp>
        <p:nvSpPr>
          <p:cNvPr id="3" name="Title 2"/>
          <p:cNvSpPr>
            <a:spLocks noGrp="1"/>
          </p:cNvSpPr>
          <p:nvPr>
            <p:ph type="title"/>
          </p:nvPr>
        </p:nvSpPr>
        <p:spPr/>
        <p:txBody>
          <a:bodyPr>
            <a:normAutofit fontScale="90000"/>
          </a:bodyPr>
          <a:lstStyle/>
          <a:p>
            <a:r>
              <a:rPr lang="en-US" dirty="0"/>
              <a:t>Variable –Length </a:t>
            </a:r>
            <a:r>
              <a:rPr lang="en-US" dirty="0" smtClean="0"/>
              <a:t>Arguments/</a:t>
            </a:r>
            <a:br>
              <a:rPr lang="en-US" dirty="0" smtClean="0"/>
            </a:br>
            <a:r>
              <a:rPr lang="en-US" dirty="0" smtClean="0"/>
              <a:t>Arbitrary Arguments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926" y="2474651"/>
            <a:ext cx="4517408" cy="3571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746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Lambda or anonymous </a:t>
            </a:r>
            <a:r>
              <a:rPr lang="en-US" b="1" dirty="0"/>
              <a:t>function</a:t>
            </a:r>
            <a:endParaRPr lang="en-US" dirty="0"/>
          </a:p>
        </p:txBody>
      </p:sp>
      <p:sp>
        <p:nvSpPr>
          <p:cNvPr id="3" name="Content Placeholder 2"/>
          <p:cNvSpPr>
            <a:spLocks noGrp="1"/>
          </p:cNvSpPr>
          <p:nvPr>
            <p:ph idx="1"/>
          </p:nvPr>
        </p:nvSpPr>
        <p:spPr>
          <a:xfrm>
            <a:off x="365646" y="1883701"/>
            <a:ext cx="11426020" cy="4819813"/>
          </a:xfrm>
        </p:spPr>
        <p:txBody>
          <a:bodyPr>
            <a:normAutofit/>
          </a:bodyPr>
          <a:lstStyle/>
          <a:p>
            <a:r>
              <a:rPr lang="en-US" b="1" dirty="0" smtClean="0"/>
              <a:t>Lambda keyword</a:t>
            </a:r>
            <a:r>
              <a:rPr lang="en-US" dirty="0" smtClean="0"/>
              <a:t> </a:t>
            </a:r>
            <a:r>
              <a:rPr lang="en-US" dirty="0"/>
              <a:t>is used to create an anonymous function (function with no name</a:t>
            </a:r>
            <a:r>
              <a:rPr lang="en-US" dirty="0" smtClean="0"/>
              <a:t>)  ,they are not declared as other function using </a:t>
            </a:r>
            <a:r>
              <a:rPr lang="en-US" b="1" dirty="0" smtClean="0">
                <a:solidFill>
                  <a:srgbClr val="FFC000"/>
                </a:solidFill>
              </a:rPr>
              <a:t>def</a:t>
            </a:r>
            <a:r>
              <a:rPr lang="en-US" dirty="0" smtClean="0"/>
              <a:t> keyword. </a:t>
            </a:r>
          </a:p>
          <a:p>
            <a:r>
              <a:rPr lang="en-US" dirty="0" smtClean="0"/>
              <a:t>They are just needed where they have been created and can be used  anywhere a function is required.</a:t>
            </a:r>
          </a:p>
          <a:p>
            <a:r>
              <a:rPr lang="en-US" dirty="0" smtClean="0"/>
              <a:t>It </a:t>
            </a:r>
            <a:r>
              <a:rPr lang="en-US" dirty="0"/>
              <a:t>is an inline </a:t>
            </a:r>
            <a:r>
              <a:rPr lang="en-US" dirty="0" smtClean="0"/>
              <a:t>or single line function </a:t>
            </a:r>
            <a:r>
              <a:rPr lang="en-US" dirty="0"/>
              <a:t>that does not contain a return statement</a:t>
            </a:r>
            <a:r>
              <a:rPr lang="en-US" dirty="0" smtClean="0"/>
              <a:t>.</a:t>
            </a:r>
          </a:p>
          <a:p>
            <a:r>
              <a:rPr lang="en-US" dirty="0" smtClean="0"/>
              <a:t>It </a:t>
            </a:r>
            <a:r>
              <a:rPr lang="en-US" dirty="0"/>
              <a:t>consists of an expression that is evaluated and returned. </a:t>
            </a:r>
            <a:endParaRPr lang="en-US" dirty="0" smtClean="0"/>
          </a:p>
          <a:p>
            <a:pPr marL="0" indent="0">
              <a:buNone/>
            </a:pPr>
            <a:r>
              <a:rPr lang="en-US" dirty="0" smtClean="0"/>
              <a:t>	Syntax : - </a:t>
            </a:r>
            <a:r>
              <a:rPr lang="en-US" b="1" dirty="0" smtClean="0"/>
              <a:t>lambda </a:t>
            </a:r>
            <a:r>
              <a:rPr lang="en-US" dirty="0" smtClean="0"/>
              <a:t>arguments :expression</a:t>
            </a:r>
          </a:p>
          <a:p>
            <a:r>
              <a:rPr lang="en-US" dirty="0" smtClean="0"/>
              <a:t>The arguments contain a comma separated list of arguments and the expression is an arithmetic expression that uses these arguments.</a:t>
            </a:r>
          </a:p>
          <a:p>
            <a:r>
              <a:rPr lang="en-US" dirty="0" smtClean="0"/>
              <a:t>The function can be assigned to a variable to give it name.</a:t>
            </a:r>
          </a:p>
          <a:p>
            <a:r>
              <a:rPr lang="en-US" dirty="0" smtClean="0"/>
              <a:t>We can use lambda functions wherever function objects are required.</a:t>
            </a:r>
          </a:p>
        </p:txBody>
      </p:sp>
    </p:spTree>
    <p:extLst>
      <p:ext uri="{BB962C8B-B14F-4D97-AF65-F5344CB8AC3E}">
        <p14:creationId xmlns:p14="http://schemas.microsoft.com/office/powerpoint/2010/main" val="2819313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Examples of </a:t>
            </a:r>
            <a:r>
              <a:rPr lang="en-US" b="1" dirty="0" smtClean="0"/>
              <a:t>lambda</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10" y="2238233"/>
            <a:ext cx="5282039" cy="427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301" y="2238233"/>
            <a:ext cx="4926841" cy="427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74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489" y="1648326"/>
            <a:ext cx="11477767" cy="4970838"/>
          </a:xfrm>
        </p:spPr>
        <p:txBody>
          <a:bodyPr>
            <a:normAutofit/>
          </a:bodyPr>
          <a:lstStyle/>
          <a:p>
            <a:r>
              <a:rPr lang="en-US" dirty="0" smtClean="0"/>
              <a:t>A function which invokes itself repeatedly until some condition is satisfied ,is called a recursive function.</a:t>
            </a:r>
          </a:p>
          <a:p>
            <a:r>
              <a:rPr lang="en-US" dirty="0" smtClean="0"/>
              <a:t>A recursive function is defined as a function that calls itself to solve a smaller version of its task until final call is made which does not require a call to itself.</a:t>
            </a:r>
          </a:p>
          <a:p>
            <a:r>
              <a:rPr lang="en-US" dirty="0" smtClean="0"/>
              <a:t>Every recursive function has two major cases : </a:t>
            </a:r>
            <a:r>
              <a:rPr lang="en-US" b="1" dirty="0" smtClean="0"/>
              <a:t>base case</a:t>
            </a:r>
            <a:r>
              <a:rPr lang="en-US" dirty="0" smtClean="0"/>
              <a:t> ,</a:t>
            </a:r>
            <a:r>
              <a:rPr lang="en-US" b="1" dirty="0" smtClean="0"/>
              <a:t>recursive case</a:t>
            </a:r>
          </a:p>
          <a:p>
            <a:r>
              <a:rPr lang="en-US" b="1" dirty="0" smtClean="0"/>
              <a:t>Base case :- </a:t>
            </a:r>
            <a:r>
              <a:rPr lang="en-US" dirty="0" smtClean="0"/>
              <a:t>in which case the problem is simple enough to be solved directly without making any further calls to the same function.</a:t>
            </a:r>
          </a:p>
          <a:p>
            <a:r>
              <a:rPr lang="en-US" b="1" dirty="0" smtClean="0"/>
              <a:t>Recursive case:-</a:t>
            </a:r>
            <a:r>
              <a:rPr lang="en-US" dirty="0" smtClean="0"/>
              <a:t> in which case</a:t>
            </a:r>
          </a:p>
          <a:p>
            <a:pPr lvl="1">
              <a:buFont typeface="Arial" panose="020B0604020202020204" pitchFamily="34" charset="0"/>
              <a:buChar char="•"/>
            </a:pPr>
            <a:r>
              <a:rPr lang="en-US" dirty="0" smtClean="0"/>
              <a:t>First the problem at hand is divided into simpler sub-parts, </a:t>
            </a:r>
          </a:p>
          <a:p>
            <a:pPr lvl="1">
              <a:buFont typeface="Arial" panose="020B0604020202020204" pitchFamily="34" charset="0"/>
              <a:buChar char="•"/>
            </a:pPr>
            <a:r>
              <a:rPr lang="en-US" dirty="0" smtClean="0"/>
              <a:t>Second ,the function calls itself but with sub-parts of the problem obtained in the first step. </a:t>
            </a:r>
          </a:p>
          <a:p>
            <a:pPr lvl="1">
              <a:buFont typeface="Arial" panose="020B0604020202020204" pitchFamily="34" charset="0"/>
              <a:buChar char="•"/>
            </a:pPr>
            <a:r>
              <a:rPr lang="en-US" dirty="0" smtClean="0"/>
              <a:t>Third ,the result is obtained by combining the solutions of simpler sub-parts</a:t>
            </a:r>
          </a:p>
          <a:p>
            <a:r>
              <a:rPr lang="en-US" dirty="0" smtClean="0"/>
              <a:t>The recursive utilized </a:t>
            </a:r>
            <a:r>
              <a:rPr lang="en-US" b="1" dirty="0" smtClean="0"/>
              <a:t>divide and conquer technique</a:t>
            </a:r>
            <a:r>
              <a:rPr lang="en-US" dirty="0" smtClean="0"/>
              <a:t> of the problem solving.</a:t>
            </a:r>
            <a:endParaRPr lang="en-US" dirty="0"/>
          </a:p>
        </p:txBody>
      </p:sp>
      <p:sp>
        <p:nvSpPr>
          <p:cNvPr id="3" name="Title 2"/>
          <p:cNvSpPr>
            <a:spLocks noGrp="1"/>
          </p:cNvSpPr>
          <p:nvPr>
            <p:ph type="title"/>
          </p:nvPr>
        </p:nvSpPr>
        <p:spPr/>
        <p:txBody>
          <a:bodyPr/>
          <a:lstStyle/>
          <a:p>
            <a:r>
              <a:rPr lang="en-US" dirty="0" smtClean="0"/>
              <a:t>Recursive Functions</a:t>
            </a:r>
            <a:endParaRPr lang="en-US" dirty="0"/>
          </a:p>
        </p:txBody>
      </p:sp>
    </p:spTree>
    <p:extLst>
      <p:ext uri="{BB962C8B-B14F-4D97-AF65-F5344CB8AC3E}">
        <p14:creationId xmlns:p14="http://schemas.microsoft.com/office/powerpoint/2010/main" val="354311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10972799" cy="4791111"/>
          </a:xfrm>
        </p:spPr>
        <p:txBody>
          <a:bodyPr>
            <a:normAutofit fontScale="92500" lnSpcReduction="10000"/>
          </a:bodyPr>
          <a:lstStyle/>
          <a:p>
            <a:r>
              <a:rPr lang="en-US" dirty="0"/>
              <a:t>A function is a block of statements that performs a specific </a:t>
            </a:r>
            <a:r>
              <a:rPr lang="en-US" dirty="0" smtClean="0"/>
              <a:t>task.</a:t>
            </a:r>
          </a:p>
          <a:p>
            <a:pPr marL="0" indent="0">
              <a:buNone/>
            </a:pPr>
            <a:r>
              <a:rPr lang="en-US" dirty="0" smtClean="0"/>
              <a:t>	Syntax :-  </a:t>
            </a:r>
            <a:r>
              <a:rPr lang="en-US" dirty="0" smtClean="0">
                <a:solidFill>
                  <a:srgbClr val="FFC000"/>
                </a:solidFill>
              </a:rPr>
              <a:t>def</a:t>
            </a:r>
            <a:r>
              <a:rPr lang="en-US" dirty="0" smtClean="0"/>
              <a:t> functionName(Parameters):</a:t>
            </a:r>
          </a:p>
          <a:p>
            <a:pPr marL="0" indent="0">
              <a:buNone/>
            </a:pPr>
            <a:r>
              <a:rPr lang="en-US" dirty="0"/>
              <a:t>	</a:t>
            </a:r>
            <a:r>
              <a:rPr lang="en-US" dirty="0" smtClean="0"/>
              <a:t>			““</a:t>
            </a:r>
            <a:r>
              <a:rPr lang="en-US" dirty="0"/>
              <a:t>“ </a:t>
            </a:r>
            <a:r>
              <a:rPr lang="en-US" dirty="0" err="1" smtClean="0"/>
              <a:t>docString</a:t>
            </a:r>
            <a:r>
              <a:rPr lang="en-US" dirty="0" smtClean="0"/>
              <a:t>”””</a:t>
            </a:r>
          </a:p>
          <a:p>
            <a:pPr marL="0" indent="0">
              <a:buNone/>
            </a:pPr>
            <a:r>
              <a:rPr lang="en-US" dirty="0"/>
              <a:t>	</a:t>
            </a:r>
            <a:r>
              <a:rPr lang="en-US" dirty="0" smtClean="0"/>
              <a:t>			statement(s) </a:t>
            </a:r>
          </a:p>
          <a:p>
            <a:pPr marL="0" indent="0">
              <a:buNone/>
            </a:pPr>
            <a:r>
              <a:rPr lang="en-US" dirty="0"/>
              <a:t>	</a:t>
            </a:r>
            <a:r>
              <a:rPr lang="en-US" dirty="0" smtClean="0"/>
              <a:t>			</a:t>
            </a:r>
            <a:r>
              <a:rPr lang="en-US" dirty="0" smtClean="0">
                <a:solidFill>
                  <a:srgbClr val="FFC000"/>
                </a:solidFill>
              </a:rPr>
              <a:t>return </a:t>
            </a:r>
            <a:r>
              <a:rPr lang="en-US" dirty="0" smtClean="0"/>
              <a:t>expression</a:t>
            </a:r>
          </a:p>
          <a:p>
            <a:pPr lvl="1">
              <a:buFont typeface="Arial" panose="020B0604020202020204" pitchFamily="34" charset="0"/>
              <a:buChar char="•"/>
            </a:pPr>
            <a:r>
              <a:rPr lang="en-US" dirty="0" smtClean="0"/>
              <a:t>Keyword </a:t>
            </a:r>
            <a:r>
              <a:rPr lang="en-US" dirty="0" smtClean="0">
                <a:solidFill>
                  <a:srgbClr val="FFC000"/>
                </a:solidFill>
              </a:rPr>
              <a:t>def</a:t>
            </a:r>
            <a:r>
              <a:rPr lang="en-US" dirty="0" smtClean="0"/>
              <a:t> marks the start of function header.</a:t>
            </a:r>
          </a:p>
          <a:p>
            <a:pPr lvl="1">
              <a:buFont typeface="Arial" panose="020B0604020202020204" pitchFamily="34" charset="0"/>
              <a:buChar char="•"/>
            </a:pPr>
            <a:r>
              <a:rPr lang="en-US" dirty="0" smtClean="0"/>
              <a:t>A </a:t>
            </a:r>
            <a:r>
              <a:rPr lang="en-US" dirty="0"/>
              <a:t>function name to uniquely identify it. Function naming follows the same </a:t>
            </a:r>
            <a:r>
              <a:rPr lang="en-US" b="1" dirty="0"/>
              <a:t>rules of writing identifiers</a:t>
            </a:r>
            <a:r>
              <a:rPr lang="en-US" dirty="0"/>
              <a:t> in Python.</a:t>
            </a:r>
          </a:p>
          <a:p>
            <a:pPr lvl="1">
              <a:buFont typeface="Arial" panose="020B0604020202020204" pitchFamily="34" charset="0"/>
              <a:buChar char="•"/>
            </a:pPr>
            <a:r>
              <a:rPr lang="en-US" dirty="0"/>
              <a:t>Parameters (arguments) through which we pass values to a function. They are optional.</a:t>
            </a:r>
          </a:p>
          <a:p>
            <a:pPr lvl="1">
              <a:buFont typeface="Arial" panose="020B0604020202020204" pitchFamily="34" charset="0"/>
              <a:buChar char="•"/>
            </a:pPr>
            <a:r>
              <a:rPr lang="en-US" dirty="0"/>
              <a:t>A colon </a:t>
            </a:r>
            <a:r>
              <a:rPr lang="en-US" b="1" dirty="0"/>
              <a:t>(:)</a:t>
            </a:r>
            <a:r>
              <a:rPr lang="en-US" dirty="0"/>
              <a:t> to mark the end of function header.</a:t>
            </a:r>
          </a:p>
          <a:p>
            <a:pPr lvl="1">
              <a:buFont typeface="Arial" panose="020B0604020202020204" pitchFamily="34" charset="0"/>
              <a:buChar char="•"/>
            </a:pPr>
            <a:r>
              <a:rPr lang="en-US" dirty="0"/>
              <a:t>Optional documentation string (</a:t>
            </a:r>
            <a:r>
              <a:rPr lang="en-US" b="1" dirty="0"/>
              <a:t>docstring</a:t>
            </a:r>
            <a:r>
              <a:rPr lang="en-US" dirty="0"/>
              <a:t>) to describe what the function does.</a:t>
            </a:r>
          </a:p>
          <a:p>
            <a:pPr lvl="1">
              <a:buFont typeface="Arial" panose="020B0604020202020204" pitchFamily="34" charset="0"/>
              <a:buChar char="•"/>
            </a:pPr>
            <a:r>
              <a:rPr lang="en-US" dirty="0"/>
              <a:t>One or more valid python statements that make up the function body. Statements must have same indentation </a:t>
            </a:r>
            <a:r>
              <a:rPr lang="en-US" dirty="0" smtClean="0"/>
              <a:t>level.</a:t>
            </a:r>
            <a:endParaRPr lang="en-US" dirty="0"/>
          </a:p>
          <a:p>
            <a:pPr lvl="1">
              <a:buFont typeface="Arial" panose="020B0604020202020204" pitchFamily="34" charset="0"/>
              <a:buChar char="•"/>
            </a:pPr>
            <a:r>
              <a:rPr lang="en-US" dirty="0"/>
              <a:t>An optional </a:t>
            </a:r>
            <a:r>
              <a:rPr lang="en-US" b="1" dirty="0"/>
              <a:t>return</a:t>
            </a:r>
            <a:r>
              <a:rPr lang="en-US" dirty="0"/>
              <a:t> statement to return a value from the function.</a:t>
            </a:r>
          </a:p>
          <a:p>
            <a:pPr marL="0" indent="0">
              <a:buNone/>
            </a:pPr>
            <a:endParaRPr lang="en-US" dirty="0" smtClean="0"/>
          </a:p>
          <a:p>
            <a:pPr marL="0" indent="0">
              <a:buNone/>
            </a:pP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Definition of the function</a:t>
            </a:r>
            <a:endParaRPr lang="en-US" dirty="0"/>
          </a:p>
        </p:txBody>
      </p:sp>
    </p:spTree>
    <p:extLst>
      <p:ext uri="{BB962C8B-B14F-4D97-AF65-F5344CB8AC3E}">
        <p14:creationId xmlns:p14="http://schemas.microsoft.com/office/powerpoint/2010/main" val="996687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27546" y="368608"/>
            <a:ext cx="11532358" cy="5867400"/>
          </a:xfrm>
        </p:spPr>
        <p:txBody>
          <a:bodyPr/>
          <a:lstStyle/>
          <a:p>
            <a:r>
              <a:rPr lang="en-US" dirty="0" smtClean="0">
                <a:solidFill>
                  <a:srgbClr val="7030A0"/>
                </a:solidFill>
              </a:rPr>
              <a:t>Divide and conquer  technique is a  method  of solving a given problem by dividing into two or more smaller instances.</a:t>
            </a:r>
          </a:p>
          <a:p>
            <a:r>
              <a:rPr lang="en-US" dirty="0" smtClean="0">
                <a:solidFill>
                  <a:srgbClr val="7030A0"/>
                </a:solidFill>
              </a:rPr>
              <a:t>Each of the smaller instance is recursively solved ,and the solutions are combined to produce a solution for original problem.</a:t>
            </a:r>
          </a:p>
          <a:p>
            <a:r>
              <a:rPr lang="en-US" dirty="0" smtClean="0"/>
              <a:t>Every recursive function must have at least one base case, otherwise, the recursive function will generate an infinite sequence of calls thereby resulting in an error condition known as infinite stack.</a:t>
            </a:r>
          </a:p>
          <a:p>
            <a:r>
              <a:rPr lang="en-US" dirty="0" smtClean="0"/>
              <a:t>Let us calculating factorial of a number, </a:t>
            </a:r>
            <a:r>
              <a:rPr lang="en-US" b="1" dirty="0" smtClean="0"/>
              <a:t>n!</a:t>
            </a:r>
          </a:p>
          <a:p>
            <a:r>
              <a:rPr lang="en-US" dirty="0" smtClean="0"/>
              <a:t>What we have to do is multiply the number with factorial of number that is 1 less than  that number, in other words  n!=n*(n-1)!</a:t>
            </a:r>
          </a:p>
          <a:p>
            <a:pPr marL="301943" lvl="1" indent="0">
              <a:buNone/>
            </a:pPr>
            <a:r>
              <a:rPr lang="en-US" dirty="0" smtClean="0"/>
              <a:t>Let us take n=5 than we need to find n!=5!</a:t>
            </a:r>
          </a:p>
          <a:p>
            <a:pPr marL="301943" lvl="1" indent="0">
              <a:buNone/>
            </a:pP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167" y="4226615"/>
            <a:ext cx="3370997" cy="228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687" y="4801139"/>
            <a:ext cx="5970114" cy="191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238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27546" y="368608"/>
            <a:ext cx="11532358" cy="5867400"/>
          </a:xfrm>
        </p:spPr>
        <p:txBody>
          <a:bodyPr/>
          <a:lstStyle/>
          <a:p>
            <a:r>
              <a:rPr lang="en-US" dirty="0" smtClean="0">
                <a:solidFill>
                  <a:srgbClr val="7030A0"/>
                </a:solidFill>
              </a:rPr>
              <a:t>Note :- The base case of a recursive function act as the terminating condition.</a:t>
            </a:r>
          </a:p>
          <a:p>
            <a:r>
              <a:rPr lang="en-US" dirty="0" smtClean="0">
                <a:solidFill>
                  <a:srgbClr val="7030A0"/>
                </a:solidFill>
              </a:rPr>
              <a:t>Write a program to find the </a:t>
            </a:r>
            <a:r>
              <a:rPr lang="en-US" b="1" dirty="0" smtClean="0">
                <a:solidFill>
                  <a:srgbClr val="7030A0"/>
                </a:solidFill>
              </a:rPr>
              <a:t>Greatest Common Divisor</a:t>
            </a:r>
          </a:p>
          <a:p>
            <a:pPr marL="0" indent="0">
              <a:buNone/>
            </a:pPr>
            <a:r>
              <a:rPr lang="en-US" b="1" dirty="0" smtClean="0">
                <a:solidFill>
                  <a:srgbClr val="7030A0"/>
                </a:solidFill>
              </a:rPr>
              <a:t>	Explanation: -  </a:t>
            </a:r>
          </a:p>
          <a:p>
            <a:pPr marL="0" indent="0">
              <a:buNone/>
            </a:pPr>
            <a:r>
              <a:rPr lang="en-US" b="1" dirty="0">
                <a:solidFill>
                  <a:srgbClr val="7030A0"/>
                </a:solidFill>
              </a:rPr>
              <a:t>	</a:t>
            </a:r>
            <a:r>
              <a:rPr lang="en-US" dirty="0" smtClean="0">
                <a:solidFill>
                  <a:srgbClr val="7030A0"/>
                </a:solidFill>
              </a:rPr>
              <a:t>a=62,b=8</a:t>
            </a:r>
          </a:p>
          <a:p>
            <a:pPr marL="0" indent="0">
              <a:buNone/>
            </a:pPr>
            <a:r>
              <a:rPr lang="en-US" dirty="0">
                <a:solidFill>
                  <a:srgbClr val="7030A0"/>
                </a:solidFill>
              </a:rPr>
              <a:t>	</a:t>
            </a:r>
            <a:r>
              <a:rPr lang="en-US" dirty="0" err="1" smtClean="0">
                <a:solidFill>
                  <a:srgbClr val="7030A0"/>
                </a:solidFill>
              </a:rPr>
              <a:t>gcd</a:t>
            </a:r>
            <a:r>
              <a:rPr lang="en-US" dirty="0" smtClean="0">
                <a:solidFill>
                  <a:srgbClr val="7030A0"/>
                </a:solidFill>
              </a:rPr>
              <a:t>(62,8)</a:t>
            </a:r>
          </a:p>
          <a:p>
            <a:pPr marL="0" indent="0">
              <a:buNone/>
            </a:pPr>
            <a:r>
              <a:rPr lang="en-US" dirty="0">
                <a:solidFill>
                  <a:srgbClr val="7030A0"/>
                </a:solidFill>
              </a:rPr>
              <a:t>	</a:t>
            </a:r>
            <a:r>
              <a:rPr lang="en-US" dirty="0" smtClean="0">
                <a:solidFill>
                  <a:srgbClr val="7030A0"/>
                </a:solidFill>
              </a:rPr>
              <a:t>	rem=62 % 8=6</a:t>
            </a:r>
          </a:p>
          <a:p>
            <a:pPr marL="0" indent="0">
              <a:buNone/>
            </a:pPr>
            <a:r>
              <a:rPr lang="en-US" dirty="0">
                <a:solidFill>
                  <a:srgbClr val="7030A0"/>
                </a:solidFill>
              </a:rPr>
              <a:t>	</a:t>
            </a:r>
            <a:r>
              <a:rPr lang="en-US" dirty="0" smtClean="0">
                <a:solidFill>
                  <a:srgbClr val="7030A0"/>
                </a:solidFill>
              </a:rPr>
              <a:t>	</a:t>
            </a:r>
            <a:r>
              <a:rPr lang="en-US" dirty="0" err="1" smtClean="0">
                <a:solidFill>
                  <a:srgbClr val="7030A0"/>
                </a:solidFill>
              </a:rPr>
              <a:t>gcd</a:t>
            </a:r>
            <a:r>
              <a:rPr lang="en-US" dirty="0" smtClean="0">
                <a:solidFill>
                  <a:srgbClr val="7030A0"/>
                </a:solidFill>
              </a:rPr>
              <a:t>(8,6)</a:t>
            </a:r>
          </a:p>
          <a:p>
            <a:pPr marL="0" indent="0">
              <a:buNone/>
            </a:pPr>
            <a:r>
              <a:rPr lang="en-US" dirty="0">
                <a:solidFill>
                  <a:srgbClr val="7030A0"/>
                </a:solidFill>
              </a:rPr>
              <a:t>	</a:t>
            </a:r>
            <a:r>
              <a:rPr lang="en-US" dirty="0" smtClean="0">
                <a:solidFill>
                  <a:srgbClr val="7030A0"/>
                </a:solidFill>
              </a:rPr>
              <a:t>		rem=8 % 6=2</a:t>
            </a:r>
          </a:p>
          <a:p>
            <a:pPr marL="0" indent="0">
              <a:buNone/>
            </a:pPr>
            <a:r>
              <a:rPr lang="en-US" dirty="0">
                <a:solidFill>
                  <a:srgbClr val="7030A0"/>
                </a:solidFill>
              </a:rPr>
              <a:t>	</a:t>
            </a:r>
            <a:r>
              <a:rPr lang="en-US" dirty="0" smtClean="0">
                <a:solidFill>
                  <a:srgbClr val="7030A0"/>
                </a:solidFill>
              </a:rPr>
              <a:t>		</a:t>
            </a:r>
            <a:r>
              <a:rPr lang="en-US" dirty="0" err="1" smtClean="0">
                <a:solidFill>
                  <a:srgbClr val="7030A0"/>
                </a:solidFill>
              </a:rPr>
              <a:t>gcd</a:t>
            </a:r>
            <a:r>
              <a:rPr lang="en-US" dirty="0" smtClean="0">
                <a:solidFill>
                  <a:srgbClr val="7030A0"/>
                </a:solidFill>
              </a:rPr>
              <a:t>(6,2)</a:t>
            </a:r>
          </a:p>
          <a:p>
            <a:pPr marL="0" indent="0">
              <a:buNone/>
            </a:pPr>
            <a:r>
              <a:rPr lang="en-US" dirty="0">
                <a:solidFill>
                  <a:srgbClr val="7030A0"/>
                </a:solidFill>
              </a:rPr>
              <a:t>	</a:t>
            </a:r>
            <a:r>
              <a:rPr lang="en-US" dirty="0" smtClean="0">
                <a:solidFill>
                  <a:srgbClr val="7030A0"/>
                </a:solidFill>
              </a:rPr>
              <a:t>			rem=6%2=0</a:t>
            </a:r>
          </a:p>
          <a:p>
            <a:pPr marL="0" indent="0">
              <a:buNone/>
            </a:pPr>
            <a:r>
              <a:rPr lang="en-US" dirty="0">
                <a:solidFill>
                  <a:srgbClr val="7030A0"/>
                </a:solidFill>
              </a:rPr>
              <a:t>	</a:t>
            </a:r>
            <a:r>
              <a:rPr lang="en-US" dirty="0" smtClean="0">
                <a:solidFill>
                  <a:srgbClr val="7030A0"/>
                </a:solidFill>
              </a:rPr>
              <a:t>		return 2</a:t>
            </a:r>
          </a:p>
          <a:p>
            <a:pPr marL="0" indent="0">
              <a:buNone/>
            </a:pPr>
            <a:r>
              <a:rPr lang="en-US" dirty="0">
                <a:solidFill>
                  <a:srgbClr val="7030A0"/>
                </a:solidFill>
              </a:rPr>
              <a:t>	</a:t>
            </a:r>
            <a:r>
              <a:rPr lang="en-US" dirty="0" smtClean="0">
                <a:solidFill>
                  <a:srgbClr val="7030A0"/>
                </a:solidFill>
              </a:rPr>
              <a:t>	return 2</a:t>
            </a:r>
          </a:p>
          <a:p>
            <a:pPr marL="0" indent="0">
              <a:buNone/>
            </a:pPr>
            <a:r>
              <a:rPr lang="en-US" dirty="0">
                <a:solidFill>
                  <a:srgbClr val="7030A0"/>
                </a:solidFill>
              </a:rPr>
              <a:t>	</a:t>
            </a:r>
            <a:r>
              <a:rPr lang="en-US" dirty="0" smtClean="0">
                <a:solidFill>
                  <a:srgbClr val="7030A0"/>
                </a:solidFill>
              </a:rPr>
              <a:t>return 2</a:t>
            </a:r>
          </a:p>
          <a:p>
            <a:pPr marL="0" indent="0">
              <a:buNone/>
            </a:pPr>
            <a:endParaRPr lang="en-US" dirty="0" smtClean="0">
              <a:solidFill>
                <a:srgbClr val="7030A0"/>
              </a:solidFill>
            </a:endParaRPr>
          </a:p>
          <a:p>
            <a:pPr marL="0" indent="0">
              <a:buNone/>
            </a:pPr>
            <a:endParaRPr lang="en-US" b="1" dirty="0" smtClean="0">
              <a:solidFill>
                <a:srgbClr val="7030A0"/>
              </a:solidFill>
            </a:endParaRPr>
          </a:p>
          <a:p>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116" y="1255594"/>
            <a:ext cx="6291618" cy="534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431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72956" y="963898"/>
            <a:ext cx="11150600" cy="5764448"/>
          </a:xfrm>
        </p:spPr>
        <p:txBody>
          <a:bodyPr/>
          <a:lstStyle/>
          <a:p>
            <a:r>
              <a:rPr lang="en-US" dirty="0" smtClean="0">
                <a:solidFill>
                  <a:srgbClr val="7030A0"/>
                </a:solidFill>
              </a:rPr>
              <a:t>Write a program to print the Fibonacci series using recursion?</a:t>
            </a:r>
          </a:p>
          <a:p>
            <a:r>
              <a:rPr lang="en-US" dirty="0" smtClean="0">
                <a:solidFill>
                  <a:srgbClr val="7030A0"/>
                </a:solidFill>
              </a:rPr>
              <a:t>Write a program to calculate the  exponent(</a:t>
            </a:r>
            <a:r>
              <a:rPr lang="en-US" dirty="0" err="1" smtClean="0">
                <a:solidFill>
                  <a:srgbClr val="7030A0"/>
                </a:solidFill>
              </a:rPr>
              <a:t>x,y</a:t>
            </a:r>
            <a:r>
              <a:rPr lang="en-US" dirty="0" smtClean="0">
                <a:solidFill>
                  <a:srgbClr val="7030A0"/>
                </a:solidFill>
              </a:rPr>
              <a:t>) using recursion?</a:t>
            </a:r>
          </a:p>
          <a:p>
            <a:r>
              <a:rPr lang="en-US" dirty="0" smtClean="0">
                <a:solidFill>
                  <a:srgbClr val="7030A0"/>
                </a:solidFill>
              </a:rPr>
              <a:t>Write a program using functions and return statement to check whether a number is even or odd?</a:t>
            </a:r>
          </a:p>
          <a:p>
            <a:r>
              <a:rPr lang="en-US" dirty="0" smtClean="0">
                <a:solidFill>
                  <a:srgbClr val="7030A0"/>
                </a:solidFill>
              </a:rPr>
              <a:t>Write a program to convert hours into minutes?</a:t>
            </a:r>
          </a:p>
          <a:p>
            <a:r>
              <a:rPr lang="en-US" dirty="0" smtClean="0">
                <a:solidFill>
                  <a:srgbClr val="7030A0"/>
                </a:solidFill>
              </a:rPr>
              <a:t>Write a program  to determine whether a given number is prime or not using a function?</a:t>
            </a:r>
          </a:p>
          <a:p>
            <a:r>
              <a:rPr lang="en-US" dirty="0" smtClean="0">
                <a:solidFill>
                  <a:srgbClr val="7030A0"/>
                </a:solidFill>
              </a:rPr>
              <a:t>Create a simple calculator using functions ?</a:t>
            </a:r>
          </a:p>
          <a:p>
            <a:r>
              <a:rPr lang="en-US" dirty="0" smtClean="0">
                <a:solidFill>
                  <a:srgbClr val="7030A0"/>
                </a:solidFill>
              </a:rPr>
              <a:t>Write a program to find the reverse number using functions?</a:t>
            </a:r>
          </a:p>
          <a:p>
            <a:r>
              <a:rPr lang="en-US" dirty="0" smtClean="0">
                <a:solidFill>
                  <a:srgbClr val="7030A0"/>
                </a:solidFill>
              </a:rPr>
              <a:t>Write a program to find the sum of digits of from given number using functions?</a:t>
            </a:r>
          </a:p>
          <a:p>
            <a:r>
              <a:rPr lang="en-US" dirty="0" smtClean="0">
                <a:solidFill>
                  <a:srgbClr val="7030A0"/>
                </a:solidFill>
              </a:rPr>
              <a:t>Write a program in python to find out the number of words in a line of text using a </a:t>
            </a:r>
            <a:r>
              <a:rPr lang="en-US" dirty="0">
                <a:solidFill>
                  <a:srgbClr val="7030A0"/>
                </a:solidFill>
              </a:rPr>
              <a:t>function (Avoid Pre-defined Methods</a:t>
            </a:r>
            <a:r>
              <a:rPr lang="en-US" dirty="0" smtClean="0">
                <a:solidFill>
                  <a:srgbClr val="7030A0"/>
                </a:solidFill>
              </a:rPr>
              <a:t>) ?</a:t>
            </a:r>
          </a:p>
          <a:p>
            <a:r>
              <a:rPr lang="en-US" dirty="0" smtClean="0">
                <a:solidFill>
                  <a:srgbClr val="7030A0"/>
                </a:solidFill>
              </a:rPr>
              <a:t>Write a program to display the number into words (i.e., 12 – </a:t>
            </a:r>
            <a:r>
              <a:rPr lang="en-US" dirty="0" err="1" smtClean="0">
                <a:solidFill>
                  <a:srgbClr val="7030A0"/>
                </a:solidFill>
              </a:rPr>
              <a:t>OneTwo</a:t>
            </a:r>
            <a:r>
              <a:rPr lang="en-US" dirty="0" smtClean="0">
                <a:solidFill>
                  <a:srgbClr val="7030A0"/>
                </a:solidFill>
              </a:rPr>
              <a:t>)?</a:t>
            </a:r>
          </a:p>
          <a:p>
            <a:endParaRPr lang="en-US" dirty="0" smtClean="0">
              <a:solidFill>
                <a:srgbClr val="7030A0"/>
              </a:solidFill>
            </a:endParaRPr>
          </a:p>
          <a:p>
            <a:pPr marL="0" indent="0">
              <a:buNone/>
            </a:pPr>
            <a:endParaRPr lang="en-US" dirty="0" smtClean="0">
              <a:solidFill>
                <a:srgbClr val="7030A0"/>
              </a:solidFill>
            </a:endParaRPr>
          </a:p>
          <a:p>
            <a:pPr marL="0" indent="0">
              <a:buNone/>
            </a:pPr>
            <a:endParaRPr lang="en-US" b="1" dirty="0" smtClean="0">
              <a:solidFill>
                <a:srgbClr val="7030A0"/>
              </a:solidFill>
            </a:endParaRPr>
          </a:p>
          <a:p>
            <a:endParaRPr lang="en-US" b="1" dirty="0"/>
          </a:p>
        </p:txBody>
      </p:sp>
      <p:sp>
        <p:nvSpPr>
          <p:cNvPr id="3" name="Title 2"/>
          <p:cNvSpPr>
            <a:spLocks noGrp="1"/>
          </p:cNvSpPr>
          <p:nvPr>
            <p:ph type="title" idx="4294967295"/>
          </p:nvPr>
        </p:nvSpPr>
        <p:spPr>
          <a:xfrm>
            <a:off x="300250" y="338138"/>
            <a:ext cx="10672549" cy="508023"/>
          </a:xfrm>
        </p:spPr>
        <p:txBody>
          <a:bodyPr>
            <a:normAutofit fontScale="90000"/>
          </a:bodyPr>
          <a:lstStyle/>
          <a:p>
            <a:r>
              <a:rPr lang="en-US" dirty="0" smtClean="0"/>
              <a:t>Practice Problems </a:t>
            </a:r>
            <a:endParaRPr lang="en-US" dirty="0"/>
          </a:p>
        </p:txBody>
      </p:sp>
    </p:spTree>
    <p:extLst>
      <p:ext uri="{BB962C8B-B14F-4D97-AF65-F5344CB8AC3E}">
        <p14:creationId xmlns:p14="http://schemas.microsoft.com/office/powerpoint/2010/main" val="380509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9343" y="1867267"/>
            <a:ext cx="10154822" cy="4477837"/>
          </a:xfrm>
        </p:spPr>
        <p:txBody>
          <a:bodyPr>
            <a:normAutofit lnSpcReduction="10000"/>
          </a:bodyPr>
          <a:lstStyle/>
          <a:p>
            <a:r>
              <a:rPr lang="en-US" dirty="0" smtClean="0"/>
              <a:t>Using functions one can avoid rewriting the same code again and again</a:t>
            </a:r>
          </a:p>
          <a:p>
            <a:r>
              <a:rPr lang="en-US" dirty="0" smtClean="0"/>
              <a:t>It is easy to write a function that does a particular job</a:t>
            </a:r>
          </a:p>
          <a:p>
            <a:r>
              <a:rPr lang="en-US" dirty="0" smtClean="0"/>
              <a:t>The complexity of the entire program can be divided into simple subtask and  function, subprograms can be written for each subtask.</a:t>
            </a:r>
          </a:p>
          <a:p>
            <a:r>
              <a:rPr lang="en-US" dirty="0" smtClean="0"/>
              <a:t>It is very efficient, clear and compact source code.</a:t>
            </a:r>
          </a:p>
          <a:p>
            <a:r>
              <a:rPr lang="en-US" dirty="0" smtClean="0"/>
              <a:t>The length of the program can be reduced.</a:t>
            </a:r>
          </a:p>
          <a:p>
            <a:r>
              <a:rPr lang="en-US" dirty="0" smtClean="0"/>
              <a:t>It is easier to write , testing and debugging individual functions</a:t>
            </a:r>
          </a:p>
          <a:p>
            <a:r>
              <a:rPr lang="en-US" dirty="0" smtClean="0"/>
              <a:t>It increases program readability and helps documentation.</a:t>
            </a:r>
          </a:p>
          <a:p>
            <a:r>
              <a:rPr lang="en-US" dirty="0" smtClean="0"/>
              <a:t>A function can call itself again ,it is called </a:t>
            </a:r>
            <a:r>
              <a:rPr lang="en-US" dirty="0" err="1" smtClean="0"/>
              <a:t>recursiveness</a:t>
            </a:r>
            <a:r>
              <a:rPr lang="en-US" dirty="0" smtClean="0"/>
              <a:t>.</a:t>
            </a:r>
          </a:p>
          <a:p>
            <a:r>
              <a:rPr lang="en-US" dirty="0" smtClean="0"/>
              <a:t>Many calculations can be done easily using recursive process such as calculation of sum of natural numbers, factorial of a number etc.</a:t>
            </a:r>
          </a:p>
          <a:p>
            <a:endParaRPr lang="en-US" dirty="0"/>
          </a:p>
        </p:txBody>
      </p:sp>
      <p:sp>
        <p:nvSpPr>
          <p:cNvPr id="3" name="Title 2"/>
          <p:cNvSpPr>
            <a:spLocks noGrp="1"/>
          </p:cNvSpPr>
          <p:nvPr>
            <p:ph type="title"/>
          </p:nvPr>
        </p:nvSpPr>
        <p:spPr/>
        <p:txBody>
          <a:bodyPr/>
          <a:lstStyle/>
          <a:p>
            <a:r>
              <a:rPr lang="en-US" dirty="0" smtClean="0"/>
              <a:t>Advantages of functions</a:t>
            </a:r>
            <a:endParaRPr lang="en-US" dirty="0"/>
          </a:p>
        </p:txBody>
      </p:sp>
    </p:spTree>
    <p:extLst>
      <p:ext uri="{BB962C8B-B14F-4D97-AF65-F5344CB8AC3E}">
        <p14:creationId xmlns:p14="http://schemas.microsoft.com/office/powerpoint/2010/main" val="998233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5" y="1648326"/>
            <a:ext cx="5891914" cy="4477837"/>
          </a:xfrm>
        </p:spPr>
        <p:txBody>
          <a:bodyPr/>
          <a:lstStyle/>
          <a:p>
            <a:r>
              <a:rPr lang="en-US" dirty="0" smtClean="0"/>
              <a:t>Here </a:t>
            </a:r>
            <a:r>
              <a:rPr lang="en-US" dirty="0" smtClean="0">
                <a:solidFill>
                  <a:srgbClr val="FFC000"/>
                </a:solidFill>
              </a:rPr>
              <a:t>def</a:t>
            </a:r>
            <a:r>
              <a:rPr lang="en-US" dirty="0" smtClean="0"/>
              <a:t> is keyword.</a:t>
            </a:r>
          </a:p>
          <a:p>
            <a:r>
              <a:rPr lang="en-US" b="1" dirty="0" smtClean="0"/>
              <a:t>display</a:t>
            </a:r>
            <a:r>
              <a:rPr lang="en-US" dirty="0" smtClean="0"/>
              <a:t> is function name and </a:t>
            </a:r>
            <a:r>
              <a:rPr lang="en-US" b="1" dirty="0" smtClean="0"/>
              <a:t>name </a:t>
            </a:r>
            <a:r>
              <a:rPr lang="en-US" dirty="0" smtClean="0"/>
              <a:t>is function argument.</a:t>
            </a:r>
          </a:p>
          <a:p>
            <a:r>
              <a:rPr lang="en-US" dirty="0" smtClean="0"/>
              <a:t>Inside we have created </a:t>
            </a:r>
            <a:r>
              <a:rPr lang="en-US" b="1" dirty="0" smtClean="0"/>
              <a:t>docstring</a:t>
            </a:r>
            <a:r>
              <a:rPr lang="en-US" dirty="0" smtClean="0"/>
              <a:t> it tells about functions what it does.</a:t>
            </a:r>
          </a:p>
          <a:p>
            <a:r>
              <a:rPr lang="en-US" dirty="0" smtClean="0"/>
              <a:t>In statements we have used </a:t>
            </a:r>
            <a:r>
              <a:rPr lang="en-US" b="1" dirty="0" smtClean="0"/>
              <a:t>print() </a:t>
            </a:r>
            <a:r>
              <a:rPr lang="en-US" dirty="0" smtClean="0"/>
              <a:t>to display to given string.</a:t>
            </a:r>
          </a:p>
          <a:p>
            <a:r>
              <a:rPr lang="en-US" dirty="0" smtClean="0"/>
              <a:t>We have just created the function and then called with name of function i.e.  </a:t>
            </a:r>
            <a:r>
              <a:rPr lang="en-US" b="1" dirty="0" smtClean="0"/>
              <a:t>display(x)</a:t>
            </a:r>
          </a:p>
        </p:txBody>
      </p:sp>
      <p:sp>
        <p:nvSpPr>
          <p:cNvPr id="3" name="Title 2"/>
          <p:cNvSpPr>
            <a:spLocks noGrp="1"/>
          </p:cNvSpPr>
          <p:nvPr>
            <p:ph type="title"/>
          </p:nvPr>
        </p:nvSpPr>
        <p:spPr/>
        <p:txBody>
          <a:bodyPr/>
          <a:lstStyle/>
          <a:p>
            <a:r>
              <a:rPr lang="en-US" dirty="0" smtClean="0"/>
              <a:t>Sample Program using function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589" y="2614412"/>
            <a:ext cx="4803819" cy="2459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352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10972799" cy="4919899"/>
          </a:xfrm>
        </p:spPr>
        <p:txBody>
          <a:bodyPr>
            <a:normAutofit fontScale="92500"/>
          </a:bodyPr>
          <a:lstStyle/>
          <a:p>
            <a:r>
              <a:rPr lang="en-US" dirty="0" smtClean="0"/>
              <a:t>The argument list contains valid variable names separated by commas.</a:t>
            </a:r>
          </a:p>
          <a:p>
            <a:r>
              <a:rPr lang="en-US" dirty="0" smtClean="0"/>
              <a:t>The argument variable receive values from a calling function .Thus they provide the link between the main program and the function.</a:t>
            </a:r>
          </a:p>
          <a:p>
            <a:r>
              <a:rPr lang="en-US" dirty="0" smtClean="0"/>
              <a:t>Arguments also known as </a:t>
            </a:r>
            <a:r>
              <a:rPr lang="en-US" b="1" dirty="0" smtClean="0"/>
              <a:t>parameters</a:t>
            </a:r>
            <a:r>
              <a:rPr lang="en-US" dirty="0" smtClean="0"/>
              <a:t> ,the parameters provided the means for communicating between functions.</a:t>
            </a:r>
          </a:p>
          <a:p>
            <a:r>
              <a:rPr lang="en-US" dirty="0" smtClean="0"/>
              <a:t>We have two types of arguments :- </a:t>
            </a:r>
            <a:r>
              <a:rPr lang="en-US" b="1" dirty="0" smtClean="0"/>
              <a:t>formal(dummy)</a:t>
            </a:r>
            <a:r>
              <a:rPr lang="en-US" dirty="0" smtClean="0"/>
              <a:t> arguments and  </a:t>
            </a:r>
            <a:r>
              <a:rPr lang="en-US" b="1" dirty="0" smtClean="0"/>
              <a:t>actual</a:t>
            </a:r>
            <a:r>
              <a:rPr lang="en-US" dirty="0" smtClean="0"/>
              <a:t> arguments.</a:t>
            </a:r>
          </a:p>
          <a:p>
            <a:r>
              <a:rPr lang="en-US" dirty="0" smtClean="0"/>
              <a:t>The </a:t>
            </a:r>
            <a:r>
              <a:rPr lang="en-US" b="1" dirty="0" smtClean="0"/>
              <a:t>formal arguments</a:t>
            </a:r>
            <a:r>
              <a:rPr lang="en-US" dirty="0" smtClean="0"/>
              <a:t> are defined in the function declaration in the </a:t>
            </a:r>
            <a:r>
              <a:rPr lang="en-US" b="1" dirty="0" smtClean="0"/>
              <a:t>called </a:t>
            </a:r>
            <a:r>
              <a:rPr lang="en-US" dirty="0" smtClean="0"/>
              <a:t>function .</a:t>
            </a:r>
          </a:p>
          <a:p>
            <a:r>
              <a:rPr lang="en-US" dirty="0" smtClean="0"/>
              <a:t>The data, which  are passed from the </a:t>
            </a:r>
            <a:r>
              <a:rPr lang="en-US" b="1" dirty="0" smtClean="0"/>
              <a:t>calling</a:t>
            </a:r>
            <a:r>
              <a:rPr lang="en-US" dirty="0" smtClean="0"/>
              <a:t> function to </a:t>
            </a:r>
            <a:r>
              <a:rPr lang="en-US" b="1" dirty="0" smtClean="0"/>
              <a:t>called</a:t>
            </a:r>
            <a:r>
              <a:rPr lang="en-US" dirty="0" smtClean="0"/>
              <a:t> function are called the </a:t>
            </a:r>
            <a:r>
              <a:rPr lang="en-US" b="1" dirty="0" smtClean="0"/>
              <a:t>actual</a:t>
            </a:r>
            <a:r>
              <a:rPr lang="en-US" dirty="0" smtClean="0"/>
              <a:t> arguments .</a:t>
            </a:r>
          </a:p>
          <a:p>
            <a:r>
              <a:rPr lang="en-US" dirty="0" smtClean="0"/>
              <a:t>The </a:t>
            </a:r>
            <a:r>
              <a:rPr lang="en-US" b="1" dirty="0" smtClean="0"/>
              <a:t>actual</a:t>
            </a:r>
            <a:r>
              <a:rPr lang="en-US" dirty="0" smtClean="0"/>
              <a:t> arguments are passed to </a:t>
            </a:r>
            <a:r>
              <a:rPr lang="en-US" b="1" dirty="0" smtClean="0"/>
              <a:t>called</a:t>
            </a:r>
            <a:r>
              <a:rPr lang="en-US" dirty="0" smtClean="0"/>
              <a:t> function through a function call.</a:t>
            </a:r>
          </a:p>
          <a:p>
            <a:r>
              <a:rPr lang="en-US" dirty="0" smtClean="0"/>
              <a:t>A function may be without arguments ,in which case the argument list is empty.</a:t>
            </a:r>
          </a:p>
          <a:p>
            <a:r>
              <a:rPr lang="en-US" dirty="0" smtClean="0"/>
              <a:t>However, even if there are no arguments, the parentheses must be present.</a:t>
            </a:r>
          </a:p>
        </p:txBody>
      </p:sp>
      <p:sp>
        <p:nvSpPr>
          <p:cNvPr id="3" name="Title 2"/>
          <p:cNvSpPr>
            <a:spLocks noGrp="1"/>
          </p:cNvSpPr>
          <p:nvPr>
            <p:ph type="title"/>
          </p:nvPr>
        </p:nvSpPr>
        <p:spPr/>
        <p:txBody>
          <a:bodyPr/>
          <a:lstStyle/>
          <a:p>
            <a:r>
              <a:rPr lang="en-US" dirty="0" smtClean="0"/>
              <a:t>Arguments or Parameters</a:t>
            </a:r>
            <a:endParaRPr lang="en-US" dirty="0"/>
          </a:p>
        </p:txBody>
      </p:sp>
    </p:spTree>
    <p:extLst>
      <p:ext uri="{BB962C8B-B14F-4D97-AF65-F5344CB8AC3E}">
        <p14:creationId xmlns:p14="http://schemas.microsoft.com/office/powerpoint/2010/main" val="139932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9093" y="1783554"/>
            <a:ext cx="11256135" cy="4887702"/>
          </a:xfrm>
        </p:spPr>
        <p:txBody>
          <a:bodyPr>
            <a:normAutofit fontScale="92500"/>
          </a:bodyPr>
          <a:lstStyle/>
          <a:p>
            <a:r>
              <a:rPr lang="en-US" dirty="0" smtClean="0"/>
              <a:t>Arguments  to a function  are usually passed into two ways.</a:t>
            </a:r>
          </a:p>
          <a:p>
            <a:r>
              <a:rPr lang="en-US" dirty="0" smtClean="0"/>
              <a:t>The first one is known as (sending the values of the arguments )</a:t>
            </a:r>
            <a:r>
              <a:rPr lang="en-US" b="1" dirty="0" smtClean="0"/>
              <a:t>passing by value</a:t>
            </a:r>
            <a:r>
              <a:rPr lang="en-US" dirty="0" smtClean="0"/>
              <a:t> or </a:t>
            </a:r>
            <a:r>
              <a:rPr lang="en-US" b="1" dirty="0" smtClean="0"/>
              <a:t>call by value</a:t>
            </a:r>
            <a:r>
              <a:rPr lang="en-US" dirty="0" smtClean="0"/>
              <a:t>.</a:t>
            </a:r>
          </a:p>
          <a:p>
            <a:r>
              <a:rPr lang="en-US" dirty="0" smtClean="0"/>
              <a:t>When a single value is passed  to a function via an </a:t>
            </a:r>
            <a:r>
              <a:rPr lang="en-US" b="1" dirty="0" smtClean="0"/>
              <a:t>actual</a:t>
            </a:r>
            <a:r>
              <a:rPr lang="en-US" dirty="0" smtClean="0"/>
              <a:t> argument, the value of the </a:t>
            </a:r>
            <a:r>
              <a:rPr lang="en-US" b="1" dirty="0" smtClean="0"/>
              <a:t>actual</a:t>
            </a:r>
            <a:r>
              <a:rPr lang="en-US" dirty="0" smtClean="0"/>
              <a:t> argument is copied into the function.</a:t>
            </a:r>
          </a:p>
          <a:p>
            <a:r>
              <a:rPr lang="en-US" dirty="0" smtClean="0"/>
              <a:t>Therefore, the value of corresponding </a:t>
            </a:r>
            <a:r>
              <a:rPr lang="en-US" b="1" dirty="0" smtClean="0"/>
              <a:t>formal</a:t>
            </a:r>
            <a:r>
              <a:rPr lang="en-US" dirty="0" smtClean="0"/>
              <a:t> argument can be changed within the function, but the value of the actual argument within the calling function will not change.</a:t>
            </a:r>
          </a:p>
          <a:p>
            <a:r>
              <a:rPr lang="en-US" dirty="0" smtClean="0"/>
              <a:t>This  procedure for passing the value of an argument to a function is known as </a:t>
            </a:r>
            <a:r>
              <a:rPr lang="en-US" b="1" dirty="0" smtClean="0"/>
              <a:t>call by value</a:t>
            </a:r>
            <a:r>
              <a:rPr lang="en-US" dirty="0" smtClean="0"/>
              <a:t>.</a:t>
            </a:r>
          </a:p>
          <a:p>
            <a:r>
              <a:rPr lang="en-US" dirty="0" smtClean="0"/>
              <a:t>The Second method is known as </a:t>
            </a:r>
            <a:r>
              <a:rPr lang="en-US" b="1" dirty="0" smtClean="0"/>
              <a:t>call by reference </a:t>
            </a:r>
            <a:r>
              <a:rPr lang="en-US" dirty="0" smtClean="0"/>
              <a:t>(i.e., sending the address of the argument ),in which the address of the each argument is passed to the function .</a:t>
            </a:r>
          </a:p>
          <a:p>
            <a:r>
              <a:rPr lang="en-US" dirty="0" smtClean="0"/>
              <a:t>By this method ,the changes made to the parameters of the function will effect the variables which called the function </a:t>
            </a:r>
          </a:p>
          <a:p>
            <a:endParaRPr lang="en-US" dirty="0"/>
          </a:p>
        </p:txBody>
      </p:sp>
      <p:sp>
        <p:nvSpPr>
          <p:cNvPr id="3" name="Title 2"/>
          <p:cNvSpPr>
            <a:spLocks noGrp="1"/>
          </p:cNvSpPr>
          <p:nvPr>
            <p:ph type="title"/>
          </p:nvPr>
        </p:nvSpPr>
        <p:spPr/>
        <p:txBody>
          <a:bodyPr/>
          <a:lstStyle/>
          <a:p>
            <a:r>
              <a:rPr lang="en-US" dirty="0" smtClean="0"/>
              <a:t>Passing Arguments(values) to a Function</a:t>
            </a:r>
            <a:endParaRPr lang="en-US" dirty="0"/>
          </a:p>
        </p:txBody>
      </p:sp>
    </p:spTree>
    <p:extLst>
      <p:ext uri="{BB962C8B-B14F-4D97-AF65-F5344CB8AC3E}">
        <p14:creationId xmlns:p14="http://schemas.microsoft.com/office/powerpoint/2010/main" val="3899154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74" y="1648326"/>
            <a:ext cx="11120737" cy="5074446"/>
          </a:xfrm>
        </p:spPr>
        <p:txBody>
          <a:bodyPr/>
          <a:lstStyle/>
          <a:p>
            <a:r>
              <a:rPr lang="en-US" dirty="0" smtClean="0"/>
              <a:t>A function can be called by specifying function name, followed by a list of arguments enclosed in parentheses and separated by commas.</a:t>
            </a:r>
          </a:p>
          <a:p>
            <a:r>
              <a:rPr lang="en-US" dirty="0" smtClean="0"/>
              <a:t>If a  function call does not require any arguments ,an empty pair of parentheses must follow the function’s name.</a:t>
            </a:r>
          </a:p>
          <a:p>
            <a:r>
              <a:rPr lang="en-US" dirty="0" smtClean="0"/>
              <a:t>A function can be called any number of times .</a:t>
            </a:r>
          </a:p>
          <a:p>
            <a:r>
              <a:rPr lang="en-US" dirty="0" smtClean="0"/>
              <a:t>A function which returns a value can be used in expressions like any other variable.</a:t>
            </a:r>
          </a:p>
          <a:p>
            <a:r>
              <a:rPr lang="en-US" dirty="0" smtClean="0"/>
              <a:t>A function does not returns any value cannot be used in an expression.</a:t>
            </a:r>
          </a:p>
          <a:p>
            <a:r>
              <a:rPr lang="en-US" dirty="0" smtClean="0"/>
              <a:t>Any function can be called  from any other function</a:t>
            </a:r>
          </a:p>
          <a:p>
            <a:r>
              <a:rPr lang="en-US" dirty="0" smtClean="0"/>
              <a:t>The following conditions must be satisfied for a function call .</a:t>
            </a:r>
          </a:p>
          <a:p>
            <a:pPr lvl="1">
              <a:buFont typeface="Arial" panose="020B0604020202020204" pitchFamily="34" charset="0"/>
              <a:buChar char="•"/>
            </a:pPr>
            <a:r>
              <a:rPr lang="en-US" dirty="0" smtClean="0"/>
              <a:t>There must a one –to –one correspondence between the actual and formal parameters.</a:t>
            </a:r>
          </a:p>
          <a:p>
            <a:pPr lvl="1">
              <a:buFont typeface="Arial" panose="020B0604020202020204" pitchFamily="34" charset="0"/>
              <a:buChar char="•"/>
            </a:pPr>
            <a:r>
              <a:rPr lang="en-US" dirty="0" smtClean="0"/>
              <a:t>Corresponding parameters(arguments ) must be same data type.</a:t>
            </a:r>
          </a:p>
        </p:txBody>
      </p:sp>
      <p:sp>
        <p:nvSpPr>
          <p:cNvPr id="3" name="Title 2"/>
          <p:cNvSpPr>
            <a:spLocks noGrp="1"/>
          </p:cNvSpPr>
          <p:nvPr>
            <p:ph type="title"/>
          </p:nvPr>
        </p:nvSpPr>
        <p:spPr/>
        <p:txBody>
          <a:bodyPr>
            <a:normAutofit/>
          </a:bodyPr>
          <a:lstStyle/>
          <a:p>
            <a:r>
              <a:rPr lang="en-US" dirty="0" smtClean="0"/>
              <a:t>Calling a Function</a:t>
            </a:r>
            <a:endParaRPr lang="en-US" dirty="0"/>
          </a:p>
        </p:txBody>
      </p:sp>
    </p:spTree>
    <p:extLst>
      <p:ext uri="{BB962C8B-B14F-4D97-AF65-F5344CB8AC3E}">
        <p14:creationId xmlns:p14="http://schemas.microsoft.com/office/powerpoint/2010/main" val="2608177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Sending and receiving values between functions</a:t>
            </a:r>
          </a:p>
          <a:p>
            <a:endParaRPr lang="en-US" dirty="0"/>
          </a:p>
        </p:txBody>
      </p:sp>
      <p:sp>
        <p:nvSpPr>
          <p:cNvPr id="3" name="Title 2"/>
          <p:cNvSpPr>
            <a:spLocks noGrp="1"/>
          </p:cNvSpPr>
          <p:nvPr>
            <p:ph type="title"/>
          </p:nvPr>
        </p:nvSpPr>
        <p:spPr>
          <a:xfrm>
            <a:off x="583842" y="557269"/>
            <a:ext cx="10972800" cy="975317"/>
          </a:xfrm>
        </p:spPr>
        <p:txBody>
          <a:bodyPr>
            <a:noAutofit/>
          </a:bodyPr>
          <a:lstStyle/>
          <a:p>
            <a:r>
              <a:rPr lang="en-US" dirty="0" smtClean="0"/>
              <a:t>Explanation </a:t>
            </a:r>
            <a:r>
              <a:rPr lang="en-US" dirty="0"/>
              <a:t>of the calling and called </a:t>
            </a:r>
            <a:r>
              <a:rPr lang="en-US" dirty="0" smtClean="0"/>
              <a:t>function </a:t>
            </a:r>
            <a:endParaRPr lang="en-US" dirty="0"/>
          </a:p>
        </p:txBody>
      </p:sp>
      <p:grpSp>
        <p:nvGrpSpPr>
          <p:cNvPr id="19" name="Group 18"/>
          <p:cNvGrpSpPr/>
          <p:nvPr/>
        </p:nvGrpSpPr>
        <p:grpSpPr>
          <a:xfrm>
            <a:off x="489395" y="2150772"/>
            <a:ext cx="10259912" cy="4185634"/>
            <a:chOff x="489395" y="2150772"/>
            <a:chExt cx="10259912" cy="4185634"/>
          </a:xfrm>
        </p:grpSpPr>
        <p:grpSp>
          <p:nvGrpSpPr>
            <p:cNvPr id="12" name="Group 11"/>
            <p:cNvGrpSpPr/>
            <p:nvPr/>
          </p:nvGrpSpPr>
          <p:grpSpPr>
            <a:xfrm>
              <a:off x="489395" y="2150772"/>
              <a:ext cx="10161431" cy="4185634"/>
              <a:chOff x="154546" y="2150772"/>
              <a:chExt cx="10496280" cy="4185634"/>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350" y="2150772"/>
                <a:ext cx="6365920" cy="4185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146997" y="5718220"/>
                <a:ext cx="4224271" cy="1"/>
              </a:xfrm>
              <a:prstGeom prst="straightConnector1">
                <a:avLst/>
              </a:prstGeom>
              <a:ln>
                <a:solidFill>
                  <a:srgbClr val="7030A0"/>
                </a:solidFill>
                <a:headEnd type="triangle"/>
                <a:tailEnd type="diamon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67435" y="5675221"/>
                <a:ext cx="1287888" cy="0"/>
              </a:xfrm>
              <a:prstGeom prst="straightConnector1">
                <a:avLst/>
              </a:prstGeom>
              <a:ln>
                <a:solidFill>
                  <a:srgbClr val="7030A0"/>
                </a:solidFill>
                <a:headEnd type="triangle"/>
                <a:tailEnd type="diamon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4546" y="5490555"/>
                <a:ext cx="2356833" cy="369332"/>
              </a:xfrm>
              <a:prstGeom prst="rect">
                <a:avLst/>
              </a:prstGeom>
              <a:noFill/>
            </p:spPr>
            <p:txBody>
              <a:bodyPr wrap="square" rtlCol="0">
                <a:spAutoFit/>
              </a:bodyPr>
              <a:lstStyle/>
              <a:p>
                <a:r>
                  <a:rPr lang="en-US" dirty="0" smtClean="0"/>
                  <a:t>Calling Function</a:t>
                </a:r>
                <a:endParaRPr lang="en-US" dirty="0"/>
              </a:p>
            </p:txBody>
          </p:sp>
          <p:cxnSp>
            <p:nvCxnSpPr>
              <p:cNvPr id="14" name="Straight Arrow Connector 13"/>
              <p:cNvCxnSpPr/>
              <p:nvPr/>
            </p:nvCxnSpPr>
            <p:spPr>
              <a:xfrm flipV="1">
                <a:off x="4069722" y="2805448"/>
                <a:ext cx="4224271" cy="1"/>
              </a:xfrm>
              <a:prstGeom prst="straightConnector1">
                <a:avLst/>
              </a:prstGeom>
              <a:ln>
                <a:solidFill>
                  <a:srgbClr val="7030A0"/>
                </a:solidFill>
                <a:headEnd type="triangle"/>
                <a:tailEnd type="diamon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93993" y="2620782"/>
                <a:ext cx="2356833" cy="369332"/>
              </a:xfrm>
              <a:prstGeom prst="rect">
                <a:avLst/>
              </a:prstGeom>
              <a:noFill/>
            </p:spPr>
            <p:txBody>
              <a:bodyPr wrap="square" rtlCol="0">
                <a:spAutoFit/>
              </a:bodyPr>
              <a:lstStyle/>
              <a:p>
                <a:r>
                  <a:rPr lang="en-US" dirty="0" smtClean="0"/>
                  <a:t>Formal parameters</a:t>
                </a:r>
                <a:endParaRPr lang="en-US" dirty="0"/>
              </a:p>
            </p:txBody>
          </p:sp>
          <p:cxnSp>
            <p:nvCxnSpPr>
              <p:cNvPr id="16" name="Straight Arrow Connector 15"/>
              <p:cNvCxnSpPr/>
              <p:nvPr/>
            </p:nvCxnSpPr>
            <p:spPr>
              <a:xfrm flipH="1">
                <a:off x="1867435" y="2833214"/>
                <a:ext cx="1287888" cy="0"/>
              </a:xfrm>
              <a:prstGeom prst="straightConnector1">
                <a:avLst/>
              </a:prstGeom>
              <a:ln>
                <a:solidFill>
                  <a:srgbClr val="7030A0"/>
                </a:solidFill>
                <a:headEnd type="triangle"/>
                <a:tailEnd type="diamon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4546" y="2648548"/>
                <a:ext cx="2356833" cy="369332"/>
              </a:xfrm>
              <a:prstGeom prst="rect">
                <a:avLst/>
              </a:prstGeom>
              <a:noFill/>
            </p:spPr>
            <p:txBody>
              <a:bodyPr wrap="square" rtlCol="0">
                <a:spAutoFit/>
              </a:bodyPr>
              <a:lstStyle/>
              <a:p>
                <a:r>
                  <a:rPr lang="en-US" dirty="0" smtClean="0"/>
                  <a:t>Called Function</a:t>
                </a:r>
                <a:endParaRPr lang="en-US" dirty="0"/>
              </a:p>
            </p:txBody>
          </p:sp>
        </p:grpSp>
        <p:sp>
          <p:nvSpPr>
            <p:cNvPr id="9" name="TextBox 8"/>
            <p:cNvSpPr txBox="1"/>
            <p:nvPr/>
          </p:nvSpPr>
          <p:spPr>
            <a:xfrm>
              <a:off x="8392474" y="5516313"/>
              <a:ext cx="2356833" cy="369332"/>
            </a:xfrm>
            <a:prstGeom prst="rect">
              <a:avLst/>
            </a:prstGeom>
            <a:noFill/>
          </p:spPr>
          <p:txBody>
            <a:bodyPr wrap="square" rtlCol="0">
              <a:spAutoFit/>
            </a:bodyPr>
            <a:lstStyle/>
            <a:p>
              <a:r>
                <a:rPr lang="en-US" dirty="0" smtClean="0"/>
                <a:t>Actual parameters</a:t>
              </a:r>
              <a:endParaRPr lang="en-US" dirty="0"/>
            </a:p>
          </p:txBody>
        </p:sp>
      </p:grpSp>
    </p:spTree>
    <p:extLst>
      <p:ext uri="{BB962C8B-B14F-4D97-AF65-F5344CB8AC3E}">
        <p14:creationId xmlns:p14="http://schemas.microsoft.com/office/powerpoint/2010/main" val="287313091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10117</TotalTime>
  <Words>2626</Words>
  <Application>Microsoft Office PowerPoint</Application>
  <PresentationFormat>Custom</PresentationFormat>
  <Paragraphs>249</Paragraphs>
  <Slides>32</Slides>
  <Notes>1</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Custom Design</vt:lpstr>
      <vt:lpstr>Waveform</vt:lpstr>
      <vt:lpstr>Functions or Procedures  in Python </vt:lpstr>
      <vt:lpstr>Introduction</vt:lpstr>
      <vt:lpstr>Definition of the function</vt:lpstr>
      <vt:lpstr>Advantages of functions</vt:lpstr>
      <vt:lpstr>Sample Program using function</vt:lpstr>
      <vt:lpstr>Arguments or Parameters</vt:lpstr>
      <vt:lpstr>Passing Arguments(values) to a Function</vt:lpstr>
      <vt:lpstr>Calling a Function</vt:lpstr>
      <vt:lpstr>Explanation of the calling and called function </vt:lpstr>
      <vt:lpstr>return statement </vt:lpstr>
      <vt:lpstr>Characteristics of  a Function</vt:lpstr>
      <vt:lpstr>Function Categories</vt:lpstr>
      <vt:lpstr>Functions with no arguments and no return values</vt:lpstr>
      <vt:lpstr>Functions with arguments but no return values</vt:lpstr>
      <vt:lpstr>Functions with arguments and return values</vt:lpstr>
      <vt:lpstr>Docstring</vt:lpstr>
      <vt:lpstr>Variable Scope and Lifetime</vt:lpstr>
      <vt:lpstr>Local Variable</vt:lpstr>
      <vt:lpstr>nonlocal Keyword</vt:lpstr>
      <vt:lpstr>PowerPoint Presentation</vt:lpstr>
      <vt:lpstr>Global Variable</vt:lpstr>
      <vt:lpstr>global Keyword</vt:lpstr>
      <vt:lpstr>Required arguments</vt:lpstr>
      <vt:lpstr>Keyword Arguments</vt:lpstr>
      <vt:lpstr>Default Arguments</vt:lpstr>
      <vt:lpstr>Variable –Length Arguments/ Arbitrary Arguments</vt:lpstr>
      <vt:lpstr>Lambda or anonymous function</vt:lpstr>
      <vt:lpstr>Examples of lambda</vt:lpstr>
      <vt:lpstr>Recursive Functions</vt:lpstr>
      <vt:lpstr>PowerPoint Presentation</vt:lpstr>
      <vt:lpstr>PowerPoint Presentation</vt:lpstr>
      <vt:lpstr>Practice Problems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dc:title>
  <dc:creator>Jagannath Kumar Ch</dc:creator>
  <cp:lastModifiedBy>Windows User</cp:lastModifiedBy>
  <cp:revision>757</cp:revision>
  <dcterms:created xsi:type="dcterms:W3CDTF">2017-03-24T08:53:08Z</dcterms:created>
  <dcterms:modified xsi:type="dcterms:W3CDTF">2017-11-13T04:17:56Z</dcterms:modified>
</cp:coreProperties>
</file>