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  <p:sldMasterId id="2147484044" r:id="rId2"/>
  </p:sldMasterIdLst>
  <p:notesMasterIdLst>
    <p:notesMasterId r:id="rId11"/>
  </p:notesMasterIdLst>
  <p:handoutMasterIdLst>
    <p:handoutMasterId r:id="rId12"/>
  </p:handoutMasterIdLst>
  <p:sldIdLst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FF"/>
    <a:srgbClr val="F9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Iterative Statements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EBB4C-4153-4303-A255-A57AEC223026}" type="datetime1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76990-3B84-41B3-8A25-8EEE7F809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0069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Iterative Statements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CFEFB-8413-4517-A3CF-F59D78EB4587}" type="datetime1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Jagannath Kumar 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91AE-E4F5-49F5-9163-1823915B72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9705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AB47-7339-4001-91DB-8C518647E61A}" type="datetime2">
              <a:rPr lang="en-US" smtClean="0"/>
              <a:pPr/>
              <a:t>Friday, February 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3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6EA-59D6-4B81-8C47-E32927AD261A}" type="datetime2">
              <a:rPr lang="en-US" smtClean="0"/>
              <a:pPr/>
              <a:t>Friday, February 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72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56B5-4F6A-4627-AE57-6DACFF053146}" type="datetime2">
              <a:rPr lang="en-US" smtClean="0"/>
              <a:pPr/>
              <a:t>Friday, February 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0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9B35EA0-E687-4D22-97FA-60F27AAC824B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1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217951" y="13650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88757"/>
            <a:ext cx="10604500" cy="7763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7"/>
            <a:ext cx="10604500" cy="44126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27189" y="6419937"/>
            <a:ext cx="1600200" cy="279400"/>
          </a:xfrm>
        </p:spPr>
        <p:txBody>
          <a:bodyPr/>
          <a:lstStyle/>
          <a:p>
            <a:fld id="{5F3E5CFE-C734-4B86-8D55-8A2F7D8367F0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943" y="6419937"/>
            <a:ext cx="7305900" cy="27940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3900" y="6394885"/>
            <a:ext cx="542697" cy="279400"/>
          </a:xfrm>
        </p:spPr>
        <p:txBody>
          <a:bodyPr/>
          <a:lstStyle/>
          <a:p>
            <a:fld id="{9F2159F5-18C2-433D-A3F6-EAF1834202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5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53AC-2835-44A2-99AB-0273233486B3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65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5172-78C7-439C-8948-9166CF0A8E66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11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1102-A30F-4A47-BF42-474ECFB83D15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61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778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B68C-F162-49D6-B793-D13555B80DAF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95401" y="191502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44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B0DB-0726-45E5-BBA9-3249C61EB98C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00100" y="698500"/>
            <a:ext cx="10604500" cy="52705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25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89610" y="6578600"/>
            <a:ext cx="1600200" cy="279400"/>
          </a:xfrm>
        </p:spPr>
        <p:txBody>
          <a:bodyPr/>
          <a:lstStyle/>
          <a:p>
            <a:fld id="{86A5809A-B75B-4A25-BE1F-412748DFBA85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3840" y="6457515"/>
            <a:ext cx="7305900" cy="27940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04005" y="6482567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0081-5F20-49BB-875E-8F8C51F6DE6A}" type="datetime2">
              <a:rPr lang="en-US" smtClean="0"/>
              <a:pPr/>
              <a:t>Friday, February 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84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0F00-8D84-4D6F-9BE8-7C9380D575A4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27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1C28-82B2-4161-BC5C-218E65B4435D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96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0B12-CC04-4599-AED5-8764B644A087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71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CC4-9342-47A2-8AB8-268CBE747C1A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86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D264-72E2-46B5-9241-8A46194E8065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3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543-4DF4-4280-A654-14D50DCDEC6C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15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BA11-51BD-4AA2-94A3-B6094A3A2EA2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539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8D9F-6E86-4EA0-8965-D5955981E98F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41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7F4F-16D2-42E3-B99E-4E520EA4C184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77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CBC4-8CC3-4BD1-9488-91507D833CEB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A686-EF2E-4D82-A660-1C4075C06196}" type="datetime2">
              <a:rPr lang="en-US" smtClean="0"/>
              <a:pPr/>
              <a:t>Friday, February 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000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583-5654-484E-BEC6-5B79857E600E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00100" y="698500"/>
            <a:ext cx="10604500" cy="52705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02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1D58-7947-4169-8A4D-ABF5C4BB770E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2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889-BF09-42B3-B5EA-70E06096ED73}" type="datetime2">
              <a:rPr lang="en-US" smtClean="0"/>
              <a:pPr/>
              <a:t>Friday, February 2,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AE1C-3A47-4091-AA3B-461C963B86F5}" type="datetime2">
              <a:rPr lang="en-US" smtClean="0"/>
              <a:pPr/>
              <a:t>Friday, February 2,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2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2999-A911-42F6-BE22-5C8B2CFEFA72}" type="datetime2">
              <a:rPr lang="en-US" smtClean="0"/>
              <a:pPr/>
              <a:t>Friday, February 2,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48A2-2076-4F03-8141-750BAF29157C}" type="datetime2">
              <a:rPr lang="en-US" smtClean="0"/>
              <a:pPr/>
              <a:t>Friday, February 2,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8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B911-9750-4EE0-BAF0-424E8EFEDA27}" type="datetime2">
              <a:rPr lang="en-US" smtClean="0"/>
              <a:pPr/>
              <a:t>Friday, February 2,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6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C131-4C41-4805-8707-BC4B9E7D5909}" type="datetime2">
              <a:rPr lang="en-US" smtClean="0"/>
              <a:pPr/>
              <a:t>Friday, February 2,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7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5410-3A3B-4514-B505-1265C5644540}" type="datetime2">
              <a:rPr lang="en-US" smtClean="0"/>
              <a:pPr/>
              <a:t>Friday, February 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8376-AAF3-4C88-A414-5D014610EE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6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47B7EAC4-91BA-400E-AC82-495D6F2004DB}" type="datetime2">
              <a:rPr lang="en-US" smtClean="0">
                <a:solidFill>
                  <a:prstClr val="black"/>
                </a:solidFill>
              </a:rPr>
              <a:pPr defTabSz="457200"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r>
              <a:rPr lang="en-US" dirty="0" smtClean="0">
                <a:solidFill>
                  <a:prstClr val="black"/>
                </a:solidFill>
              </a:rPr>
              <a:t>Jagannath Kumar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2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  <p:sldLayoutId id="2147484062" r:id="rId18"/>
    <p:sldLayoutId id="2147484063" r:id="rId19"/>
    <p:sldLayoutId id="2147484064" r:id="rId20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1438" y="2194031"/>
            <a:ext cx="7014949" cy="1264362"/>
          </a:xfrm>
        </p:spPr>
        <p:txBody>
          <a:bodyPr>
            <a:normAutofit/>
          </a:bodyPr>
          <a:lstStyle/>
          <a:p>
            <a:r>
              <a:rPr lang="en-US" dirty="0" smtClean="0"/>
              <a:t>Searching in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29142" y="6416087"/>
            <a:ext cx="1911395" cy="244020"/>
          </a:xfrm>
        </p:spPr>
        <p:txBody>
          <a:bodyPr/>
          <a:lstStyle/>
          <a:p>
            <a:fld id="{687CCB47-0C7E-4E9A-B05B-DE6E2A19B8FF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17712" y="6402439"/>
            <a:ext cx="551167" cy="279400"/>
          </a:xfrm>
        </p:spPr>
        <p:txBody>
          <a:bodyPr/>
          <a:lstStyle/>
          <a:p>
            <a:fld id="{9A7D285A-2E4A-485A-886A-C0F8FAD4B06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7044" y="573205"/>
            <a:ext cx="10341684" cy="764597"/>
          </a:xfrm>
        </p:spPr>
        <p:txBody>
          <a:bodyPr/>
          <a:lstStyle/>
          <a:p>
            <a:r>
              <a:rPr lang="en-US" dirty="0" smtClean="0"/>
              <a:t>What is Searching ?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0060" y="1351128"/>
            <a:ext cx="10003809" cy="47767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Searching is an operation or a technique that </a:t>
            </a:r>
            <a:r>
              <a:rPr lang="en-US" dirty="0" smtClean="0"/>
              <a:t>helps to </a:t>
            </a:r>
            <a:r>
              <a:rPr lang="en-US" dirty="0"/>
              <a:t>finds the place of a given element or value in the list.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search is said to be successful or unsuccessful depending upon whether the element that is being searched is found or not.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Definition : - </a:t>
            </a:r>
            <a:r>
              <a:rPr lang="en-US" dirty="0" smtClean="0"/>
              <a:t> Searching involves to </a:t>
            </a:r>
            <a:r>
              <a:rPr lang="en-US" dirty="0"/>
              <a:t>deciding whether a </a:t>
            </a:r>
            <a:r>
              <a:rPr lang="en-US" i="1" dirty="0"/>
              <a:t>search key</a:t>
            </a:r>
            <a:r>
              <a:rPr lang="en-US" dirty="0"/>
              <a:t> is present in the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			For </a:t>
            </a:r>
            <a:r>
              <a:rPr lang="en-US" dirty="0"/>
              <a:t>example, looking up a phone book or address book</a:t>
            </a:r>
            <a:r>
              <a:rPr lang="en-US" dirty="0" smtClean="0"/>
              <a:t>.</a:t>
            </a:r>
          </a:p>
          <a:p>
            <a:r>
              <a:rPr lang="en-US" dirty="0"/>
              <a:t>To search an element in a given </a:t>
            </a:r>
            <a:r>
              <a:rPr lang="en-US" dirty="0" smtClean="0"/>
              <a:t>list or array, </a:t>
            </a:r>
            <a:r>
              <a:rPr lang="en-US" dirty="0"/>
              <a:t>it can be done in </a:t>
            </a:r>
            <a:r>
              <a:rPr lang="en-US" dirty="0" smtClean="0"/>
              <a:t>two ways of </a:t>
            </a:r>
            <a:r>
              <a:rPr lang="en-US" dirty="0"/>
              <a:t>followed </a:t>
            </a:r>
            <a:r>
              <a:rPr lang="en-US" dirty="0" smtClean="0"/>
              <a:t>data </a:t>
            </a:r>
            <a:r>
              <a:rPr lang="en-US" dirty="0"/>
              <a:t>structure is listed </a:t>
            </a:r>
            <a:r>
              <a:rPr lang="en-US" dirty="0" smtClean="0"/>
              <a:t>below</a:t>
            </a:r>
            <a:r>
              <a:rPr lang="en-US" dirty="0"/>
              <a:t>: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Linear </a:t>
            </a:r>
            <a:r>
              <a:rPr lang="en-US" dirty="0"/>
              <a:t>Search or Sequential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Binary </a:t>
            </a:r>
            <a:r>
              <a:rPr lang="en-US" dirty="0" smtClean="0"/>
              <a:t>Search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8531" y="6496333"/>
            <a:ext cx="2088858" cy="203003"/>
          </a:xfrm>
        </p:spPr>
        <p:txBody>
          <a:bodyPr/>
          <a:lstStyle/>
          <a:p>
            <a:fld id="{1FD2365B-3FF0-406A-83CF-5C9DF525EBE0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59F5-18C2-433D-A3F6-EAF1834202C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060" y="1433326"/>
            <a:ext cx="9894627" cy="46399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linear search is the basic and simple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technique of searching</a:t>
            </a:r>
            <a:r>
              <a:rPr lang="en-US" dirty="0" smtClean="0"/>
              <a:t> </a:t>
            </a:r>
            <a:r>
              <a:rPr lang="en-US" dirty="0"/>
              <a:t>algorithm.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linear search searches an element or value from an </a:t>
            </a:r>
            <a:r>
              <a:rPr lang="en-US" dirty="0" smtClean="0"/>
              <a:t>array or list </a:t>
            </a:r>
            <a:r>
              <a:rPr lang="en-US" dirty="0"/>
              <a:t>till the desired element or value is not found and it searches in a sequence order.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compares the element with all the other elements given in the list and if the element is matched it returns the value index else it return -1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Linear </a:t>
            </a:r>
            <a:r>
              <a:rPr lang="en-US" dirty="0"/>
              <a:t>Search is applied on the unsorted or unordered list when there are fewer elements in a 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Unsorted or Unordered List   is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642-7793-4C92-BAB8-40E0C7F5A7BA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59F5-18C2-433D-A3F6-EAF1834202C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53065"/>
              </p:ext>
            </p:extLst>
          </p:nvPr>
        </p:nvGraphicFramePr>
        <p:xfrm>
          <a:off x="5143689" y="5168837"/>
          <a:ext cx="43551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with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01002" y="1501564"/>
            <a:ext cx="10085697" cy="450345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list given below is the list of elements in an unsorted array. The array contains 5</a:t>
            </a:r>
            <a:r>
              <a:rPr lang="en-US" dirty="0" smtClean="0"/>
              <a:t> </a:t>
            </a:r>
            <a:r>
              <a:rPr lang="en-US" dirty="0"/>
              <a:t>elements. </a:t>
            </a:r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the element to be searched is </a:t>
            </a:r>
            <a:r>
              <a:rPr lang="en-US" dirty="0" smtClean="0"/>
              <a:t>’5’, </a:t>
            </a:r>
            <a:r>
              <a:rPr lang="en-US" dirty="0"/>
              <a:t>so 5</a:t>
            </a:r>
            <a:r>
              <a:rPr lang="en-US" dirty="0" smtClean="0"/>
              <a:t> </a:t>
            </a:r>
            <a:r>
              <a:rPr lang="en-US" dirty="0"/>
              <a:t>is compared with all the elements starting from the 0</a:t>
            </a:r>
            <a:r>
              <a:rPr lang="en-US" baseline="30000" dirty="0"/>
              <a:t>th</a:t>
            </a:r>
            <a:r>
              <a:rPr lang="en-US" dirty="0"/>
              <a:t> element and searching process ends where 5</a:t>
            </a:r>
            <a:r>
              <a:rPr lang="en-US" dirty="0" smtClean="0"/>
              <a:t> </a:t>
            </a:r>
            <a:r>
              <a:rPr lang="en-US" dirty="0"/>
              <a:t>is found or the list ends.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list_1=</a:t>
            </a:r>
            <a:endParaRPr lang="en-US" dirty="0"/>
          </a:p>
          <a:p>
            <a:r>
              <a:rPr lang="en-US" dirty="0"/>
              <a:t>The performance of the linear search can be measured by counting the comparisons done to find out an element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number of comparison is 0(n). </a:t>
            </a:r>
            <a:endParaRPr lang="en-US" dirty="0" smtClean="0"/>
          </a:p>
          <a:p>
            <a:r>
              <a:rPr lang="en-US" dirty="0"/>
              <a:t>The worst-case and average-case </a:t>
            </a:r>
            <a:r>
              <a:rPr lang="en-US" b="1" dirty="0"/>
              <a:t>time complexity</a:t>
            </a:r>
            <a:r>
              <a:rPr lang="en-US" dirty="0"/>
              <a:t> is O(n). The best-case is O(1).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C1D-C8B1-4BA9-A1E9-E18F7D752280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59F5-18C2-433D-A3F6-EAF1834202C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30660"/>
              </p:ext>
            </p:extLst>
          </p:nvPr>
        </p:nvGraphicFramePr>
        <p:xfrm>
          <a:off x="2820110" y="3210672"/>
          <a:ext cx="43551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Program &amp; Tracing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246960" y="1365087"/>
            <a:ext cx="4107977" cy="44126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Here Searching Element is x=5    </a:t>
            </a:r>
          </a:p>
          <a:p>
            <a:pPr marL="0" indent="0">
              <a:buNone/>
            </a:pPr>
            <a:r>
              <a:rPr lang="en-US" dirty="0" smtClean="0"/>
              <a:t>Searching Start from the index 0</a:t>
            </a:r>
          </a:p>
          <a:p>
            <a:pPr marL="0" indent="0">
              <a:buNone/>
            </a:pPr>
            <a:r>
              <a:rPr lang="en-US" dirty="0" smtClean="0"/>
              <a:t>Key       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ABC1-9E9E-49D3-B3CD-C088DA006CCE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59F5-18C2-433D-A3F6-EAF1834202C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6" y="1473958"/>
            <a:ext cx="5800297" cy="46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25902"/>
              </p:ext>
            </p:extLst>
          </p:nvPr>
        </p:nvGraphicFramePr>
        <p:xfrm>
          <a:off x="8065829" y="2997200"/>
          <a:ext cx="3057095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37864"/>
              </p:ext>
            </p:extLst>
          </p:nvPr>
        </p:nvGraphicFramePr>
        <p:xfrm>
          <a:off x="7286388" y="3007182"/>
          <a:ext cx="6566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7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0100" y="1365086"/>
            <a:ext cx="10604500" cy="4817349"/>
          </a:xfrm>
        </p:spPr>
        <p:txBody>
          <a:bodyPr/>
          <a:lstStyle/>
          <a:p>
            <a:r>
              <a:rPr lang="en-US" dirty="0"/>
              <a:t>Binary search is a very fast and efficient searching </a:t>
            </a:r>
            <a:r>
              <a:rPr lang="en-US" dirty="0" smtClean="0"/>
              <a:t>technique.</a:t>
            </a:r>
          </a:p>
          <a:p>
            <a:r>
              <a:rPr lang="en-US" dirty="0" smtClean="0"/>
              <a:t>Binary </a:t>
            </a:r>
            <a:r>
              <a:rPr lang="en-US" dirty="0"/>
              <a:t>Search is applied on the sorted array or list. In binary search, we first compare the value with the elements in the middle position of the </a:t>
            </a:r>
            <a:r>
              <a:rPr lang="en-US" dirty="0" smtClean="0"/>
              <a:t>array or list. </a:t>
            </a:r>
          </a:p>
          <a:p>
            <a:r>
              <a:rPr lang="en-US" dirty="0" smtClean="0"/>
              <a:t>If </a:t>
            </a:r>
            <a:r>
              <a:rPr lang="en-US" dirty="0"/>
              <a:t>the value is matched, then we return the </a:t>
            </a:r>
            <a:r>
              <a:rPr lang="en-US" dirty="0" smtClean="0"/>
              <a:t>value index. </a:t>
            </a:r>
          </a:p>
          <a:p>
            <a:r>
              <a:rPr lang="en-US" dirty="0" smtClean="0"/>
              <a:t>If </a:t>
            </a:r>
            <a:r>
              <a:rPr lang="en-US" dirty="0"/>
              <a:t>the value is less than the middle element, then it must lie in the </a:t>
            </a:r>
            <a:r>
              <a:rPr lang="en-US" dirty="0" smtClean="0"/>
              <a:t>lower</a:t>
            </a:r>
            <a:r>
              <a:rPr lang="en-US" dirty="0"/>
              <a:t>(left</a:t>
            </a:r>
            <a:r>
              <a:rPr lang="en-US" dirty="0" smtClean="0"/>
              <a:t>) half </a:t>
            </a:r>
            <a:r>
              <a:rPr lang="en-US" dirty="0"/>
              <a:t>of the array and if it's greater than the element then it must lie in the </a:t>
            </a:r>
            <a:r>
              <a:rPr lang="en-US" dirty="0" smtClean="0"/>
              <a:t>upper(right) </a:t>
            </a:r>
            <a:r>
              <a:rPr lang="en-US" dirty="0"/>
              <a:t>half of the array or list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</a:t>
            </a:r>
            <a:r>
              <a:rPr lang="en-US" dirty="0"/>
              <a:t>repeat this procedure on the lower(left) </a:t>
            </a:r>
            <a:r>
              <a:rPr lang="en-US" dirty="0" smtClean="0"/>
              <a:t>or </a:t>
            </a:r>
            <a:r>
              <a:rPr lang="en-US" dirty="0"/>
              <a:t>upper(right) </a:t>
            </a:r>
            <a:r>
              <a:rPr lang="en-US" dirty="0" smtClean="0"/>
              <a:t>half </a:t>
            </a:r>
            <a:r>
              <a:rPr lang="en-US" dirty="0"/>
              <a:t>of the array </a:t>
            </a:r>
            <a:r>
              <a:rPr lang="en-US" dirty="0" smtClean="0"/>
              <a:t>until </a:t>
            </a:r>
            <a:r>
              <a:rPr lang="en-US" dirty="0"/>
              <a:t>the value is found or the interval is empty. </a:t>
            </a:r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/>
              <a:t>Search is useful when there are large numbers of elements in an array.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B744-296B-448C-945F-AFDAD72DE72C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8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with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7" y="1483066"/>
            <a:ext cx="5322627" cy="482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 we can see the list is sorted in ascending order ,to search an element 23.</a:t>
            </a:r>
          </a:p>
          <a:p>
            <a:r>
              <a:rPr lang="en-US" dirty="0" smtClean="0"/>
              <a:t>Binary Search is applied on sorted lists only, so that we can make the search fast, by breaking the list every time.</a:t>
            </a:r>
          </a:p>
          <a:p>
            <a:r>
              <a:rPr lang="en-US" dirty="0" smtClean="0"/>
              <a:t>Start with middle element 16, it its Equal to the number we are searching (23),then Return.</a:t>
            </a:r>
          </a:p>
          <a:p>
            <a:r>
              <a:rPr lang="en-US" dirty="0" smtClean="0"/>
              <a:t>If its more than middle element 16 , then move to the UPPER(right)</a:t>
            </a:r>
          </a:p>
          <a:p>
            <a:r>
              <a:rPr lang="en-US" dirty="0" smtClean="0"/>
              <a:t>If its less than middle element 16, then move to the LOWER(left)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then,REPEAT</a:t>
            </a:r>
            <a:r>
              <a:rPr lang="en-US" dirty="0" smtClean="0"/>
              <a:t> ,till you find the number.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8FCE-CDD5-46FD-98F3-B7BBACA876AB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59F5-18C2-433D-A3F6-EAF1834202C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 descr="binary-search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46" y="1405719"/>
            <a:ext cx="5377218" cy="459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12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E417-3828-472C-BCDF-BEAF87909846}" type="datetime2">
              <a:rPr lang="en-US" smtClean="0">
                <a:solidFill>
                  <a:prstClr val="black"/>
                </a:solidFill>
              </a:rPr>
              <a:pPr/>
              <a:t>Friday, February 2, 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59F5-18C2-433D-A3F6-EAF1834202C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723332"/>
            <a:ext cx="6550925" cy="539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61361" y="736981"/>
            <a:ext cx="30707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Time Complexity</a:t>
            </a:r>
            <a:r>
              <a:rPr lang="en-US" sz="2000" b="1" dirty="0" smtClean="0"/>
              <a:t>:</a:t>
            </a:r>
          </a:p>
          <a:p>
            <a:endParaRPr lang="en-US" sz="2000" b="1" dirty="0" smtClean="0"/>
          </a:p>
          <a:p>
            <a:r>
              <a:rPr lang="en-US" sz="2000" dirty="0"/>
              <a:t>The time complexity of Binary Search can be written as </a:t>
            </a:r>
          </a:p>
          <a:p>
            <a:r>
              <a:rPr lang="en-US" sz="2000" dirty="0"/>
              <a:t>T(n) = T(n/2) + </a:t>
            </a:r>
            <a:r>
              <a:rPr lang="en-US" sz="2000" dirty="0" smtClean="0"/>
              <a:t>c</a:t>
            </a:r>
          </a:p>
          <a:p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b="1" dirty="0"/>
              <a:t>Auxiliary Space:</a:t>
            </a:r>
            <a:r>
              <a:rPr lang="en-US" sz="2000" dirty="0"/>
              <a:t>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O(1</a:t>
            </a:r>
            <a:r>
              <a:rPr lang="en-US" sz="2000" dirty="0"/>
              <a:t>) in case of iterative implementation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In case of recursive implementation, O(</a:t>
            </a:r>
            <a:r>
              <a:rPr lang="en-US" sz="2000" dirty="0" err="1"/>
              <a:t>Logn</a:t>
            </a:r>
            <a:r>
              <a:rPr lang="en-US" sz="2000" dirty="0"/>
              <a:t>) recursion call stack space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5267346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12407</TotalTime>
  <Words>577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Garamond</vt:lpstr>
      <vt:lpstr>Custom Design</vt:lpstr>
      <vt:lpstr>Organic</vt:lpstr>
      <vt:lpstr>Searching in Python</vt:lpstr>
      <vt:lpstr>What is Searching ?</vt:lpstr>
      <vt:lpstr>Linear Search</vt:lpstr>
      <vt:lpstr>Example with Implementation</vt:lpstr>
      <vt:lpstr>Sample Program &amp; Tracing</vt:lpstr>
      <vt:lpstr>Binary Search</vt:lpstr>
      <vt:lpstr>Example with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Jagannath Kumar Ch</dc:creator>
  <cp:lastModifiedBy>Satya_Rohith</cp:lastModifiedBy>
  <cp:revision>893</cp:revision>
  <dcterms:created xsi:type="dcterms:W3CDTF">2017-03-24T08:53:08Z</dcterms:created>
  <dcterms:modified xsi:type="dcterms:W3CDTF">2018-02-02T10:39:02Z</dcterms:modified>
</cp:coreProperties>
</file>