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 id="2147484044" r:id="rId2"/>
  </p:sldMasterIdLst>
  <p:notesMasterIdLst>
    <p:notesMasterId r:id="rId23"/>
  </p:notesMasterIdLst>
  <p:handoutMasterIdLst>
    <p:handoutMasterId r:id="rId24"/>
  </p:handoutMasterIdLst>
  <p:sldIdLst>
    <p:sldId id="309" r:id="rId3"/>
    <p:sldId id="310" r:id="rId4"/>
    <p:sldId id="311" r:id="rId5"/>
    <p:sldId id="312" r:id="rId6"/>
    <p:sldId id="313" r:id="rId7"/>
    <p:sldId id="319" r:id="rId8"/>
    <p:sldId id="321" r:id="rId9"/>
    <p:sldId id="320" r:id="rId10"/>
    <p:sldId id="326" r:id="rId11"/>
    <p:sldId id="325" r:id="rId12"/>
    <p:sldId id="314" r:id="rId13"/>
    <p:sldId id="327" r:id="rId14"/>
    <p:sldId id="323" r:id="rId15"/>
    <p:sldId id="322" r:id="rId16"/>
    <p:sldId id="328" r:id="rId17"/>
    <p:sldId id="329" r:id="rId18"/>
    <p:sldId id="315" r:id="rId19"/>
    <p:sldId id="331" r:id="rId20"/>
    <p:sldId id="332"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F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1" autoAdjust="0"/>
    <p:restoredTop sz="94434" autoAdjust="0"/>
  </p:normalViewPr>
  <p:slideViewPr>
    <p:cSldViewPr snapToGrid="0">
      <p:cViewPr>
        <p:scale>
          <a:sx n="70" d="100"/>
          <a:sy n="70" d="100"/>
        </p:scale>
        <p:origin x="-678" y="-114"/>
      </p:cViewPr>
      <p:guideLst>
        <p:guide orient="horz" pos="2160"/>
        <p:guide pos="3840"/>
      </p:guideLst>
    </p:cSldViewPr>
  </p:slideViewPr>
  <p:notesTextViewPr>
    <p:cViewPr>
      <p:scale>
        <a:sx n="100" d="100"/>
        <a:sy n="100" d="100"/>
      </p:scale>
      <p:origin x="0" y="0"/>
    </p:cViewPr>
  </p:notesTextViewPr>
  <p:notesViewPr>
    <p:cSldViewPr snapToGrid="0">
      <p:cViewPr varScale="1">
        <p:scale>
          <a:sx n="59" d="100"/>
          <a:sy n="59" d="100"/>
        </p:scale>
        <p:origin x="-25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Iterative Statements</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3EBB4C-4153-4303-A255-A57AEC223026}" type="datetime1">
              <a:rPr lang="en-US" smtClean="0"/>
              <a:t>2/3/2018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Jagannath Kumar Ch</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976990-3B84-41B3-8A25-8EEE7F8096B0}" type="slidenum">
              <a:rPr lang="en-US" smtClean="0"/>
              <a:t>‹#›</a:t>
            </a:fld>
            <a:endParaRPr lang="en-US" dirty="0"/>
          </a:p>
        </p:txBody>
      </p:sp>
    </p:spTree>
    <p:extLst>
      <p:ext uri="{BB962C8B-B14F-4D97-AF65-F5344CB8AC3E}">
        <p14:creationId xmlns:p14="http://schemas.microsoft.com/office/powerpoint/2010/main" val="387880069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Iterative Statements</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CFEFB-8413-4517-A3CF-F59D78EB4587}" type="datetime1">
              <a:rPr lang="en-US" smtClean="0"/>
              <a:t>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Jagannath Kumar Ch</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C91AE-E4F5-49F5-9163-1823915B7210}" type="slidenum">
              <a:rPr lang="en-US" smtClean="0"/>
              <a:t>‹#›</a:t>
            </a:fld>
            <a:endParaRPr lang="en-US" dirty="0"/>
          </a:p>
        </p:txBody>
      </p:sp>
    </p:spTree>
    <p:extLst>
      <p:ext uri="{BB962C8B-B14F-4D97-AF65-F5344CB8AC3E}">
        <p14:creationId xmlns:p14="http://schemas.microsoft.com/office/powerpoint/2010/main" val="91079705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55EE0A-070A-4FF8-B065-B14963DFA76A}" type="datetime1">
              <a:rPr lang="en-US" smtClean="0"/>
              <a:t>2/3/2018</a:t>
            </a:fld>
            <a:endParaRPr lang="en-US" dirty="0"/>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10153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064AC-99E1-43DB-A422-E0FD9F279ADF}" type="datetime1">
              <a:rPr lang="en-US" smtClean="0"/>
              <a:t>2/3/2018</a:t>
            </a:fld>
            <a:endParaRPr lang="en-US" dirty="0"/>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42392729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16AA6F-80C1-4A2D-AA79-FBDF9FC57EE6}" type="datetime1">
              <a:rPr lang="en-US" smtClean="0"/>
              <a:t>2/3/2018</a:t>
            </a:fld>
            <a:endParaRPr lang="en-US" dirty="0"/>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6474026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4255C0B-6038-4F22-A591-CCA5585208EE}"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5184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userDrawn="1"/>
        </p:nvCxnSpPr>
        <p:spPr>
          <a:xfrm>
            <a:off x="1217951" y="1365087"/>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00100" y="588757"/>
            <a:ext cx="10604500" cy="77633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00100" y="1365087"/>
            <a:ext cx="10604500" cy="44126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27189" y="6419937"/>
            <a:ext cx="1600200" cy="279400"/>
          </a:xfrm>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a:xfrm>
            <a:off x="593943" y="6419937"/>
            <a:ext cx="7305900" cy="279400"/>
          </a:xfrm>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a:xfrm>
            <a:off x="10353900" y="6394885"/>
            <a:ext cx="542697" cy="279400"/>
          </a:xfrm>
        </p:spPr>
        <p:txBody>
          <a:bodyPr/>
          <a:lstStyle/>
          <a:p>
            <a:fld id="{9F2159F5-18C2-433D-A3F6-EAF1834202C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444581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34DED3-47E6-463C-A8BF-C54E3AE55EC2}"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6562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40DA03-857D-44BF-97BD-10B61ED8BE7C}" type="datetime2">
              <a:rPr lang="en-US" smtClean="0">
                <a:solidFill>
                  <a:prstClr val="black"/>
                </a:solidFill>
              </a:rPr>
              <a:pPr/>
              <a:t>Saturday, February 3, 2018</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8281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E7AE89-3C22-4F87-A9C9-C86DC98D348E}" type="datetime2">
              <a:rPr lang="en-US" smtClean="0">
                <a:solidFill>
                  <a:prstClr val="black"/>
                </a:solidFill>
              </a:rPr>
              <a:pPr/>
              <a:t>Saturday, February 3, 2018</a:t>
            </a:fld>
            <a:endParaRPr lang="en-US"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616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77856"/>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F9A1A6-D600-4BA4-A611-5FCE042D1C83}" type="datetime2">
              <a:rPr lang="en-US" smtClean="0">
                <a:solidFill>
                  <a:prstClr val="black"/>
                </a:solidFill>
              </a:rPr>
              <a:pPr/>
              <a:t>Saturday, February 3, 2018</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4" name="Straight Connector 13"/>
          <p:cNvCxnSpPr/>
          <p:nvPr/>
        </p:nvCxnSpPr>
        <p:spPr>
          <a:xfrm>
            <a:off x="1295401" y="191502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24465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DE494-C384-42BE-9781-3C97F847BAAB}" type="datetime2">
              <a:rPr lang="en-US" smtClean="0">
                <a:solidFill>
                  <a:prstClr val="black"/>
                </a:solidFill>
              </a:rPr>
              <a:pPr/>
              <a:t>Saturday, February 3, 2018</a:t>
            </a:fld>
            <a:endParaRPr lang="en-US"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
        <p:nvSpPr>
          <p:cNvPr id="5" name="Content Placeholder 2"/>
          <p:cNvSpPr>
            <a:spLocks noGrp="1"/>
          </p:cNvSpPr>
          <p:nvPr>
            <p:ph idx="1"/>
          </p:nvPr>
        </p:nvSpPr>
        <p:spPr>
          <a:xfrm>
            <a:off x="800100" y="698500"/>
            <a:ext cx="10604500" cy="5270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6225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489610" y="6578600"/>
            <a:ext cx="1600200" cy="279400"/>
          </a:xfrm>
        </p:spPr>
        <p:txBody>
          <a:bodyPr/>
          <a:lstStyle/>
          <a:p>
            <a:fld id="{7E50A7EB-67C3-46F3-B3ED-E957876FD48D}" type="datetime2">
              <a:rPr lang="en-US" smtClean="0">
                <a:solidFill>
                  <a:prstClr val="black"/>
                </a:solidFill>
              </a:rPr>
              <a:pPr/>
              <a:t>Saturday, February 3, 2018</a:t>
            </a:fld>
            <a:endParaRPr lang="en-US" dirty="0">
              <a:solidFill>
                <a:prstClr val="black"/>
              </a:solidFill>
            </a:endParaRPr>
          </a:p>
        </p:txBody>
      </p:sp>
      <p:sp>
        <p:nvSpPr>
          <p:cNvPr id="4" name="Footer Placeholder 3"/>
          <p:cNvSpPr>
            <a:spLocks noGrp="1"/>
          </p:cNvSpPr>
          <p:nvPr>
            <p:ph type="ftr" sz="quarter" idx="11"/>
          </p:nvPr>
        </p:nvSpPr>
        <p:spPr>
          <a:xfrm>
            <a:off x="543840" y="6457515"/>
            <a:ext cx="7305900" cy="279400"/>
          </a:xfrm>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5" name="Slide Number Placeholder 4"/>
          <p:cNvSpPr>
            <a:spLocks noGrp="1"/>
          </p:cNvSpPr>
          <p:nvPr>
            <p:ph type="sldNum" sz="quarter" idx="12"/>
          </p:nvPr>
        </p:nvSpPr>
        <p:spPr>
          <a:xfrm>
            <a:off x="10404005" y="6482567"/>
            <a:ext cx="542697" cy="279400"/>
          </a:xfrm>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90193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B53FD-058E-4887-9884-34E7849DE833}" type="datetime1">
              <a:rPr lang="en-US" smtClean="0"/>
              <a:t>2/3/2018</a:t>
            </a:fld>
            <a:endParaRPr lang="en-US" dirty="0"/>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2657484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3BD4-0C25-4F9C-8E4B-B0E85A639AE6}" type="datetime2">
              <a:rPr lang="en-US" smtClean="0">
                <a:solidFill>
                  <a:prstClr val="black"/>
                </a:solidFill>
              </a:rPr>
              <a:pPr/>
              <a:t>Saturday, February 3, 2018</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327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EF688-74CF-49B4-B5E9-5B4565CD0700}" type="datetime2">
              <a:rPr lang="en-US" smtClean="0">
                <a:solidFill>
                  <a:prstClr val="black"/>
                </a:solidFill>
              </a:rPr>
              <a:pPr/>
              <a:t>Saturday, February 3, 2018</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53196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D3ACA-B081-4AFA-9559-DE4CCE4BF85B}" type="datetime2">
              <a:rPr lang="en-US" smtClean="0">
                <a:solidFill>
                  <a:prstClr val="black"/>
                </a:solidFill>
              </a:rPr>
              <a:pPr/>
              <a:t>Saturday, February 3, 2018</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57871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96A1F-F877-41E7-B6E9-F2A9D6C5E464}"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5860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E6A726-B071-4B0F-9B37-400E4B5EDDE5}"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defTabSz="457200"/>
            <a:r>
              <a:rPr lang="en-US" sz="8000" dirty="0">
                <a:solidFill>
                  <a:prstClr val="black"/>
                </a:solidFill>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algn="r" defTabSz="457200"/>
            <a:r>
              <a:rPr lang="en-US" sz="8000" dirty="0">
                <a:solidFill>
                  <a:prstClr val="black"/>
                </a:solidFill>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073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669E7-C356-4632-A71D-0D7B65750207}"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831315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A0E874-6B5A-4433-B749-AA4108A7BCB1}"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defTabSz="457200"/>
            <a:r>
              <a:rPr lang="en-US" sz="8000" dirty="0">
                <a:solidFill>
                  <a:prstClr val="black"/>
                </a:solidFill>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algn="r" defTabSz="457200"/>
            <a:r>
              <a:rPr lang="en-US" sz="8000" dirty="0">
                <a:solidFill>
                  <a:prstClr val="black"/>
                </a:solidFill>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3539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4C992-91A6-4016-AC98-F5CE67F2E6D5}"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941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A612B-1C3A-40EA-AFBD-5338310D32DC}"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6775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2BE86C-CAFA-4515-BA64-C21E72C855E3}"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1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3B6D46-917C-4492-8BF4-D7ED3E84AEFA}" type="datetime1">
              <a:rPr lang="en-US" smtClean="0"/>
              <a:t>2/3/2018</a:t>
            </a:fld>
            <a:endParaRPr lang="en-US" dirty="0"/>
          </a:p>
        </p:txBody>
      </p:sp>
      <p:sp>
        <p:nvSpPr>
          <p:cNvPr id="5" name="Footer Placeholder 4"/>
          <p:cNvSpPr>
            <a:spLocks noGrp="1"/>
          </p:cNvSpPr>
          <p:nvPr>
            <p:ph type="ftr" sz="quarter" idx="11"/>
          </p:nvPr>
        </p:nvSpPr>
        <p:spPr/>
        <p:txBody>
          <a:bodyPr/>
          <a:lstStyle/>
          <a:p>
            <a:r>
              <a:rPr lang="en-US" smtClean="0"/>
              <a:t>Jagannath Kumar Ch</a:t>
            </a:r>
            <a:endParaRPr lang="en-US" dirty="0"/>
          </a:p>
        </p:txBody>
      </p:sp>
      <p:sp>
        <p:nvSpPr>
          <p:cNvPr id="6" name="Slide Number Placeholder 5"/>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8109000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276BA-B52C-4684-A4C9-F222E5439F8F}" type="datetime2">
              <a:rPr lang="en-US" smtClean="0">
                <a:solidFill>
                  <a:prstClr val="black"/>
                </a:solidFill>
              </a:rPr>
              <a:pPr/>
              <a:t>Saturday, February 3, 2018</a:t>
            </a:fld>
            <a:endParaRPr lang="en-US"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
        <p:nvSpPr>
          <p:cNvPr id="5" name="Content Placeholder 2"/>
          <p:cNvSpPr>
            <a:spLocks noGrp="1"/>
          </p:cNvSpPr>
          <p:nvPr>
            <p:ph idx="1"/>
          </p:nvPr>
        </p:nvSpPr>
        <p:spPr>
          <a:xfrm>
            <a:off x="800100" y="698500"/>
            <a:ext cx="10604500" cy="5270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028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81044-8D3D-48A2-9A71-388FC0897F2E}" type="datetime2">
              <a:rPr lang="en-US" smtClean="0">
                <a:solidFill>
                  <a:prstClr val="black"/>
                </a:solidFill>
              </a:rPr>
              <a:pPr/>
              <a:t>Saturday, February 3, 2018</a:t>
            </a:fld>
            <a:endParaRPr lang="en-US">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9A7D285A-2E4A-485A-886A-C0F8FAD4B06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577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D3342D-AD82-45FC-A4C4-EC14BD1BA6A2}" type="datetime1">
              <a:rPr lang="en-US" smtClean="0"/>
              <a:t>2/3/2018</a:t>
            </a:fld>
            <a:endParaRPr lang="en-US" dirty="0"/>
          </a:p>
        </p:txBody>
      </p:sp>
      <p:sp>
        <p:nvSpPr>
          <p:cNvPr id="6" name="Footer Placeholder 5"/>
          <p:cNvSpPr>
            <a:spLocks noGrp="1"/>
          </p:cNvSpPr>
          <p:nvPr>
            <p:ph type="ftr" sz="quarter" idx="11"/>
          </p:nvPr>
        </p:nvSpPr>
        <p:spPr/>
        <p:txBody>
          <a:bodyPr/>
          <a:lstStyle/>
          <a:p>
            <a:r>
              <a:rPr lang="en-US" smtClean="0"/>
              <a:t>Jagannath Kumar Ch</a:t>
            </a:r>
            <a:endParaRPr lang="en-US" dirty="0"/>
          </a:p>
        </p:txBody>
      </p:sp>
      <p:sp>
        <p:nvSpPr>
          <p:cNvPr id="7" name="Slide Number Placeholder 6"/>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55239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083913-7D0B-4497-AAE5-455C47910E87}" type="datetime1">
              <a:rPr lang="en-US" smtClean="0"/>
              <a:t>2/3/2018</a:t>
            </a:fld>
            <a:endParaRPr lang="en-US" dirty="0"/>
          </a:p>
        </p:txBody>
      </p:sp>
      <p:sp>
        <p:nvSpPr>
          <p:cNvPr id="8" name="Footer Placeholder 7"/>
          <p:cNvSpPr>
            <a:spLocks noGrp="1"/>
          </p:cNvSpPr>
          <p:nvPr>
            <p:ph type="ftr" sz="quarter" idx="11"/>
          </p:nvPr>
        </p:nvSpPr>
        <p:spPr/>
        <p:txBody>
          <a:bodyPr/>
          <a:lstStyle/>
          <a:p>
            <a:r>
              <a:rPr lang="en-US" smtClean="0"/>
              <a:t>Jagannath Kumar Ch</a:t>
            </a:r>
            <a:endParaRPr lang="en-US" dirty="0"/>
          </a:p>
        </p:txBody>
      </p:sp>
      <p:sp>
        <p:nvSpPr>
          <p:cNvPr id="9" name="Slide Number Placeholder 8"/>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380952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CC83C2-71BE-492E-8555-06A059696CBB}" type="datetime1">
              <a:rPr lang="en-US" smtClean="0"/>
              <a:t>2/3/2018</a:t>
            </a:fld>
            <a:endParaRPr lang="en-US" dirty="0"/>
          </a:p>
        </p:txBody>
      </p:sp>
      <p:sp>
        <p:nvSpPr>
          <p:cNvPr id="4" name="Footer Placeholder 3"/>
          <p:cNvSpPr>
            <a:spLocks noGrp="1"/>
          </p:cNvSpPr>
          <p:nvPr>
            <p:ph type="ftr" sz="quarter" idx="11"/>
          </p:nvPr>
        </p:nvSpPr>
        <p:spPr/>
        <p:txBody>
          <a:bodyPr/>
          <a:lstStyle/>
          <a:p>
            <a:r>
              <a:rPr lang="en-US" smtClean="0"/>
              <a:t>Jagannath Kumar Ch</a:t>
            </a:r>
            <a:endParaRPr lang="en-US" dirty="0"/>
          </a:p>
        </p:txBody>
      </p:sp>
      <p:sp>
        <p:nvSpPr>
          <p:cNvPr id="5" name="Slide Number Placeholder 4"/>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175066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B99E5-7BD1-4C0C-B9C3-1A6FF45017B5}" type="datetime1">
              <a:rPr lang="en-US" smtClean="0"/>
              <a:t>2/3/2018</a:t>
            </a:fld>
            <a:endParaRPr lang="en-US" dirty="0"/>
          </a:p>
        </p:txBody>
      </p:sp>
      <p:sp>
        <p:nvSpPr>
          <p:cNvPr id="3" name="Footer Placeholder 2"/>
          <p:cNvSpPr>
            <a:spLocks noGrp="1"/>
          </p:cNvSpPr>
          <p:nvPr>
            <p:ph type="ftr" sz="quarter" idx="11"/>
          </p:nvPr>
        </p:nvSpPr>
        <p:spPr/>
        <p:txBody>
          <a:bodyPr/>
          <a:lstStyle/>
          <a:p>
            <a:r>
              <a:rPr lang="en-US" smtClean="0"/>
              <a:t>Jagannath Kumar Ch</a:t>
            </a:r>
            <a:endParaRPr lang="en-US" dirty="0"/>
          </a:p>
        </p:txBody>
      </p:sp>
      <p:sp>
        <p:nvSpPr>
          <p:cNvPr id="4" name="Slide Number Placeholder 3"/>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207958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E00BF-7E87-4844-9156-EB3FCB37CAC4}" type="datetime1">
              <a:rPr lang="en-US" smtClean="0"/>
              <a:t>2/3/2018</a:t>
            </a:fld>
            <a:endParaRPr lang="en-US" dirty="0"/>
          </a:p>
        </p:txBody>
      </p:sp>
      <p:sp>
        <p:nvSpPr>
          <p:cNvPr id="6" name="Footer Placeholder 5"/>
          <p:cNvSpPr>
            <a:spLocks noGrp="1"/>
          </p:cNvSpPr>
          <p:nvPr>
            <p:ph type="ftr" sz="quarter" idx="11"/>
          </p:nvPr>
        </p:nvSpPr>
        <p:spPr/>
        <p:txBody>
          <a:bodyPr/>
          <a:lstStyle/>
          <a:p>
            <a:r>
              <a:rPr lang="en-US" smtClean="0"/>
              <a:t>Jagannath Kumar Ch</a:t>
            </a:r>
            <a:endParaRPr lang="en-US" dirty="0"/>
          </a:p>
        </p:txBody>
      </p:sp>
      <p:sp>
        <p:nvSpPr>
          <p:cNvPr id="7" name="Slide Number Placeholder 6"/>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23272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1B7E4-2629-4ECD-841B-D56A35F17373}" type="datetime1">
              <a:rPr lang="en-US" smtClean="0"/>
              <a:t>2/3/2018</a:t>
            </a:fld>
            <a:endParaRPr lang="en-US" dirty="0"/>
          </a:p>
        </p:txBody>
      </p:sp>
      <p:sp>
        <p:nvSpPr>
          <p:cNvPr id="6" name="Footer Placeholder 5"/>
          <p:cNvSpPr>
            <a:spLocks noGrp="1"/>
          </p:cNvSpPr>
          <p:nvPr>
            <p:ph type="ftr" sz="quarter" idx="11"/>
          </p:nvPr>
        </p:nvSpPr>
        <p:spPr/>
        <p:txBody>
          <a:bodyPr/>
          <a:lstStyle/>
          <a:p>
            <a:r>
              <a:rPr lang="en-US" smtClean="0"/>
              <a:t>Jagannath Kumar Ch</a:t>
            </a:r>
            <a:endParaRPr lang="en-US" dirty="0"/>
          </a:p>
        </p:txBody>
      </p:sp>
      <p:sp>
        <p:nvSpPr>
          <p:cNvPr id="7" name="Slide Number Placeholder 6"/>
          <p:cNvSpPr>
            <a:spLocks noGrp="1"/>
          </p:cNvSpPr>
          <p:nvPr>
            <p:ph type="sldNum" sz="quarter" idx="12"/>
          </p:nvPr>
        </p:nvSpPr>
        <p:spPr/>
        <p:txBody>
          <a:bodyPr/>
          <a:lstStyle/>
          <a:p>
            <a:fld id="{8C148376-AAF3-4C88-A414-5D014610EEE8}" type="slidenum">
              <a:rPr lang="en-US" smtClean="0"/>
              <a:t>‹#›</a:t>
            </a:fld>
            <a:endParaRPr lang="en-US" dirty="0"/>
          </a:p>
        </p:txBody>
      </p:sp>
    </p:spTree>
    <p:extLst>
      <p:ext uri="{BB962C8B-B14F-4D97-AF65-F5344CB8AC3E}">
        <p14:creationId xmlns:p14="http://schemas.microsoft.com/office/powerpoint/2010/main" val="120227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4.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CEA96-C00E-409D-B1FE-8DFAE0D4384E}" type="datetime1">
              <a:rPr lang="en-US" smtClean="0"/>
              <a:t>2/3/2018</a:t>
            </a:fld>
            <a:endParaRPr lang="en-US"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Jagannath Kumar Ch</a:t>
            </a:r>
            <a:endParaRPr lang="en-US"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48376-AAF3-4C88-A414-5D014610EEE8}" type="slidenum">
              <a:rPr lang="en-US" smtClean="0"/>
              <a:t>‹#›</a:t>
            </a:fld>
            <a:endParaRPr lang="en-US" dirty="0"/>
          </a:p>
        </p:txBody>
      </p:sp>
    </p:spTree>
    <p:extLst>
      <p:ext uri="{BB962C8B-B14F-4D97-AF65-F5344CB8AC3E}">
        <p14:creationId xmlns:p14="http://schemas.microsoft.com/office/powerpoint/2010/main" val="4081561298"/>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20">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457200"/>
            <a:fld id="{DEC98A6D-FAB1-402B-838C-14BFFED5B487}" type="datetime2">
              <a:rPr lang="en-US" smtClean="0">
                <a:solidFill>
                  <a:prstClr val="black"/>
                </a:solidFill>
              </a:rPr>
              <a:pPr defTabSz="457200"/>
              <a:t>Saturday, February 3, 2018</a:t>
            </a:fld>
            <a:endParaRPr lang="en-US" dirty="0">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457200"/>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457200"/>
            <a:fld id="{D57F1E4F-1CFF-5643-939E-217C01CDF565}"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4245926638"/>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 id="2147484063" r:id="rId19"/>
    <p:sldLayoutId id="2147484064" r:id="rId20"/>
  </p:sldLayoutIdLst>
  <p:timing>
    <p:tnLst>
      <p:par>
        <p:cTn id="1" dur="indefinite" restart="never" nodeType="tmRoot"/>
      </p:par>
    </p:tnLst>
  </p:timing>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7414" y="2194031"/>
            <a:ext cx="7478974" cy="1264362"/>
          </a:xfrm>
        </p:spPr>
        <p:txBody>
          <a:bodyPr>
            <a:normAutofit/>
          </a:bodyPr>
          <a:lstStyle/>
          <a:p>
            <a:r>
              <a:rPr lang="en-US" dirty="0" smtClean="0"/>
              <a:t>Sortings in Python</a:t>
            </a:r>
            <a:endParaRPr lang="en-US" dirty="0"/>
          </a:p>
        </p:txBody>
      </p:sp>
      <p:sp>
        <p:nvSpPr>
          <p:cNvPr id="5" name="Date Placeholder 4"/>
          <p:cNvSpPr>
            <a:spLocks noGrp="1"/>
          </p:cNvSpPr>
          <p:nvPr>
            <p:ph type="dt" sz="half" idx="10"/>
          </p:nvPr>
        </p:nvSpPr>
        <p:spPr>
          <a:xfrm>
            <a:off x="8529142" y="6416087"/>
            <a:ext cx="1911395" cy="244020"/>
          </a:xfrm>
        </p:spPr>
        <p:txBody>
          <a:bodyPr/>
          <a:lstStyle/>
          <a:p>
            <a:fld id="{D225B8C3-CE41-4CE0-821E-21CA22770F85}" type="datetime2">
              <a:rPr lang="en-US" smtClean="0">
                <a:solidFill>
                  <a:prstClr val="black"/>
                </a:solidFill>
              </a:rPr>
              <a:pPr/>
              <a:t>Saturday, February 3, 2018</a:t>
            </a:fld>
            <a:endParaRPr lang="en-US" dirty="0">
              <a:solidFill>
                <a:prstClr val="black"/>
              </a:solidFill>
            </a:endParaRPr>
          </a:p>
        </p:txBody>
      </p:sp>
      <p:sp>
        <p:nvSpPr>
          <p:cNvPr id="6" name="Footer Placeholder 5"/>
          <p:cNvSpPr>
            <a:spLocks noGrp="1"/>
          </p:cNvSpPr>
          <p:nvPr>
            <p:ph type="ftr" sz="quarter" idx="11"/>
          </p:nvPr>
        </p:nvSpPr>
        <p:spPr>
          <a:xfrm>
            <a:off x="6814023" y="3739487"/>
            <a:ext cx="3066956" cy="403869"/>
          </a:xfrm>
        </p:spPr>
        <p:txBody>
          <a:bodyPr/>
          <a:lstStyle/>
          <a:p>
            <a:r>
              <a:rPr lang="en-US" sz="2400" dirty="0" smtClean="0">
                <a:solidFill>
                  <a:prstClr val="black"/>
                </a:solidFill>
              </a:rPr>
              <a:t>- Jagannath Kumar Ch</a:t>
            </a:r>
          </a:p>
        </p:txBody>
      </p:sp>
      <p:sp>
        <p:nvSpPr>
          <p:cNvPr id="7" name="Slide Number Placeholder 6"/>
          <p:cNvSpPr>
            <a:spLocks noGrp="1"/>
          </p:cNvSpPr>
          <p:nvPr>
            <p:ph type="sldNum" sz="quarter" idx="12"/>
          </p:nvPr>
        </p:nvSpPr>
        <p:spPr>
          <a:xfrm>
            <a:off x="11017712" y="6402439"/>
            <a:ext cx="551167" cy="279400"/>
          </a:xfrm>
        </p:spPr>
        <p:txBody>
          <a:bodyPr/>
          <a:lstStyle/>
          <a:p>
            <a:fld id="{9A7D285A-2E4A-485A-886A-C0F8FAD4B06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4149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Analysis of Bubble </a:t>
            </a:r>
            <a:r>
              <a:rPr lang="en-US" dirty="0" smtClean="0"/>
              <a:t>Sorting</a:t>
            </a:r>
            <a:endParaRPr lang="en-US" dirty="0"/>
          </a:p>
        </p:txBody>
      </p:sp>
      <p:sp>
        <p:nvSpPr>
          <p:cNvPr id="3" name="Content Placeholder 2"/>
          <p:cNvSpPr>
            <a:spLocks noGrp="1"/>
          </p:cNvSpPr>
          <p:nvPr>
            <p:ph idx="1"/>
          </p:nvPr>
        </p:nvSpPr>
        <p:spPr>
          <a:xfrm>
            <a:off x="800100" y="1365086"/>
            <a:ext cx="10604500" cy="4912883"/>
          </a:xfrm>
        </p:spPr>
        <p:txBody>
          <a:bodyPr>
            <a:normAutofit lnSpcReduction="10000"/>
          </a:bodyPr>
          <a:lstStyle/>
          <a:p>
            <a:r>
              <a:rPr lang="en-US" dirty="0"/>
              <a:t>In Bubble Sort, n-1 comparisons will be done in 1st pass, n-2 in 2nd pass, n-3 in 3rd pass and so on</a:t>
            </a:r>
            <a:r>
              <a:rPr lang="en-US" dirty="0" smtClean="0"/>
              <a:t>.</a:t>
            </a:r>
          </a:p>
          <a:p>
            <a:r>
              <a:rPr lang="en-US" dirty="0" smtClean="0"/>
              <a:t> </a:t>
            </a:r>
            <a:r>
              <a:rPr lang="en-US" dirty="0"/>
              <a:t>So the total number of comparisons will </a:t>
            </a:r>
            <a:r>
              <a:rPr lang="en-US" dirty="0" smtClean="0"/>
              <a:t>be (</a:t>
            </a:r>
            <a:r>
              <a:rPr lang="en-US" dirty="0"/>
              <a:t>n-1)+(n-2)+(n-3)+.....+</a:t>
            </a:r>
            <a:r>
              <a:rPr lang="en-US" dirty="0" smtClean="0"/>
              <a:t>3+2+1</a:t>
            </a:r>
          </a:p>
          <a:p>
            <a:pPr marL="0" indent="0">
              <a:buNone/>
            </a:pPr>
            <a:r>
              <a:rPr lang="en-US" dirty="0" smtClean="0"/>
              <a:t>										Sum </a:t>
            </a:r>
            <a:r>
              <a:rPr lang="en-US" dirty="0"/>
              <a:t>= n(n-1)/</a:t>
            </a:r>
            <a:r>
              <a:rPr lang="en-US" dirty="0" smtClean="0"/>
              <a:t>2</a:t>
            </a:r>
          </a:p>
          <a:p>
            <a:pPr marL="0" indent="0">
              <a:buNone/>
            </a:pPr>
            <a:r>
              <a:rPr lang="en-US" dirty="0"/>
              <a:t>	</a:t>
            </a:r>
            <a:r>
              <a:rPr lang="en-US" dirty="0" smtClean="0"/>
              <a:t>									 </a:t>
            </a:r>
            <a:r>
              <a:rPr lang="en-US" dirty="0" err="1"/>
              <a:t>i.e</a:t>
            </a:r>
            <a:r>
              <a:rPr lang="en-US" dirty="0"/>
              <a:t> O(n</a:t>
            </a:r>
            <a:r>
              <a:rPr lang="en-US" baseline="30000" dirty="0"/>
              <a:t>2</a:t>
            </a:r>
            <a:r>
              <a:rPr lang="en-US" dirty="0" smtClean="0"/>
              <a:t>)</a:t>
            </a:r>
          </a:p>
          <a:p>
            <a:r>
              <a:rPr lang="en-US" dirty="0" smtClean="0"/>
              <a:t> </a:t>
            </a:r>
            <a:r>
              <a:rPr lang="en-US" dirty="0"/>
              <a:t>Hence </a:t>
            </a:r>
            <a:r>
              <a:rPr lang="en-US" dirty="0" smtClean="0"/>
              <a:t>the </a:t>
            </a:r>
            <a:r>
              <a:rPr lang="en-US" b="1" dirty="0"/>
              <a:t>Worst and Average Case Time </a:t>
            </a:r>
            <a:r>
              <a:rPr lang="en-US" b="1" dirty="0" smtClean="0"/>
              <a:t>Complexity  </a:t>
            </a:r>
            <a:r>
              <a:rPr lang="en-US" dirty="0" smtClean="0"/>
              <a:t>of </a:t>
            </a:r>
            <a:r>
              <a:rPr lang="en-US" dirty="0"/>
              <a:t>Bubble Sort is </a:t>
            </a:r>
            <a:r>
              <a:rPr lang="en-US" b="1" dirty="0"/>
              <a:t>O(n</a:t>
            </a:r>
            <a:r>
              <a:rPr lang="en-US" b="1" baseline="30000" dirty="0"/>
              <a:t>2</a:t>
            </a:r>
            <a:r>
              <a:rPr lang="en-US" b="1" dirty="0"/>
              <a:t>)</a:t>
            </a:r>
            <a:r>
              <a:rPr lang="en-US" dirty="0"/>
              <a:t>. </a:t>
            </a:r>
            <a:endParaRPr lang="en-US" dirty="0" smtClean="0"/>
          </a:p>
          <a:p>
            <a:r>
              <a:rPr lang="en-US" dirty="0" smtClean="0"/>
              <a:t>The </a:t>
            </a:r>
            <a:r>
              <a:rPr lang="en-US" dirty="0"/>
              <a:t>main advantage of Bubble Sort is the simplicity of the algorithm</a:t>
            </a:r>
            <a:r>
              <a:rPr lang="en-US" dirty="0" smtClean="0"/>
              <a:t>.</a:t>
            </a:r>
          </a:p>
          <a:p>
            <a:r>
              <a:rPr lang="en-US" dirty="0" smtClean="0"/>
              <a:t> </a:t>
            </a:r>
            <a:r>
              <a:rPr lang="en-US" b="1" dirty="0"/>
              <a:t>Space complexity </a:t>
            </a:r>
            <a:r>
              <a:rPr lang="en-US" dirty="0"/>
              <a:t>for Bubble Sort is </a:t>
            </a:r>
            <a:r>
              <a:rPr lang="en-US" b="1" dirty="0"/>
              <a:t>O(1)</a:t>
            </a:r>
            <a:r>
              <a:rPr lang="en-US" dirty="0"/>
              <a:t>, because only single additional memory space is required </a:t>
            </a:r>
            <a:endParaRPr lang="en-US" dirty="0" smtClean="0"/>
          </a:p>
          <a:p>
            <a:pPr marL="914400" lvl="2" indent="0">
              <a:buNone/>
            </a:pPr>
            <a:r>
              <a:rPr lang="en-US" dirty="0" smtClean="0"/>
              <a:t>i.e</a:t>
            </a:r>
            <a:r>
              <a:rPr lang="en-US" dirty="0"/>
              <a:t>. for </a:t>
            </a:r>
            <a:r>
              <a:rPr lang="en-US" b="1" dirty="0"/>
              <a:t>temp</a:t>
            </a:r>
            <a:r>
              <a:rPr lang="en-US" dirty="0"/>
              <a:t> </a:t>
            </a:r>
            <a:r>
              <a:rPr lang="en-US" dirty="0" smtClean="0"/>
              <a:t>variable </a:t>
            </a:r>
            <a:r>
              <a:rPr lang="en-US" dirty="0"/>
              <a:t> </a:t>
            </a:r>
            <a:r>
              <a:rPr lang="en-US" dirty="0" smtClean="0"/>
              <a:t>,it is optional in python</a:t>
            </a:r>
            <a:endParaRPr lang="en-US" dirty="0"/>
          </a:p>
          <a:p>
            <a:r>
              <a:rPr lang="en-US" b="1" dirty="0" smtClean="0"/>
              <a:t>Best-case </a:t>
            </a:r>
            <a:r>
              <a:rPr lang="en-US" b="1" dirty="0"/>
              <a:t>Time Complexity</a:t>
            </a:r>
            <a:r>
              <a:rPr lang="en-US" dirty="0"/>
              <a:t> will be </a:t>
            </a:r>
            <a:r>
              <a:rPr lang="en-US" b="1" dirty="0"/>
              <a:t>O(n)</a:t>
            </a:r>
            <a:r>
              <a:rPr lang="en-US" dirty="0"/>
              <a:t>, it is when the list is already sorted. </a:t>
            </a:r>
          </a:p>
          <a:p>
            <a:endParaRPr lang="en-US" dirty="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741872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marL="1200150" lvl="2" indent="-285750" algn="ctr" defTabSz="457200" rtl="0">
              <a:spcBef>
                <a:spcPct val="20000"/>
              </a:spcBef>
              <a:spcAft>
                <a:spcPts val="600"/>
              </a:spcAft>
            </a:pPr>
            <a:r>
              <a:rPr lang="en-US" sz="4000" kern="1200" dirty="0">
                <a:solidFill>
                  <a:prstClr val="black">
                    <a:lumMod val="85000"/>
                    <a:lumOff val="15000"/>
                  </a:prstClr>
                </a:solidFill>
                <a:latin typeface="Garamond" panose="02020404030301010803"/>
                <a:ea typeface="+mn-ea"/>
                <a:cs typeface="+mn-cs"/>
              </a:rPr>
              <a:t>Insertion </a:t>
            </a:r>
            <a:r>
              <a:rPr lang="en-US" sz="4000" kern="1200" dirty="0" smtClean="0">
                <a:solidFill>
                  <a:prstClr val="black">
                    <a:lumMod val="85000"/>
                    <a:lumOff val="15000"/>
                  </a:prstClr>
                </a:solidFill>
                <a:latin typeface="Garamond" panose="02020404030301010803"/>
                <a:ea typeface="+mn-ea"/>
                <a:cs typeface="+mn-cs"/>
              </a:rPr>
              <a:t>Sort</a:t>
            </a:r>
            <a:endParaRPr lang="en-US" sz="6600" kern="1200" dirty="0">
              <a:solidFill>
                <a:prstClr val="black">
                  <a:lumMod val="85000"/>
                  <a:lumOff val="15000"/>
                </a:prstClr>
              </a:solidFill>
              <a:latin typeface="Garamond" panose="02020404030301010803"/>
              <a:ea typeface="+mn-ea"/>
              <a:cs typeface="+mn-cs"/>
            </a:endParaRPr>
          </a:p>
        </p:txBody>
      </p:sp>
      <p:sp>
        <p:nvSpPr>
          <p:cNvPr id="2" name="Content Placeholder 1"/>
          <p:cNvSpPr>
            <a:spLocks noGrp="1"/>
          </p:cNvSpPr>
          <p:nvPr>
            <p:ph idx="1"/>
          </p:nvPr>
        </p:nvSpPr>
        <p:spPr>
          <a:xfrm>
            <a:off x="800100" y="1365086"/>
            <a:ext cx="10604500" cy="5008417"/>
          </a:xfrm>
        </p:spPr>
        <p:txBody>
          <a:bodyPr>
            <a:normAutofit fontScale="92500" lnSpcReduction="20000"/>
          </a:bodyPr>
          <a:lstStyle/>
          <a:p>
            <a:r>
              <a:rPr lang="en-US" b="1" dirty="0"/>
              <a:t>Insertion sort </a:t>
            </a:r>
            <a:r>
              <a:rPr lang="en-US" dirty="0"/>
              <a:t>is a </a:t>
            </a:r>
            <a:r>
              <a:rPr lang="en-US" b="1" dirty="0"/>
              <a:t>sorting</a:t>
            </a:r>
            <a:r>
              <a:rPr lang="en-US" dirty="0"/>
              <a:t> algorithm in which the elements are transferred one at a time to the right position</a:t>
            </a:r>
            <a:r>
              <a:rPr lang="en-US" dirty="0" smtClean="0"/>
              <a:t>.</a:t>
            </a:r>
          </a:p>
          <a:p>
            <a:pPr marL="0" indent="0">
              <a:buNone/>
            </a:pPr>
            <a:r>
              <a:rPr lang="en-US" b="1" dirty="0" smtClean="0"/>
              <a:t>	Example :- Insertion </a:t>
            </a:r>
            <a:r>
              <a:rPr lang="en-US" b="1" dirty="0"/>
              <a:t>sort</a:t>
            </a:r>
            <a:r>
              <a:rPr lang="en-US" dirty="0"/>
              <a:t> is a simple sorting algorithm that works the way we sort playing </a:t>
            </a:r>
            <a:r>
              <a:rPr lang="en-US" dirty="0" smtClean="0"/>
              <a:t>				cards </a:t>
            </a:r>
            <a:r>
              <a:rPr lang="en-US" dirty="0"/>
              <a:t>in our </a:t>
            </a:r>
            <a:r>
              <a:rPr lang="en-US" dirty="0" smtClean="0"/>
              <a:t>hands.</a:t>
            </a:r>
          </a:p>
          <a:p>
            <a:r>
              <a:rPr lang="en-US" b="1" dirty="0" smtClean="0"/>
              <a:t>Insertion </a:t>
            </a:r>
            <a:r>
              <a:rPr lang="en-US" b="1" dirty="0"/>
              <a:t>sort</a:t>
            </a:r>
            <a:r>
              <a:rPr lang="en-US" dirty="0" smtClean="0"/>
              <a:t> </a:t>
            </a:r>
            <a:r>
              <a:rPr lang="en-US" dirty="0"/>
              <a:t>is a simple Sorting algorithm which sorts the </a:t>
            </a:r>
            <a:r>
              <a:rPr lang="en-US" dirty="0" smtClean="0"/>
              <a:t>array or list </a:t>
            </a:r>
            <a:r>
              <a:rPr lang="en-US" dirty="0"/>
              <a:t>by shifting elements one by one. Following are some of the important characteristics of Insertion Sort.</a:t>
            </a:r>
          </a:p>
          <a:p>
            <a:pPr marL="914400" lvl="1" indent="-457200">
              <a:buFont typeface="+mj-lt"/>
              <a:buAutoNum type="arabicPeriod"/>
            </a:pPr>
            <a:r>
              <a:rPr lang="en-US" dirty="0"/>
              <a:t>It has one of the simplest implementation</a:t>
            </a:r>
          </a:p>
          <a:p>
            <a:pPr marL="914400" lvl="1" indent="-457200">
              <a:buFont typeface="+mj-lt"/>
              <a:buAutoNum type="arabicPeriod"/>
            </a:pPr>
            <a:r>
              <a:rPr lang="en-US" dirty="0"/>
              <a:t>It is efficient for smaller data sets, but very inefficient for larger lists.</a:t>
            </a:r>
          </a:p>
          <a:p>
            <a:pPr marL="914400" lvl="1" indent="-457200">
              <a:buFont typeface="+mj-lt"/>
              <a:buAutoNum type="arabicPeriod"/>
            </a:pPr>
            <a:r>
              <a:rPr lang="en-US" dirty="0"/>
              <a:t>Insertion Sort is adaptive, that means it reduces its total number of steps if given a partially sorted list, hence it increases its efficiency.</a:t>
            </a:r>
          </a:p>
          <a:p>
            <a:pPr marL="914400" lvl="1" indent="-457200">
              <a:buFont typeface="+mj-lt"/>
              <a:buAutoNum type="arabicPeriod"/>
            </a:pPr>
            <a:r>
              <a:rPr lang="en-US" dirty="0"/>
              <a:t>It is better than Selection Sort and Bubble Sort algorithms.</a:t>
            </a:r>
          </a:p>
          <a:p>
            <a:pPr marL="914400" lvl="1" indent="-457200">
              <a:buFont typeface="+mj-lt"/>
              <a:buAutoNum type="arabicPeriod"/>
            </a:pPr>
            <a:r>
              <a:rPr lang="en-US" dirty="0"/>
              <a:t>Its space complexity is less. Like Bubble Sorting, insertion sort also requires a single additional memory space.</a:t>
            </a:r>
          </a:p>
          <a:p>
            <a:pPr marL="914400" lvl="1" indent="-457200">
              <a:buFont typeface="+mj-lt"/>
              <a:buAutoNum type="arabicPeriod"/>
            </a:pPr>
            <a:r>
              <a:rPr lang="en-US" dirty="0"/>
              <a:t>It is a </a:t>
            </a:r>
            <a:r>
              <a:rPr lang="en-US" b="1" dirty="0"/>
              <a:t>Stable</a:t>
            </a:r>
            <a:r>
              <a:rPr lang="en-US" dirty="0"/>
              <a:t> sorting, as it does not change the relative order of elements with equal </a:t>
            </a:r>
            <a:r>
              <a:rPr lang="en-US" dirty="0" smtClean="0"/>
              <a:t>keys</a:t>
            </a:r>
            <a:endParaRPr lang="en-US" dirty="0"/>
          </a:p>
        </p:txBody>
      </p:sp>
      <p:sp>
        <p:nvSpPr>
          <p:cNvPr id="4" name="Date Placeholder 3"/>
          <p:cNvSpPr>
            <a:spLocks noGrp="1"/>
          </p:cNvSpPr>
          <p:nvPr>
            <p:ph type="dt" sz="half" idx="10"/>
          </p:nvPr>
        </p:nvSpPr>
        <p:spPr>
          <a:xfrm>
            <a:off x="8527188" y="6419937"/>
            <a:ext cx="1886053" cy="281114"/>
          </a:xfrm>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6370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Stable</a:t>
            </a:r>
            <a:r>
              <a:rPr lang="en-US" dirty="0"/>
              <a:t> sorting</a:t>
            </a:r>
          </a:p>
        </p:txBody>
      </p:sp>
      <p:sp>
        <p:nvSpPr>
          <p:cNvPr id="7" name="Content Placeholder 6"/>
          <p:cNvSpPr>
            <a:spLocks noGrp="1"/>
          </p:cNvSpPr>
          <p:nvPr>
            <p:ph idx="1"/>
          </p:nvPr>
        </p:nvSpPr>
        <p:spPr/>
        <p:txBody>
          <a:bodyPr/>
          <a:lstStyle/>
          <a:p>
            <a:r>
              <a:rPr lang="en-US" dirty="0" smtClean="0"/>
              <a:t>It does </a:t>
            </a:r>
            <a:r>
              <a:rPr lang="en-US" dirty="0"/>
              <a:t>not change the relative order of elements with equal keys</a:t>
            </a:r>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12</a:t>
            </a:fld>
            <a:endParaRPr lang="en-US" dirty="0">
              <a:solidFill>
                <a:prstClr val="black"/>
              </a:solidFill>
            </a:endParaRPr>
          </a:p>
        </p:txBody>
      </p:sp>
      <p:pic>
        <p:nvPicPr>
          <p:cNvPr id="1026" name="Picture 2" descr="Example for Stable 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016" y="1951630"/>
            <a:ext cx="8611736" cy="3903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972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Program &amp; Tracing</a:t>
            </a:r>
          </a:p>
        </p:txBody>
      </p:sp>
      <p:sp>
        <p:nvSpPr>
          <p:cNvPr id="3" name="Content Placeholder 2"/>
          <p:cNvSpPr>
            <a:spLocks noGrp="1"/>
          </p:cNvSpPr>
          <p:nvPr>
            <p:ph idx="1"/>
          </p:nvPr>
        </p:nvSpPr>
        <p:spPr>
          <a:xfrm>
            <a:off x="772803" y="1310492"/>
            <a:ext cx="10732259" cy="613842"/>
          </a:xfrm>
        </p:spPr>
        <p:txBody>
          <a:bodyPr>
            <a:normAutofit/>
          </a:bodyPr>
          <a:lstStyle/>
          <a:p>
            <a:r>
              <a:rPr lang="en-US" dirty="0"/>
              <a:t>Let's </a:t>
            </a:r>
            <a:r>
              <a:rPr lang="en-US" dirty="0" smtClean="0"/>
              <a:t>consider a List </a:t>
            </a:r>
            <a:r>
              <a:rPr lang="en-US" dirty="0"/>
              <a:t>with values [</a:t>
            </a:r>
            <a:r>
              <a:rPr lang="en-US" dirty="0" smtClean="0"/>
              <a:t>5</a:t>
            </a:r>
            <a:r>
              <a:rPr lang="en-US" dirty="0"/>
              <a:t>, 1, 6, </a:t>
            </a:r>
            <a:r>
              <a:rPr lang="en-US" dirty="0" smtClean="0"/>
              <a:t>2</a:t>
            </a:r>
            <a:r>
              <a:rPr lang="en-US" dirty="0"/>
              <a:t>]</a:t>
            </a:r>
            <a:r>
              <a:rPr lang="en-US" dirty="0" smtClean="0"/>
              <a:t>                                               </a:t>
            </a:r>
          </a:p>
          <a:p>
            <a:endParaRPr lang="en-US" dirty="0" smtClean="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13</a:t>
            </a:fld>
            <a:endParaRPr lang="en-US" dirty="0">
              <a:solidFill>
                <a:prstClr val="black"/>
              </a:solidFill>
            </a:endParaRPr>
          </a:p>
        </p:txBody>
      </p:sp>
      <p:grpSp>
        <p:nvGrpSpPr>
          <p:cNvPr id="62" name="Group 61"/>
          <p:cNvGrpSpPr/>
          <p:nvPr/>
        </p:nvGrpSpPr>
        <p:grpSpPr>
          <a:xfrm>
            <a:off x="1076997" y="2031236"/>
            <a:ext cx="1883391" cy="458337"/>
            <a:chOff x="1917511" y="2369025"/>
            <a:chExt cx="1883391" cy="458337"/>
          </a:xfrm>
        </p:grpSpPr>
        <p:sp>
          <p:nvSpPr>
            <p:cNvPr id="63" name="Oval 62"/>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a:t>
              </a:r>
              <a:endParaRPr lang="en-US" b="1" dirty="0">
                <a:solidFill>
                  <a:srgbClr val="FF0000"/>
                </a:solidFill>
              </a:endParaRPr>
            </a:p>
          </p:txBody>
        </p:sp>
        <p:sp>
          <p:nvSpPr>
            <p:cNvPr id="64" name="Oval 63"/>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US" b="1" dirty="0">
                <a:solidFill>
                  <a:srgbClr val="FF0000"/>
                </a:solidFill>
              </a:endParaRPr>
            </a:p>
          </p:txBody>
        </p:sp>
        <p:sp>
          <p:nvSpPr>
            <p:cNvPr id="65" name="Oval 64"/>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66" name="Oval 65"/>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grpSp>
      <p:sp>
        <p:nvSpPr>
          <p:cNvPr id="42" name="TextBox 41"/>
          <p:cNvSpPr txBox="1"/>
          <p:nvPr/>
        </p:nvSpPr>
        <p:spPr>
          <a:xfrm>
            <a:off x="3098042" y="2120241"/>
            <a:ext cx="8011235" cy="369332"/>
          </a:xfrm>
          <a:prstGeom prst="rect">
            <a:avLst/>
          </a:prstGeom>
          <a:noFill/>
        </p:spPr>
        <p:txBody>
          <a:bodyPr wrap="square" rtlCol="0">
            <a:spAutoFit/>
          </a:bodyPr>
          <a:lstStyle/>
          <a:p>
            <a:r>
              <a:rPr lang="en-US" dirty="0" smtClean="0"/>
              <a:t>Second element is the Value, therefore </a:t>
            </a:r>
            <a:r>
              <a:rPr lang="en-US" dirty="0"/>
              <a:t>Value=1 </a:t>
            </a:r>
            <a:r>
              <a:rPr lang="en-US" dirty="0" smtClean="0"/>
              <a:t>is  compared to 5 and inserted before 5</a:t>
            </a:r>
            <a:endParaRPr lang="en-US" dirty="0"/>
          </a:p>
        </p:txBody>
      </p:sp>
      <p:sp>
        <p:nvSpPr>
          <p:cNvPr id="77" name="Curved Right Arrow 76"/>
          <p:cNvSpPr/>
          <p:nvPr/>
        </p:nvSpPr>
        <p:spPr>
          <a:xfrm rot="5400000">
            <a:off x="1738844" y="3376577"/>
            <a:ext cx="434631" cy="1410309"/>
          </a:xfrm>
          <a:prstGeom prst="curved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Curved Right Arrow 77"/>
          <p:cNvSpPr/>
          <p:nvPr/>
        </p:nvSpPr>
        <p:spPr>
          <a:xfrm rot="5400000">
            <a:off x="1183758" y="1376329"/>
            <a:ext cx="400628" cy="912047"/>
          </a:xfrm>
          <a:prstGeom prst="curved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4" name="Group 83"/>
          <p:cNvGrpSpPr/>
          <p:nvPr/>
        </p:nvGrpSpPr>
        <p:grpSpPr>
          <a:xfrm>
            <a:off x="972363" y="3155486"/>
            <a:ext cx="1883391" cy="458337"/>
            <a:chOff x="1917511" y="2369025"/>
            <a:chExt cx="1883391" cy="458337"/>
          </a:xfrm>
        </p:grpSpPr>
        <p:sp>
          <p:nvSpPr>
            <p:cNvPr id="85" name="Oval 84"/>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a:t>
              </a:r>
            </a:p>
          </p:txBody>
        </p:sp>
        <p:sp>
          <p:nvSpPr>
            <p:cNvPr id="86" name="Oval 85"/>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a:t>
              </a:r>
              <a:endParaRPr lang="en-US" b="1" dirty="0">
                <a:solidFill>
                  <a:srgbClr val="FF0000"/>
                </a:solidFill>
              </a:endParaRPr>
            </a:p>
          </p:txBody>
        </p:sp>
        <p:sp>
          <p:nvSpPr>
            <p:cNvPr id="87" name="Oval 86"/>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6</a:t>
              </a:r>
              <a:endParaRPr lang="en-US" b="1" dirty="0">
                <a:solidFill>
                  <a:srgbClr val="FF0000"/>
                </a:solidFill>
              </a:endParaRPr>
            </a:p>
          </p:txBody>
        </p:sp>
        <p:sp>
          <p:nvSpPr>
            <p:cNvPr id="88" name="Oval 87"/>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grpSp>
      <p:sp>
        <p:nvSpPr>
          <p:cNvPr id="89" name="TextBox 88"/>
          <p:cNvSpPr txBox="1"/>
          <p:nvPr/>
        </p:nvSpPr>
        <p:spPr>
          <a:xfrm>
            <a:off x="3098043" y="3253030"/>
            <a:ext cx="5415885" cy="369332"/>
          </a:xfrm>
          <a:prstGeom prst="rect">
            <a:avLst/>
          </a:prstGeom>
          <a:noFill/>
        </p:spPr>
        <p:txBody>
          <a:bodyPr wrap="square" rtlCol="0">
            <a:spAutoFit/>
          </a:bodyPr>
          <a:lstStyle/>
          <a:p>
            <a:r>
              <a:rPr lang="en-US" dirty="0"/>
              <a:t>Value=6  </a:t>
            </a:r>
            <a:r>
              <a:rPr lang="en-US" dirty="0" smtClean="0"/>
              <a:t>is  greater than  5 and 1 its still remains the same </a:t>
            </a:r>
            <a:endParaRPr lang="en-US" dirty="0"/>
          </a:p>
        </p:txBody>
      </p:sp>
      <p:grpSp>
        <p:nvGrpSpPr>
          <p:cNvPr id="90" name="Group 89"/>
          <p:cNvGrpSpPr/>
          <p:nvPr/>
        </p:nvGrpSpPr>
        <p:grpSpPr>
          <a:xfrm>
            <a:off x="902990" y="5291072"/>
            <a:ext cx="1883391" cy="458337"/>
            <a:chOff x="1917511" y="2369025"/>
            <a:chExt cx="1883391" cy="458337"/>
          </a:xfrm>
        </p:grpSpPr>
        <p:sp>
          <p:nvSpPr>
            <p:cNvPr id="91" name="Oval 90"/>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92" name="Oval 91"/>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93" name="Oval 92"/>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94" name="Oval 93"/>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grpSp>
      <p:sp>
        <p:nvSpPr>
          <p:cNvPr id="95" name="TextBox 94"/>
          <p:cNvSpPr txBox="1"/>
          <p:nvPr/>
        </p:nvSpPr>
        <p:spPr>
          <a:xfrm>
            <a:off x="3182202" y="4408099"/>
            <a:ext cx="7695064" cy="369332"/>
          </a:xfrm>
          <a:prstGeom prst="rect">
            <a:avLst/>
          </a:prstGeom>
          <a:noFill/>
        </p:spPr>
        <p:txBody>
          <a:bodyPr wrap="square" rtlCol="0">
            <a:spAutoFit/>
          </a:bodyPr>
          <a:lstStyle/>
          <a:p>
            <a:r>
              <a:rPr lang="en-US" dirty="0"/>
              <a:t>Value=2  </a:t>
            </a:r>
            <a:r>
              <a:rPr lang="en-US" dirty="0" smtClean="0"/>
              <a:t>is  less than 5,  6 and  greater than  1 so  its  inserted after 1 and before 5</a:t>
            </a:r>
            <a:endParaRPr lang="en-US" dirty="0"/>
          </a:p>
        </p:txBody>
      </p:sp>
      <p:grpSp>
        <p:nvGrpSpPr>
          <p:cNvPr id="96" name="Group 95"/>
          <p:cNvGrpSpPr/>
          <p:nvPr/>
        </p:nvGrpSpPr>
        <p:grpSpPr>
          <a:xfrm>
            <a:off x="952988" y="4297060"/>
            <a:ext cx="1883391" cy="458337"/>
            <a:chOff x="1917511" y="2369025"/>
            <a:chExt cx="1883391" cy="458337"/>
          </a:xfrm>
        </p:grpSpPr>
        <p:sp>
          <p:nvSpPr>
            <p:cNvPr id="97" name="Oval 96"/>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98" name="Oval 97"/>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5</a:t>
              </a:r>
              <a:endParaRPr lang="en-US" b="1" dirty="0">
                <a:solidFill>
                  <a:schemeClr val="bg1"/>
                </a:solidFill>
              </a:endParaRPr>
            </a:p>
          </p:txBody>
        </p:sp>
        <p:sp>
          <p:nvSpPr>
            <p:cNvPr id="99" name="Oval 98"/>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100" name="Oval 99"/>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grpSp>
      <p:sp>
        <p:nvSpPr>
          <p:cNvPr id="32" name="TextBox 31"/>
          <p:cNvSpPr txBox="1"/>
          <p:nvPr/>
        </p:nvSpPr>
        <p:spPr>
          <a:xfrm>
            <a:off x="3098043" y="5373832"/>
            <a:ext cx="7695064" cy="369332"/>
          </a:xfrm>
          <a:prstGeom prst="rect">
            <a:avLst/>
          </a:prstGeom>
          <a:noFill/>
        </p:spPr>
        <p:txBody>
          <a:bodyPr wrap="square" rtlCol="0">
            <a:spAutoFit/>
          </a:bodyPr>
          <a:lstStyle/>
          <a:p>
            <a:r>
              <a:rPr lang="en-US" dirty="0" smtClean="0"/>
              <a:t>Final Sorted List </a:t>
            </a:r>
            <a:endParaRPr lang="en-US" dirty="0"/>
          </a:p>
        </p:txBody>
      </p:sp>
    </p:spTree>
    <p:extLst>
      <p:ext uri="{BB962C8B-B14F-4D97-AF65-F5344CB8AC3E}">
        <p14:creationId xmlns:p14="http://schemas.microsoft.com/office/powerpoint/2010/main" val="48864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barn(inVertical)">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barn(inVertical)">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Program &amp; Tracing</a:t>
            </a:r>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14</a:t>
            </a:fld>
            <a:endParaRPr lang="en-US" dirty="0">
              <a:solidFill>
                <a:prstClr val="black"/>
              </a:solidFill>
            </a:endParaRPr>
          </a:p>
        </p:txBody>
      </p:sp>
      <p:pic>
        <p:nvPicPr>
          <p:cNvPr id="2050" name="Picture 2" descr="Insertion SOrting in Data Stru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378424"/>
            <a:ext cx="10481480" cy="476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761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Sorting using Insertion </a:t>
            </a:r>
            <a:r>
              <a:rPr lang="en-US" b="1" dirty="0" smtClean="0"/>
              <a:t>Sort Algorithm</a:t>
            </a:r>
            <a:endParaRPr lang="en-US" b="1" dirty="0"/>
          </a:p>
        </p:txBody>
      </p:sp>
      <p:sp>
        <p:nvSpPr>
          <p:cNvPr id="3" name="Content Placeholder 2"/>
          <p:cNvSpPr>
            <a:spLocks noGrp="1"/>
          </p:cNvSpPr>
          <p:nvPr>
            <p:ph idx="1"/>
          </p:nvPr>
        </p:nvSpPr>
        <p:spPr>
          <a:xfrm>
            <a:off x="696037" y="1365087"/>
            <a:ext cx="5254388" cy="4899234"/>
          </a:xfrm>
        </p:spPr>
        <p:txBody>
          <a:bodyPr>
            <a:normAutofit fontScale="77500" lnSpcReduction="20000"/>
          </a:bodyPr>
          <a:lstStyle/>
          <a:p>
            <a:r>
              <a:rPr lang="en-US" dirty="0"/>
              <a:t>Now lets, understand the </a:t>
            </a:r>
            <a:r>
              <a:rPr lang="en-US" dirty="0" smtClean="0"/>
              <a:t> </a:t>
            </a:r>
            <a:r>
              <a:rPr lang="en-US" dirty="0"/>
              <a:t>simple insertion sort algorithm. We took </a:t>
            </a:r>
            <a:r>
              <a:rPr lang="en-US" dirty="0" smtClean="0"/>
              <a:t>list with </a:t>
            </a:r>
            <a:r>
              <a:rPr lang="en-US" dirty="0"/>
              <a:t>6 integers. We took a variable </a:t>
            </a:r>
            <a:r>
              <a:rPr lang="en-US" b="1" dirty="0"/>
              <a:t>Value</a:t>
            </a:r>
            <a:r>
              <a:rPr lang="en-US" dirty="0" smtClean="0"/>
              <a:t>, </a:t>
            </a:r>
            <a:r>
              <a:rPr lang="en-US" dirty="0"/>
              <a:t>in which we put each element of </a:t>
            </a:r>
            <a:r>
              <a:rPr lang="en-US" dirty="0" smtClean="0"/>
              <a:t>the list, </a:t>
            </a:r>
            <a:r>
              <a:rPr lang="en-US" dirty="0"/>
              <a:t>in each pass, starting from the second element, that is </a:t>
            </a:r>
            <a:r>
              <a:rPr lang="en-US" b="1" dirty="0"/>
              <a:t>L</a:t>
            </a:r>
            <a:r>
              <a:rPr lang="en-US" b="1" dirty="0" smtClean="0"/>
              <a:t>ist[1</a:t>
            </a:r>
            <a:r>
              <a:rPr lang="en-US" b="1" dirty="0"/>
              <a:t>]</a:t>
            </a:r>
            <a:r>
              <a:rPr lang="en-US" dirty="0"/>
              <a:t>.</a:t>
            </a:r>
          </a:p>
          <a:p>
            <a:r>
              <a:rPr lang="en-US" dirty="0"/>
              <a:t>Then using the while loop, we iterate, until </a:t>
            </a:r>
            <a:r>
              <a:rPr lang="en-US" b="1" dirty="0"/>
              <a:t>j</a:t>
            </a:r>
            <a:r>
              <a:rPr lang="en-US" dirty="0"/>
              <a:t> becomes equal to zero or we find an element which is greater than </a:t>
            </a:r>
            <a:r>
              <a:rPr lang="en-US" b="1" dirty="0"/>
              <a:t>Value</a:t>
            </a:r>
            <a:r>
              <a:rPr lang="en-US" dirty="0" smtClean="0"/>
              <a:t>, </a:t>
            </a:r>
            <a:r>
              <a:rPr lang="en-US" dirty="0"/>
              <a:t>and then we insert the key at that position.</a:t>
            </a:r>
          </a:p>
          <a:p>
            <a:r>
              <a:rPr lang="en-US" dirty="0"/>
              <a:t>In the  </a:t>
            </a:r>
            <a:r>
              <a:rPr lang="en-US" dirty="0" smtClean="0"/>
              <a:t>above list, </a:t>
            </a:r>
            <a:r>
              <a:rPr lang="en-US" dirty="0"/>
              <a:t>first we pick 1 as Value, we compare it with 5(element before 1), 1 is smaller than 5, we shift 1 before 5. </a:t>
            </a:r>
            <a:endParaRPr lang="en-US" dirty="0" smtClean="0"/>
          </a:p>
          <a:p>
            <a:r>
              <a:rPr lang="en-US" dirty="0" smtClean="0"/>
              <a:t>Then </a:t>
            </a:r>
            <a:r>
              <a:rPr lang="en-US" dirty="0"/>
              <a:t>we pick 6, and compare it with 5 and 1, no shifting this time</a:t>
            </a:r>
            <a:r>
              <a:rPr lang="en-US" dirty="0" smtClean="0"/>
              <a:t>.</a:t>
            </a:r>
          </a:p>
          <a:p>
            <a:r>
              <a:rPr lang="en-US" dirty="0" smtClean="0"/>
              <a:t> </a:t>
            </a:r>
            <a:r>
              <a:rPr lang="en-US" dirty="0"/>
              <a:t>Then 2 becomes the key and is compared with, 6 and 5, and then 2 is placed after 1. </a:t>
            </a:r>
            <a:endParaRPr lang="en-US" dirty="0" smtClean="0"/>
          </a:p>
          <a:p>
            <a:r>
              <a:rPr lang="en-US" dirty="0" smtClean="0"/>
              <a:t>And </a:t>
            </a:r>
            <a:r>
              <a:rPr lang="en-US" dirty="0"/>
              <a:t>this goes on, until complete </a:t>
            </a:r>
            <a:r>
              <a:rPr lang="en-US" dirty="0" smtClean="0"/>
              <a:t>list gets </a:t>
            </a:r>
            <a:r>
              <a:rPr lang="en-US" dirty="0"/>
              <a:t>sorted.</a:t>
            </a:r>
          </a:p>
          <a:p>
            <a:endParaRPr lang="en-US" dirty="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15</a:t>
            </a:fld>
            <a:endParaRPr lang="en-US" dirty="0">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989" y="1392072"/>
            <a:ext cx="5504596" cy="4844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271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Analysis of </a:t>
            </a:r>
            <a:r>
              <a:rPr lang="en-US" dirty="0" smtClean="0"/>
              <a:t>Insertion Sorting</a:t>
            </a:r>
            <a:endParaRPr lang="en-US" dirty="0"/>
          </a:p>
        </p:txBody>
      </p:sp>
      <p:sp>
        <p:nvSpPr>
          <p:cNvPr id="3" name="Content Placeholder 2"/>
          <p:cNvSpPr>
            <a:spLocks noGrp="1"/>
          </p:cNvSpPr>
          <p:nvPr>
            <p:ph idx="1"/>
          </p:nvPr>
        </p:nvSpPr>
        <p:spPr>
          <a:xfrm>
            <a:off x="800100" y="1365086"/>
            <a:ext cx="10604500" cy="4912883"/>
          </a:xfrm>
        </p:spPr>
        <p:txBody>
          <a:bodyPr>
            <a:normAutofit fontScale="92500" lnSpcReduction="20000"/>
          </a:bodyPr>
          <a:lstStyle/>
          <a:p>
            <a:r>
              <a:rPr lang="en-US" b="1" dirty="0" smtClean="0"/>
              <a:t>Worst Case </a:t>
            </a:r>
            <a:r>
              <a:rPr lang="en-US" b="1" dirty="0"/>
              <a:t>Time </a:t>
            </a:r>
            <a:r>
              <a:rPr lang="en-US" b="1" dirty="0" smtClean="0"/>
              <a:t>Complexity  </a:t>
            </a:r>
          </a:p>
          <a:p>
            <a:pPr marL="0" indent="0">
              <a:buNone/>
            </a:pPr>
            <a:r>
              <a:rPr lang="en-US" b="1" dirty="0"/>
              <a:t>	</a:t>
            </a:r>
            <a:r>
              <a:rPr lang="en-US" dirty="0" smtClean="0"/>
              <a:t>T(n)=</a:t>
            </a:r>
            <a:r>
              <a:rPr lang="en-US" dirty="0"/>
              <a:t>(c1+c3)(n-1</a:t>
            </a:r>
            <a:r>
              <a:rPr lang="en-US" dirty="0" smtClean="0"/>
              <a:t>)+{1+2+…….n-1}c2=</a:t>
            </a:r>
            <a:r>
              <a:rPr lang="en-US" dirty="0"/>
              <a:t>(c1+c3)(n-1</a:t>
            </a:r>
            <a:r>
              <a:rPr lang="en-US" dirty="0" smtClean="0"/>
              <a:t>)+(n(n-1)/2)c2=a</a:t>
            </a:r>
            <a:r>
              <a:rPr lang="en-US" b="1" dirty="0" smtClean="0"/>
              <a:t>(n</a:t>
            </a:r>
            <a:r>
              <a:rPr lang="en-US" b="1" baseline="30000" dirty="0" smtClean="0"/>
              <a:t>2</a:t>
            </a:r>
            <a:r>
              <a:rPr lang="en-US" b="1" dirty="0" smtClean="0"/>
              <a:t>)+bn+c</a:t>
            </a:r>
          </a:p>
          <a:p>
            <a:pPr marL="0" indent="0">
              <a:buNone/>
            </a:pPr>
            <a:r>
              <a:rPr lang="en-US" b="1" dirty="0"/>
              <a:t>	</a:t>
            </a:r>
            <a:r>
              <a:rPr lang="en-US" b="1" dirty="0" smtClean="0"/>
              <a:t>									 </a:t>
            </a:r>
            <a:r>
              <a:rPr lang="en-US" b="1" dirty="0" err="1" smtClean="0"/>
              <a:t>i.e</a:t>
            </a:r>
            <a:r>
              <a:rPr lang="en-US" b="1" dirty="0" smtClean="0"/>
              <a:t>, O(n</a:t>
            </a:r>
            <a:r>
              <a:rPr lang="en-US" b="1" baseline="30000" dirty="0" smtClean="0"/>
              <a:t>2</a:t>
            </a:r>
            <a:r>
              <a:rPr lang="en-US" b="1" dirty="0"/>
              <a:t>)</a:t>
            </a:r>
            <a:r>
              <a:rPr lang="en-US" b="1" dirty="0" smtClean="0"/>
              <a:t>     </a:t>
            </a:r>
            <a:r>
              <a:rPr lang="en-US" dirty="0" smtClean="0"/>
              <a:t>when list is reverse order</a:t>
            </a:r>
          </a:p>
          <a:p>
            <a:r>
              <a:rPr lang="en-US" b="1" dirty="0" smtClean="0"/>
              <a:t>Average </a:t>
            </a:r>
            <a:r>
              <a:rPr lang="en-US" b="1" dirty="0"/>
              <a:t>Case Time Complexity  </a:t>
            </a:r>
            <a:r>
              <a:rPr lang="en-US" b="1" dirty="0" smtClean="0"/>
              <a:t>also Big O </a:t>
            </a:r>
            <a:r>
              <a:rPr lang="en-US" b="1" dirty="0"/>
              <a:t>of </a:t>
            </a:r>
            <a:r>
              <a:rPr lang="en-US" b="1" dirty="0" smtClean="0"/>
              <a:t>n</a:t>
            </a:r>
            <a:r>
              <a:rPr lang="en-US" b="1" baseline="30000" dirty="0" smtClean="0"/>
              <a:t>2 </a:t>
            </a:r>
            <a:r>
              <a:rPr lang="en-US" b="1" dirty="0" smtClean="0"/>
              <a:t> = O(n</a:t>
            </a:r>
            <a:r>
              <a:rPr lang="en-US" b="1" baseline="30000" dirty="0" smtClean="0"/>
              <a:t>2</a:t>
            </a:r>
            <a:r>
              <a:rPr lang="en-US" b="1" dirty="0" smtClean="0"/>
              <a:t>)</a:t>
            </a:r>
          </a:p>
          <a:p>
            <a:r>
              <a:rPr lang="en-US" b="1" dirty="0"/>
              <a:t>Best-case Time </a:t>
            </a:r>
            <a:r>
              <a:rPr lang="en-US" b="1" dirty="0" smtClean="0"/>
              <a:t>Complexity</a:t>
            </a:r>
            <a:endParaRPr lang="en-US" dirty="0" smtClean="0"/>
          </a:p>
          <a:p>
            <a:pPr marL="0" indent="0">
              <a:buNone/>
            </a:pPr>
            <a:r>
              <a:rPr lang="en-US" dirty="0"/>
              <a:t>	</a:t>
            </a:r>
            <a:r>
              <a:rPr lang="en-US" dirty="0" smtClean="0"/>
              <a:t>			T(n)=(c1+c3)(n-1)=c1n+c3n-(c1+c3)=an+c=</a:t>
            </a:r>
            <a:r>
              <a:rPr lang="en-US" b="1" dirty="0" smtClean="0"/>
              <a:t>O(n)</a:t>
            </a:r>
          </a:p>
          <a:p>
            <a:pPr marL="0" indent="0">
              <a:buNone/>
            </a:pPr>
            <a:r>
              <a:rPr lang="en-US" dirty="0"/>
              <a:t>	</a:t>
            </a:r>
            <a:r>
              <a:rPr lang="en-US" dirty="0" smtClean="0"/>
              <a:t>				it </a:t>
            </a:r>
            <a:r>
              <a:rPr lang="en-US" dirty="0"/>
              <a:t>is when the list is already sorted.</a:t>
            </a:r>
            <a:endParaRPr lang="en-US" dirty="0" smtClean="0"/>
          </a:p>
          <a:p>
            <a:r>
              <a:rPr lang="en-US" b="1" dirty="0" smtClean="0"/>
              <a:t>Space </a:t>
            </a:r>
            <a:r>
              <a:rPr lang="en-US" b="1" dirty="0"/>
              <a:t>complexity </a:t>
            </a:r>
            <a:r>
              <a:rPr lang="en-US" dirty="0"/>
              <a:t>for </a:t>
            </a:r>
            <a:r>
              <a:rPr lang="en-US" dirty="0" smtClean="0"/>
              <a:t>Insertion </a:t>
            </a:r>
            <a:r>
              <a:rPr lang="en-US" dirty="0"/>
              <a:t>Sort is </a:t>
            </a:r>
            <a:r>
              <a:rPr lang="en-US" b="1" dirty="0"/>
              <a:t>O(1)</a:t>
            </a:r>
            <a:r>
              <a:rPr lang="en-US" dirty="0"/>
              <a:t>, </a:t>
            </a:r>
            <a:endParaRPr lang="en-US" dirty="0" smtClean="0"/>
          </a:p>
          <a:p>
            <a:pPr marL="0" indent="0">
              <a:buNone/>
            </a:pPr>
            <a:r>
              <a:rPr lang="en-US" dirty="0" smtClean="0"/>
              <a:t>		</a:t>
            </a:r>
            <a:r>
              <a:rPr lang="en-US" dirty="0"/>
              <a:t>	</a:t>
            </a:r>
            <a:r>
              <a:rPr lang="en-US" dirty="0" smtClean="0"/>
              <a:t>	because </a:t>
            </a:r>
            <a:r>
              <a:rPr lang="en-US" dirty="0"/>
              <a:t>only single additional memory space is required </a:t>
            </a:r>
            <a:endParaRPr lang="en-US" dirty="0" smtClean="0"/>
          </a:p>
          <a:p>
            <a:pPr marL="0" indent="0">
              <a:buNone/>
            </a:pPr>
            <a:r>
              <a:rPr lang="en-US" b="1" dirty="0" smtClean="0"/>
              <a:t>Note:-</a:t>
            </a:r>
          </a:p>
          <a:p>
            <a:pPr lvl="1">
              <a:buFont typeface="Courier New" panose="02070309020205020404" pitchFamily="49" charset="0"/>
              <a:buChar char="o"/>
            </a:pPr>
            <a:r>
              <a:rPr lang="en-US" dirty="0"/>
              <a:t>It is better than Selection Sort and Bubble Sort algorithms. Its space complexity is less. </a:t>
            </a:r>
            <a:endParaRPr lang="en-US" dirty="0" smtClean="0"/>
          </a:p>
          <a:p>
            <a:pPr lvl="1">
              <a:buFont typeface="Courier New" panose="02070309020205020404" pitchFamily="49" charset="0"/>
              <a:buChar char="o"/>
            </a:pPr>
            <a:r>
              <a:rPr lang="en-US" dirty="0" smtClean="0"/>
              <a:t>Like </a:t>
            </a:r>
            <a:r>
              <a:rPr lang="en-US" dirty="0"/>
              <a:t>Bubble Sorting, insertion sort also requires a single additional memory space.</a:t>
            </a:r>
          </a:p>
          <a:p>
            <a:endParaRPr lang="en-US" dirty="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err="1" smtClean="0">
                <a:solidFill>
                  <a:prstClr val="black"/>
                </a:solidFill>
              </a:rPr>
              <a:t>Jagannath</a:t>
            </a:r>
            <a:r>
              <a:rPr lang="en-US" dirty="0" smtClean="0">
                <a:solidFill>
                  <a:prstClr val="black"/>
                </a:solidFill>
              </a:rPr>
              <a:t>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605486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marL="1200150" lvl="2" indent="-285750" algn="ctr" defTabSz="457200" rtl="0">
              <a:spcBef>
                <a:spcPct val="20000"/>
              </a:spcBef>
              <a:spcAft>
                <a:spcPts val="600"/>
              </a:spcAft>
            </a:pPr>
            <a:r>
              <a:rPr lang="en-US" sz="4400" kern="1200" dirty="0">
                <a:solidFill>
                  <a:prstClr val="black">
                    <a:lumMod val="85000"/>
                    <a:lumOff val="15000"/>
                  </a:prstClr>
                </a:solidFill>
                <a:latin typeface="Garamond" panose="02020404030301010803"/>
                <a:ea typeface="+mn-ea"/>
                <a:cs typeface="+mn-cs"/>
              </a:rPr>
              <a:t>Selection Sort</a:t>
            </a:r>
          </a:p>
        </p:txBody>
      </p:sp>
      <p:sp>
        <p:nvSpPr>
          <p:cNvPr id="2" name="Content Placeholder 1"/>
          <p:cNvSpPr>
            <a:spLocks noGrp="1"/>
          </p:cNvSpPr>
          <p:nvPr>
            <p:ph idx="1"/>
          </p:nvPr>
        </p:nvSpPr>
        <p:spPr>
          <a:xfrm>
            <a:off x="800100" y="1365086"/>
            <a:ext cx="10604500" cy="5267726"/>
          </a:xfrm>
        </p:spPr>
        <p:txBody>
          <a:bodyPr>
            <a:normAutofit fontScale="92500" lnSpcReduction="10000"/>
          </a:bodyPr>
          <a:lstStyle/>
          <a:p>
            <a:r>
              <a:rPr lang="en-US" dirty="0"/>
              <a:t>The </a:t>
            </a:r>
            <a:r>
              <a:rPr lang="en-US" b="1" dirty="0"/>
              <a:t>selection sort</a:t>
            </a:r>
            <a:r>
              <a:rPr lang="en-US" dirty="0"/>
              <a:t> algorithm sorts </a:t>
            </a:r>
            <a:r>
              <a:rPr lang="en-US" dirty="0" smtClean="0"/>
              <a:t>list by </a:t>
            </a:r>
            <a:r>
              <a:rPr lang="en-US" dirty="0"/>
              <a:t>repeatedly finding the minimum element (considering ascending order) from unsorted part and putting it at the beginning. The algorithm </a:t>
            </a:r>
            <a:r>
              <a:rPr lang="en-US" dirty="0" smtClean="0"/>
              <a:t> or logic will maintains </a:t>
            </a:r>
            <a:r>
              <a:rPr lang="en-US" dirty="0"/>
              <a:t>two </a:t>
            </a:r>
            <a:r>
              <a:rPr lang="en-US" b="1" dirty="0" smtClean="0"/>
              <a:t>sublists</a:t>
            </a:r>
            <a:r>
              <a:rPr lang="en-US" dirty="0" smtClean="0"/>
              <a:t> </a:t>
            </a:r>
            <a:r>
              <a:rPr lang="en-US" dirty="0"/>
              <a:t>in a given </a:t>
            </a:r>
            <a:r>
              <a:rPr lang="en-US" dirty="0" smtClean="0"/>
              <a:t>list.</a:t>
            </a:r>
            <a:endParaRPr lang="en-US" dirty="0"/>
          </a:p>
          <a:p>
            <a:pPr marL="457200" lvl="1" indent="0">
              <a:buNone/>
            </a:pPr>
            <a:r>
              <a:rPr lang="en-US" dirty="0"/>
              <a:t>1) The </a:t>
            </a:r>
            <a:r>
              <a:rPr lang="en-US" b="1" dirty="0" smtClean="0"/>
              <a:t>sublist</a:t>
            </a:r>
            <a:r>
              <a:rPr lang="en-US" dirty="0" smtClean="0"/>
              <a:t> </a:t>
            </a:r>
            <a:r>
              <a:rPr lang="en-US" dirty="0"/>
              <a:t>which is already sorted.</a:t>
            </a:r>
            <a:br>
              <a:rPr lang="en-US" dirty="0"/>
            </a:br>
            <a:r>
              <a:rPr lang="en-US" dirty="0"/>
              <a:t>2) Remaining </a:t>
            </a:r>
            <a:r>
              <a:rPr lang="en-US" b="1" dirty="0" smtClean="0"/>
              <a:t>sublist</a:t>
            </a:r>
            <a:r>
              <a:rPr lang="en-US" dirty="0" smtClean="0"/>
              <a:t> </a:t>
            </a:r>
            <a:r>
              <a:rPr lang="en-US" dirty="0"/>
              <a:t>which is unsorted.</a:t>
            </a:r>
          </a:p>
          <a:p>
            <a:r>
              <a:rPr lang="en-US" dirty="0"/>
              <a:t>In every iteration of selection sort, the minimum element (considering ascending order) from the unsorted subarray is picked and moved to the sorted </a:t>
            </a:r>
            <a:r>
              <a:rPr lang="en-US" dirty="0" err="1" smtClean="0"/>
              <a:t>sublist</a:t>
            </a:r>
            <a:r>
              <a:rPr lang="en-US" dirty="0" smtClean="0"/>
              <a:t>. </a:t>
            </a:r>
            <a:endParaRPr lang="en-US" dirty="0"/>
          </a:p>
          <a:p>
            <a:r>
              <a:rPr lang="en-US" b="1" dirty="0"/>
              <a:t>Selection sorting</a:t>
            </a:r>
            <a:r>
              <a:rPr lang="en-US" dirty="0"/>
              <a:t> is conceptually the most simplest sorting algorithm. This algorithm first finds the smallest element in </a:t>
            </a:r>
            <a:r>
              <a:rPr lang="en-US" dirty="0" smtClean="0"/>
              <a:t>the list </a:t>
            </a:r>
            <a:r>
              <a:rPr lang="en-US" dirty="0"/>
              <a:t>and exchanges it with the element in the first position, then find the second smallest element and exchange it with the element in the second position, and continues in this way until the entire </a:t>
            </a:r>
            <a:r>
              <a:rPr lang="en-US" dirty="0" smtClean="0"/>
              <a:t>list </a:t>
            </a:r>
            <a:r>
              <a:rPr lang="en-US" dirty="0"/>
              <a:t>is sorted</a:t>
            </a:r>
            <a:r>
              <a:rPr lang="en-US" dirty="0" smtClean="0"/>
              <a:t>.</a:t>
            </a:r>
          </a:p>
          <a:p>
            <a:r>
              <a:rPr lang="en-US" b="1" dirty="0"/>
              <a:t>Note: </a:t>
            </a:r>
            <a:r>
              <a:rPr lang="en-US" dirty="0"/>
              <a:t>Selection sort is an unstable sort </a:t>
            </a:r>
            <a:r>
              <a:rPr lang="en-US" dirty="0" err="1"/>
              <a:t>i.e</a:t>
            </a:r>
            <a:r>
              <a:rPr lang="en-US" dirty="0"/>
              <a:t> it might change the occurrence of two similar elements in the list while sorting</a:t>
            </a:r>
            <a:r>
              <a:rPr lang="en-US" dirty="0" smtClean="0"/>
              <a:t>.</a:t>
            </a:r>
          </a:p>
          <a:p>
            <a:r>
              <a:rPr lang="en-US" dirty="0" smtClean="0"/>
              <a:t> </a:t>
            </a:r>
            <a:r>
              <a:rPr lang="en-US" dirty="0"/>
              <a:t>But it can also be a stable sort when it is implemented using linked list data structures.</a:t>
            </a:r>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738696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Program &amp; Tracing</a:t>
            </a:r>
          </a:p>
        </p:txBody>
      </p:sp>
      <p:sp>
        <p:nvSpPr>
          <p:cNvPr id="3" name="Content Placeholder 2"/>
          <p:cNvSpPr>
            <a:spLocks noGrp="1"/>
          </p:cNvSpPr>
          <p:nvPr>
            <p:ph idx="1"/>
          </p:nvPr>
        </p:nvSpPr>
        <p:spPr>
          <a:xfrm>
            <a:off x="772803" y="1310492"/>
            <a:ext cx="10732259" cy="613842"/>
          </a:xfrm>
        </p:spPr>
        <p:txBody>
          <a:bodyPr>
            <a:normAutofit/>
          </a:bodyPr>
          <a:lstStyle/>
          <a:p>
            <a:r>
              <a:rPr lang="en-US" dirty="0"/>
              <a:t>Let's </a:t>
            </a:r>
            <a:r>
              <a:rPr lang="en-US" dirty="0" smtClean="0"/>
              <a:t>consider a List </a:t>
            </a:r>
            <a:r>
              <a:rPr lang="en-US" dirty="0"/>
              <a:t>with values </a:t>
            </a:r>
            <a:r>
              <a:rPr lang="en-US" dirty="0" smtClean="0"/>
              <a:t>[3,  </a:t>
            </a:r>
            <a:r>
              <a:rPr lang="en-US" dirty="0"/>
              <a:t>6, </a:t>
            </a:r>
            <a:r>
              <a:rPr lang="en-US" dirty="0" smtClean="0"/>
              <a:t>1, 8, 4, 5]                                               </a:t>
            </a:r>
          </a:p>
          <a:p>
            <a:endParaRPr lang="en-US" dirty="0" smtClean="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18</a:t>
            </a:fld>
            <a:endParaRPr lang="en-US" dirty="0">
              <a:solidFill>
                <a:prstClr val="black"/>
              </a:solidFill>
            </a:endParaRPr>
          </a:p>
        </p:txBody>
      </p:sp>
      <p:sp>
        <p:nvSpPr>
          <p:cNvPr id="78" name="Curved Right Arrow 77"/>
          <p:cNvSpPr/>
          <p:nvPr/>
        </p:nvSpPr>
        <p:spPr>
          <a:xfrm rot="5400000">
            <a:off x="1572137" y="1259733"/>
            <a:ext cx="400628" cy="1336317"/>
          </a:xfrm>
          <a:prstGeom prst="curved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4053383" y="1798115"/>
            <a:ext cx="7695064" cy="923330"/>
          </a:xfrm>
          <a:prstGeom prst="rect">
            <a:avLst/>
          </a:prstGeom>
          <a:noFill/>
        </p:spPr>
        <p:txBody>
          <a:bodyPr wrap="square" rtlCol="0">
            <a:spAutoFit/>
          </a:bodyPr>
          <a:lstStyle/>
          <a:p>
            <a:r>
              <a:rPr lang="en-US" dirty="0" smtClean="0"/>
              <a:t>Original List Before Sorting</a:t>
            </a:r>
          </a:p>
          <a:p>
            <a:r>
              <a:rPr lang="en-US" dirty="0"/>
              <a:t>the smallest element found is 1, so it is placed at the first position, then leaving the first element, </a:t>
            </a:r>
          </a:p>
        </p:txBody>
      </p:sp>
      <p:grpSp>
        <p:nvGrpSpPr>
          <p:cNvPr id="7" name="Group 6"/>
          <p:cNvGrpSpPr/>
          <p:nvPr/>
        </p:nvGrpSpPr>
        <p:grpSpPr>
          <a:xfrm>
            <a:off x="1076997" y="2031236"/>
            <a:ext cx="3046918" cy="474257"/>
            <a:chOff x="1076997" y="2031236"/>
            <a:chExt cx="3046918" cy="474257"/>
          </a:xfrm>
        </p:grpSpPr>
        <p:sp>
          <p:nvSpPr>
            <p:cNvPr id="63" name="Oval 62"/>
            <p:cNvSpPr/>
            <p:nvPr/>
          </p:nvSpPr>
          <p:spPr>
            <a:xfrm>
              <a:off x="107699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64" name="Oval 63"/>
            <p:cNvSpPr/>
            <p:nvPr/>
          </p:nvSpPr>
          <p:spPr>
            <a:xfrm>
              <a:off x="1596903"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6</a:t>
              </a:r>
              <a:endParaRPr lang="en-US" b="1" dirty="0">
                <a:solidFill>
                  <a:schemeClr val="bg1"/>
                </a:solidFill>
              </a:endParaRPr>
            </a:p>
          </p:txBody>
        </p:sp>
        <p:sp>
          <p:nvSpPr>
            <p:cNvPr id="65" name="Oval 64"/>
            <p:cNvSpPr/>
            <p:nvPr/>
          </p:nvSpPr>
          <p:spPr>
            <a:xfrm>
              <a:off x="2102165"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1</a:t>
              </a:r>
              <a:endParaRPr lang="en-US" b="1" dirty="0">
                <a:solidFill>
                  <a:srgbClr val="C00000"/>
                </a:solidFill>
              </a:endParaRPr>
            </a:p>
          </p:txBody>
        </p:sp>
        <p:sp>
          <p:nvSpPr>
            <p:cNvPr id="66" name="Oval 65"/>
            <p:cNvSpPr/>
            <p:nvPr/>
          </p:nvSpPr>
          <p:spPr>
            <a:xfrm>
              <a:off x="260742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33" name="Oval 32"/>
            <p:cNvSpPr/>
            <p:nvPr/>
          </p:nvSpPr>
          <p:spPr>
            <a:xfrm>
              <a:off x="3128037" y="204715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34" name="Oval 33"/>
            <p:cNvSpPr/>
            <p:nvPr/>
          </p:nvSpPr>
          <p:spPr>
            <a:xfrm>
              <a:off x="3633299" y="204829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grpSp>
      <p:grpSp>
        <p:nvGrpSpPr>
          <p:cNvPr id="36" name="Group 35"/>
          <p:cNvGrpSpPr/>
          <p:nvPr/>
        </p:nvGrpSpPr>
        <p:grpSpPr>
          <a:xfrm>
            <a:off x="1069322" y="2852378"/>
            <a:ext cx="3046918" cy="474257"/>
            <a:chOff x="1076997" y="2031236"/>
            <a:chExt cx="3046918" cy="474257"/>
          </a:xfrm>
        </p:grpSpPr>
        <p:sp>
          <p:nvSpPr>
            <p:cNvPr id="37" name="Oval 36"/>
            <p:cNvSpPr/>
            <p:nvPr/>
          </p:nvSpPr>
          <p:spPr>
            <a:xfrm>
              <a:off x="107699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38" name="Oval 37"/>
            <p:cNvSpPr/>
            <p:nvPr/>
          </p:nvSpPr>
          <p:spPr>
            <a:xfrm>
              <a:off x="1596903"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6</a:t>
              </a:r>
              <a:endParaRPr lang="en-US" b="1" dirty="0">
                <a:solidFill>
                  <a:schemeClr val="bg1"/>
                </a:solidFill>
              </a:endParaRPr>
            </a:p>
          </p:txBody>
        </p:sp>
        <p:sp>
          <p:nvSpPr>
            <p:cNvPr id="39" name="Oval 38"/>
            <p:cNvSpPr/>
            <p:nvPr/>
          </p:nvSpPr>
          <p:spPr>
            <a:xfrm>
              <a:off x="2102165"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3</a:t>
              </a:r>
              <a:endParaRPr lang="en-US" b="1" dirty="0">
                <a:solidFill>
                  <a:srgbClr val="C00000"/>
                </a:solidFill>
              </a:endParaRPr>
            </a:p>
          </p:txBody>
        </p:sp>
        <p:sp>
          <p:nvSpPr>
            <p:cNvPr id="40" name="Oval 39"/>
            <p:cNvSpPr/>
            <p:nvPr/>
          </p:nvSpPr>
          <p:spPr>
            <a:xfrm>
              <a:off x="260742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41" name="Oval 40"/>
            <p:cNvSpPr/>
            <p:nvPr/>
          </p:nvSpPr>
          <p:spPr>
            <a:xfrm>
              <a:off x="3128037" y="204715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43" name="Oval 42"/>
            <p:cNvSpPr/>
            <p:nvPr/>
          </p:nvSpPr>
          <p:spPr>
            <a:xfrm>
              <a:off x="3633299" y="204829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grpSp>
      <p:grpSp>
        <p:nvGrpSpPr>
          <p:cNvPr id="44" name="Group 43"/>
          <p:cNvGrpSpPr/>
          <p:nvPr/>
        </p:nvGrpSpPr>
        <p:grpSpPr>
          <a:xfrm>
            <a:off x="1076997" y="3616653"/>
            <a:ext cx="3046918" cy="474257"/>
            <a:chOff x="1076997" y="2031236"/>
            <a:chExt cx="3046918" cy="474257"/>
          </a:xfrm>
        </p:grpSpPr>
        <p:sp>
          <p:nvSpPr>
            <p:cNvPr id="45" name="Oval 44"/>
            <p:cNvSpPr/>
            <p:nvPr/>
          </p:nvSpPr>
          <p:spPr>
            <a:xfrm>
              <a:off x="107699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46" name="Oval 45"/>
            <p:cNvSpPr/>
            <p:nvPr/>
          </p:nvSpPr>
          <p:spPr>
            <a:xfrm>
              <a:off x="1596903"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47" name="Oval 46"/>
            <p:cNvSpPr/>
            <p:nvPr/>
          </p:nvSpPr>
          <p:spPr>
            <a:xfrm>
              <a:off x="2102165"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48" name="Oval 47"/>
            <p:cNvSpPr/>
            <p:nvPr/>
          </p:nvSpPr>
          <p:spPr>
            <a:xfrm>
              <a:off x="260742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49" name="Oval 48"/>
            <p:cNvSpPr/>
            <p:nvPr/>
          </p:nvSpPr>
          <p:spPr>
            <a:xfrm>
              <a:off x="3128037" y="204715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4</a:t>
              </a:r>
              <a:endParaRPr lang="en-US" b="1" dirty="0">
                <a:solidFill>
                  <a:srgbClr val="C00000"/>
                </a:solidFill>
              </a:endParaRPr>
            </a:p>
          </p:txBody>
        </p:sp>
        <p:sp>
          <p:nvSpPr>
            <p:cNvPr id="50" name="Oval 49"/>
            <p:cNvSpPr/>
            <p:nvPr/>
          </p:nvSpPr>
          <p:spPr>
            <a:xfrm>
              <a:off x="3633299" y="204829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grpSp>
      <p:grpSp>
        <p:nvGrpSpPr>
          <p:cNvPr id="51" name="Group 50"/>
          <p:cNvGrpSpPr/>
          <p:nvPr/>
        </p:nvGrpSpPr>
        <p:grpSpPr>
          <a:xfrm>
            <a:off x="1090645" y="4326336"/>
            <a:ext cx="3046918" cy="474257"/>
            <a:chOff x="1076997" y="2031236"/>
            <a:chExt cx="3046918" cy="474257"/>
          </a:xfrm>
        </p:grpSpPr>
        <p:sp>
          <p:nvSpPr>
            <p:cNvPr id="52" name="Oval 51"/>
            <p:cNvSpPr/>
            <p:nvPr/>
          </p:nvSpPr>
          <p:spPr>
            <a:xfrm>
              <a:off x="107699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53" name="Oval 52"/>
            <p:cNvSpPr/>
            <p:nvPr/>
          </p:nvSpPr>
          <p:spPr>
            <a:xfrm>
              <a:off x="1596903"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54" name="Oval 53"/>
            <p:cNvSpPr/>
            <p:nvPr/>
          </p:nvSpPr>
          <p:spPr>
            <a:xfrm>
              <a:off x="2102165"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55" name="Oval 54"/>
            <p:cNvSpPr/>
            <p:nvPr/>
          </p:nvSpPr>
          <p:spPr>
            <a:xfrm>
              <a:off x="260742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56" name="Oval 55"/>
            <p:cNvSpPr/>
            <p:nvPr/>
          </p:nvSpPr>
          <p:spPr>
            <a:xfrm>
              <a:off x="3128037" y="204715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57" name="Oval 56"/>
            <p:cNvSpPr/>
            <p:nvPr/>
          </p:nvSpPr>
          <p:spPr>
            <a:xfrm>
              <a:off x="3633299" y="204829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5</a:t>
              </a:r>
              <a:endParaRPr lang="en-US" b="1" dirty="0">
                <a:solidFill>
                  <a:srgbClr val="C00000"/>
                </a:solidFill>
              </a:endParaRPr>
            </a:p>
          </p:txBody>
        </p:sp>
      </p:grpSp>
      <p:grpSp>
        <p:nvGrpSpPr>
          <p:cNvPr id="58" name="Group 57"/>
          <p:cNvGrpSpPr/>
          <p:nvPr/>
        </p:nvGrpSpPr>
        <p:grpSpPr>
          <a:xfrm>
            <a:off x="1058302" y="4995111"/>
            <a:ext cx="3046918" cy="474257"/>
            <a:chOff x="1076997" y="2031236"/>
            <a:chExt cx="3046918" cy="474257"/>
          </a:xfrm>
        </p:grpSpPr>
        <p:sp>
          <p:nvSpPr>
            <p:cNvPr id="59" name="Oval 58"/>
            <p:cNvSpPr/>
            <p:nvPr/>
          </p:nvSpPr>
          <p:spPr>
            <a:xfrm>
              <a:off x="107699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60" name="Oval 59"/>
            <p:cNvSpPr/>
            <p:nvPr/>
          </p:nvSpPr>
          <p:spPr>
            <a:xfrm>
              <a:off x="1596903"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61" name="Oval 60"/>
            <p:cNvSpPr/>
            <p:nvPr/>
          </p:nvSpPr>
          <p:spPr>
            <a:xfrm>
              <a:off x="2102165"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67" name="Oval 66"/>
            <p:cNvSpPr/>
            <p:nvPr/>
          </p:nvSpPr>
          <p:spPr>
            <a:xfrm>
              <a:off x="260742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68" name="Oval 67"/>
            <p:cNvSpPr/>
            <p:nvPr/>
          </p:nvSpPr>
          <p:spPr>
            <a:xfrm>
              <a:off x="3128037" y="204715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6</a:t>
              </a:r>
              <a:endParaRPr lang="en-US" b="1" dirty="0">
                <a:solidFill>
                  <a:srgbClr val="C00000"/>
                </a:solidFill>
              </a:endParaRPr>
            </a:p>
          </p:txBody>
        </p:sp>
        <p:sp>
          <p:nvSpPr>
            <p:cNvPr id="69" name="Oval 68"/>
            <p:cNvSpPr/>
            <p:nvPr/>
          </p:nvSpPr>
          <p:spPr>
            <a:xfrm>
              <a:off x="3633299" y="204829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grpSp>
      <p:grpSp>
        <p:nvGrpSpPr>
          <p:cNvPr id="70" name="Group 69"/>
          <p:cNvGrpSpPr/>
          <p:nvPr/>
        </p:nvGrpSpPr>
        <p:grpSpPr>
          <a:xfrm>
            <a:off x="1046926" y="5679783"/>
            <a:ext cx="3046918" cy="474257"/>
            <a:chOff x="1076997" y="2031236"/>
            <a:chExt cx="3046918" cy="474257"/>
          </a:xfrm>
        </p:grpSpPr>
        <p:sp>
          <p:nvSpPr>
            <p:cNvPr id="71" name="Oval 70"/>
            <p:cNvSpPr/>
            <p:nvPr/>
          </p:nvSpPr>
          <p:spPr>
            <a:xfrm>
              <a:off x="107699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72" name="Oval 71"/>
            <p:cNvSpPr/>
            <p:nvPr/>
          </p:nvSpPr>
          <p:spPr>
            <a:xfrm>
              <a:off x="1596903"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6</a:t>
              </a:r>
              <a:endParaRPr lang="en-US" b="1" dirty="0">
                <a:solidFill>
                  <a:schemeClr val="bg1"/>
                </a:solidFill>
              </a:endParaRPr>
            </a:p>
          </p:txBody>
        </p:sp>
        <p:sp>
          <p:nvSpPr>
            <p:cNvPr id="73" name="Oval 72"/>
            <p:cNvSpPr/>
            <p:nvPr/>
          </p:nvSpPr>
          <p:spPr>
            <a:xfrm>
              <a:off x="2102165" y="203123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74" name="Oval 73"/>
            <p:cNvSpPr/>
            <p:nvPr/>
          </p:nvSpPr>
          <p:spPr>
            <a:xfrm>
              <a:off x="2607427" y="203237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75" name="Oval 74"/>
            <p:cNvSpPr/>
            <p:nvPr/>
          </p:nvSpPr>
          <p:spPr>
            <a:xfrm>
              <a:off x="3128037" y="2047156"/>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76" name="Oval 75"/>
            <p:cNvSpPr/>
            <p:nvPr/>
          </p:nvSpPr>
          <p:spPr>
            <a:xfrm>
              <a:off x="3633299" y="2048293"/>
              <a:ext cx="49061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grpSp>
      <p:sp>
        <p:nvSpPr>
          <p:cNvPr id="79" name="TextBox 78"/>
          <p:cNvSpPr txBox="1"/>
          <p:nvPr/>
        </p:nvSpPr>
        <p:spPr>
          <a:xfrm>
            <a:off x="4137543" y="2750042"/>
            <a:ext cx="7695064" cy="646331"/>
          </a:xfrm>
          <a:prstGeom prst="rect">
            <a:avLst/>
          </a:prstGeom>
          <a:noFill/>
        </p:spPr>
        <p:txBody>
          <a:bodyPr wrap="square" rtlCol="0">
            <a:spAutoFit/>
          </a:bodyPr>
          <a:lstStyle/>
          <a:p>
            <a:r>
              <a:rPr lang="en-US" dirty="0" smtClean="0"/>
              <a:t>After 1</a:t>
            </a:r>
            <a:r>
              <a:rPr lang="en-US" baseline="30000" dirty="0" smtClean="0"/>
              <a:t>st</a:t>
            </a:r>
            <a:r>
              <a:rPr lang="en-US" dirty="0" smtClean="0"/>
              <a:t> </a:t>
            </a:r>
            <a:r>
              <a:rPr lang="en-US" dirty="0"/>
              <a:t>Pass  next smallest element is searched from the rest of the elements. We get 3 as the smallest, so it is then placed at the second position, </a:t>
            </a:r>
          </a:p>
        </p:txBody>
      </p:sp>
      <p:sp>
        <p:nvSpPr>
          <p:cNvPr id="80" name="TextBox 79"/>
          <p:cNvSpPr txBox="1"/>
          <p:nvPr/>
        </p:nvSpPr>
        <p:spPr>
          <a:xfrm>
            <a:off x="4178499" y="3591914"/>
            <a:ext cx="7695064" cy="646331"/>
          </a:xfrm>
          <a:prstGeom prst="rect">
            <a:avLst/>
          </a:prstGeom>
          <a:noFill/>
        </p:spPr>
        <p:txBody>
          <a:bodyPr wrap="square" rtlCol="0">
            <a:spAutoFit/>
          </a:bodyPr>
          <a:lstStyle/>
          <a:p>
            <a:r>
              <a:rPr lang="en-US" dirty="0"/>
              <a:t>After </a:t>
            </a:r>
            <a:r>
              <a:rPr lang="en-US" dirty="0" smtClean="0"/>
              <a:t>2</a:t>
            </a:r>
            <a:r>
              <a:rPr lang="en-US" baseline="30000" dirty="0" smtClean="0"/>
              <a:t>nd</a:t>
            </a:r>
            <a:r>
              <a:rPr lang="en-US" dirty="0"/>
              <a:t>  Pass Then leaving 1 and 3, we search for the next smallest element from the rest of the </a:t>
            </a:r>
            <a:r>
              <a:rPr lang="en-US" dirty="0" smtClean="0"/>
              <a:t>elements (4) </a:t>
            </a:r>
            <a:r>
              <a:rPr lang="en-US" dirty="0"/>
              <a:t>and put it at third position </a:t>
            </a:r>
          </a:p>
        </p:txBody>
      </p:sp>
      <p:sp>
        <p:nvSpPr>
          <p:cNvPr id="81" name="TextBox 80"/>
          <p:cNvSpPr txBox="1"/>
          <p:nvPr/>
        </p:nvSpPr>
        <p:spPr>
          <a:xfrm>
            <a:off x="4042008" y="4366173"/>
            <a:ext cx="7695064" cy="369332"/>
          </a:xfrm>
          <a:prstGeom prst="rect">
            <a:avLst/>
          </a:prstGeom>
          <a:noFill/>
        </p:spPr>
        <p:txBody>
          <a:bodyPr wrap="square" rtlCol="0">
            <a:spAutoFit/>
          </a:bodyPr>
          <a:lstStyle/>
          <a:p>
            <a:r>
              <a:rPr lang="en-US" dirty="0"/>
              <a:t>After </a:t>
            </a:r>
            <a:r>
              <a:rPr lang="en-US" dirty="0" smtClean="0"/>
              <a:t>3</a:t>
            </a:r>
            <a:r>
              <a:rPr lang="en-US" baseline="30000" dirty="0" smtClean="0"/>
              <a:t>rd</a:t>
            </a:r>
            <a:r>
              <a:rPr lang="en-US" dirty="0" smtClean="0"/>
              <a:t> Pass </a:t>
            </a:r>
            <a:r>
              <a:rPr lang="en-US" dirty="0"/>
              <a:t>Then leaving 1 </a:t>
            </a:r>
            <a:r>
              <a:rPr lang="en-US" dirty="0" smtClean="0"/>
              <a:t>,3,4 and search for next smallest 5 put it at 4</a:t>
            </a:r>
            <a:r>
              <a:rPr lang="en-US" baseline="30000" dirty="0" smtClean="0"/>
              <a:t>th</a:t>
            </a:r>
            <a:r>
              <a:rPr lang="en-US" dirty="0" smtClean="0"/>
              <a:t> position</a:t>
            </a:r>
            <a:endParaRPr lang="en-US" dirty="0"/>
          </a:p>
        </p:txBody>
      </p:sp>
      <p:sp>
        <p:nvSpPr>
          <p:cNvPr id="83" name="TextBox 82"/>
          <p:cNvSpPr txBox="1"/>
          <p:nvPr/>
        </p:nvSpPr>
        <p:spPr>
          <a:xfrm>
            <a:off x="4039254" y="5767651"/>
            <a:ext cx="7695064" cy="369332"/>
          </a:xfrm>
          <a:prstGeom prst="rect">
            <a:avLst/>
          </a:prstGeom>
          <a:noFill/>
        </p:spPr>
        <p:txBody>
          <a:bodyPr wrap="square" rtlCol="0">
            <a:spAutoFit/>
          </a:bodyPr>
          <a:lstStyle/>
          <a:p>
            <a:r>
              <a:rPr lang="en-US" dirty="0"/>
              <a:t>After </a:t>
            </a:r>
            <a:r>
              <a:rPr lang="en-US" dirty="0" smtClean="0"/>
              <a:t>5</a:t>
            </a:r>
            <a:r>
              <a:rPr lang="en-US" baseline="30000" dirty="0" smtClean="0"/>
              <a:t>th</a:t>
            </a:r>
            <a:r>
              <a:rPr lang="en-US" dirty="0" smtClean="0"/>
              <a:t> Pass</a:t>
            </a:r>
            <a:endParaRPr lang="en-US" dirty="0"/>
          </a:p>
        </p:txBody>
      </p:sp>
      <p:sp>
        <p:nvSpPr>
          <p:cNvPr id="101" name="Curved Right Arrow 100"/>
          <p:cNvSpPr/>
          <p:nvPr/>
        </p:nvSpPr>
        <p:spPr>
          <a:xfrm rot="5400000">
            <a:off x="1907646" y="2361794"/>
            <a:ext cx="400628" cy="829075"/>
          </a:xfrm>
          <a:prstGeom prst="curved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Curved Right Arrow 101"/>
          <p:cNvSpPr/>
          <p:nvPr/>
        </p:nvSpPr>
        <p:spPr>
          <a:xfrm rot="5400000">
            <a:off x="2712285" y="2962467"/>
            <a:ext cx="286594" cy="1076361"/>
          </a:xfrm>
          <a:prstGeom prst="curved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Curved Right Arrow 102"/>
          <p:cNvSpPr/>
          <p:nvPr/>
        </p:nvSpPr>
        <p:spPr>
          <a:xfrm rot="5400000">
            <a:off x="3238073" y="3677827"/>
            <a:ext cx="286594" cy="1076361"/>
          </a:xfrm>
          <a:prstGeom prst="curved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TextBox 103"/>
          <p:cNvSpPr txBox="1"/>
          <p:nvPr/>
        </p:nvSpPr>
        <p:spPr>
          <a:xfrm>
            <a:off x="4003336" y="4968957"/>
            <a:ext cx="7460784" cy="646331"/>
          </a:xfrm>
          <a:prstGeom prst="rect">
            <a:avLst/>
          </a:prstGeom>
          <a:noFill/>
        </p:spPr>
        <p:txBody>
          <a:bodyPr wrap="square" rtlCol="0">
            <a:spAutoFit/>
          </a:bodyPr>
          <a:lstStyle/>
          <a:p>
            <a:r>
              <a:rPr lang="en-US" dirty="0"/>
              <a:t>After 4</a:t>
            </a:r>
            <a:r>
              <a:rPr lang="en-US" baseline="30000" dirty="0" smtClean="0"/>
              <a:t>rd</a:t>
            </a:r>
            <a:r>
              <a:rPr lang="en-US" dirty="0" smtClean="0"/>
              <a:t> Pass </a:t>
            </a:r>
            <a:r>
              <a:rPr lang="en-US" dirty="0"/>
              <a:t>Then leaving 1 </a:t>
            </a:r>
            <a:r>
              <a:rPr lang="en-US" dirty="0" smtClean="0"/>
              <a:t>,3,4 ,5and search for next smallest 6 put it at 5</a:t>
            </a:r>
            <a:r>
              <a:rPr lang="en-US" baseline="30000" dirty="0" smtClean="0"/>
              <a:t>th</a:t>
            </a:r>
            <a:r>
              <a:rPr lang="en-US" dirty="0" smtClean="0"/>
              <a:t> position</a:t>
            </a:r>
            <a:endParaRPr lang="en-US" dirty="0"/>
          </a:p>
        </p:txBody>
      </p:sp>
    </p:spTree>
    <p:extLst>
      <p:ext uri="{BB962C8B-B14F-4D97-AF65-F5344CB8AC3E}">
        <p14:creationId xmlns:p14="http://schemas.microsoft.com/office/powerpoint/2010/main" val="19889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barn(inVertical)">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barn(inVertical)">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barn(inVertical)">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fade">
                                      <p:cBhvr>
                                        <p:cTn id="52" dur="500"/>
                                        <p:tgtEl>
                                          <p:spTgt spid="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barn(inVertical)">
                                      <p:cBhvr>
                                        <p:cTn id="62" dur="500"/>
                                        <p:tgtEl>
                                          <p:spTgt spid="10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fade">
                                      <p:cBhvr>
                                        <p:cTn id="67" dur="500"/>
                                        <p:tgtEl>
                                          <p:spTgt spid="10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3"/>
                                        </p:tgtEl>
                                        <p:attrNameLst>
                                          <p:attrName>style.visibility</p:attrName>
                                        </p:attrNameLst>
                                      </p:cBhvr>
                                      <p:to>
                                        <p:strVal val="visible"/>
                                      </p:to>
                                    </p:set>
                                    <p:animEffect transition="in" filter="fade">
                                      <p:cBhvr>
                                        <p:cTn id="77" dur="500"/>
                                        <p:tgtEl>
                                          <p:spTgt spid="8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32" grpId="0"/>
      <p:bldP spid="79" grpId="0"/>
      <p:bldP spid="80" grpId="0"/>
      <p:bldP spid="81" grpId="0"/>
      <p:bldP spid="83" grpId="0"/>
      <p:bldP spid="101" grpId="0" animBg="1"/>
      <p:bldP spid="102" grpId="0" animBg="1"/>
      <p:bldP spid="103" grpId="0" animBg="1"/>
      <p:bldP spid="10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Sorting using </a:t>
            </a:r>
            <a:r>
              <a:rPr lang="en-US" b="1" dirty="0" smtClean="0"/>
              <a:t>Selection </a:t>
            </a:r>
            <a:r>
              <a:rPr lang="en-US" b="1" dirty="0"/>
              <a:t>Sort Algorithm</a:t>
            </a:r>
            <a:endParaRPr lang="en-US" dirty="0"/>
          </a:p>
        </p:txBody>
      </p:sp>
      <p:sp>
        <p:nvSpPr>
          <p:cNvPr id="3" name="Content Placeholder 2"/>
          <p:cNvSpPr>
            <a:spLocks noGrp="1"/>
          </p:cNvSpPr>
          <p:nvPr>
            <p:ph idx="1"/>
          </p:nvPr>
        </p:nvSpPr>
        <p:spPr>
          <a:xfrm>
            <a:off x="800098" y="1365085"/>
            <a:ext cx="4454289" cy="5008419"/>
          </a:xfrm>
        </p:spPr>
        <p:txBody>
          <a:bodyPr>
            <a:normAutofit fontScale="92500"/>
          </a:bodyPr>
          <a:lstStyle/>
          <a:p>
            <a:r>
              <a:rPr lang="en-US" dirty="0"/>
              <a:t>In the first pass, the smallest element found is 1, so it is placed at the first position</a:t>
            </a:r>
            <a:r>
              <a:rPr lang="en-US" dirty="0" smtClean="0"/>
              <a:t>, then </a:t>
            </a:r>
            <a:r>
              <a:rPr lang="en-US" dirty="0"/>
              <a:t>leaving the first </a:t>
            </a:r>
            <a:r>
              <a:rPr lang="en-US" dirty="0" smtClean="0"/>
              <a:t>element.</a:t>
            </a:r>
          </a:p>
          <a:p>
            <a:r>
              <a:rPr lang="en-US" dirty="0" smtClean="0"/>
              <a:t>Next </a:t>
            </a:r>
            <a:r>
              <a:rPr lang="en-US" dirty="0"/>
              <a:t>smallest element is searched from the rest of the elements. We get 3 as the smallest, so it is then placed at the second position</a:t>
            </a:r>
            <a:r>
              <a:rPr lang="en-US" dirty="0" smtClean="0"/>
              <a:t>.</a:t>
            </a:r>
          </a:p>
          <a:p>
            <a:r>
              <a:rPr lang="en-US" dirty="0" smtClean="0"/>
              <a:t>Then </a:t>
            </a:r>
            <a:r>
              <a:rPr lang="en-US" dirty="0"/>
              <a:t>leaving 1 and 3, we search for the next smallest element from the rest of the elements and put it at third </a:t>
            </a:r>
            <a:r>
              <a:rPr lang="en-US" dirty="0" smtClean="0"/>
              <a:t>position</a:t>
            </a:r>
          </a:p>
          <a:p>
            <a:r>
              <a:rPr lang="en-US" dirty="0" smtClean="0"/>
              <a:t>Keep </a:t>
            </a:r>
            <a:r>
              <a:rPr lang="en-US" dirty="0"/>
              <a:t>doing this until </a:t>
            </a:r>
            <a:r>
              <a:rPr lang="en-US" dirty="0" smtClean="0"/>
              <a:t>list </a:t>
            </a:r>
            <a:r>
              <a:rPr lang="en-US" dirty="0"/>
              <a:t>is sorted.</a:t>
            </a:r>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19</a:t>
            </a:fld>
            <a:endParaRPr lang="en-US"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388" y="1449505"/>
            <a:ext cx="6045958" cy="4773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7681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7044" y="573205"/>
            <a:ext cx="10341684" cy="764597"/>
          </a:xfrm>
        </p:spPr>
        <p:txBody>
          <a:bodyPr>
            <a:noAutofit/>
          </a:bodyPr>
          <a:lstStyle/>
          <a:p>
            <a:r>
              <a:rPr lang="en-US" sz="4800" dirty="0"/>
              <a:t>Introduction to Sorting</a:t>
            </a:r>
          </a:p>
        </p:txBody>
      </p:sp>
      <p:sp>
        <p:nvSpPr>
          <p:cNvPr id="2" name="Content Placeholder 1"/>
          <p:cNvSpPr>
            <a:spLocks noGrp="1"/>
          </p:cNvSpPr>
          <p:nvPr>
            <p:ph idx="1"/>
          </p:nvPr>
        </p:nvSpPr>
        <p:spPr>
          <a:xfrm>
            <a:off x="637674" y="1351128"/>
            <a:ext cx="10972799" cy="5058707"/>
          </a:xfrm>
        </p:spPr>
        <p:txBody>
          <a:bodyPr>
            <a:normAutofit fontScale="85000" lnSpcReduction="20000"/>
          </a:bodyPr>
          <a:lstStyle/>
          <a:p>
            <a:pPr>
              <a:lnSpc>
                <a:spcPct val="110000"/>
              </a:lnSpc>
            </a:pPr>
            <a:r>
              <a:rPr lang="en-US" sz="2500" dirty="0"/>
              <a:t>Sorting is nothing but storage of data in sorted order, it can be in ascending or descending order</a:t>
            </a:r>
            <a:r>
              <a:rPr lang="en-US" sz="2500" dirty="0" smtClean="0"/>
              <a:t>.</a:t>
            </a:r>
          </a:p>
          <a:p>
            <a:pPr>
              <a:lnSpc>
                <a:spcPct val="110000"/>
              </a:lnSpc>
            </a:pPr>
            <a:r>
              <a:rPr lang="en-US" sz="2500" dirty="0" smtClean="0"/>
              <a:t> </a:t>
            </a:r>
            <a:r>
              <a:rPr lang="en-US" sz="2500" dirty="0"/>
              <a:t>The term Sorting comes into picture with the term Searching</a:t>
            </a:r>
            <a:r>
              <a:rPr lang="en-US" sz="2500" dirty="0" smtClean="0"/>
              <a:t>.</a:t>
            </a:r>
          </a:p>
          <a:p>
            <a:pPr>
              <a:lnSpc>
                <a:spcPct val="110000"/>
              </a:lnSpc>
            </a:pPr>
            <a:r>
              <a:rPr lang="en-US" sz="2500" dirty="0" smtClean="0"/>
              <a:t> </a:t>
            </a:r>
            <a:r>
              <a:rPr lang="en-US" sz="2500" dirty="0"/>
              <a:t>There are so many things in our real life that we need to search, like a particular record in database, roll numbers in merit list, a particular telephone number, any particular page in a book etc. </a:t>
            </a:r>
          </a:p>
          <a:p>
            <a:pPr>
              <a:lnSpc>
                <a:spcPct val="110000"/>
              </a:lnSpc>
            </a:pPr>
            <a:r>
              <a:rPr lang="en-US" sz="2500" b="1" dirty="0"/>
              <a:t>Sorting</a:t>
            </a:r>
            <a:r>
              <a:rPr lang="en-US" sz="2500" dirty="0"/>
              <a:t> arranges data in a sequence which makes searching easier. </a:t>
            </a:r>
            <a:endParaRPr lang="en-US" sz="2500" dirty="0" smtClean="0"/>
          </a:p>
          <a:p>
            <a:pPr>
              <a:lnSpc>
                <a:spcPct val="110000"/>
              </a:lnSpc>
            </a:pPr>
            <a:r>
              <a:rPr lang="en-US" sz="2500" dirty="0" smtClean="0"/>
              <a:t>Every </a:t>
            </a:r>
            <a:r>
              <a:rPr lang="en-US" sz="2500" dirty="0"/>
              <a:t>record which is going to be sorted will contain one key. Based on the key the record will be sorted. </a:t>
            </a:r>
            <a:endParaRPr lang="en-US" sz="2500" dirty="0" smtClean="0"/>
          </a:p>
          <a:p>
            <a:pPr>
              <a:lnSpc>
                <a:spcPct val="110000"/>
              </a:lnSpc>
            </a:pPr>
            <a:r>
              <a:rPr lang="en-US" sz="2500" dirty="0" smtClean="0"/>
              <a:t>For </a:t>
            </a:r>
            <a:r>
              <a:rPr lang="en-US" sz="2500" dirty="0"/>
              <a:t>example, suppose we have a record of students, every such record will have the following data: </a:t>
            </a:r>
          </a:p>
          <a:p>
            <a:pPr marL="914400" lvl="2" indent="0">
              <a:lnSpc>
                <a:spcPct val="110000"/>
              </a:lnSpc>
              <a:buNone/>
            </a:pPr>
            <a:r>
              <a:rPr lang="en-US" sz="2500" b="1" dirty="0">
                <a:solidFill>
                  <a:schemeClr val="bg2">
                    <a:lumMod val="25000"/>
                  </a:schemeClr>
                </a:solidFill>
              </a:rPr>
              <a:t>Roll </a:t>
            </a:r>
            <a:r>
              <a:rPr lang="en-US" sz="2500" b="1" dirty="0" smtClean="0">
                <a:solidFill>
                  <a:schemeClr val="bg2">
                    <a:lumMod val="25000"/>
                  </a:schemeClr>
                </a:solidFill>
              </a:rPr>
              <a:t>No               Name  		Age		 Class</a:t>
            </a:r>
            <a:endParaRPr lang="en-US" sz="2500" b="1" dirty="0">
              <a:solidFill>
                <a:schemeClr val="bg2">
                  <a:lumMod val="25000"/>
                </a:schemeClr>
              </a:solidFill>
            </a:endParaRPr>
          </a:p>
          <a:p>
            <a:pPr>
              <a:lnSpc>
                <a:spcPct val="110000"/>
              </a:lnSpc>
            </a:pPr>
            <a:r>
              <a:rPr lang="en-US" sz="2500" dirty="0"/>
              <a:t>Here Student roll no. can be taken as key for sorting the records in ascending or descending order</a:t>
            </a:r>
            <a:r>
              <a:rPr lang="en-US" sz="2500" dirty="0" smtClean="0"/>
              <a:t>. </a:t>
            </a:r>
          </a:p>
          <a:p>
            <a:pPr>
              <a:lnSpc>
                <a:spcPct val="110000"/>
              </a:lnSpc>
            </a:pPr>
            <a:r>
              <a:rPr lang="en-US" sz="2500" dirty="0" smtClean="0"/>
              <a:t>Now </a:t>
            </a:r>
            <a:r>
              <a:rPr lang="en-US" sz="2500" dirty="0"/>
              <a:t>suppose we have to search a Student with roll no. 15, we don't need to search the complete record we will simply search between the Students with roll no. 10 to 20.</a:t>
            </a:r>
          </a:p>
          <a:p>
            <a:endParaRPr lang="en-US" dirty="0"/>
          </a:p>
        </p:txBody>
      </p:sp>
      <p:sp>
        <p:nvSpPr>
          <p:cNvPr id="4" name="Date Placeholder 3"/>
          <p:cNvSpPr>
            <a:spLocks noGrp="1"/>
          </p:cNvSpPr>
          <p:nvPr>
            <p:ph type="dt" sz="half" idx="10"/>
          </p:nvPr>
        </p:nvSpPr>
        <p:spPr>
          <a:xfrm>
            <a:off x="8038531" y="6496333"/>
            <a:ext cx="2088858" cy="203003"/>
          </a:xfrm>
        </p:spPr>
        <p:txBody>
          <a:bodyPr/>
          <a:lstStyle/>
          <a:p>
            <a:fld id="{DA99E4D6-A4FE-40B7-9383-597E11A6FDED}"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Jagannath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794129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Analysis of </a:t>
            </a:r>
            <a:r>
              <a:rPr lang="en-US" dirty="0" smtClean="0"/>
              <a:t>Selection Sorting</a:t>
            </a:r>
            <a:endParaRPr lang="en-US" dirty="0"/>
          </a:p>
        </p:txBody>
      </p:sp>
      <p:sp>
        <p:nvSpPr>
          <p:cNvPr id="3" name="Content Placeholder 2"/>
          <p:cNvSpPr>
            <a:spLocks noGrp="1"/>
          </p:cNvSpPr>
          <p:nvPr>
            <p:ph idx="1"/>
          </p:nvPr>
        </p:nvSpPr>
        <p:spPr>
          <a:xfrm>
            <a:off x="813747" y="1501563"/>
            <a:ext cx="10604500" cy="4912883"/>
          </a:xfrm>
        </p:spPr>
        <p:txBody>
          <a:bodyPr>
            <a:normAutofit/>
          </a:bodyPr>
          <a:lstStyle/>
          <a:p>
            <a:r>
              <a:rPr lang="en-US" b="1" dirty="0"/>
              <a:t>Worst Case Time Complexity  </a:t>
            </a:r>
          </a:p>
          <a:p>
            <a:pPr marL="0" indent="0">
              <a:buNone/>
            </a:pPr>
            <a:r>
              <a:rPr lang="en-US" b="1" dirty="0"/>
              <a:t>	</a:t>
            </a:r>
            <a:r>
              <a:rPr lang="en-US" dirty="0"/>
              <a:t>T(n</a:t>
            </a:r>
            <a:r>
              <a:rPr lang="en-US" dirty="0" smtClean="0"/>
              <a:t>)=c1(n-1</a:t>
            </a:r>
            <a:r>
              <a:rPr lang="en-US" dirty="0"/>
              <a:t>)+(n(n-1)/</a:t>
            </a:r>
            <a:r>
              <a:rPr lang="en-US" dirty="0" smtClean="0"/>
              <a:t>2)c2+c3(n-1</a:t>
            </a:r>
            <a:r>
              <a:rPr lang="en-US" dirty="0"/>
              <a:t>)</a:t>
            </a:r>
            <a:r>
              <a:rPr lang="en-US" dirty="0" smtClean="0"/>
              <a:t>=</a:t>
            </a:r>
            <a:r>
              <a:rPr lang="en-US" dirty="0"/>
              <a:t>a</a:t>
            </a:r>
            <a:r>
              <a:rPr lang="en-US" b="1" dirty="0"/>
              <a:t>(n</a:t>
            </a:r>
            <a:r>
              <a:rPr lang="en-US" b="1" baseline="30000" dirty="0"/>
              <a:t>2</a:t>
            </a:r>
            <a:r>
              <a:rPr lang="en-US" b="1" dirty="0"/>
              <a:t>)+bn+c</a:t>
            </a:r>
          </a:p>
          <a:p>
            <a:pPr marL="0" indent="0">
              <a:buNone/>
            </a:pPr>
            <a:r>
              <a:rPr lang="en-US" b="1" dirty="0"/>
              <a:t>										 </a:t>
            </a:r>
            <a:r>
              <a:rPr lang="en-US" b="1" dirty="0" err="1"/>
              <a:t>i.e</a:t>
            </a:r>
            <a:r>
              <a:rPr lang="en-US" b="1" dirty="0"/>
              <a:t>, O(n</a:t>
            </a:r>
            <a:r>
              <a:rPr lang="en-US" b="1" baseline="30000" dirty="0"/>
              <a:t>2</a:t>
            </a:r>
            <a:r>
              <a:rPr lang="en-US" b="1" dirty="0"/>
              <a:t>)     </a:t>
            </a:r>
            <a:r>
              <a:rPr lang="en-US" dirty="0"/>
              <a:t>when list is reverse order</a:t>
            </a:r>
          </a:p>
          <a:p>
            <a:r>
              <a:rPr lang="en-US" b="1" dirty="0"/>
              <a:t>Average Case Time Complexity  also Big O of n</a:t>
            </a:r>
            <a:r>
              <a:rPr lang="en-US" b="1" baseline="30000" dirty="0"/>
              <a:t>2 </a:t>
            </a:r>
            <a:r>
              <a:rPr lang="en-US" b="1" dirty="0"/>
              <a:t> = O(n</a:t>
            </a:r>
            <a:r>
              <a:rPr lang="en-US" b="1" baseline="30000" dirty="0"/>
              <a:t>2</a:t>
            </a:r>
            <a:r>
              <a:rPr lang="en-US" b="1" dirty="0"/>
              <a:t>)</a:t>
            </a:r>
          </a:p>
          <a:p>
            <a:r>
              <a:rPr lang="en-US" b="1" dirty="0"/>
              <a:t>Best-case Time </a:t>
            </a:r>
            <a:r>
              <a:rPr lang="en-US" b="1" dirty="0" smtClean="0"/>
              <a:t>Complexity = </a:t>
            </a:r>
            <a:r>
              <a:rPr lang="en-US" b="1" dirty="0"/>
              <a:t>= O(n</a:t>
            </a:r>
            <a:r>
              <a:rPr lang="en-US" b="1" baseline="30000" dirty="0"/>
              <a:t>2</a:t>
            </a:r>
            <a:r>
              <a:rPr lang="en-US" b="1" dirty="0"/>
              <a:t>)</a:t>
            </a:r>
          </a:p>
          <a:p>
            <a:pPr marL="0" indent="0">
              <a:buNone/>
            </a:pPr>
            <a:endParaRPr lang="en-US" b="1" dirty="0" smtClean="0"/>
          </a:p>
          <a:p>
            <a:pPr marL="0" indent="0">
              <a:buNone/>
            </a:pPr>
            <a:r>
              <a:rPr lang="en-US" b="1" dirty="0" smtClean="0"/>
              <a:t>Note:-</a:t>
            </a:r>
          </a:p>
          <a:p>
            <a:pPr lvl="1">
              <a:buFont typeface="Courier New" panose="02070309020205020404" pitchFamily="49" charset="0"/>
              <a:buChar char="o"/>
            </a:pPr>
            <a:r>
              <a:rPr lang="en-US" dirty="0" smtClean="0"/>
              <a:t>It </a:t>
            </a:r>
            <a:r>
              <a:rPr lang="en-US" dirty="0"/>
              <a:t>is slow sorting algorithm </a:t>
            </a:r>
            <a:r>
              <a:rPr lang="en-US" dirty="0" smtClean="0"/>
              <a:t>,but bubble and selection  </a:t>
            </a:r>
            <a:r>
              <a:rPr lang="en-US" dirty="0" err="1"/>
              <a:t>sortings</a:t>
            </a:r>
            <a:r>
              <a:rPr lang="en-US" dirty="0"/>
              <a:t> are slow sorting algorithms</a:t>
            </a:r>
          </a:p>
          <a:p>
            <a:pPr marL="0" indent="0">
              <a:buNone/>
            </a:pPr>
            <a:endParaRPr lang="en-US" dirty="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err="1" smtClean="0">
                <a:solidFill>
                  <a:prstClr val="black"/>
                </a:solidFill>
              </a:rPr>
              <a:t>Jagannath</a:t>
            </a:r>
            <a:r>
              <a:rPr lang="en-US" dirty="0" smtClean="0">
                <a:solidFill>
                  <a:prstClr val="black"/>
                </a:solidFill>
              </a:rPr>
              <a:t> Kumar </a:t>
            </a:r>
            <a:r>
              <a:rPr lang="en-US" dirty="0" err="1" smtClean="0">
                <a:solidFill>
                  <a:prstClr val="black"/>
                </a:solidFill>
              </a:rPr>
              <a:t>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282319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Efficiency</a:t>
            </a:r>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3</a:t>
            </a:fld>
            <a:endParaRPr lang="en-US" dirty="0">
              <a:solidFill>
                <a:prstClr val="black"/>
              </a:solidFill>
            </a:endParaRPr>
          </a:p>
        </p:txBody>
      </p:sp>
      <p:sp>
        <p:nvSpPr>
          <p:cNvPr id="8" name="Content Placeholder 7"/>
          <p:cNvSpPr>
            <a:spLocks noGrp="1"/>
          </p:cNvSpPr>
          <p:nvPr>
            <p:ph idx="1"/>
          </p:nvPr>
        </p:nvSpPr>
        <p:spPr>
          <a:xfrm>
            <a:off x="854691" y="1419678"/>
            <a:ext cx="10604500" cy="4735462"/>
          </a:xfrm>
        </p:spPr>
        <p:txBody>
          <a:bodyPr>
            <a:normAutofit/>
          </a:bodyPr>
          <a:lstStyle/>
          <a:p>
            <a:r>
              <a:rPr lang="en-US" sz="2800" dirty="0"/>
              <a:t>There are many techniques for </a:t>
            </a:r>
            <a:r>
              <a:rPr lang="en-US" sz="2800" dirty="0" smtClean="0"/>
              <a:t>sorting. Implementation </a:t>
            </a:r>
            <a:r>
              <a:rPr lang="en-US" sz="2800" dirty="0"/>
              <a:t>of particular sorting technique depends upon situation. </a:t>
            </a:r>
            <a:endParaRPr lang="en-US" sz="2800" dirty="0" smtClean="0"/>
          </a:p>
          <a:p>
            <a:r>
              <a:rPr lang="en-US" sz="2800" dirty="0" smtClean="0"/>
              <a:t>Sorting </a:t>
            </a:r>
            <a:r>
              <a:rPr lang="en-US" sz="2800" dirty="0"/>
              <a:t>techniques mainly depends on two parameters</a:t>
            </a:r>
            <a:r>
              <a:rPr lang="en-US" sz="2800" dirty="0" smtClean="0"/>
              <a:t>.</a:t>
            </a:r>
          </a:p>
          <a:p>
            <a:r>
              <a:rPr lang="en-US" sz="2800" dirty="0" smtClean="0"/>
              <a:t> </a:t>
            </a:r>
            <a:r>
              <a:rPr lang="en-US" sz="2800" dirty="0"/>
              <a:t>First parameter is the execution time of program</a:t>
            </a:r>
            <a:r>
              <a:rPr lang="en-US" sz="2800" dirty="0" smtClean="0"/>
              <a:t>,(Time Complexity)</a:t>
            </a:r>
          </a:p>
          <a:p>
            <a:pPr lvl="1">
              <a:buFont typeface="Courier New" panose="02070309020205020404" pitchFamily="49" charset="0"/>
              <a:buChar char="o"/>
            </a:pPr>
            <a:r>
              <a:rPr lang="en-US" sz="2800" dirty="0" smtClean="0"/>
              <a:t> </a:t>
            </a:r>
            <a:r>
              <a:rPr lang="en-US" sz="2800" dirty="0"/>
              <a:t>which means time taken for execution of program. </a:t>
            </a:r>
            <a:endParaRPr lang="en-US" sz="2800" dirty="0" smtClean="0"/>
          </a:p>
          <a:p>
            <a:r>
              <a:rPr lang="en-US" sz="2800" dirty="0" smtClean="0"/>
              <a:t>Second </a:t>
            </a:r>
            <a:r>
              <a:rPr lang="en-US" sz="2800" dirty="0"/>
              <a:t>is the </a:t>
            </a:r>
            <a:r>
              <a:rPr lang="en-US" sz="2800" dirty="0" smtClean="0"/>
              <a:t>space(Space Complexity),</a:t>
            </a:r>
          </a:p>
          <a:p>
            <a:pPr lvl="1">
              <a:buFont typeface="Courier New" panose="02070309020205020404" pitchFamily="49" charset="0"/>
              <a:buChar char="o"/>
            </a:pPr>
            <a:r>
              <a:rPr lang="en-US" sz="2800" dirty="0" smtClean="0"/>
              <a:t> </a:t>
            </a:r>
            <a:r>
              <a:rPr lang="en-US" sz="2800" dirty="0"/>
              <a:t>which means space taken by the program. </a:t>
            </a:r>
          </a:p>
        </p:txBody>
      </p:sp>
    </p:spTree>
    <p:extLst>
      <p:ext uri="{BB962C8B-B14F-4D97-AF65-F5344CB8AC3E}">
        <p14:creationId xmlns:p14="http://schemas.microsoft.com/office/powerpoint/2010/main" val="2249080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Types of Sorting Techniques</a:t>
            </a:r>
          </a:p>
        </p:txBody>
      </p:sp>
      <p:sp>
        <p:nvSpPr>
          <p:cNvPr id="7" name="Content Placeholder 6"/>
          <p:cNvSpPr>
            <a:spLocks noGrp="1"/>
          </p:cNvSpPr>
          <p:nvPr>
            <p:ph idx="1"/>
          </p:nvPr>
        </p:nvSpPr>
        <p:spPr>
          <a:xfrm>
            <a:off x="772804" y="1501564"/>
            <a:ext cx="10604500" cy="4858293"/>
          </a:xfrm>
        </p:spPr>
        <p:txBody>
          <a:bodyPr>
            <a:noAutofit/>
          </a:bodyPr>
          <a:lstStyle/>
          <a:p>
            <a:r>
              <a:rPr lang="en-US" sz="2800" dirty="0"/>
              <a:t>There are many types of Sorting techniques, differentiated by their efficiency and space requirements</a:t>
            </a:r>
            <a:r>
              <a:rPr lang="en-US" sz="2800" dirty="0" smtClean="0"/>
              <a:t>.</a:t>
            </a:r>
          </a:p>
          <a:p>
            <a:r>
              <a:rPr lang="en-US" sz="2800" dirty="0" smtClean="0"/>
              <a:t> </a:t>
            </a:r>
            <a:r>
              <a:rPr lang="en-US" sz="2800" dirty="0"/>
              <a:t>Following are some sorting </a:t>
            </a:r>
            <a:r>
              <a:rPr lang="en-US" sz="2800" dirty="0" smtClean="0"/>
              <a:t>techniques</a:t>
            </a:r>
            <a:endParaRPr lang="en-US" sz="2800" dirty="0"/>
          </a:p>
          <a:p>
            <a:pPr lvl="2">
              <a:buFont typeface="Courier New" panose="02070309020205020404" pitchFamily="49" charset="0"/>
              <a:buChar char="o"/>
            </a:pPr>
            <a:r>
              <a:rPr lang="en-US" sz="2200" dirty="0"/>
              <a:t>Bubble Sort</a:t>
            </a:r>
          </a:p>
          <a:p>
            <a:pPr lvl="2">
              <a:buFont typeface="Courier New" panose="02070309020205020404" pitchFamily="49" charset="0"/>
              <a:buChar char="o"/>
            </a:pPr>
            <a:r>
              <a:rPr lang="en-US" sz="2200" dirty="0"/>
              <a:t>Insertion Sort</a:t>
            </a:r>
          </a:p>
          <a:p>
            <a:pPr lvl="2">
              <a:buFont typeface="Courier New" panose="02070309020205020404" pitchFamily="49" charset="0"/>
              <a:buChar char="o"/>
            </a:pPr>
            <a:r>
              <a:rPr lang="en-US" sz="2200" dirty="0"/>
              <a:t>Selection Sort</a:t>
            </a:r>
          </a:p>
          <a:p>
            <a:pPr lvl="2">
              <a:buFont typeface="Courier New" panose="02070309020205020404" pitchFamily="49" charset="0"/>
              <a:buChar char="o"/>
            </a:pPr>
            <a:r>
              <a:rPr lang="en-US" sz="2200" dirty="0"/>
              <a:t>Quick Sort</a:t>
            </a:r>
          </a:p>
          <a:p>
            <a:pPr lvl="2">
              <a:buFont typeface="Courier New" panose="02070309020205020404" pitchFamily="49" charset="0"/>
              <a:buChar char="o"/>
            </a:pPr>
            <a:r>
              <a:rPr lang="en-US" sz="2200" dirty="0"/>
              <a:t>Merge Sort</a:t>
            </a:r>
          </a:p>
          <a:p>
            <a:pPr lvl="2">
              <a:buFont typeface="Courier New" panose="02070309020205020404" pitchFamily="49" charset="0"/>
              <a:buChar char="o"/>
            </a:pPr>
            <a:r>
              <a:rPr lang="en-US" sz="2200" dirty="0"/>
              <a:t>Heap </a:t>
            </a:r>
            <a:r>
              <a:rPr lang="en-US" sz="2200" dirty="0" smtClean="0"/>
              <a:t>Sort</a:t>
            </a:r>
            <a:endParaRPr lang="en-US" sz="2200" dirty="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001463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marL="1200150" lvl="2" indent="-285750" algn="ctr" defTabSz="457200" rtl="0">
              <a:spcBef>
                <a:spcPct val="20000"/>
              </a:spcBef>
              <a:spcAft>
                <a:spcPts val="600"/>
              </a:spcAft>
            </a:pPr>
            <a:r>
              <a:rPr lang="en-US" sz="4000" kern="1200" dirty="0">
                <a:solidFill>
                  <a:prstClr val="black">
                    <a:lumMod val="85000"/>
                    <a:lumOff val="15000"/>
                  </a:prstClr>
                </a:solidFill>
                <a:latin typeface="Garamond" panose="02020404030301010803"/>
                <a:ea typeface="+mn-ea"/>
                <a:cs typeface="+mn-cs"/>
              </a:rPr>
              <a:t>Bubble Sort</a:t>
            </a:r>
          </a:p>
        </p:txBody>
      </p:sp>
      <p:sp>
        <p:nvSpPr>
          <p:cNvPr id="2" name="Content Placeholder 1"/>
          <p:cNvSpPr>
            <a:spLocks noGrp="1"/>
          </p:cNvSpPr>
          <p:nvPr>
            <p:ph idx="1"/>
          </p:nvPr>
        </p:nvSpPr>
        <p:spPr>
          <a:xfrm>
            <a:off x="800100" y="1365087"/>
            <a:ext cx="10604500" cy="4885588"/>
          </a:xfrm>
        </p:spPr>
        <p:txBody>
          <a:bodyPr>
            <a:normAutofit fontScale="92500" lnSpcReduction="20000"/>
          </a:bodyPr>
          <a:lstStyle/>
          <a:p>
            <a:r>
              <a:rPr lang="en-US" b="1" dirty="0" smtClean="0"/>
              <a:t>Bubble </a:t>
            </a:r>
            <a:r>
              <a:rPr lang="en-US" b="1" dirty="0"/>
              <a:t>Sort</a:t>
            </a:r>
            <a:r>
              <a:rPr lang="en-US" dirty="0"/>
              <a:t> is an algorithm which is used to sort </a:t>
            </a:r>
            <a:r>
              <a:rPr lang="en-US" b="1" dirty="0"/>
              <a:t>N</a:t>
            </a:r>
            <a:r>
              <a:rPr lang="en-US" dirty="0"/>
              <a:t> elements that are given in a memory for </a:t>
            </a:r>
            <a:r>
              <a:rPr lang="en-US" dirty="0" smtClean="0"/>
              <a:t>a List </a:t>
            </a:r>
            <a:r>
              <a:rPr lang="en-US" dirty="0"/>
              <a:t>with </a:t>
            </a:r>
            <a:r>
              <a:rPr lang="en-US" b="1" dirty="0"/>
              <a:t>N</a:t>
            </a:r>
            <a:r>
              <a:rPr lang="en-US" dirty="0"/>
              <a:t> number of elements. </a:t>
            </a:r>
            <a:endParaRPr lang="en-US" dirty="0" smtClean="0"/>
          </a:p>
          <a:p>
            <a:r>
              <a:rPr lang="en-US" dirty="0" smtClean="0"/>
              <a:t>Bubble </a:t>
            </a:r>
            <a:r>
              <a:rPr lang="en-US" dirty="0"/>
              <a:t>Sort compares all the element one by one and sort them based on their </a:t>
            </a:r>
            <a:r>
              <a:rPr lang="en-US" dirty="0" smtClean="0"/>
              <a:t>values. It </a:t>
            </a:r>
            <a:r>
              <a:rPr lang="en-US" dirty="0"/>
              <a:t>is called Bubble </a:t>
            </a:r>
            <a:r>
              <a:rPr lang="en-US" dirty="0" smtClean="0"/>
              <a:t>sort.</a:t>
            </a:r>
          </a:p>
          <a:p>
            <a:r>
              <a:rPr lang="en-US" dirty="0" smtClean="0"/>
              <a:t>Because </a:t>
            </a:r>
            <a:r>
              <a:rPr lang="en-US" dirty="0"/>
              <a:t>with each iteration the largest element in the list bubbles up towards the last place, just like a water bubble rises up to the water surface.</a:t>
            </a:r>
          </a:p>
          <a:p>
            <a:r>
              <a:rPr lang="en-US" dirty="0"/>
              <a:t>Sorting takes place by stepping through all the data items one-by-one in pairs and comparing adjacent data items and swapping each pair that is out of order</a:t>
            </a:r>
            <a:r>
              <a:rPr lang="en-US" dirty="0" smtClean="0"/>
              <a:t>.</a:t>
            </a:r>
          </a:p>
          <a:p>
            <a:r>
              <a:rPr lang="en-US" dirty="0" smtClean="0"/>
              <a:t>In each </a:t>
            </a:r>
            <a:r>
              <a:rPr lang="en-US" b="1" dirty="0" smtClean="0"/>
              <a:t>Case</a:t>
            </a:r>
            <a:r>
              <a:rPr lang="en-US" dirty="0" smtClean="0"/>
              <a:t> it generate two parts of entire list , sorted and un sorted parts</a:t>
            </a:r>
          </a:p>
          <a:p>
            <a:pPr marL="0" indent="0" algn="ctr">
              <a:buNone/>
            </a:pPr>
            <a:r>
              <a:rPr lang="en-US" dirty="0" smtClean="0"/>
              <a:t>OR</a:t>
            </a:r>
          </a:p>
          <a:p>
            <a:r>
              <a:rPr lang="en-US" b="1" dirty="0"/>
              <a:t>Bubble Sort </a:t>
            </a:r>
            <a:r>
              <a:rPr lang="en-US" dirty="0"/>
              <a:t>is the simplest sorting algorithm that works by repeatedly swapping the adjacent elements if they are in </a:t>
            </a:r>
            <a:r>
              <a:rPr lang="en-US" dirty="0" smtClean="0"/>
              <a:t>wrong </a:t>
            </a:r>
            <a:r>
              <a:rPr lang="en-US" dirty="0"/>
              <a:t>order</a:t>
            </a:r>
            <a:r>
              <a:rPr lang="en-US" dirty="0" smtClean="0"/>
              <a:t>.</a:t>
            </a:r>
          </a:p>
          <a:p>
            <a:r>
              <a:rPr lang="en-US" b="1" dirty="0" smtClean="0"/>
              <a:t>Note:-</a:t>
            </a:r>
            <a:r>
              <a:rPr lang="en-US" dirty="0" smtClean="0"/>
              <a:t> it is slow sorting algorithm ,it as good as selection sort but bubble and selection  </a:t>
            </a:r>
            <a:r>
              <a:rPr lang="en-US" dirty="0" err="1" smtClean="0"/>
              <a:t>sortings</a:t>
            </a:r>
            <a:r>
              <a:rPr lang="en-US" dirty="0" smtClean="0"/>
              <a:t> are slow sorting algorithms.</a:t>
            </a:r>
            <a:endParaRPr lang="en-US" dirty="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739766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 &amp; Tracing</a:t>
            </a:r>
            <a:endParaRPr lang="en-US" dirty="0"/>
          </a:p>
        </p:txBody>
      </p:sp>
      <p:sp>
        <p:nvSpPr>
          <p:cNvPr id="3" name="Content Placeholder 2"/>
          <p:cNvSpPr>
            <a:spLocks noGrp="1"/>
          </p:cNvSpPr>
          <p:nvPr>
            <p:ph idx="1"/>
          </p:nvPr>
        </p:nvSpPr>
        <p:spPr>
          <a:xfrm>
            <a:off x="772803" y="1310492"/>
            <a:ext cx="10732259" cy="4844646"/>
          </a:xfrm>
        </p:spPr>
        <p:txBody>
          <a:bodyPr>
            <a:normAutofit fontScale="92500" lnSpcReduction="10000"/>
          </a:bodyPr>
          <a:lstStyle/>
          <a:p>
            <a:r>
              <a:rPr lang="en-US" dirty="0"/>
              <a:t>Let's </a:t>
            </a:r>
            <a:r>
              <a:rPr lang="en-US" dirty="0" smtClean="0"/>
              <a:t>consider a List </a:t>
            </a:r>
            <a:r>
              <a:rPr lang="en-US" dirty="0"/>
              <a:t>with values </a:t>
            </a:r>
            <a:r>
              <a:rPr lang="en-US" dirty="0" smtClean="0"/>
              <a:t>[5</a:t>
            </a:r>
            <a:r>
              <a:rPr lang="en-US" dirty="0"/>
              <a:t>, 1, 6, </a:t>
            </a:r>
            <a:r>
              <a:rPr lang="en-US" dirty="0" smtClean="0"/>
              <a:t>2]                                               </a:t>
            </a:r>
          </a:p>
          <a:p>
            <a:r>
              <a:rPr lang="en-US" dirty="0" smtClean="0"/>
              <a:t>i=0   			j = 0            		 </a:t>
            </a:r>
            <a:r>
              <a:rPr lang="en-US" dirty="0" smtClean="0"/>
              <a:t>      </a:t>
            </a:r>
            <a:r>
              <a:rPr lang="en-US" dirty="0" smtClean="0"/>
              <a:t>j=1					j=2					</a:t>
            </a:r>
            <a:r>
              <a:rPr lang="en-US" b="1" dirty="0" smtClean="0">
                <a:solidFill>
                  <a:srgbClr val="FF0000"/>
                </a:solidFill>
              </a:rPr>
              <a:t>After 1</a:t>
            </a:r>
            <a:r>
              <a:rPr lang="en-US" b="1" baseline="30000" dirty="0" smtClean="0">
                <a:solidFill>
                  <a:srgbClr val="FF0000"/>
                </a:solidFill>
              </a:rPr>
              <a:t>st</a:t>
            </a:r>
            <a:r>
              <a:rPr lang="en-US" b="1" dirty="0" smtClean="0">
                <a:solidFill>
                  <a:srgbClr val="FF0000"/>
                </a:solidFill>
              </a:rPr>
              <a:t> Pass</a:t>
            </a:r>
          </a:p>
          <a:p>
            <a:pPr marL="0" indent="0">
              <a:buNone/>
            </a:pPr>
            <a:r>
              <a:rPr lang="en-US" dirty="0" smtClean="0"/>
              <a:t>N -1</a:t>
            </a:r>
            <a:r>
              <a:rPr lang="en-US" dirty="0" smtClean="0">
                <a:sym typeface="Wingdings" panose="05000000000000000000" pitchFamily="2" charset="2"/>
              </a:rPr>
              <a:t></a:t>
            </a:r>
            <a:r>
              <a:rPr lang="en-US" dirty="0" smtClean="0"/>
              <a:t>items</a:t>
            </a:r>
            <a:endParaRPr lang="en-US" dirty="0"/>
          </a:p>
          <a:p>
            <a:pPr marL="914400" lvl="2" indent="0">
              <a:buNone/>
            </a:pPr>
            <a:r>
              <a:rPr lang="en-US" dirty="0" smtClean="0"/>
              <a:t>		swap(5,1)				 No swap(5,6)                                 swap(6,2)</a:t>
            </a:r>
          </a:p>
          <a:p>
            <a:r>
              <a:rPr lang="en-US" dirty="0" smtClean="0"/>
              <a:t>i=1   </a:t>
            </a:r>
            <a:r>
              <a:rPr lang="en-US" dirty="0"/>
              <a:t>	</a:t>
            </a:r>
            <a:r>
              <a:rPr lang="en-US" dirty="0" smtClean="0"/>
              <a:t>				j </a:t>
            </a:r>
            <a:r>
              <a:rPr lang="en-US" dirty="0"/>
              <a:t>= </a:t>
            </a:r>
            <a:r>
              <a:rPr lang="en-US" dirty="0" smtClean="0"/>
              <a:t>0            </a:t>
            </a:r>
            <a:r>
              <a:rPr lang="en-US" dirty="0"/>
              <a:t>		</a:t>
            </a:r>
            <a:r>
              <a:rPr lang="en-US" dirty="0" smtClean="0"/>
              <a:t>         j=1</a:t>
            </a:r>
            <a:r>
              <a:rPr lang="en-US" dirty="0"/>
              <a:t>			</a:t>
            </a:r>
            <a:r>
              <a:rPr lang="en-US" dirty="0" smtClean="0"/>
              <a:t>                       </a:t>
            </a:r>
            <a:r>
              <a:rPr lang="en-US" b="1" dirty="0" smtClean="0">
                <a:solidFill>
                  <a:srgbClr val="FF0000"/>
                </a:solidFill>
              </a:rPr>
              <a:t>After </a:t>
            </a:r>
            <a:r>
              <a:rPr lang="en-US" b="1" dirty="0" smtClean="0">
                <a:solidFill>
                  <a:srgbClr val="FF0000"/>
                </a:solidFill>
              </a:rPr>
              <a:t>2</a:t>
            </a:r>
            <a:r>
              <a:rPr lang="en-US" b="1" baseline="30000" dirty="0" smtClean="0">
                <a:solidFill>
                  <a:srgbClr val="FF0000"/>
                </a:solidFill>
              </a:rPr>
              <a:t>nd</a:t>
            </a:r>
            <a:r>
              <a:rPr lang="en-US" b="1" dirty="0" smtClean="0">
                <a:solidFill>
                  <a:srgbClr val="FF0000"/>
                </a:solidFill>
              </a:rPr>
              <a:t> Pass</a:t>
            </a:r>
            <a:r>
              <a:rPr lang="en-US" b="1" dirty="0">
                <a:solidFill>
                  <a:srgbClr val="FF0000"/>
                </a:solidFill>
              </a:rPr>
              <a:t>		</a:t>
            </a:r>
            <a:r>
              <a:rPr lang="en-US" dirty="0"/>
              <a:t>	</a:t>
            </a:r>
            <a:r>
              <a:rPr lang="en-US" dirty="0" smtClean="0"/>
              <a:t>		   </a:t>
            </a:r>
          </a:p>
          <a:p>
            <a:pPr marL="0" indent="0">
              <a:buNone/>
            </a:pPr>
            <a:r>
              <a:rPr lang="en-US" dirty="0" smtClean="0"/>
              <a:t>N-2</a:t>
            </a:r>
            <a:r>
              <a:rPr lang="en-US" dirty="0" smtClean="0">
                <a:sym typeface="Wingdings" panose="05000000000000000000" pitchFamily="2" charset="2"/>
              </a:rPr>
              <a:t></a:t>
            </a:r>
            <a:r>
              <a:rPr lang="en-US" dirty="0" smtClean="0"/>
              <a:t>items</a:t>
            </a:r>
          </a:p>
          <a:p>
            <a:pPr marL="457200" lvl="1" indent="0">
              <a:buNone/>
            </a:pPr>
            <a:r>
              <a:rPr lang="en-US" dirty="0" smtClean="0"/>
              <a:t>				No swap(1,5)</a:t>
            </a:r>
            <a:r>
              <a:rPr lang="en-US" dirty="0"/>
              <a:t>		</a:t>
            </a:r>
            <a:r>
              <a:rPr lang="en-US" dirty="0" smtClean="0"/>
              <a:t>               </a:t>
            </a:r>
            <a:r>
              <a:rPr lang="en-US" dirty="0"/>
              <a:t>	</a:t>
            </a:r>
            <a:r>
              <a:rPr lang="en-US" dirty="0" smtClean="0"/>
              <a:t>swap(5,2) </a:t>
            </a:r>
          </a:p>
          <a:p>
            <a:pPr marL="457200" lvl="1" indent="0">
              <a:buNone/>
            </a:pPr>
            <a:r>
              <a:rPr lang="en-US" dirty="0" err="1" smtClean="0"/>
              <a:t>i</a:t>
            </a:r>
            <a:r>
              <a:rPr lang="en-US" dirty="0" smtClean="0"/>
              <a:t>=2   					j = 0 		</a:t>
            </a:r>
            <a:r>
              <a:rPr lang="en-US" dirty="0" smtClean="0"/>
              <a:t>                                                                  </a:t>
            </a:r>
            <a:r>
              <a:rPr lang="en-US" b="1" dirty="0" smtClean="0">
                <a:solidFill>
                  <a:srgbClr val="FF0000"/>
                </a:solidFill>
              </a:rPr>
              <a:t> After </a:t>
            </a:r>
            <a:r>
              <a:rPr lang="en-US" b="1" dirty="0" smtClean="0">
                <a:solidFill>
                  <a:srgbClr val="FF0000"/>
                </a:solidFill>
              </a:rPr>
              <a:t>3</a:t>
            </a:r>
            <a:r>
              <a:rPr lang="en-US" b="1" baseline="30000" dirty="0" smtClean="0">
                <a:solidFill>
                  <a:srgbClr val="FF0000"/>
                </a:solidFill>
              </a:rPr>
              <a:t>nd</a:t>
            </a:r>
            <a:r>
              <a:rPr lang="en-US" b="1" dirty="0" smtClean="0">
                <a:solidFill>
                  <a:srgbClr val="FF0000"/>
                </a:solidFill>
              </a:rPr>
              <a:t> </a:t>
            </a:r>
            <a:r>
              <a:rPr lang="en-US" b="1" dirty="0">
                <a:solidFill>
                  <a:srgbClr val="FF0000"/>
                </a:solidFill>
              </a:rPr>
              <a:t>Pass </a:t>
            </a:r>
            <a:r>
              <a:rPr lang="en-US" b="1" dirty="0" smtClean="0">
                <a:solidFill>
                  <a:srgbClr val="FF0000"/>
                </a:solidFill>
              </a:rPr>
              <a:t>		</a:t>
            </a:r>
            <a:r>
              <a:rPr lang="en-US" dirty="0" smtClean="0"/>
              <a:t>							  </a:t>
            </a:r>
          </a:p>
          <a:p>
            <a:pPr marL="0" indent="0">
              <a:buNone/>
            </a:pPr>
            <a:r>
              <a:rPr lang="en-US" dirty="0" smtClean="0"/>
              <a:t>N-3 </a:t>
            </a:r>
            <a:r>
              <a:rPr lang="en-US" dirty="0" smtClean="0">
                <a:sym typeface="Wingdings" panose="05000000000000000000" pitchFamily="2" charset="2"/>
              </a:rPr>
              <a:t>items </a:t>
            </a:r>
            <a:endParaRPr lang="en-US" dirty="0" smtClean="0"/>
          </a:p>
          <a:p>
            <a:pPr marL="0" lvl="1" indent="0">
              <a:buNone/>
            </a:pPr>
            <a:r>
              <a:rPr lang="en-US" dirty="0"/>
              <a:t>	</a:t>
            </a:r>
            <a:r>
              <a:rPr lang="en-US" dirty="0" smtClean="0"/>
              <a:t>				</a:t>
            </a:r>
            <a:r>
              <a:rPr lang="en-US" dirty="0" smtClean="0"/>
              <a:t>           No </a:t>
            </a:r>
            <a:r>
              <a:rPr lang="en-US" dirty="0"/>
              <a:t>swap(1,5)			</a:t>
            </a:r>
            <a:r>
              <a:rPr lang="en-US" dirty="0" smtClean="0"/>
              <a:t>                                                     </a:t>
            </a:r>
            <a:r>
              <a:rPr lang="en-US" b="1" dirty="0" smtClean="0">
                <a:solidFill>
                  <a:srgbClr val="FF0000"/>
                </a:solidFill>
              </a:rPr>
              <a:t>  Final </a:t>
            </a:r>
            <a:r>
              <a:rPr lang="en-US" b="1" dirty="0" smtClean="0">
                <a:solidFill>
                  <a:srgbClr val="FF0000"/>
                </a:solidFill>
              </a:rPr>
              <a:t>List</a:t>
            </a:r>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6</a:t>
            </a:fld>
            <a:endParaRPr lang="en-US" dirty="0">
              <a:solidFill>
                <a:prstClr val="black"/>
              </a:solidFill>
            </a:endParaRPr>
          </a:p>
        </p:txBody>
      </p:sp>
      <p:grpSp>
        <p:nvGrpSpPr>
          <p:cNvPr id="11" name="Group 10"/>
          <p:cNvGrpSpPr/>
          <p:nvPr/>
        </p:nvGrpSpPr>
        <p:grpSpPr>
          <a:xfrm>
            <a:off x="2315533" y="2193875"/>
            <a:ext cx="1883391" cy="458337"/>
            <a:chOff x="1917511" y="2369025"/>
            <a:chExt cx="1883391" cy="458337"/>
          </a:xfrm>
        </p:grpSpPr>
        <p:sp>
          <p:nvSpPr>
            <p:cNvPr id="7" name="Oval 6"/>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a:t>
              </a:r>
              <a:endParaRPr lang="en-US" b="1" dirty="0">
                <a:solidFill>
                  <a:srgbClr val="FF0000"/>
                </a:solidFill>
              </a:endParaRPr>
            </a:p>
          </p:txBody>
        </p:sp>
        <p:sp>
          <p:nvSpPr>
            <p:cNvPr id="8" name="Oval 7"/>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US" b="1" dirty="0">
                <a:solidFill>
                  <a:srgbClr val="FF0000"/>
                </a:solidFill>
              </a:endParaRPr>
            </a:p>
          </p:txBody>
        </p:sp>
        <p:sp>
          <p:nvSpPr>
            <p:cNvPr id="9" name="Oval 8"/>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10" name="Oval 9"/>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grpSp>
      <p:grpSp>
        <p:nvGrpSpPr>
          <p:cNvPr id="12" name="Group 11"/>
          <p:cNvGrpSpPr/>
          <p:nvPr/>
        </p:nvGrpSpPr>
        <p:grpSpPr>
          <a:xfrm>
            <a:off x="4604981" y="2191601"/>
            <a:ext cx="1883391" cy="458337"/>
            <a:chOff x="1917511" y="2369025"/>
            <a:chExt cx="1883391" cy="458337"/>
          </a:xfrm>
        </p:grpSpPr>
        <p:sp>
          <p:nvSpPr>
            <p:cNvPr id="13" name="Oval 12"/>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4" name="Oval 13"/>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a:t>
              </a:r>
              <a:endParaRPr lang="en-US" b="1" dirty="0">
                <a:solidFill>
                  <a:srgbClr val="FF0000"/>
                </a:solidFill>
              </a:endParaRPr>
            </a:p>
          </p:txBody>
        </p:sp>
        <p:sp>
          <p:nvSpPr>
            <p:cNvPr id="15" name="Oval 14"/>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6</a:t>
              </a:r>
              <a:endParaRPr lang="en-US" b="1" dirty="0">
                <a:solidFill>
                  <a:srgbClr val="FF0000"/>
                </a:solidFill>
              </a:endParaRPr>
            </a:p>
          </p:txBody>
        </p:sp>
        <p:sp>
          <p:nvSpPr>
            <p:cNvPr id="16" name="Oval 15"/>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grpSp>
      <p:grpSp>
        <p:nvGrpSpPr>
          <p:cNvPr id="17" name="Group 16"/>
          <p:cNvGrpSpPr/>
          <p:nvPr/>
        </p:nvGrpSpPr>
        <p:grpSpPr>
          <a:xfrm>
            <a:off x="6895530" y="2243919"/>
            <a:ext cx="1883391" cy="458337"/>
            <a:chOff x="1917511" y="2369025"/>
            <a:chExt cx="1883391" cy="458337"/>
          </a:xfrm>
        </p:grpSpPr>
        <p:sp>
          <p:nvSpPr>
            <p:cNvPr id="18" name="Oval 17"/>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Oval 18"/>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20" name="Oval 19"/>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6</a:t>
              </a:r>
              <a:endParaRPr lang="en-US" b="1" dirty="0">
                <a:solidFill>
                  <a:srgbClr val="FF0000"/>
                </a:solidFill>
              </a:endParaRPr>
            </a:p>
          </p:txBody>
        </p:sp>
        <p:sp>
          <p:nvSpPr>
            <p:cNvPr id="21" name="Oval 20"/>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grpSp>
      <p:grpSp>
        <p:nvGrpSpPr>
          <p:cNvPr id="22" name="Group 21"/>
          <p:cNvGrpSpPr/>
          <p:nvPr/>
        </p:nvGrpSpPr>
        <p:grpSpPr>
          <a:xfrm>
            <a:off x="9271376" y="2247330"/>
            <a:ext cx="1883391" cy="458337"/>
            <a:chOff x="1917511" y="2369025"/>
            <a:chExt cx="1883391" cy="458337"/>
          </a:xfrm>
        </p:grpSpPr>
        <p:sp>
          <p:nvSpPr>
            <p:cNvPr id="23" name="Oval 22"/>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24" name="Oval 23"/>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25" name="Oval 24"/>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6" name="Oval 25"/>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6</a:t>
              </a:r>
            </a:p>
          </p:txBody>
        </p:sp>
      </p:grpSp>
      <p:grpSp>
        <p:nvGrpSpPr>
          <p:cNvPr id="27" name="Group 26"/>
          <p:cNvGrpSpPr/>
          <p:nvPr/>
        </p:nvGrpSpPr>
        <p:grpSpPr>
          <a:xfrm>
            <a:off x="2964968" y="3532492"/>
            <a:ext cx="1883391" cy="458337"/>
            <a:chOff x="1917511" y="2369025"/>
            <a:chExt cx="1883391" cy="458337"/>
          </a:xfrm>
        </p:grpSpPr>
        <p:sp>
          <p:nvSpPr>
            <p:cNvPr id="28" name="Oval 27"/>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a:t>
              </a:r>
            </a:p>
          </p:txBody>
        </p:sp>
        <p:sp>
          <p:nvSpPr>
            <p:cNvPr id="29" name="Oval 28"/>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a:t>
              </a:r>
            </a:p>
          </p:txBody>
        </p:sp>
        <p:sp>
          <p:nvSpPr>
            <p:cNvPr id="30" name="Oval 29"/>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31" name="Oval 30"/>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6</a:t>
              </a:r>
            </a:p>
          </p:txBody>
        </p:sp>
      </p:grpSp>
      <p:grpSp>
        <p:nvGrpSpPr>
          <p:cNvPr id="32" name="Group 31"/>
          <p:cNvGrpSpPr/>
          <p:nvPr/>
        </p:nvGrpSpPr>
        <p:grpSpPr>
          <a:xfrm>
            <a:off x="5396547" y="3533629"/>
            <a:ext cx="1883391" cy="458337"/>
            <a:chOff x="1917511" y="2369025"/>
            <a:chExt cx="1883391" cy="458337"/>
          </a:xfrm>
        </p:grpSpPr>
        <p:sp>
          <p:nvSpPr>
            <p:cNvPr id="33" name="Oval 32"/>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34" name="Oval 33"/>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a:t>
              </a:r>
            </a:p>
          </p:txBody>
        </p:sp>
        <p:sp>
          <p:nvSpPr>
            <p:cNvPr id="35" name="Oval 34"/>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2</a:t>
              </a:r>
            </a:p>
          </p:txBody>
        </p:sp>
        <p:sp>
          <p:nvSpPr>
            <p:cNvPr id="36" name="Oval 35"/>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6</a:t>
              </a:r>
            </a:p>
          </p:txBody>
        </p:sp>
      </p:grpSp>
      <p:grpSp>
        <p:nvGrpSpPr>
          <p:cNvPr id="37" name="Group 36"/>
          <p:cNvGrpSpPr/>
          <p:nvPr/>
        </p:nvGrpSpPr>
        <p:grpSpPr>
          <a:xfrm>
            <a:off x="9271375" y="3750858"/>
            <a:ext cx="1883391" cy="458337"/>
            <a:chOff x="1917511" y="2369025"/>
            <a:chExt cx="1883391" cy="458337"/>
          </a:xfrm>
        </p:grpSpPr>
        <p:sp>
          <p:nvSpPr>
            <p:cNvPr id="38" name="Oval 37"/>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39" name="Oval 38"/>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40" name="Oval 39"/>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5</a:t>
              </a:r>
              <a:endParaRPr lang="en-US" b="1" dirty="0">
                <a:solidFill>
                  <a:schemeClr val="bg1"/>
                </a:solidFill>
              </a:endParaRPr>
            </a:p>
          </p:txBody>
        </p:sp>
        <p:sp>
          <p:nvSpPr>
            <p:cNvPr id="41" name="Oval 40"/>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6</a:t>
              </a:r>
            </a:p>
          </p:txBody>
        </p:sp>
      </p:grpSp>
      <p:grpSp>
        <p:nvGrpSpPr>
          <p:cNvPr id="47" name="Group 46"/>
          <p:cNvGrpSpPr/>
          <p:nvPr/>
        </p:nvGrpSpPr>
        <p:grpSpPr>
          <a:xfrm>
            <a:off x="3499468" y="5113929"/>
            <a:ext cx="1883391" cy="458337"/>
            <a:chOff x="1917511" y="2369025"/>
            <a:chExt cx="1883391" cy="458337"/>
          </a:xfrm>
        </p:grpSpPr>
        <p:sp>
          <p:nvSpPr>
            <p:cNvPr id="48" name="Oval 47"/>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a:t>
              </a:r>
            </a:p>
          </p:txBody>
        </p:sp>
        <p:sp>
          <p:nvSpPr>
            <p:cNvPr id="49" name="Oval 48"/>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sp>
          <p:nvSpPr>
            <p:cNvPr id="50" name="Oval 49"/>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5</a:t>
              </a:r>
              <a:endParaRPr lang="en-US" b="1" dirty="0">
                <a:solidFill>
                  <a:schemeClr val="bg1"/>
                </a:solidFill>
              </a:endParaRPr>
            </a:p>
          </p:txBody>
        </p:sp>
        <p:sp>
          <p:nvSpPr>
            <p:cNvPr id="51" name="Oval 50"/>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6</a:t>
              </a:r>
            </a:p>
          </p:txBody>
        </p:sp>
      </p:grpSp>
      <p:grpSp>
        <p:nvGrpSpPr>
          <p:cNvPr id="52" name="Group 51"/>
          <p:cNvGrpSpPr/>
          <p:nvPr/>
        </p:nvGrpSpPr>
        <p:grpSpPr>
          <a:xfrm>
            <a:off x="9256584" y="5115066"/>
            <a:ext cx="1883391" cy="458337"/>
            <a:chOff x="1917511" y="2369025"/>
            <a:chExt cx="1883391" cy="458337"/>
          </a:xfrm>
        </p:grpSpPr>
        <p:sp>
          <p:nvSpPr>
            <p:cNvPr id="53" name="Oval 52"/>
            <p:cNvSpPr/>
            <p:nvPr/>
          </p:nvSpPr>
          <p:spPr>
            <a:xfrm>
              <a:off x="1917511"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54" name="Oval 53"/>
            <p:cNvSpPr/>
            <p:nvPr/>
          </p:nvSpPr>
          <p:spPr>
            <a:xfrm>
              <a:off x="2402006"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55" name="Oval 54"/>
            <p:cNvSpPr/>
            <p:nvPr/>
          </p:nvSpPr>
          <p:spPr>
            <a:xfrm>
              <a:off x="2872854" y="23690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5</a:t>
              </a:r>
              <a:endParaRPr lang="en-US" b="1" dirty="0">
                <a:solidFill>
                  <a:schemeClr val="bg1"/>
                </a:solidFill>
              </a:endParaRPr>
            </a:p>
          </p:txBody>
        </p:sp>
        <p:sp>
          <p:nvSpPr>
            <p:cNvPr id="56" name="Oval 55"/>
            <p:cNvSpPr/>
            <p:nvPr/>
          </p:nvSpPr>
          <p:spPr>
            <a:xfrm>
              <a:off x="3343702" y="23701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6</a:t>
              </a:r>
            </a:p>
          </p:txBody>
        </p:sp>
      </p:grpSp>
    </p:spTree>
    <p:extLst>
      <p:ext uri="{BB962C8B-B14F-4D97-AF65-F5344CB8AC3E}">
        <p14:creationId xmlns:p14="http://schemas.microsoft.com/office/powerpoint/2010/main" val="76065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of the Bubble Sort</a:t>
            </a:r>
            <a:endParaRPr lang="en-US" dirty="0"/>
          </a:p>
        </p:txBody>
      </p:sp>
      <p:sp>
        <p:nvSpPr>
          <p:cNvPr id="3" name="Content Placeholder 2"/>
          <p:cNvSpPr>
            <a:spLocks noGrp="1"/>
          </p:cNvSpPr>
          <p:nvPr>
            <p:ph idx="1"/>
          </p:nvPr>
        </p:nvSpPr>
        <p:spPr>
          <a:xfrm>
            <a:off x="600501" y="1365086"/>
            <a:ext cx="10804099" cy="4790053"/>
          </a:xfrm>
        </p:spPr>
        <p:txBody>
          <a:bodyPr>
            <a:normAutofit fontScale="77500" lnSpcReduction="20000"/>
          </a:bodyPr>
          <a:lstStyle/>
          <a:p>
            <a:r>
              <a:rPr lang="en-US" b="1" dirty="0"/>
              <a:t>First Pass:</a:t>
            </a:r>
            <a:r>
              <a:rPr lang="en-US" dirty="0"/>
              <a:t/>
            </a:r>
            <a:br>
              <a:rPr lang="en-US" dirty="0"/>
            </a:br>
            <a:r>
              <a:rPr lang="en-US" dirty="0"/>
              <a:t>( </a:t>
            </a:r>
            <a:r>
              <a:rPr lang="en-US" b="1" dirty="0"/>
              <a:t>5</a:t>
            </a:r>
            <a:r>
              <a:rPr lang="en-US" dirty="0"/>
              <a:t> </a:t>
            </a:r>
            <a:r>
              <a:rPr lang="en-US" b="1" dirty="0"/>
              <a:t>1</a:t>
            </a:r>
            <a:r>
              <a:rPr lang="en-US" dirty="0"/>
              <a:t> 4 2 8 ) </a:t>
            </a:r>
            <a:r>
              <a:rPr lang="en-US" dirty="0" smtClean="0">
                <a:sym typeface="Wingdings" panose="05000000000000000000" pitchFamily="2" charset="2"/>
              </a:rPr>
              <a:t> </a:t>
            </a:r>
            <a:r>
              <a:rPr lang="en-US" dirty="0" smtClean="0"/>
              <a:t> </a:t>
            </a:r>
            <a:r>
              <a:rPr lang="en-US" dirty="0"/>
              <a:t>( </a:t>
            </a:r>
            <a:r>
              <a:rPr lang="en-US" b="1" dirty="0"/>
              <a:t>1</a:t>
            </a:r>
            <a:r>
              <a:rPr lang="en-US" dirty="0"/>
              <a:t> </a:t>
            </a:r>
            <a:r>
              <a:rPr lang="en-US" b="1" dirty="0"/>
              <a:t>5</a:t>
            </a:r>
            <a:r>
              <a:rPr lang="en-US" dirty="0"/>
              <a:t> 4 2 8 ), Here, algorithm compares the first two elements, and swaps since 5 &gt; 1.</a:t>
            </a:r>
            <a:br>
              <a:rPr lang="en-US" dirty="0"/>
            </a:br>
            <a:r>
              <a:rPr lang="en-US" dirty="0"/>
              <a:t>( 1 </a:t>
            </a:r>
            <a:r>
              <a:rPr lang="en-US" b="1" dirty="0"/>
              <a:t>5</a:t>
            </a:r>
            <a:r>
              <a:rPr lang="en-US" dirty="0"/>
              <a:t> </a:t>
            </a:r>
            <a:r>
              <a:rPr lang="en-US" b="1" dirty="0"/>
              <a:t>4</a:t>
            </a:r>
            <a:r>
              <a:rPr lang="en-US" dirty="0"/>
              <a:t> 2 8 ) </a:t>
            </a:r>
            <a:r>
              <a:rPr lang="en-US" dirty="0" smtClean="0">
                <a:sym typeface="Wingdings" panose="05000000000000000000" pitchFamily="2" charset="2"/>
              </a:rPr>
              <a:t> </a:t>
            </a:r>
            <a:r>
              <a:rPr lang="en-US" dirty="0"/>
              <a:t>  ( 1 </a:t>
            </a:r>
            <a:r>
              <a:rPr lang="en-US" b="1" dirty="0"/>
              <a:t>4</a:t>
            </a:r>
            <a:r>
              <a:rPr lang="en-US" dirty="0"/>
              <a:t> </a:t>
            </a:r>
            <a:r>
              <a:rPr lang="en-US" b="1" dirty="0"/>
              <a:t>5</a:t>
            </a:r>
            <a:r>
              <a:rPr lang="en-US" dirty="0"/>
              <a:t> 2 8 ), Swap since 5 &gt; 4</a:t>
            </a:r>
            <a:br>
              <a:rPr lang="en-US" dirty="0"/>
            </a:br>
            <a:r>
              <a:rPr lang="en-US" dirty="0"/>
              <a:t>( 1 4 </a:t>
            </a:r>
            <a:r>
              <a:rPr lang="en-US" b="1" dirty="0"/>
              <a:t>5</a:t>
            </a:r>
            <a:r>
              <a:rPr lang="en-US" dirty="0"/>
              <a:t> </a:t>
            </a:r>
            <a:r>
              <a:rPr lang="en-US" b="1" dirty="0"/>
              <a:t>2</a:t>
            </a:r>
            <a:r>
              <a:rPr lang="en-US" dirty="0"/>
              <a:t> 8 ) </a:t>
            </a:r>
            <a:r>
              <a:rPr lang="en-US" dirty="0" smtClean="0">
                <a:sym typeface="Wingdings" panose="05000000000000000000" pitchFamily="2" charset="2"/>
              </a:rPr>
              <a:t></a:t>
            </a:r>
            <a:r>
              <a:rPr lang="en-US" dirty="0"/>
              <a:t>  ( 1 4 </a:t>
            </a:r>
            <a:r>
              <a:rPr lang="en-US" b="1" dirty="0"/>
              <a:t>2</a:t>
            </a:r>
            <a:r>
              <a:rPr lang="en-US" dirty="0"/>
              <a:t> </a:t>
            </a:r>
            <a:r>
              <a:rPr lang="en-US" b="1" dirty="0"/>
              <a:t>5</a:t>
            </a:r>
            <a:r>
              <a:rPr lang="en-US" dirty="0"/>
              <a:t> 8 ), Swap since 5 &gt; 2</a:t>
            </a:r>
            <a:br>
              <a:rPr lang="en-US" dirty="0"/>
            </a:br>
            <a:r>
              <a:rPr lang="en-US" dirty="0"/>
              <a:t>( 1 4 2 </a:t>
            </a:r>
            <a:r>
              <a:rPr lang="en-US" b="1" dirty="0"/>
              <a:t>5</a:t>
            </a:r>
            <a:r>
              <a:rPr lang="en-US" dirty="0"/>
              <a:t> </a:t>
            </a:r>
            <a:r>
              <a:rPr lang="en-US" b="1" dirty="0"/>
              <a:t>8</a:t>
            </a:r>
            <a:r>
              <a:rPr lang="en-US" dirty="0"/>
              <a:t> ) </a:t>
            </a:r>
            <a:r>
              <a:rPr lang="en-US" dirty="0" smtClean="0">
                <a:sym typeface="Wingdings" panose="05000000000000000000" pitchFamily="2" charset="2"/>
              </a:rPr>
              <a:t></a:t>
            </a:r>
            <a:r>
              <a:rPr lang="en-US" dirty="0" smtClean="0"/>
              <a:t> </a:t>
            </a:r>
            <a:r>
              <a:rPr lang="en-US" dirty="0"/>
              <a:t>( 1 4 2 </a:t>
            </a:r>
            <a:r>
              <a:rPr lang="en-US" b="1" dirty="0"/>
              <a:t>5</a:t>
            </a:r>
            <a:r>
              <a:rPr lang="en-US" dirty="0"/>
              <a:t> </a:t>
            </a:r>
            <a:r>
              <a:rPr lang="en-US" b="1" dirty="0"/>
              <a:t>8</a:t>
            </a:r>
            <a:r>
              <a:rPr lang="en-US" dirty="0"/>
              <a:t> ), Now, since these elements are already in order (8 &gt; 5), algorithm does not swap them.</a:t>
            </a:r>
          </a:p>
          <a:p>
            <a:r>
              <a:rPr lang="en-US" b="1" dirty="0"/>
              <a:t>Second Pass:</a:t>
            </a:r>
            <a:r>
              <a:rPr lang="en-US" dirty="0"/>
              <a:t/>
            </a:r>
            <a:br>
              <a:rPr lang="en-US" dirty="0"/>
            </a:br>
            <a:r>
              <a:rPr lang="en-US" dirty="0"/>
              <a:t>( </a:t>
            </a:r>
            <a:r>
              <a:rPr lang="en-US" b="1" dirty="0"/>
              <a:t>1</a:t>
            </a:r>
            <a:r>
              <a:rPr lang="en-US" dirty="0"/>
              <a:t> </a:t>
            </a:r>
            <a:r>
              <a:rPr lang="en-US" b="1" dirty="0"/>
              <a:t>4</a:t>
            </a:r>
            <a:r>
              <a:rPr lang="en-US" dirty="0"/>
              <a:t> 2 5 8 ) </a:t>
            </a:r>
            <a:r>
              <a:rPr lang="en-US" dirty="0" smtClean="0">
                <a:sym typeface="Wingdings" panose="05000000000000000000" pitchFamily="2" charset="2"/>
              </a:rPr>
              <a:t></a:t>
            </a:r>
            <a:r>
              <a:rPr lang="en-US" dirty="0" smtClean="0"/>
              <a:t> </a:t>
            </a:r>
            <a:r>
              <a:rPr lang="en-US" dirty="0"/>
              <a:t>( </a:t>
            </a:r>
            <a:r>
              <a:rPr lang="en-US" b="1" dirty="0"/>
              <a:t>1</a:t>
            </a:r>
            <a:r>
              <a:rPr lang="en-US" dirty="0"/>
              <a:t> </a:t>
            </a:r>
            <a:r>
              <a:rPr lang="en-US" b="1" dirty="0"/>
              <a:t>4</a:t>
            </a:r>
            <a:r>
              <a:rPr lang="en-US" dirty="0"/>
              <a:t> 2 5 8 )</a:t>
            </a:r>
            <a:br>
              <a:rPr lang="en-US" dirty="0"/>
            </a:br>
            <a:r>
              <a:rPr lang="en-US" dirty="0"/>
              <a:t>( 1 </a:t>
            </a:r>
            <a:r>
              <a:rPr lang="en-US" b="1" dirty="0"/>
              <a:t>4</a:t>
            </a:r>
            <a:r>
              <a:rPr lang="en-US" dirty="0"/>
              <a:t> </a:t>
            </a:r>
            <a:r>
              <a:rPr lang="en-US" b="1" dirty="0"/>
              <a:t>2</a:t>
            </a:r>
            <a:r>
              <a:rPr lang="en-US" dirty="0"/>
              <a:t> 5 8 ) </a:t>
            </a:r>
            <a:r>
              <a:rPr lang="en-US" dirty="0" smtClean="0">
                <a:sym typeface="Wingdings" panose="05000000000000000000" pitchFamily="2" charset="2"/>
              </a:rPr>
              <a:t></a:t>
            </a:r>
            <a:r>
              <a:rPr lang="en-US" dirty="0" smtClean="0"/>
              <a:t> </a:t>
            </a:r>
            <a:r>
              <a:rPr lang="en-US" dirty="0"/>
              <a:t>( 1 </a:t>
            </a:r>
            <a:r>
              <a:rPr lang="en-US" b="1" dirty="0"/>
              <a:t>2</a:t>
            </a:r>
            <a:r>
              <a:rPr lang="en-US" dirty="0"/>
              <a:t> </a:t>
            </a:r>
            <a:r>
              <a:rPr lang="en-US" b="1" dirty="0"/>
              <a:t>4</a:t>
            </a:r>
            <a:r>
              <a:rPr lang="en-US" dirty="0"/>
              <a:t> 5 8 ), Swap since 4 &gt; 2</a:t>
            </a:r>
            <a:br>
              <a:rPr lang="en-US" dirty="0"/>
            </a:br>
            <a:r>
              <a:rPr lang="en-US" dirty="0"/>
              <a:t>( 1 2 </a:t>
            </a:r>
            <a:r>
              <a:rPr lang="en-US" b="1" dirty="0"/>
              <a:t>4</a:t>
            </a:r>
            <a:r>
              <a:rPr lang="en-US" dirty="0"/>
              <a:t> </a:t>
            </a:r>
            <a:r>
              <a:rPr lang="en-US" b="1" dirty="0"/>
              <a:t>5</a:t>
            </a:r>
            <a:r>
              <a:rPr lang="en-US" dirty="0"/>
              <a:t> 8 ) </a:t>
            </a:r>
            <a:r>
              <a:rPr lang="en-US" dirty="0" smtClean="0">
                <a:sym typeface="Wingdings" panose="05000000000000000000" pitchFamily="2" charset="2"/>
              </a:rPr>
              <a:t></a:t>
            </a:r>
            <a:r>
              <a:rPr lang="en-US" dirty="0" smtClean="0"/>
              <a:t> </a:t>
            </a:r>
            <a:r>
              <a:rPr lang="en-US" dirty="0"/>
              <a:t>( 1 2 </a:t>
            </a:r>
            <a:r>
              <a:rPr lang="en-US" b="1" dirty="0"/>
              <a:t>4</a:t>
            </a:r>
            <a:r>
              <a:rPr lang="en-US" dirty="0"/>
              <a:t> </a:t>
            </a:r>
            <a:r>
              <a:rPr lang="en-US" b="1" dirty="0"/>
              <a:t>5</a:t>
            </a:r>
            <a:r>
              <a:rPr lang="en-US" dirty="0"/>
              <a:t> 8 )</a:t>
            </a:r>
            <a:br>
              <a:rPr lang="en-US" dirty="0"/>
            </a:br>
            <a:r>
              <a:rPr lang="en-US" dirty="0"/>
              <a:t>( 1 2 4 </a:t>
            </a:r>
            <a:r>
              <a:rPr lang="en-US" b="1" dirty="0"/>
              <a:t>5</a:t>
            </a:r>
            <a:r>
              <a:rPr lang="en-US" dirty="0"/>
              <a:t> </a:t>
            </a:r>
            <a:r>
              <a:rPr lang="en-US" b="1" dirty="0"/>
              <a:t>8</a:t>
            </a:r>
            <a:r>
              <a:rPr lang="en-US" dirty="0"/>
              <a:t> ) </a:t>
            </a:r>
            <a:r>
              <a:rPr lang="en-US" dirty="0" smtClean="0">
                <a:sym typeface="Wingdings" panose="05000000000000000000" pitchFamily="2" charset="2"/>
              </a:rPr>
              <a:t></a:t>
            </a:r>
            <a:r>
              <a:rPr lang="en-US" dirty="0"/>
              <a:t>  ( 1 2 4 </a:t>
            </a:r>
            <a:r>
              <a:rPr lang="en-US" b="1" dirty="0"/>
              <a:t>5</a:t>
            </a:r>
            <a:r>
              <a:rPr lang="en-US" dirty="0"/>
              <a:t> </a:t>
            </a:r>
            <a:r>
              <a:rPr lang="en-US" b="1" dirty="0"/>
              <a:t>8</a:t>
            </a:r>
            <a:r>
              <a:rPr lang="en-US" dirty="0"/>
              <a:t> )</a:t>
            </a:r>
            <a:br>
              <a:rPr lang="en-US" dirty="0"/>
            </a:br>
            <a:r>
              <a:rPr lang="en-US" dirty="0"/>
              <a:t>Now, the array is already sorted, but our algorithm does not know if it is completed. The algorithm needs one </a:t>
            </a:r>
            <a:r>
              <a:rPr lang="en-US" b="1" dirty="0"/>
              <a:t>whole</a:t>
            </a:r>
            <a:r>
              <a:rPr lang="en-US" dirty="0"/>
              <a:t> pass without </a:t>
            </a:r>
            <a:r>
              <a:rPr lang="en-US" b="1" dirty="0"/>
              <a:t>any</a:t>
            </a:r>
            <a:r>
              <a:rPr lang="en-US" dirty="0"/>
              <a:t> swap to know it is sorted.</a:t>
            </a:r>
          </a:p>
          <a:p>
            <a:r>
              <a:rPr lang="en-US" b="1" dirty="0"/>
              <a:t>Third Pass:</a:t>
            </a:r>
            <a:r>
              <a:rPr lang="en-US" dirty="0"/>
              <a:t/>
            </a:r>
            <a:br>
              <a:rPr lang="en-US" dirty="0"/>
            </a:br>
            <a:r>
              <a:rPr lang="en-US" dirty="0"/>
              <a:t>( </a:t>
            </a:r>
            <a:r>
              <a:rPr lang="en-US" b="1" dirty="0"/>
              <a:t>1</a:t>
            </a:r>
            <a:r>
              <a:rPr lang="en-US" dirty="0"/>
              <a:t> </a:t>
            </a:r>
            <a:r>
              <a:rPr lang="en-US" b="1" dirty="0"/>
              <a:t>2</a:t>
            </a:r>
            <a:r>
              <a:rPr lang="en-US" dirty="0"/>
              <a:t> 4 5 8 ) </a:t>
            </a:r>
            <a:r>
              <a:rPr lang="en-US" dirty="0" smtClean="0">
                <a:sym typeface="Wingdings" panose="05000000000000000000" pitchFamily="2" charset="2"/>
              </a:rPr>
              <a:t></a:t>
            </a:r>
            <a:r>
              <a:rPr lang="en-US" dirty="0" smtClean="0"/>
              <a:t> </a:t>
            </a:r>
            <a:r>
              <a:rPr lang="en-US" dirty="0"/>
              <a:t>( </a:t>
            </a:r>
            <a:r>
              <a:rPr lang="en-US" b="1" dirty="0"/>
              <a:t>1</a:t>
            </a:r>
            <a:r>
              <a:rPr lang="en-US" dirty="0"/>
              <a:t> </a:t>
            </a:r>
            <a:r>
              <a:rPr lang="en-US" b="1" dirty="0"/>
              <a:t>2</a:t>
            </a:r>
            <a:r>
              <a:rPr lang="en-US" dirty="0"/>
              <a:t> 4 5 8 )</a:t>
            </a:r>
            <a:br>
              <a:rPr lang="en-US" dirty="0"/>
            </a:br>
            <a:r>
              <a:rPr lang="en-US" dirty="0"/>
              <a:t>( 1 </a:t>
            </a:r>
            <a:r>
              <a:rPr lang="en-US" b="1" dirty="0"/>
              <a:t>2</a:t>
            </a:r>
            <a:r>
              <a:rPr lang="en-US" dirty="0"/>
              <a:t> </a:t>
            </a:r>
            <a:r>
              <a:rPr lang="en-US" b="1" dirty="0"/>
              <a:t>4</a:t>
            </a:r>
            <a:r>
              <a:rPr lang="en-US" dirty="0"/>
              <a:t> 5 8 ) </a:t>
            </a:r>
            <a:r>
              <a:rPr lang="en-US" dirty="0" smtClean="0">
                <a:sym typeface="Wingdings" panose="05000000000000000000" pitchFamily="2" charset="2"/>
              </a:rPr>
              <a:t></a:t>
            </a:r>
            <a:r>
              <a:rPr lang="en-US" dirty="0" smtClean="0"/>
              <a:t> </a:t>
            </a:r>
            <a:r>
              <a:rPr lang="en-US" dirty="0"/>
              <a:t>( 1 </a:t>
            </a:r>
            <a:r>
              <a:rPr lang="en-US" b="1" dirty="0"/>
              <a:t>2</a:t>
            </a:r>
            <a:r>
              <a:rPr lang="en-US" dirty="0"/>
              <a:t> </a:t>
            </a:r>
            <a:r>
              <a:rPr lang="en-US" b="1" dirty="0"/>
              <a:t>4</a:t>
            </a:r>
            <a:r>
              <a:rPr lang="en-US" dirty="0"/>
              <a:t> 5 8 )</a:t>
            </a:r>
            <a:br>
              <a:rPr lang="en-US" dirty="0"/>
            </a:br>
            <a:r>
              <a:rPr lang="en-US" dirty="0"/>
              <a:t>( 1 2 </a:t>
            </a:r>
            <a:r>
              <a:rPr lang="en-US" b="1" dirty="0"/>
              <a:t>4</a:t>
            </a:r>
            <a:r>
              <a:rPr lang="en-US" dirty="0"/>
              <a:t> </a:t>
            </a:r>
            <a:r>
              <a:rPr lang="en-US" b="1" dirty="0"/>
              <a:t>5</a:t>
            </a:r>
            <a:r>
              <a:rPr lang="en-US" dirty="0"/>
              <a:t> 8 ) </a:t>
            </a:r>
            <a:r>
              <a:rPr lang="en-US" dirty="0" smtClean="0">
                <a:sym typeface="Wingdings" panose="05000000000000000000" pitchFamily="2" charset="2"/>
              </a:rPr>
              <a:t></a:t>
            </a:r>
            <a:r>
              <a:rPr lang="en-US" dirty="0" smtClean="0"/>
              <a:t> </a:t>
            </a:r>
            <a:r>
              <a:rPr lang="en-US" dirty="0"/>
              <a:t>( 1 2 </a:t>
            </a:r>
            <a:r>
              <a:rPr lang="en-US" b="1" dirty="0"/>
              <a:t>4</a:t>
            </a:r>
            <a:r>
              <a:rPr lang="en-US" dirty="0"/>
              <a:t> </a:t>
            </a:r>
            <a:r>
              <a:rPr lang="en-US" b="1" dirty="0"/>
              <a:t>5</a:t>
            </a:r>
            <a:r>
              <a:rPr lang="en-US" dirty="0"/>
              <a:t> 8 )</a:t>
            </a:r>
            <a:br>
              <a:rPr lang="en-US" dirty="0"/>
            </a:br>
            <a:r>
              <a:rPr lang="en-US" dirty="0"/>
              <a:t>( 1 2 4 </a:t>
            </a:r>
            <a:r>
              <a:rPr lang="en-US" b="1" dirty="0"/>
              <a:t>5</a:t>
            </a:r>
            <a:r>
              <a:rPr lang="en-US" dirty="0"/>
              <a:t> </a:t>
            </a:r>
            <a:r>
              <a:rPr lang="en-US" b="1" dirty="0"/>
              <a:t>8</a:t>
            </a:r>
            <a:r>
              <a:rPr lang="en-US" dirty="0"/>
              <a:t> ) </a:t>
            </a:r>
            <a:r>
              <a:rPr lang="en-US" dirty="0" smtClean="0">
                <a:sym typeface="Wingdings" panose="05000000000000000000" pitchFamily="2" charset="2"/>
              </a:rPr>
              <a:t></a:t>
            </a:r>
            <a:r>
              <a:rPr lang="en-US" dirty="0" smtClean="0"/>
              <a:t> </a:t>
            </a:r>
            <a:r>
              <a:rPr lang="en-US" dirty="0"/>
              <a:t>( 1 2 4 </a:t>
            </a:r>
            <a:r>
              <a:rPr lang="en-US" b="1" dirty="0"/>
              <a:t>5</a:t>
            </a:r>
            <a:r>
              <a:rPr lang="en-US" dirty="0"/>
              <a:t> </a:t>
            </a:r>
            <a:r>
              <a:rPr lang="en-US" b="1" dirty="0"/>
              <a:t>8</a:t>
            </a:r>
            <a:r>
              <a:rPr lang="en-US" dirty="0"/>
              <a:t> )</a:t>
            </a:r>
          </a:p>
          <a:p>
            <a:endParaRPr lang="en-US" dirty="0"/>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40879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Program</a:t>
            </a:r>
            <a:endParaRPr lang="en-US" dirty="0"/>
          </a:p>
        </p:txBody>
      </p:sp>
      <p:sp>
        <p:nvSpPr>
          <p:cNvPr id="3" name="Content Placeholder 2"/>
          <p:cNvSpPr>
            <a:spLocks noGrp="1"/>
          </p:cNvSpPr>
          <p:nvPr>
            <p:ph idx="1"/>
          </p:nvPr>
        </p:nvSpPr>
        <p:spPr>
          <a:xfrm>
            <a:off x="696033" y="1536549"/>
            <a:ext cx="3193578" cy="4782363"/>
          </a:xfrm>
        </p:spPr>
        <p:txBody>
          <a:bodyPr>
            <a:normAutofit fontScale="92500" lnSpcReduction="10000"/>
          </a:bodyPr>
          <a:lstStyle/>
          <a:p>
            <a:r>
              <a:rPr lang="en-US" dirty="0" smtClean="0"/>
              <a:t>Beside program to </a:t>
            </a:r>
            <a:r>
              <a:rPr lang="en-US" dirty="0"/>
              <a:t>sort </a:t>
            </a:r>
            <a:r>
              <a:rPr lang="en-US" dirty="0" smtClean="0"/>
              <a:t>a list to using </a:t>
            </a:r>
            <a:r>
              <a:rPr lang="en-US" dirty="0"/>
              <a:t>Bubble Sort. </a:t>
            </a:r>
            <a:endParaRPr lang="en-US" dirty="0" smtClean="0"/>
          </a:p>
          <a:p>
            <a:r>
              <a:rPr lang="en-US" dirty="0" smtClean="0"/>
              <a:t>Although the program of the logic </a:t>
            </a:r>
            <a:r>
              <a:rPr lang="en-US" dirty="0"/>
              <a:t>will sort and unsorted </a:t>
            </a:r>
            <a:r>
              <a:rPr lang="en-US" dirty="0" smtClean="0"/>
              <a:t>list, </a:t>
            </a:r>
            <a:r>
              <a:rPr lang="en-US" dirty="0"/>
              <a:t>still the </a:t>
            </a:r>
            <a:r>
              <a:rPr lang="en-US" dirty="0" smtClean="0"/>
              <a:t>beside program </a:t>
            </a:r>
            <a:r>
              <a:rPr lang="en-US" dirty="0"/>
              <a:t>is not efficient because as per the </a:t>
            </a:r>
            <a:r>
              <a:rPr lang="en-US" dirty="0" smtClean="0"/>
              <a:t>logic of the program.</a:t>
            </a:r>
          </a:p>
          <a:p>
            <a:r>
              <a:rPr lang="en-US" dirty="0" smtClean="0"/>
              <a:t>The </a:t>
            </a:r>
            <a:r>
              <a:rPr lang="en-US" dirty="0"/>
              <a:t>for-loop will keep executing for </a:t>
            </a:r>
            <a:r>
              <a:rPr lang="en-US" dirty="0" smtClean="0"/>
              <a:t>five  iterations </a:t>
            </a:r>
            <a:r>
              <a:rPr lang="en-US" dirty="0"/>
              <a:t>even if the </a:t>
            </a:r>
            <a:r>
              <a:rPr lang="en-US" dirty="0" smtClean="0"/>
              <a:t>list </a:t>
            </a:r>
            <a:r>
              <a:rPr lang="en-US" dirty="0"/>
              <a:t>gets sorted after the second iteration.</a:t>
            </a:r>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8</a:t>
            </a:fld>
            <a:endParaRPr lang="en-US" dirty="0">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963" y="1422850"/>
            <a:ext cx="7636775" cy="4841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873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overcome the Redundancy </a:t>
            </a:r>
            <a:r>
              <a:rPr lang="en-US" dirty="0"/>
              <a:t>of bubble sort</a:t>
            </a:r>
          </a:p>
        </p:txBody>
      </p:sp>
      <p:sp>
        <p:nvSpPr>
          <p:cNvPr id="3" name="Content Placeholder 2"/>
          <p:cNvSpPr>
            <a:spLocks noGrp="1"/>
          </p:cNvSpPr>
          <p:nvPr>
            <p:ph idx="1"/>
          </p:nvPr>
        </p:nvSpPr>
        <p:spPr>
          <a:xfrm>
            <a:off x="696032" y="1536549"/>
            <a:ext cx="4462821" cy="4782363"/>
          </a:xfrm>
        </p:spPr>
        <p:txBody>
          <a:bodyPr>
            <a:normAutofit fontScale="92500" lnSpcReduction="10000"/>
          </a:bodyPr>
          <a:lstStyle/>
          <a:p>
            <a:r>
              <a:rPr lang="en-US" dirty="0"/>
              <a:t>Hence we can insert a flag and can keep checking whether swapping of elements is taking place or not in the following iteration. If no swapping is taking place, it means the </a:t>
            </a:r>
            <a:r>
              <a:rPr lang="en-US" dirty="0" smtClean="0"/>
              <a:t>array or list  </a:t>
            </a:r>
            <a:r>
              <a:rPr lang="en-US" dirty="0"/>
              <a:t>is sorted and we can jump out of the for loop, instead executing all the iterations</a:t>
            </a:r>
            <a:r>
              <a:rPr lang="en-US" dirty="0" smtClean="0"/>
              <a:t>.</a:t>
            </a:r>
          </a:p>
          <a:p>
            <a:r>
              <a:rPr lang="en-US" dirty="0"/>
              <a:t>In </a:t>
            </a:r>
            <a:r>
              <a:rPr lang="en-US" dirty="0" smtClean="0"/>
              <a:t>the adjacent </a:t>
            </a:r>
            <a:r>
              <a:rPr lang="en-US" dirty="0"/>
              <a:t>code, if in a complete single cycle of j iteration(inner for loop), if no swapping takes place, then flag will remain 0 and then we will break out of the for loops, because the array </a:t>
            </a:r>
            <a:r>
              <a:rPr lang="en-US" dirty="0" smtClean="0"/>
              <a:t> or list  has </a:t>
            </a:r>
            <a:r>
              <a:rPr lang="en-US" dirty="0"/>
              <a:t>already been sorted</a:t>
            </a:r>
          </a:p>
        </p:txBody>
      </p:sp>
      <p:sp>
        <p:nvSpPr>
          <p:cNvPr id="4" name="Date Placeholder 3"/>
          <p:cNvSpPr>
            <a:spLocks noGrp="1"/>
          </p:cNvSpPr>
          <p:nvPr>
            <p:ph type="dt" sz="half" idx="10"/>
          </p:nvPr>
        </p:nvSpPr>
        <p:spPr/>
        <p:txBody>
          <a:bodyPr/>
          <a:lstStyle/>
          <a:p>
            <a:fld id="{84E50E55-614F-4921-BA02-976FAF11F23A}" type="datetime2">
              <a:rPr lang="en-US" smtClean="0">
                <a:solidFill>
                  <a:prstClr val="black"/>
                </a:solidFill>
              </a:rPr>
              <a:pPr/>
              <a:t>Saturday, February 3, 2018</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Jagannath Kumar Ch</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9F2159F5-18C2-433D-A3F6-EAF1834202CB}" type="slidenum">
              <a:rPr lang="en-US" smtClean="0">
                <a:solidFill>
                  <a:prstClr val="black"/>
                </a:solidFill>
              </a:rPr>
              <a:pPr/>
              <a:t>9</a:t>
            </a:fld>
            <a:endParaRPr lang="en-US" dirty="0">
              <a:solidFill>
                <a:prstClr val="black"/>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331" y="1473958"/>
            <a:ext cx="6155140" cy="4776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03030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ganic">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13364</TotalTime>
  <Words>1446</Words>
  <Application>Microsoft Office PowerPoint</Application>
  <PresentationFormat>Custom</PresentationFormat>
  <Paragraphs>285</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Custom Design</vt:lpstr>
      <vt:lpstr>Organic</vt:lpstr>
      <vt:lpstr>Sortings in Python</vt:lpstr>
      <vt:lpstr>Introduction to Sorting</vt:lpstr>
      <vt:lpstr>Sorting Efficiency</vt:lpstr>
      <vt:lpstr>Types of Sorting Techniques</vt:lpstr>
      <vt:lpstr>Bubble Sort</vt:lpstr>
      <vt:lpstr>Sample Program &amp; Tracing</vt:lpstr>
      <vt:lpstr>Tracing of the Bubble Sort</vt:lpstr>
      <vt:lpstr>Example Program</vt:lpstr>
      <vt:lpstr>How to overcome the Redundancy of bubble sort</vt:lpstr>
      <vt:lpstr>Complexity Analysis of Bubble Sorting</vt:lpstr>
      <vt:lpstr>Insertion Sort</vt:lpstr>
      <vt:lpstr>Stable sorting</vt:lpstr>
      <vt:lpstr>Sample Program &amp; Tracing</vt:lpstr>
      <vt:lpstr>Sample Program &amp; Tracing</vt:lpstr>
      <vt:lpstr>Sorting using Insertion Sort Algorithm</vt:lpstr>
      <vt:lpstr>Complexity Analysis of Insertion Sorting</vt:lpstr>
      <vt:lpstr>Selection Sort</vt:lpstr>
      <vt:lpstr>Sample Program &amp; Tracing</vt:lpstr>
      <vt:lpstr>Sorting using Selection Sort Algorithm</vt:lpstr>
      <vt:lpstr>Complexity Analysis of Selection Sorting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dc:title>
  <dc:creator>Jagannath Kumar Ch</dc:creator>
  <cp:lastModifiedBy>Windows User</cp:lastModifiedBy>
  <cp:revision>1043</cp:revision>
  <dcterms:created xsi:type="dcterms:W3CDTF">2017-03-24T08:53:08Z</dcterms:created>
  <dcterms:modified xsi:type="dcterms:W3CDTF">2018-02-03T08:29:16Z</dcterms:modified>
</cp:coreProperties>
</file>