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9" r:id="rId3"/>
    <p:sldId id="288" r:id="rId4"/>
    <p:sldId id="290" r:id="rId5"/>
    <p:sldId id="291" r:id="rId6"/>
    <p:sldId id="257" r:id="rId7"/>
    <p:sldId id="301" r:id="rId8"/>
    <p:sldId id="302" r:id="rId9"/>
    <p:sldId id="292" r:id="rId10"/>
    <p:sldId id="293" r:id="rId11"/>
    <p:sldId id="295" r:id="rId12"/>
    <p:sldId id="296" r:id="rId13"/>
    <p:sldId id="294" r:id="rId14"/>
    <p:sldId id="297" r:id="rId15"/>
    <p:sldId id="298" r:id="rId16"/>
    <p:sldId id="299" r:id="rId17"/>
    <p:sldId id="300" r:id="rId18"/>
    <p:sldId id="285" r:id="rId19"/>
    <p:sldId id="286" r:id="rId20"/>
    <p:sldId id="287" r:id="rId21"/>
    <p:sldId id="303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-702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EBB4C-4153-4303-A255-A57AEC223026}" type="datetime1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76990-3B84-41B3-8A25-8EEE7F80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069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CFEFB-8413-4517-A3CF-F59D78EB4587}" type="datetime1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91AE-E4F5-49F5-9163-1823915B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05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BEA4514-702D-4E19-B343-A5BE7D5107B6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6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6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61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918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6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0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54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99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12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3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217951" y="13650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88757"/>
            <a:ext cx="10604500" cy="7763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7"/>
            <a:ext cx="10604500" cy="44126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27189" y="6419937"/>
            <a:ext cx="1600200" cy="279400"/>
          </a:xfrm>
        </p:spPr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943" y="6419937"/>
            <a:ext cx="7305900" cy="279400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3900" y="6394885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9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778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95401" y="191502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61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00100" y="698500"/>
            <a:ext cx="10604500" cy="52705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2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89610" y="6578600"/>
            <a:ext cx="1600200" cy="279400"/>
          </a:xfrm>
        </p:spPr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3840" y="6457515"/>
            <a:ext cx="7305900" cy="279400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04005" y="6482567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3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 defTabSz="457200"/>
              <a:t>2/7/2018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1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1188" y="2501153"/>
            <a:ext cx="7893423" cy="16942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Data Formats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 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94221" y="6578600"/>
            <a:ext cx="897467" cy="279400"/>
          </a:xfrm>
        </p:spPr>
        <p:txBody>
          <a:bodyPr/>
          <a:lstStyle/>
          <a:p>
            <a:fld id="{3441B6A0-F0B0-45B8-8A1E-0C3D3F56E0F9}" type="datetime1">
              <a:rPr lang="en-US" smtClean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97162" y="3813981"/>
            <a:ext cx="2578850" cy="314266"/>
          </a:xfrm>
        </p:spPr>
        <p:txBody>
          <a:bodyPr/>
          <a:lstStyle/>
          <a:p>
            <a:r>
              <a:rPr lang="en-US" sz="1800" dirty="0" smtClean="0"/>
              <a:t>JagannathKumar </a:t>
            </a:r>
            <a:r>
              <a:rPr lang="en-US" sz="1800" dirty="0" err="1" smtClean="0"/>
              <a:t>Ch</a:t>
            </a:r>
            <a:endParaRPr lang="en-US" sz="1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3959" y="6578600"/>
            <a:ext cx="551167" cy="279400"/>
          </a:xfrm>
        </p:spPr>
        <p:txBody>
          <a:bodyPr/>
          <a:lstStyle/>
          <a:p>
            <a:fld id="{9A7D285A-2E4A-485A-886A-C0F8FAD4B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ASCII </a:t>
            </a:r>
            <a:r>
              <a:rPr lang="en-US" altLang="en-US" dirty="0" smtClean="0"/>
              <a:t>Chart in Binary Format</a:t>
            </a:r>
            <a:endParaRPr lang="en-US" dirty="0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2" y="1383086"/>
            <a:ext cx="10588251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101788" y="1517115"/>
            <a:ext cx="2787650" cy="1374775"/>
            <a:chOff x="0" y="0"/>
            <a:chExt cx="1756" cy="865"/>
          </a:xfrm>
        </p:grpSpPr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0" y="0"/>
              <a:ext cx="1756" cy="86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3600" y="13469"/>
                  </a:moveTo>
                  <a:cubicBezTo>
                    <a:pt x="1612" y="13469"/>
                    <a:pt x="0" y="14076"/>
                    <a:pt x="0" y="14824"/>
                  </a:cubicBezTo>
                  <a:lnTo>
                    <a:pt x="0" y="16857"/>
                  </a:lnTo>
                  <a:lnTo>
                    <a:pt x="0" y="20245"/>
                  </a:lnTo>
                  <a:cubicBezTo>
                    <a:pt x="0" y="20993"/>
                    <a:pt x="1612" y="21600"/>
                    <a:pt x="3600" y="21600"/>
                  </a:cubicBezTo>
                  <a:lnTo>
                    <a:pt x="9000" y="21600"/>
                  </a:lnTo>
                  <a:lnTo>
                    <a:pt x="18000" y="21600"/>
                  </a:lnTo>
                  <a:cubicBezTo>
                    <a:pt x="19988" y="21600"/>
                    <a:pt x="21600" y="20993"/>
                    <a:pt x="21600" y="20245"/>
                  </a:cubicBezTo>
                  <a:lnTo>
                    <a:pt x="21600" y="16857"/>
                  </a:lnTo>
                  <a:lnTo>
                    <a:pt x="21600" y="14824"/>
                  </a:lnTo>
                  <a:cubicBezTo>
                    <a:pt x="21600" y="14076"/>
                    <a:pt x="19988" y="13469"/>
                    <a:pt x="18000" y="13469"/>
                  </a:cubicBezTo>
                  <a:lnTo>
                    <a:pt x="9000" y="13469"/>
                  </a:lnTo>
                  <a:lnTo>
                    <a:pt x="5228" y="0"/>
                  </a:lnTo>
                  <a:lnTo>
                    <a:pt x="3600" y="13469"/>
                  </a:lnTo>
                  <a:close/>
                  <a:moveTo>
                    <a:pt x="3600" y="13469"/>
                  </a:moveTo>
                </a:path>
              </a:pathLst>
            </a:cu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8"/>
            <p:cNvSpPr>
              <a:spLocks/>
            </p:cNvSpPr>
            <p:nvPr/>
          </p:nvSpPr>
          <p:spPr bwMode="auto">
            <a:xfrm>
              <a:off x="82" y="574"/>
              <a:ext cx="159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8091" bIns="38100" anchor="ctr">
              <a:spAutoFit/>
            </a:bodyPr>
            <a:lstStyle>
              <a:lvl1pPr marL="11113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Most significant bit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975192" y="3488861"/>
            <a:ext cx="2822575" cy="1584325"/>
            <a:chOff x="0" y="0"/>
            <a:chExt cx="1777" cy="997"/>
          </a:xfrm>
        </p:grpSpPr>
        <p:sp>
          <p:nvSpPr>
            <p:cNvPr id="15" name="AutoShape 10"/>
            <p:cNvSpPr>
              <a:spLocks/>
            </p:cNvSpPr>
            <p:nvPr/>
          </p:nvSpPr>
          <p:spPr bwMode="auto">
            <a:xfrm>
              <a:off x="0" y="0"/>
              <a:ext cx="1777" cy="99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3600" y="14544"/>
                  </a:moveTo>
                  <a:cubicBezTo>
                    <a:pt x="1612" y="14544"/>
                    <a:pt x="0" y="15071"/>
                    <a:pt x="0" y="15720"/>
                  </a:cubicBezTo>
                  <a:lnTo>
                    <a:pt x="0" y="17484"/>
                  </a:lnTo>
                  <a:lnTo>
                    <a:pt x="0" y="20424"/>
                  </a:lnTo>
                  <a:cubicBezTo>
                    <a:pt x="0" y="21074"/>
                    <a:pt x="1612" y="21600"/>
                    <a:pt x="3600" y="21600"/>
                  </a:cubicBezTo>
                  <a:lnTo>
                    <a:pt x="9000" y="21600"/>
                  </a:lnTo>
                  <a:lnTo>
                    <a:pt x="18000" y="21600"/>
                  </a:lnTo>
                  <a:cubicBezTo>
                    <a:pt x="19988" y="21600"/>
                    <a:pt x="21600" y="21074"/>
                    <a:pt x="21600" y="20424"/>
                  </a:cubicBezTo>
                  <a:lnTo>
                    <a:pt x="21600" y="17484"/>
                  </a:lnTo>
                  <a:lnTo>
                    <a:pt x="21600" y="15720"/>
                  </a:lnTo>
                  <a:cubicBezTo>
                    <a:pt x="21600" y="15071"/>
                    <a:pt x="19988" y="14544"/>
                    <a:pt x="18000" y="14544"/>
                  </a:cubicBezTo>
                  <a:lnTo>
                    <a:pt x="9000" y="14544"/>
                  </a:lnTo>
                  <a:lnTo>
                    <a:pt x="3752" y="0"/>
                  </a:lnTo>
                  <a:lnTo>
                    <a:pt x="3600" y="14544"/>
                  </a:lnTo>
                  <a:close/>
                  <a:moveTo>
                    <a:pt x="3600" y="14544"/>
                  </a:moveTo>
                </a:path>
              </a:pathLst>
            </a:cu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11"/>
            <p:cNvSpPr>
              <a:spLocks/>
            </p:cNvSpPr>
            <p:nvPr/>
          </p:nvSpPr>
          <p:spPr bwMode="auto">
            <a:xfrm>
              <a:off x="82" y="706"/>
              <a:ext cx="161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8091" bIns="38100" anchor="ctr">
              <a:spAutoFit/>
            </a:bodyPr>
            <a:lstStyle>
              <a:lvl1pPr marL="11113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Least significant bit</a:t>
              </a:r>
            </a:p>
          </p:txBody>
        </p: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8832103" y="23813"/>
            <a:ext cx="2584450" cy="527050"/>
            <a:chOff x="0" y="0"/>
            <a:chExt cx="1628" cy="332"/>
          </a:xfrm>
        </p:grpSpPr>
        <p:sp>
          <p:nvSpPr>
            <p:cNvPr id="18" name="AutoShape 7"/>
            <p:cNvSpPr>
              <a:spLocks/>
            </p:cNvSpPr>
            <p:nvPr/>
          </p:nvSpPr>
          <p:spPr bwMode="auto">
            <a:xfrm>
              <a:off x="0" y="0"/>
              <a:ext cx="1628" cy="332"/>
            </a:xfrm>
            <a:prstGeom prst="roundRect">
              <a:avLst>
                <a:gd name="adj" fmla="val 16662"/>
              </a:avLst>
            </a:prstGeom>
            <a:solidFill>
              <a:srgbClr val="FFCC66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48" y="37"/>
              <a:ext cx="153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530" bIns="38100" anchor="ctr">
              <a:spAutoFit/>
            </a:bodyPr>
            <a:lstStyle>
              <a:lvl1pPr marL="14288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e.g., ‘a’ = 1100001</a:t>
              </a:r>
            </a:p>
          </p:txBody>
        </p:sp>
      </p:grpSp>
      <p:sp>
        <p:nvSpPr>
          <p:cNvPr id="23" name="Rectangle 10"/>
          <p:cNvSpPr>
            <a:spLocks/>
          </p:cNvSpPr>
          <p:nvPr/>
        </p:nvSpPr>
        <p:spPr bwMode="auto">
          <a:xfrm>
            <a:off x="9444318" y="1899702"/>
            <a:ext cx="5461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Rectangle 10"/>
          <p:cNvSpPr>
            <a:spLocks/>
          </p:cNvSpPr>
          <p:nvPr/>
        </p:nvSpPr>
        <p:spPr bwMode="auto">
          <a:xfrm>
            <a:off x="9444318" y="1364715"/>
            <a:ext cx="5461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1105439" y="1913149"/>
            <a:ext cx="656125" cy="29135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97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7550" y="570897"/>
            <a:ext cx="10604500" cy="776330"/>
          </a:xfrm>
        </p:spPr>
        <p:txBody>
          <a:bodyPr/>
          <a:lstStyle/>
          <a:p>
            <a:r>
              <a:rPr lang="en-US" altLang="en-US" dirty="0" smtClean="0"/>
              <a:t>95 Graphic Codes in </a:t>
            </a:r>
            <a:r>
              <a:rPr lang="en-US" altLang="en-US" dirty="0"/>
              <a:t>ASCII </a:t>
            </a:r>
            <a:endParaRPr lang="en-US" dirty="0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2" y="1383086"/>
            <a:ext cx="10588251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9"/>
          <p:cNvSpPr>
            <a:spLocks/>
          </p:cNvSpPr>
          <p:nvPr/>
        </p:nvSpPr>
        <p:spPr bwMode="auto">
          <a:xfrm>
            <a:off x="4598893" y="1616542"/>
            <a:ext cx="6844553" cy="4474976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21600 h 21600"/>
              <a:gd name="T4" fmla="*/ 17514 w 21600"/>
              <a:gd name="T5" fmla="*/ 21600 h 21600"/>
              <a:gd name="T6" fmla="*/ 17514 w 21600"/>
              <a:gd name="T7" fmla="*/ 19705 h 21600"/>
              <a:gd name="T8" fmla="*/ 21600 w 21600"/>
              <a:gd name="T9" fmla="*/ 19705 h 21600"/>
              <a:gd name="T10" fmla="*/ 2160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17514" y="21600"/>
                </a:lnTo>
                <a:lnTo>
                  <a:pt x="17514" y="19705"/>
                </a:lnTo>
                <a:lnTo>
                  <a:pt x="21600" y="19705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7550" y="570897"/>
            <a:ext cx="10604500" cy="776330"/>
          </a:xfrm>
        </p:spPr>
        <p:txBody>
          <a:bodyPr/>
          <a:lstStyle/>
          <a:p>
            <a:r>
              <a:rPr lang="en-US" altLang="en-US" dirty="0" smtClean="0"/>
              <a:t>33 Control Codes in ASCII</a:t>
            </a:r>
            <a:endParaRPr lang="en-US" dirty="0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2" y="1383086"/>
            <a:ext cx="10588251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/>
          </p:cNvSpPr>
          <p:nvPr/>
        </p:nvSpPr>
        <p:spPr bwMode="auto">
          <a:xfrm>
            <a:off x="2216150" y="1632510"/>
            <a:ext cx="1952438" cy="434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10"/>
          <p:cNvSpPr>
            <a:spLocks/>
          </p:cNvSpPr>
          <p:nvPr/>
        </p:nvSpPr>
        <p:spPr bwMode="auto">
          <a:xfrm>
            <a:off x="10358717" y="5683624"/>
            <a:ext cx="9271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3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7550" y="570897"/>
            <a:ext cx="10604500" cy="776330"/>
          </a:xfrm>
        </p:spPr>
        <p:txBody>
          <a:bodyPr/>
          <a:lstStyle/>
          <a:p>
            <a:r>
              <a:rPr lang="en-US" altLang="en-US" dirty="0" smtClean="0"/>
              <a:t>ASCII -   Alphabetic &amp; Numeric  Codes</a:t>
            </a:r>
            <a:endParaRPr lang="en-US" dirty="0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2" y="1383086"/>
            <a:ext cx="10588251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reeform 9"/>
          <p:cNvSpPr>
            <a:spLocks/>
          </p:cNvSpPr>
          <p:nvPr/>
        </p:nvSpPr>
        <p:spPr bwMode="auto">
          <a:xfrm>
            <a:off x="7125820" y="1643436"/>
            <a:ext cx="1752600" cy="4343400"/>
          </a:xfrm>
          <a:custGeom>
            <a:avLst/>
            <a:gdLst>
              <a:gd name="T0" fmla="*/ 0 w 21600"/>
              <a:gd name="T1" fmla="*/ 1516 h 21600"/>
              <a:gd name="T2" fmla="*/ 0 w 21600"/>
              <a:gd name="T3" fmla="*/ 21600 h 21600"/>
              <a:gd name="T4" fmla="*/ 10330 w 21600"/>
              <a:gd name="T5" fmla="*/ 21600 h 21600"/>
              <a:gd name="T6" fmla="*/ 10330 w 21600"/>
              <a:gd name="T7" fmla="*/ 14779 h 21600"/>
              <a:gd name="T8" fmla="*/ 21600 w 21600"/>
              <a:gd name="T9" fmla="*/ 14779 h 21600"/>
              <a:gd name="T10" fmla="*/ 21600 w 21600"/>
              <a:gd name="T11" fmla="*/ 0 h 21600"/>
              <a:gd name="T12" fmla="*/ 11270 w 21600"/>
              <a:gd name="T13" fmla="*/ 0 h 21600"/>
              <a:gd name="T14" fmla="*/ 11270 w 21600"/>
              <a:gd name="T15" fmla="*/ 1516 h 21600"/>
              <a:gd name="T16" fmla="*/ 0 w 21600"/>
              <a:gd name="T17" fmla="*/ 1516 h 21600"/>
              <a:gd name="T18" fmla="*/ 0 w 21600"/>
              <a:gd name="T19" fmla="*/ 151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600"/>
              <a:gd name="T31" fmla="*/ 0 h 21600"/>
              <a:gd name="T32" fmla="*/ 21600 w 21600"/>
              <a:gd name="T33" fmla="*/ 216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>
                <a:moveTo>
                  <a:pt x="0" y="1516"/>
                </a:moveTo>
                <a:lnTo>
                  <a:pt x="0" y="21600"/>
                </a:lnTo>
                <a:lnTo>
                  <a:pt x="10330" y="21600"/>
                </a:lnTo>
                <a:lnTo>
                  <a:pt x="10330" y="14779"/>
                </a:lnTo>
                <a:lnTo>
                  <a:pt x="21600" y="14779"/>
                </a:lnTo>
                <a:lnTo>
                  <a:pt x="21600" y="0"/>
                </a:lnTo>
                <a:lnTo>
                  <a:pt x="11270" y="0"/>
                </a:lnTo>
                <a:lnTo>
                  <a:pt x="11270" y="1516"/>
                </a:lnTo>
                <a:lnTo>
                  <a:pt x="0" y="1516"/>
                </a:lnTo>
                <a:close/>
                <a:moveTo>
                  <a:pt x="0" y="1516"/>
                </a:move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9424147" y="1629989"/>
            <a:ext cx="1752600" cy="4343400"/>
          </a:xfrm>
          <a:custGeom>
            <a:avLst/>
            <a:gdLst>
              <a:gd name="T0" fmla="*/ 0 w 21600"/>
              <a:gd name="T1" fmla="*/ 1516 h 21600"/>
              <a:gd name="T2" fmla="*/ 0 w 21600"/>
              <a:gd name="T3" fmla="*/ 21600 h 21600"/>
              <a:gd name="T4" fmla="*/ 10330 w 21600"/>
              <a:gd name="T5" fmla="*/ 21600 h 21600"/>
              <a:gd name="T6" fmla="*/ 10330 w 21600"/>
              <a:gd name="T7" fmla="*/ 14779 h 21600"/>
              <a:gd name="T8" fmla="*/ 21600 w 21600"/>
              <a:gd name="T9" fmla="*/ 14779 h 21600"/>
              <a:gd name="T10" fmla="*/ 21600 w 21600"/>
              <a:gd name="T11" fmla="*/ 0 h 21600"/>
              <a:gd name="T12" fmla="*/ 11270 w 21600"/>
              <a:gd name="T13" fmla="*/ 0 h 21600"/>
              <a:gd name="T14" fmla="*/ 11270 w 21600"/>
              <a:gd name="T15" fmla="*/ 1516 h 21600"/>
              <a:gd name="T16" fmla="*/ 0 w 21600"/>
              <a:gd name="T17" fmla="*/ 1516 h 21600"/>
              <a:gd name="T18" fmla="*/ 0 w 21600"/>
              <a:gd name="T19" fmla="*/ 151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600"/>
              <a:gd name="T31" fmla="*/ 0 h 21600"/>
              <a:gd name="T32" fmla="*/ 21600 w 21600"/>
              <a:gd name="T33" fmla="*/ 216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>
                <a:moveTo>
                  <a:pt x="0" y="1516"/>
                </a:moveTo>
                <a:lnTo>
                  <a:pt x="0" y="21600"/>
                </a:lnTo>
                <a:lnTo>
                  <a:pt x="10330" y="21600"/>
                </a:lnTo>
                <a:lnTo>
                  <a:pt x="10330" y="14779"/>
                </a:lnTo>
                <a:lnTo>
                  <a:pt x="21600" y="14779"/>
                </a:lnTo>
                <a:lnTo>
                  <a:pt x="21600" y="0"/>
                </a:lnTo>
                <a:lnTo>
                  <a:pt x="11270" y="0"/>
                </a:lnTo>
                <a:lnTo>
                  <a:pt x="11270" y="1516"/>
                </a:lnTo>
                <a:lnTo>
                  <a:pt x="0" y="1516"/>
                </a:lnTo>
                <a:close/>
                <a:moveTo>
                  <a:pt x="0" y="1516"/>
                </a:move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848350" y="1670330"/>
            <a:ext cx="698500" cy="26685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7550" y="570897"/>
            <a:ext cx="10604500" cy="776330"/>
          </a:xfrm>
        </p:spPr>
        <p:txBody>
          <a:bodyPr/>
          <a:lstStyle/>
          <a:p>
            <a:r>
              <a:rPr lang="en-US" altLang="en-US" dirty="0" smtClean="0"/>
              <a:t>ASCII - </a:t>
            </a:r>
            <a:r>
              <a:rPr lang="en-US" altLang="en-US" dirty="0">
                <a:solidFill>
                  <a:schemeClr val="tx1"/>
                </a:solidFill>
                <a:cs typeface="Times New Roman" charset="0"/>
              </a:rPr>
              <a:t>Punctuation, </a:t>
            </a:r>
            <a:r>
              <a:rPr lang="en-US" altLang="en-US" dirty="0" err="1">
                <a:solidFill>
                  <a:schemeClr val="tx1"/>
                </a:solidFill>
                <a:cs typeface="Times New Roman" charset="0"/>
              </a:rPr>
              <a:t>etc</a:t>
            </a:r>
            <a:r>
              <a:rPr lang="en-US" altLang="en-US" dirty="0" smtClean="0"/>
              <a:t>  Codes</a:t>
            </a:r>
            <a:endParaRPr lang="en-US" dirty="0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2" y="1383086"/>
            <a:ext cx="10588251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10"/>
          <p:cNvSpPr>
            <a:spLocks/>
          </p:cNvSpPr>
          <p:nvPr/>
        </p:nvSpPr>
        <p:spPr bwMode="auto">
          <a:xfrm>
            <a:off x="4679577" y="1898277"/>
            <a:ext cx="1905000" cy="41148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21600 h 21600"/>
              <a:gd name="T4" fmla="*/ 21600 w 21600"/>
              <a:gd name="T5" fmla="*/ 21600 h 21600"/>
              <a:gd name="T6" fmla="*/ 21600 w 21600"/>
              <a:gd name="T7" fmla="*/ 12800 h 21600"/>
              <a:gd name="T8" fmla="*/ 10368 w 21600"/>
              <a:gd name="T9" fmla="*/ 12800 h 21600"/>
              <a:gd name="T10" fmla="*/ 10368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2800"/>
                </a:lnTo>
                <a:lnTo>
                  <a:pt x="10368" y="12800"/>
                </a:lnTo>
                <a:lnTo>
                  <a:pt x="10368" y="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11"/>
          <p:cNvSpPr>
            <a:spLocks/>
          </p:cNvSpPr>
          <p:nvPr/>
        </p:nvSpPr>
        <p:spPr bwMode="auto">
          <a:xfrm>
            <a:off x="8023412" y="4592171"/>
            <a:ext cx="927100" cy="1447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12"/>
          <p:cNvSpPr>
            <a:spLocks/>
          </p:cNvSpPr>
          <p:nvPr/>
        </p:nvSpPr>
        <p:spPr bwMode="auto">
          <a:xfrm>
            <a:off x="10448364" y="4625788"/>
            <a:ext cx="850900" cy="1066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1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672664" y="1600200"/>
            <a:ext cx="6664511" cy="3759200"/>
            <a:chOff x="0" y="0"/>
            <a:chExt cx="3837" cy="2368"/>
          </a:xfrm>
        </p:grpSpPr>
        <p:sp>
          <p:nvSpPr>
            <p:cNvPr id="5" name="Rectangle 4"/>
            <p:cNvSpPr>
              <a:spLocks/>
            </p:cNvSpPr>
            <p:nvPr/>
          </p:nvSpPr>
          <p:spPr bwMode="auto">
            <a:xfrm>
              <a:off x="219" y="0"/>
              <a:ext cx="206" cy="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algn="r" eaLnBrk="1" hangingPunct="1">
                <a:lnSpc>
                  <a:spcPct val="80000"/>
                </a:lnSpc>
              </a:pPr>
              <a:endParaRPr lang="en-US" altLang="en-US">
                <a:solidFill>
                  <a:schemeClr val="tx1"/>
                </a:solidFill>
                <a:cs typeface="Times" charset="0"/>
              </a:endParaRP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476" y="0"/>
              <a:ext cx="866" cy="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Binary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01001000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01100101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01101100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01101100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01101111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00101100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00100000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01110111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01100111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01110010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01101100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01100100</a:t>
              </a: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1563" y="0"/>
              <a:ext cx="1111" cy="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Hexadecimal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48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65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6C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6C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6F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2C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20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77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67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72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6C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64</a:t>
              </a: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3089" y="0"/>
              <a:ext cx="748" cy="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Decimal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72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101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108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108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111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44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32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119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103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114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108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 New Roman" charset="0"/>
                </a:rPr>
                <a:t>100</a:t>
              </a: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0" y="0"/>
              <a:ext cx="236" cy="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endParaRPr lang="en-US" altLang="en-US">
                <a:solidFill>
                  <a:schemeClr val="tx1"/>
                </a:solidFill>
                <a:cs typeface="Times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H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e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l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l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o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,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w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o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r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l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d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2763" y="0"/>
              <a:ext cx="206" cy="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algn="r" eaLnBrk="1" hangingPunct="1">
                <a:lnSpc>
                  <a:spcPct val="80000"/>
                </a:lnSpc>
              </a:pPr>
              <a:endParaRPr lang="en-US" altLang="en-US">
                <a:solidFill>
                  <a:schemeClr val="tx1"/>
                </a:solidFill>
                <a:cs typeface="Times" charset="0"/>
              </a:endParaRP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1339" y="0"/>
              <a:ext cx="206" cy="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algn="r" eaLnBrk="1" hangingPunct="1">
                <a:lnSpc>
                  <a:spcPct val="80000"/>
                </a:lnSpc>
              </a:pPr>
              <a:endParaRPr lang="en-US" altLang="en-US">
                <a:solidFill>
                  <a:schemeClr val="tx1"/>
                </a:solidFill>
                <a:cs typeface="Times" charset="0"/>
              </a:endParaRP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lang="en-US" altLang="en-US">
                  <a:solidFill>
                    <a:schemeClr val="tx1"/>
                  </a:solidFill>
                  <a:cs typeface="Times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6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Control Codes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358153" y="1658471"/>
            <a:ext cx="8068236" cy="3303494"/>
          </a:xfrm>
          <a:prstGeom prst="rect">
            <a:avLst/>
          </a:prstGeom>
        </p:spPr>
        <p:txBody>
          <a:bodyPr vert="horz" lIns="91440" tIns="45720" rIns="13208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CR		0D		carriage return</a:t>
            </a:r>
          </a:p>
          <a:p>
            <a:r>
              <a:rPr lang="en-US" altLang="en-US" dirty="0" smtClean="0"/>
              <a:t>LF		0A		line feed</a:t>
            </a:r>
          </a:p>
          <a:p>
            <a:r>
              <a:rPr lang="en-US" altLang="en-US" dirty="0" smtClean="0"/>
              <a:t>HT		09		horizontal tab</a:t>
            </a:r>
          </a:p>
          <a:p>
            <a:r>
              <a:rPr lang="en-US" altLang="en-US" dirty="0" smtClean="0"/>
              <a:t>DEL		7F		delete</a:t>
            </a:r>
          </a:p>
          <a:p>
            <a:r>
              <a:rPr lang="en-US" altLang="en-US" dirty="0" smtClean="0"/>
              <a:t>NULL	00		null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200368" y="4493652"/>
            <a:ext cx="2649537" cy="936625"/>
            <a:chOff x="0" y="0"/>
            <a:chExt cx="1669" cy="589"/>
          </a:xfrm>
        </p:grpSpPr>
        <p:sp>
          <p:nvSpPr>
            <p:cNvPr id="6" name="AutoShape 5"/>
            <p:cNvSpPr>
              <a:spLocks/>
            </p:cNvSpPr>
            <p:nvPr/>
          </p:nvSpPr>
          <p:spPr bwMode="auto">
            <a:xfrm>
              <a:off x="0" y="0"/>
              <a:ext cx="1669" cy="58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3600" y="9665"/>
                  </a:moveTo>
                  <a:cubicBezTo>
                    <a:pt x="1612" y="9665"/>
                    <a:pt x="0" y="10556"/>
                    <a:pt x="0" y="11654"/>
                  </a:cubicBezTo>
                  <a:lnTo>
                    <a:pt x="0" y="14638"/>
                  </a:lnTo>
                  <a:lnTo>
                    <a:pt x="0" y="19611"/>
                  </a:lnTo>
                  <a:cubicBezTo>
                    <a:pt x="0" y="20709"/>
                    <a:pt x="1612" y="21600"/>
                    <a:pt x="3600" y="21600"/>
                  </a:cubicBezTo>
                  <a:lnTo>
                    <a:pt x="9000" y="21600"/>
                  </a:lnTo>
                  <a:lnTo>
                    <a:pt x="18000" y="21600"/>
                  </a:lnTo>
                  <a:cubicBezTo>
                    <a:pt x="19988" y="21600"/>
                    <a:pt x="21600" y="20709"/>
                    <a:pt x="21600" y="19611"/>
                  </a:cubicBezTo>
                  <a:lnTo>
                    <a:pt x="21600" y="14638"/>
                  </a:lnTo>
                  <a:lnTo>
                    <a:pt x="21600" y="11654"/>
                  </a:lnTo>
                  <a:cubicBezTo>
                    <a:pt x="21600" y="10556"/>
                    <a:pt x="19988" y="9665"/>
                    <a:pt x="18000" y="9665"/>
                  </a:cubicBezTo>
                  <a:lnTo>
                    <a:pt x="9000" y="9665"/>
                  </a:lnTo>
                  <a:lnTo>
                    <a:pt x="6337" y="0"/>
                  </a:lnTo>
                  <a:lnTo>
                    <a:pt x="3600" y="9665"/>
                  </a:lnTo>
                  <a:close/>
                  <a:moveTo>
                    <a:pt x="3600" y="9665"/>
                  </a:moveTo>
                </a:path>
              </a:pathLst>
            </a:cu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79" y="298"/>
              <a:ext cx="151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88091" bIns="38100" anchor="ctr">
              <a:spAutoFit/>
            </a:bodyPr>
            <a:lstStyle>
              <a:lvl1pPr marL="11113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chemeClr val="tx1"/>
                  </a:solidFill>
                  <a:cs typeface="Times New Roman" charset="0"/>
                </a:rPr>
                <a:t>Hexadecimal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5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7550" y="570897"/>
            <a:ext cx="10604500" cy="776330"/>
          </a:xfrm>
        </p:spPr>
        <p:txBody>
          <a:bodyPr/>
          <a:lstStyle/>
          <a:p>
            <a:r>
              <a:rPr lang="en-US" altLang="en-US" dirty="0" smtClean="0"/>
              <a:t>ASCII - </a:t>
            </a:r>
            <a:r>
              <a:rPr lang="en-US" altLang="en-US" dirty="0">
                <a:solidFill>
                  <a:schemeClr val="tx1"/>
                </a:solidFill>
                <a:cs typeface="Times New Roman" charset="0"/>
              </a:rPr>
              <a:t>Hexadecimal </a:t>
            </a:r>
            <a:r>
              <a:rPr lang="en-US" altLang="en-US" dirty="0" smtClean="0"/>
              <a:t>Codes</a:t>
            </a:r>
            <a:endParaRPr lang="en-US" dirty="0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2" y="1417824"/>
            <a:ext cx="10588251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>
            <a:spLocks/>
          </p:cNvSpPr>
          <p:nvPr/>
        </p:nvSpPr>
        <p:spPr bwMode="auto">
          <a:xfrm>
            <a:off x="2182906" y="1685364"/>
            <a:ext cx="774700" cy="285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10457329" y="5710517"/>
            <a:ext cx="774700" cy="285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7"/>
          <p:cNvSpPr>
            <a:spLocks/>
          </p:cNvSpPr>
          <p:nvPr/>
        </p:nvSpPr>
        <p:spPr bwMode="auto">
          <a:xfrm>
            <a:off x="2334559" y="5186082"/>
            <a:ext cx="774700" cy="285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7"/>
          <p:cNvSpPr>
            <a:spLocks/>
          </p:cNvSpPr>
          <p:nvPr/>
        </p:nvSpPr>
        <p:spPr bwMode="auto">
          <a:xfrm>
            <a:off x="2249394" y="4110317"/>
            <a:ext cx="774700" cy="50202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281" y="0"/>
            <a:ext cx="7126941" cy="6778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ASCII </a:t>
            </a:r>
            <a:r>
              <a:rPr lang="en-US" altLang="en-US" dirty="0" smtClean="0"/>
              <a:t>Chart in Decimal  and Hex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7409"/>
              </p:ext>
            </p:extLst>
          </p:nvPr>
        </p:nvGraphicFramePr>
        <p:xfrm>
          <a:off x="4034118" y="739587"/>
          <a:ext cx="7449670" cy="5472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ClipArt" r:id="rId3" imgW="5333333" imgH="5714286" progId="MS_ClipArt_Gallery.2">
                  <p:embed/>
                </p:oleObj>
              </mc:Choice>
              <mc:Fallback>
                <p:oleObj name="ClipArt" r:id="rId3" imgW="5333333" imgH="57142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4118" y="739587"/>
                        <a:ext cx="7449670" cy="5472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6141" y="941294"/>
            <a:ext cx="330797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This ASCII chart illustrates Decimal and Hex representation of numbers, text and special characters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Hex can be easily converted to binary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Upper case D is 44</a:t>
            </a:r>
            <a:r>
              <a:rPr lang="en-US" altLang="en-US" sz="22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16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4</a:t>
            </a:r>
            <a:r>
              <a:rPr lang="en-US" altLang="en-US" sz="22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16</a:t>
            </a: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is 01002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Upper case D is then  0100 0100 in binary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4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8564" y="0"/>
            <a:ext cx="10744201" cy="6778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Extended ASCII Chart in Decimal  and Hex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15519"/>
              </p:ext>
            </p:extLst>
          </p:nvPr>
        </p:nvGraphicFramePr>
        <p:xfrm>
          <a:off x="3926540" y="663388"/>
          <a:ext cx="7516906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ClipArt" r:id="rId3" imgW="4809524" imgH="5714286" progId="MS_ClipArt_Gallery.2">
                  <p:embed/>
                </p:oleObj>
              </mc:Choice>
              <mc:Fallback>
                <p:oleObj name="ClipArt" r:id="rId3" imgW="4809524" imgH="57142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540" y="663388"/>
                        <a:ext cx="7516906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8564" y="645459"/>
            <a:ext cx="3307976" cy="539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Another example:  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You </a:t>
            </a: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want to represent the Yen sign (¥)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From the table: 9D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9</a:t>
            </a:r>
            <a:r>
              <a:rPr lang="en-US" altLang="en-US" sz="22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16</a:t>
            </a: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= 9</a:t>
            </a:r>
            <a:r>
              <a:rPr lang="en-US" altLang="en-US" sz="22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10</a:t>
            </a: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= 10012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</a:t>
            </a:r>
            <a:r>
              <a:rPr lang="en-US" altLang="en-US" sz="22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16</a:t>
            </a: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= 13</a:t>
            </a:r>
            <a:r>
              <a:rPr lang="en-US" altLang="en-US" sz="22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10</a:t>
            </a: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= 11012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The ¥ sign in binary is: 1001 1101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94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 altLang="en-US" dirty="0" smtClean="0"/>
              <a:t>Introduction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0099" y="1626536"/>
            <a:ext cx="3220569" cy="4491875"/>
          </a:xfrm>
        </p:spPr>
        <p:txBody>
          <a:bodyPr rIns="132080">
            <a:normAutofit/>
          </a:bodyPr>
          <a:lstStyle/>
          <a:p>
            <a:r>
              <a:rPr lang="en-US" altLang="en-US" b="1" dirty="0" smtClean="0"/>
              <a:t>Data: </a:t>
            </a:r>
            <a:r>
              <a:rPr lang="en-US" altLang="en-US" dirty="0" smtClean="0"/>
              <a:t>Information in raw or organized form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internal representation must be appropriate for the type of processing to take </a:t>
            </a:r>
            <a:r>
              <a:rPr lang="en-US" altLang="en-US" dirty="0" smtClean="0"/>
              <a:t>place</a:t>
            </a:r>
          </a:p>
          <a:p>
            <a:r>
              <a:rPr lang="en-US" altLang="en-US" dirty="0" smtClean="0"/>
              <a:t>Example :-</a:t>
            </a:r>
          </a:p>
          <a:p>
            <a:pPr marL="0" indent="0">
              <a:buNone/>
            </a:pPr>
            <a:r>
              <a:rPr lang="en-US" altLang="en-US" dirty="0" smtClean="0"/>
              <a:t>	text</a:t>
            </a:r>
            <a:r>
              <a:rPr lang="en-US" altLang="en-US" dirty="0"/>
              <a:t>, images, sound)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020669" y="1676402"/>
            <a:ext cx="7252697" cy="1447800"/>
            <a:chOff x="1530351" y="2133600"/>
            <a:chExt cx="9743016" cy="1447800"/>
          </a:xfrm>
        </p:grpSpPr>
        <p:grpSp>
          <p:nvGrpSpPr>
            <p:cNvPr id="3079" name="Group 10"/>
            <p:cNvGrpSpPr>
              <a:grpSpLocks/>
            </p:cNvGrpSpPr>
            <p:nvPr/>
          </p:nvGrpSpPr>
          <p:grpSpPr bwMode="auto">
            <a:xfrm>
              <a:off x="1530351" y="2136775"/>
              <a:ext cx="2626783" cy="1441450"/>
              <a:chOff x="0" y="0"/>
              <a:chExt cx="1241" cy="908"/>
            </a:xfrm>
          </p:grpSpPr>
          <p:grpSp>
            <p:nvGrpSpPr>
              <p:cNvPr id="3114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241" cy="908"/>
                <a:chOff x="0" y="0"/>
                <a:chExt cx="1241" cy="908"/>
              </a:xfrm>
            </p:grpSpPr>
            <p:sp>
              <p:nvSpPr>
                <p:cNvPr id="3116" name="Rectangle 6"/>
                <p:cNvSpPr>
                  <a:spLocks/>
                </p:cNvSpPr>
                <p:nvPr/>
              </p:nvSpPr>
              <p:spPr bwMode="auto">
                <a:xfrm>
                  <a:off x="0" y="0"/>
                  <a:ext cx="1241" cy="908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117" name="Rectangle 7"/>
                <p:cNvSpPr>
                  <a:spLocks/>
                </p:cNvSpPr>
                <p:nvPr/>
              </p:nvSpPr>
              <p:spPr bwMode="auto">
                <a:xfrm>
                  <a:off x="0" y="0"/>
                  <a:ext cx="1240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40639" bIns="0"/>
                <a:lstStyle>
                  <a:lvl1pPr marL="39688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cs typeface="Times New Roman" charset="0"/>
                    </a:rPr>
                    <a:t>Real World</a:t>
                  </a:r>
                </a:p>
              </p:txBody>
            </p:sp>
          </p:grpSp>
          <p:sp>
            <p:nvSpPr>
              <p:cNvPr id="3115" name="Rectangle 9"/>
              <p:cNvSpPr>
                <a:spLocks/>
              </p:cNvSpPr>
              <p:nvPr/>
            </p:nvSpPr>
            <p:spPr bwMode="auto">
              <a:xfrm>
                <a:off x="473" y="337"/>
                <a:ext cx="517" cy="233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0" tIns="0" rIns="40639" bIns="0" anchor="ctr">
                <a:spAutoFit/>
              </a:bodyPr>
              <a:lstStyle>
                <a:lvl1pPr marL="39688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solidFill>
                      <a:schemeClr val="tx1"/>
                    </a:solidFill>
                    <a:cs typeface="Times New Roman" charset="0"/>
                  </a:rPr>
                  <a:t>Data</a:t>
                </a:r>
              </a:p>
            </p:txBody>
          </p:sp>
        </p:grpSp>
        <p:grpSp>
          <p:nvGrpSpPr>
            <p:cNvPr id="3080" name="Group 15"/>
            <p:cNvGrpSpPr>
              <a:grpSpLocks/>
            </p:cNvGrpSpPr>
            <p:nvPr/>
          </p:nvGrpSpPr>
          <p:grpSpPr bwMode="auto">
            <a:xfrm>
              <a:off x="8631767" y="2133600"/>
              <a:ext cx="2641600" cy="1447800"/>
              <a:chOff x="0" y="0"/>
              <a:chExt cx="1248" cy="912"/>
            </a:xfrm>
          </p:grpSpPr>
          <p:grpSp>
            <p:nvGrpSpPr>
              <p:cNvPr id="3110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1248" cy="912"/>
                <a:chOff x="0" y="0"/>
                <a:chExt cx="1248" cy="912"/>
              </a:xfrm>
            </p:grpSpPr>
            <p:sp>
              <p:nvSpPr>
                <p:cNvPr id="3112" name="Rectangle 11"/>
                <p:cNvSpPr>
                  <a:spLocks/>
                </p:cNvSpPr>
                <p:nvPr/>
              </p:nvSpPr>
              <p:spPr bwMode="auto">
                <a:xfrm>
                  <a:off x="2" y="0"/>
                  <a:ext cx="1244" cy="91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113" name="Rectangle 12"/>
                <p:cNvSpPr>
                  <a:spLocks/>
                </p:cNvSpPr>
                <p:nvPr/>
              </p:nvSpPr>
              <p:spPr bwMode="auto">
                <a:xfrm>
                  <a:off x="0" y="0"/>
                  <a:ext cx="1248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40639" bIns="0"/>
                <a:lstStyle>
                  <a:lvl1pPr marL="39688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0"/>
                      <a:cs typeface="ヒラギノ明朝 ProN W3" charset="0"/>
                      <a:sym typeface="Times New Roman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cs typeface="Times New Roman" charset="0"/>
                    </a:rPr>
                    <a:t>Computer</a:t>
                  </a:r>
                </a:p>
              </p:txBody>
            </p:sp>
          </p:grpSp>
          <p:sp>
            <p:nvSpPr>
              <p:cNvPr id="3111" name="Rectangle 14"/>
              <p:cNvSpPr>
                <a:spLocks/>
              </p:cNvSpPr>
              <p:nvPr/>
            </p:nvSpPr>
            <p:spPr bwMode="auto">
              <a:xfrm>
                <a:off x="442" y="337"/>
                <a:ext cx="419" cy="233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0" tIns="0" rIns="40639" bIns="0" anchor="ctr">
                <a:spAutoFit/>
              </a:bodyPr>
              <a:lstStyle>
                <a:lvl1pPr marL="39688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solidFill>
                      <a:schemeClr val="tx1"/>
                    </a:solidFill>
                    <a:cs typeface="Times New Roman" charset="0"/>
                  </a:rPr>
                  <a:t>Data</a:t>
                </a:r>
              </a:p>
            </p:txBody>
          </p:sp>
        </p:grpSp>
        <p:grpSp>
          <p:nvGrpSpPr>
            <p:cNvPr id="3081" name="Group 18"/>
            <p:cNvGrpSpPr>
              <a:grpSpLocks/>
            </p:cNvGrpSpPr>
            <p:nvPr/>
          </p:nvGrpSpPr>
          <p:grpSpPr bwMode="auto">
            <a:xfrm>
              <a:off x="5283200" y="2619375"/>
              <a:ext cx="2438400" cy="476250"/>
              <a:chOff x="0" y="0"/>
              <a:chExt cx="1152" cy="300"/>
            </a:xfrm>
          </p:grpSpPr>
          <p:sp>
            <p:nvSpPr>
              <p:cNvPr id="3108" name="Rectangle 16"/>
              <p:cNvSpPr>
                <a:spLocks/>
              </p:cNvSpPr>
              <p:nvPr/>
            </p:nvSpPr>
            <p:spPr bwMode="auto">
              <a:xfrm>
                <a:off x="0" y="0"/>
                <a:ext cx="1152" cy="300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09" name="Rectangle 17"/>
              <p:cNvSpPr>
                <a:spLocks/>
              </p:cNvSpPr>
              <p:nvPr/>
            </p:nvSpPr>
            <p:spPr bwMode="auto">
              <a:xfrm>
                <a:off x="195" y="34"/>
                <a:ext cx="76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 anchor="ctr">
                <a:spAutoFit/>
              </a:bodyPr>
              <a:lstStyle>
                <a:lvl1pPr marL="39688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solidFill>
                      <a:schemeClr val="tx1"/>
                    </a:solidFill>
                    <a:cs typeface="Times New Roman" charset="0"/>
                  </a:rPr>
                  <a:t>Input device</a:t>
                </a:r>
              </a:p>
            </p:txBody>
          </p:sp>
        </p:grpSp>
        <p:sp>
          <p:nvSpPr>
            <p:cNvPr id="3082" name="Line 19"/>
            <p:cNvSpPr>
              <a:spLocks noChangeShapeType="1"/>
            </p:cNvSpPr>
            <p:nvPr/>
          </p:nvSpPr>
          <p:spPr bwMode="auto">
            <a:xfrm rot="10800000" flipH="1">
              <a:off x="4165600" y="2857500"/>
              <a:ext cx="11176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3" name="Line 20"/>
            <p:cNvSpPr>
              <a:spLocks noChangeShapeType="1"/>
            </p:cNvSpPr>
            <p:nvPr/>
          </p:nvSpPr>
          <p:spPr bwMode="auto">
            <a:xfrm>
              <a:off x="7721600" y="2857500"/>
              <a:ext cx="9144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020670" y="3617260"/>
            <a:ext cx="7248463" cy="476250"/>
            <a:chOff x="0" y="0"/>
            <a:chExt cx="4602" cy="300"/>
          </a:xfrm>
        </p:grpSpPr>
        <p:grpSp>
          <p:nvGrpSpPr>
            <p:cNvPr id="3097" name="Group 23"/>
            <p:cNvGrpSpPr>
              <a:grpSpLocks/>
            </p:cNvGrpSpPr>
            <p:nvPr/>
          </p:nvGrpSpPr>
          <p:grpSpPr bwMode="auto">
            <a:xfrm>
              <a:off x="0" y="0"/>
              <a:ext cx="1248" cy="300"/>
              <a:chOff x="0" y="0"/>
              <a:chExt cx="1248" cy="300"/>
            </a:xfrm>
          </p:grpSpPr>
          <p:sp>
            <p:nvSpPr>
              <p:cNvPr id="3106" name="Rectangle 21"/>
              <p:cNvSpPr>
                <a:spLocks/>
              </p:cNvSpPr>
              <p:nvPr/>
            </p:nvSpPr>
            <p:spPr bwMode="auto">
              <a:xfrm>
                <a:off x="0" y="0"/>
                <a:ext cx="1244" cy="3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07" name="Rectangle 22"/>
              <p:cNvSpPr>
                <a:spLocks/>
              </p:cNvSpPr>
              <p:nvPr/>
            </p:nvSpPr>
            <p:spPr bwMode="auto">
              <a:xfrm>
                <a:off x="0" y="0"/>
                <a:ext cx="1248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>
                <a:lvl1pPr marL="39688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>
                  <a:spcBef>
                    <a:spcPts val="1350"/>
                  </a:spcBef>
                </a:pPr>
                <a:r>
                  <a:rPr lang="en-US" altLang="en-US" dirty="0" smtClean="0">
                    <a:solidFill>
                      <a:schemeClr val="tx1"/>
                    </a:solidFill>
                    <a:latin typeface="Courier New" charset="0"/>
                    <a:cs typeface="Courier New" charset="0"/>
                    <a:sym typeface="Courier New" charset="0"/>
                  </a:rPr>
                  <a:t>RGUKT NUZ</a:t>
                </a:r>
                <a:endParaRPr lang="en-US" altLang="en-US" dirty="0">
                  <a:solidFill>
                    <a:schemeClr val="tx1"/>
                  </a:solidFill>
                  <a:latin typeface="Courier New" charset="0"/>
                  <a:cs typeface="Courier New" charset="0"/>
                  <a:sym typeface="Courier New" charset="0"/>
                </a:endParaRPr>
              </a:p>
            </p:txBody>
          </p:sp>
        </p:grpSp>
        <p:grpSp>
          <p:nvGrpSpPr>
            <p:cNvPr id="3098" name="Group 26"/>
            <p:cNvGrpSpPr>
              <a:grpSpLocks/>
            </p:cNvGrpSpPr>
            <p:nvPr/>
          </p:nvGrpSpPr>
          <p:grpSpPr bwMode="auto">
            <a:xfrm>
              <a:off x="1774" y="0"/>
              <a:ext cx="1152" cy="300"/>
              <a:chOff x="0" y="0"/>
              <a:chExt cx="1152" cy="300"/>
            </a:xfrm>
          </p:grpSpPr>
          <p:sp>
            <p:nvSpPr>
              <p:cNvPr id="3104" name="Rectangle 24"/>
              <p:cNvSpPr>
                <a:spLocks/>
              </p:cNvSpPr>
              <p:nvPr/>
            </p:nvSpPr>
            <p:spPr bwMode="auto">
              <a:xfrm>
                <a:off x="0" y="0"/>
                <a:ext cx="1152" cy="300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05" name="Rectangle 25"/>
              <p:cNvSpPr>
                <a:spLocks/>
              </p:cNvSpPr>
              <p:nvPr/>
            </p:nvSpPr>
            <p:spPr bwMode="auto">
              <a:xfrm>
                <a:off x="270" y="34"/>
                <a:ext cx="61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 anchor="ctr">
                <a:spAutoFit/>
              </a:bodyPr>
              <a:lstStyle>
                <a:lvl1pPr marL="39688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tx1"/>
                    </a:solidFill>
                    <a:cs typeface="Times New Roman" charset="0"/>
                  </a:rPr>
                  <a:t>Keyboard</a:t>
                </a:r>
              </a:p>
            </p:txBody>
          </p:sp>
        </p:grpSp>
        <p:grpSp>
          <p:nvGrpSpPr>
            <p:cNvPr id="3099" name="Group 29"/>
            <p:cNvGrpSpPr>
              <a:grpSpLocks/>
            </p:cNvGrpSpPr>
            <p:nvPr/>
          </p:nvGrpSpPr>
          <p:grpSpPr bwMode="auto">
            <a:xfrm>
              <a:off x="3358" y="0"/>
              <a:ext cx="1244" cy="300"/>
              <a:chOff x="0" y="0"/>
              <a:chExt cx="1244" cy="300"/>
            </a:xfrm>
          </p:grpSpPr>
          <p:sp>
            <p:nvSpPr>
              <p:cNvPr id="3102" name="Rectangle 27"/>
              <p:cNvSpPr>
                <a:spLocks/>
              </p:cNvSpPr>
              <p:nvPr/>
            </p:nvSpPr>
            <p:spPr bwMode="auto">
              <a:xfrm>
                <a:off x="0" y="0"/>
                <a:ext cx="1244" cy="3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03" name="Rectangle 28"/>
              <p:cNvSpPr>
                <a:spLocks/>
              </p:cNvSpPr>
              <p:nvPr/>
            </p:nvSpPr>
            <p:spPr bwMode="auto">
              <a:xfrm>
                <a:off x="0" y="0"/>
                <a:ext cx="76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chemeClr val="tx1"/>
                    </a:solidFill>
                    <a:cs typeface="Times New Roman" charset="0"/>
                  </a:rPr>
                  <a:t>10110010…</a:t>
                </a:r>
              </a:p>
            </p:txBody>
          </p:sp>
        </p:grpSp>
        <p:sp>
          <p:nvSpPr>
            <p:cNvPr id="3100" name="Line 30"/>
            <p:cNvSpPr>
              <a:spLocks noChangeShapeType="1"/>
            </p:cNvSpPr>
            <p:nvPr/>
          </p:nvSpPr>
          <p:spPr bwMode="auto">
            <a:xfrm rot="10800000" flipH="1">
              <a:off x="1246" y="150"/>
              <a:ext cx="52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01" name="Line 31"/>
            <p:cNvSpPr>
              <a:spLocks noChangeShapeType="1"/>
            </p:cNvSpPr>
            <p:nvPr/>
          </p:nvSpPr>
          <p:spPr bwMode="auto">
            <a:xfrm>
              <a:off x="2926" y="150"/>
              <a:ext cx="4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4020669" y="4483942"/>
            <a:ext cx="7248463" cy="1206500"/>
            <a:chOff x="0" y="0"/>
            <a:chExt cx="4602" cy="760"/>
          </a:xfrm>
        </p:grpSpPr>
        <p:grpSp>
          <p:nvGrpSpPr>
            <p:cNvPr id="3086" name="Group 35"/>
            <p:cNvGrpSpPr>
              <a:grpSpLocks/>
            </p:cNvGrpSpPr>
            <p:nvPr/>
          </p:nvGrpSpPr>
          <p:grpSpPr bwMode="auto">
            <a:xfrm>
              <a:off x="0" y="0"/>
              <a:ext cx="1252" cy="760"/>
              <a:chOff x="0" y="0"/>
              <a:chExt cx="1252" cy="760"/>
            </a:xfrm>
          </p:grpSpPr>
          <p:sp>
            <p:nvSpPr>
              <p:cNvPr id="3095" name="Rectangle 33"/>
              <p:cNvSpPr>
                <a:spLocks/>
              </p:cNvSpPr>
              <p:nvPr/>
            </p:nvSpPr>
            <p:spPr bwMode="auto">
              <a:xfrm>
                <a:off x="0" y="0"/>
                <a:ext cx="1252" cy="76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3096" name="Picture 34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1" y="116"/>
                <a:ext cx="602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87" name="Group 38"/>
            <p:cNvGrpSpPr>
              <a:grpSpLocks/>
            </p:cNvGrpSpPr>
            <p:nvPr/>
          </p:nvGrpSpPr>
          <p:grpSpPr bwMode="auto">
            <a:xfrm>
              <a:off x="1775" y="116"/>
              <a:ext cx="1152" cy="530"/>
              <a:chOff x="0" y="0"/>
              <a:chExt cx="1152" cy="530"/>
            </a:xfrm>
          </p:grpSpPr>
          <p:sp>
            <p:nvSpPr>
              <p:cNvPr id="3093" name="Rectangle 36"/>
              <p:cNvSpPr>
                <a:spLocks/>
              </p:cNvSpPr>
              <p:nvPr/>
            </p:nvSpPr>
            <p:spPr bwMode="auto">
              <a:xfrm>
                <a:off x="0" y="0"/>
                <a:ext cx="1152" cy="530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94" name="Rectangle 37"/>
              <p:cNvSpPr>
                <a:spLocks/>
              </p:cNvSpPr>
              <p:nvPr/>
            </p:nvSpPr>
            <p:spPr bwMode="auto">
              <a:xfrm>
                <a:off x="0" y="21"/>
                <a:ext cx="1152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 anchor="ctr"/>
              <a:lstStyle>
                <a:lvl1pPr marL="39688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tx1"/>
                    </a:solidFill>
                    <a:cs typeface="Times New Roman" charset="0"/>
                  </a:rPr>
                  <a:t>Digital</a:t>
                </a:r>
                <a:br>
                  <a:rPr lang="en-US" altLang="en-US">
                    <a:solidFill>
                      <a:schemeClr val="tx1"/>
                    </a:solidFill>
                    <a:cs typeface="Times New Roman" charset="0"/>
                  </a:rPr>
                </a:br>
                <a:r>
                  <a:rPr lang="en-US" altLang="en-US">
                    <a:solidFill>
                      <a:schemeClr val="tx1"/>
                    </a:solidFill>
                    <a:cs typeface="Times New Roman" charset="0"/>
                  </a:rPr>
                  <a:t>camera</a:t>
                </a:r>
              </a:p>
            </p:txBody>
          </p:sp>
        </p:grpSp>
        <p:grpSp>
          <p:nvGrpSpPr>
            <p:cNvPr id="3088" name="Group 41"/>
            <p:cNvGrpSpPr>
              <a:grpSpLocks/>
            </p:cNvGrpSpPr>
            <p:nvPr/>
          </p:nvGrpSpPr>
          <p:grpSpPr bwMode="auto">
            <a:xfrm>
              <a:off x="3358" y="231"/>
              <a:ext cx="1244" cy="300"/>
              <a:chOff x="0" y="0"/>
              <a:chExt cx="1244" cy="300"/>
            </a:xfrm>
          </p:grpSpPr>
          <p:sp>
            <p:nvSpPr>
              <p:cNvPr id="3091" name="Rectangle 39"/>
              <p:cNvSpPr>
                <a:spLocks/>
              </p:cNvSpPr>
              <p:nvPr/>
            </p:nvSpPr>
            <p:spPr bwMode="auto">
              <a:xfrm>
                <a:off x="0" y="0"/>
                <a:ext cx="1244" cy="3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92" name="Rectangle 40"/>
              <p:cNvSpPr>
                <a:spLocks/>
              </p:cNvSpPr>
              <p:nvPr/>
            </p:nvSpPr>
            <p:spPr bwMode="auto">
              <a:xfrm>
                <a:off x="0" y="0"/>
                <a:ext cx="76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0"/>
                    <a:cs typeface="ヒラギノ明朝 ProN W3" charset="0"/>
                    <a:sym typeface="Times New Roman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chemeClr val="tx1"/>
                    </a:solidFill>
                    <a:cs typeface="Times New Roman" charset="0"/>
                  </a:rPr>
                  <a:t>10110010…</a:t>
                </a:r>
              </a:p>
            </p:txBody>
          </p:sp>
        </p:grpSp>
        <p:sp>
          <p:nvSpPr>
            <p:cNvPr id="3089" name="Line 42"/>
            <p:cNvSpPr>
              <a:spLocks noChangeShapeType="1"/>
            </p:cNvSpPr>
            <p:nvPr/>
          </p:nvSpPr>
          <p:spPr bwMode="auto">
            <a:xfrm rot="10800000" flipH="1">
              <a:off x="1246" y="381"/>
              <a:ext cx="52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0" name="Line 43"/>
            <p:cNvSpPr>
              <a:spLocks noChangeShapeType="1"/>
            </p:cNvSpPr>
            <p:nvPr/>
          </p:nvSpPr>
          <p:spPr bwMode="auto">
            <a:xfrm>
              <a:off x="2926" y="381"/>
              <a:ext cx="4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92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ASCII conversion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365086"/>
            <a:ext cx="5089712" cy="495503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Let us convert You &amp; I, to decimal, hex and binary using the ASCII code table :</a:t>
            </a:r>
          </a:p>
          <a:p>
            <a:pPr lvl="1"/>
            <a:r>
              <a:rPr lang="en-US" altLang="en-US" dirty="0"/>
              <a:t>Y:        89</a:t>
            </a:r>
            <a:r>
              <a:rPr lang="en-US" altLang="en-US" baseline="-25000" dirty="0"/>
              <a:t>10</a:t>
            </a:r>
            <a:r>
              <a:rPr lang="en-US" altLang="en-US" dirty="0"/>
              <a:t>        59</a:t>
            </a:r>
            <a:r>
              <a:rPr lang="en-US" altLang="en-US" baseline="-25000" dirty="0"/>
              <a:t>16</a:t>
            </a:r>
            <a:r>
              <a:rPr lang="en-US" altLang="en-US" dirty="0"/>
              <a:t>     1011001</a:t>
            </a:r>
            <a:r>
              <a:rPr lang="en-US" altLang="en-US" baseline="-25000" dirty="0"/>
              <a:t>2</a:t>
            </a:r>
          </a:p>
          <a:p>
            <a:pPr lvl="1"/>
            <a:r>
              <a:rPr lang="en-US" altLang="en-US" dirty="0"/>
              <a:t>o:       111</a:t>
            </a:r>
            <a:r>
              <a:rPr lang="en-US" altLang="en-US" baseline="-25000" dirty="0"/>
              <a:t>10         </a:t>
            </a:r>
            <a:r>
              <a:rPr lang="en-US" altLang="en-US" dirty="0"/>
              <a:t>6F</a:t>
            </a:r>
            <a:r>
              <a:rPr lang="en-US" altLang="en-US" baseline="-25000" dirty="0"/>
              <a:t>16        </a:t>
            </a:r>
            <a:r>
              <a:rPr lang="en-US" altLang="en-US" dirty="0"/>
              <a:t>1101111</a:t>
            </a:r>
            <a:r>
              <a:rPr lang="en-US" altLang="en-US" baseline="-25000" dirty="0"/>
              <a:t>2</a:t>
            </a:r>
          </a:p>
          <a:p>
            <a:pPr lvl="1"/>
            <a:r>
              <a:rPr lang="en-US" altLang="en-US" dirty="0"/>
              <a:t>u:        117</a:t>
            </a:r>
            <a:r>
              <a:rPr lang="en-US" altLang="en-US" baseline="-25000" dirty="0"/>
              <a:t>10        </a:t>
            </a:r>
            <a:r>
              <a:rPr lang="en-US" altLang="en-US" dirty="0"/>
              <a:t>75</a:t>
            </a:r>
            <a:r>
              <a:rPr lang="en-US" altLang="en-US" baseline="-25000" dirty="0"/>
              <a:t>16         </a:t>
            </a:r>
            <a:r>
              <a:rPr lang="en-US" altLang="en-US" dirty="0"/>
              <a:t>1110101</a:t>
            </a:r>
            <a:r>
              <a:rPr lang="en-US" altLang="en-US" baseline="-25000" dirty="0"/>
              <a:t>2</a:t>
            </a:r>
          </a:p>
          <a:p>
            <a:pPr lvl="1"/>
            <a:r>
              <a:rPr lang="en-US" altLang="en-US" dirty="0"/>
              <a:t>Space: 32</a:t>
            </a:r>
            <a:r>
              <a:rPr lang="en-US" altLang="en-US" baseline="-25000" dirty="0"/>
              <a:t>10           </a:t>
            </a:r>
            <a:r>
              <a:rPr lang="en-US" altLang="en-US" dirty="0"/>
              <a:t>20</a:t>
            </a:r>
            <a:r>
              <a:rPr lang="en-US" altLang="en-US" baseline="-25000" dirty="0"/>
              <a:t>16        </a:t>
            </a:r>
            <a:r>
              <a:rPr lang="en-US" altLang="en-US" dirty="0"/>
              <a:t>0100000</a:t>
            </a:r>
            <a:r>
              <a:rPr lang="en-US" altLang="en-US" baseline="-25000" dirty="0"/>
              <a:t>2</a:t>
            </a:r>
          </a:p>
          <a:p>
            <a:pPr lvl="1"/>
            <a:r>
              <a:rPr lang="en-US" altLang="en-US" dirty="0"/>
              <a:t>&amp;:         38</a:t>
            </a:r>
            <a:r>
              <a:rPr lang="en-US" altLang="en-US" baseline="-25000" dirty="0"/>
              <a:t>10           </a:t>
            </a:r>
            <a:r>
              <a:rPr lang="en-US" altLang="en-US" dirty="0"/>
              <a:t>26</a:t>
            </a:r>
            <a:r>
              <a:rPr lang="en-US" altLang="en-US" baseline="-25000" dirty="0"/>
              <a:t>16        </a:t>
            </a:r>
            <a:r>
              <a:rPr lang="en-US" altLang="en-US" dirty="0"/>
              <a:t>0100110</a:t>
            </a:r>
            <a:r>
              <a:rPr lang="en-US" altLang="en-US" baseline="-25000" dirty="0"/>
              <a:t>2</a:t>
            </a:r>
          </a:p>
          <a:p>
            <a:pPr lvl="1"/>
            <a:r>
              <a:rPr lang="en-US" altLang="en-US" dirty="0"/>
              <a:t>Space: 32</a:t>
            </a:r>
            <a:r>
              <a:rPr lang="en-US" altLang="en-US" baseline="-25000" dirty="0"/>
              <a:t>10           </a:t>
            </a:r>
            <a:r>
              <a:rPr lang="en-US" altLang="en-US" dirty="0"/>
              <a:t>20</a:t>
            </a:r>
            <a:r>
              <a:rPr lang="en-US" altLang="en-US" baseline="-25000" dirty="0"/>
              <a:t>16        </a:t>
            </a:r>
            <a:r>
              <a:rPr lang="en-US" altLang="en-US" dirty="0"/>
              <a:t>0100000</a:t>
            </a:r>
            <a:r>
              <a:rPr lang="en-US" altLang="en-US" baseline="-25000" dirty="0"/>
              <a:t>2</a:t>
            </a:r>
          </a:p>
          <a:p>
            <a:pPr lvl="1"/>
            <a:r>
              <a:rPr lang="en-US" altLang="en-US" dirty="0"/>
              <a:t>I:          73</a:t>
            </a:r>
            <a:r>
              <a:rPr lang="en-US" altLang="en-US" baseline="-25000" dirty="0"/>
              <a:t>10           </a:t>
            </a:r>
            <a:r>
              <a:rPr lang="en-US" altLang="en-US" dirty="0"/>
              <a:t>49</a:t>
            </a:r>
            <a:r>
              <a:rPr lang="en-US" altLang="en-US" baseline="-25000" dirty="0"/>
              <a:t>16         </a:t>
            </a:r>
            <a:r>
              <a:rPr lang="en-US" altLang="en-US" dirty="0"/>
              <a:t>1001001</a:t>
            </a:r>
            <a:r>
              <a:rPr lang="en-US" altLang="en-US" baseline="-25000" dirty="0"/>
              <a:t>2</a:t>
            </a:r>
          </a:p>
          <a:p>
            <a:pPr lvl="1"/>
            <a:r>
              <a:rPr lang="en-US" altLang="en-US" dirty="0"/>
              <a:t>,:         </a:t>
            </a:r>
            <a:r>
              <a:rPr lang="en-US" altLang="en-US" dirty="0" smtClean="0"/>
              <a:t> 44</a:t>
            </a:r>
            <a:r>
              <a:rPr lang="en-US" altLang="en-US" baseline="-25000" dirty="0" smtClean="0"/>
              <a:t>10           </a:t>
            </a:r>
            <a:r>
              <a:rPr lang="en-US" altLang="en-US" dirty="0"/>
              <a:t>2C</a:t>
            </a:r>
            <a:r>
              <a:rPr lang="en-US" altLang="en-US" baseline="-25000" dirty="0"/>
              <a:t>16         </a:t>
            </a:r>
            <a:r>
              <a:rPr lang="en-US" altLang="en-US" dirty="0" smtClean="0"/>
              <a:t>0101100</a:t>
            </a:r>
            <a:r>
              <a:rPr lang="en-US" altLang="en-US" baseline="-25000" dirty="0" smtClean="0"/>
              <a:t>2</a:t>
            </a:r>
            <a:endParaRPr lang="en-US" alt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42212" y="2272553"/>
            <a:ext cx="5089712" cy="3834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You &amp; I, in Hex:</a:t>
            </a:r>
          </a:p>
          <a:p>
            <a:pPr lvl="1"/>
            <a:r>
              <a:rPr lang="en-US" altLang="en-US" dirty="0"/>
              <a:t>59 6F 75 20 26 20 49 2C</a:t>
            </a:r>
          </a:p>
          <a:p>
            <a:r>
              <a:rPr lang="en-US" altLang="en-US" dirty="0"/>
              <a:t>You &amp; I, in decimal:</a:t>
            </a:r>
          </a:p>
          <a:p>
            <a:pPr lvl="1"/>
            <a:r>
              <a:rPr lang="en-US" altLang="en-US" dirty="0"/>
              <a:t>89 111 117 32 38 32 73 44</a:t>
            </a:r>
          </a:p>
          <a:p>
            <a:r>
              <a:rPr lang="en-US" altLang="en-US" dirty="0"/>
              <a:t>You &amp; I, in binary:</a:t>
            </a:r>
          </a:p>
          <a:p>
            <a:pPr lvl="1"/>
            <a:r>
              <a:rPr lang="en-US" altLang="en-US" dirty="0"/>
              <a:t>1011001 1101111 1110101 0100000 0100110 0100000 1001001 0101100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87353" y="2272552"/>
            <a:ext cx="1116106" cy="4661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87353" y="3191435"/>
            <a:ext cx="1116106" cy="4661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387353" y="4189984"/>
            <a:ext cx="1116106" cy="4661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revisit “char”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6"/>
            <a:ext cx="10604500" cy="483400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In C, single characters are represented using the data type char, which is one of the most important scalar data types.</a:t>
            </a:r>
          </a:p>
          <a:p>
            <a:pPr lvl="1">
              <a:buNone/>
            </a:pPr>
            <a:r>
              <a:rPr lang="en-US" altLang="en-US" dirty="0"/>
              <a:t>char </a:t>
            </a:r>
            <a:r>
              <a:rPr lang="en-US" altLang="en-US" dirty="0" err="1"/>
              <a:t>achar</a:t>
            </a:r>
            <a:r>
              <a:rPr lang="en-US" altLang="en-US" dirty="0"/>
              <a:t>;</a:t>
            </a:r>
          </a:p>
          <a:p>
            <a:pPr lvl="1">
              <a:buNone/>
            </a:pPr>
            <a:r>
              <a:rPr lang="en-US" altLang="en-US" dirty="0" err="1"/>
              <a:t>achar</a:t>
            </a:r>
            <a:r>
              <a:rPr lang="en-US" altLang="en-US" dirty="0"/>
              <a:t>=‘A’;</a:t>
            </a:r>
          </a:p>
          <a:p>
            <a:pPr lvl="1">
              <a:buNone/>
            </a:pPr>
            <a:r>
              <a:rPr lang="en-US" altLang="en-US" dirty="0" err="1"/>
              <a:t>achar</a:t>
            </a:r>
            <a:r>
              <a:rPr lang="en-US" altLang="en-US" dirty="0"/>
              <a:t>=65</a:t>
            </a:r>
            <a:r>
              <a:rPr lang="en-US" altLang="en-US" dirty="0" smtClean="0"/>
              <a:t>;</a:t>
            </a:r>
          </a:p>
          <a:p>
            <a:r>
              <a:rPr lang="en-US" altLang="en-US" dirty="0"/>
              <a:t>A character and an integer (actually a small integer spanning only 8 bits) are actually indistinguishable on their own. </a:t>
            </a:r>
            <a:endParaRPr lang="en-US" altLang="en-US" dirty="0" smtClean="0"/>
          </a:p>
          <a:p>
            <a:r>
              <a:rPr lang="en-US" altLang="en-US" dirty="0" smtClean="0"/>
              <a:t>If </a:t>
            </a:r>
            <a:r>
              <a:rPr lang="en-US" altLang="en-US" dirty="0"/>
              <a:t>you want to use it as a char, it will be a char, if you want to use it as an integer, it will be an integer, as long as you know how to use proper C++ statements to express your intentions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Finally in Python  we don’t worry about data type it will automatically assign itself and choose ASCII Codes based on the assignment.</a:t>
            </a:r>
          </a:p>
          <a:p>
            <a:r>
              <a:rPr lang="en-US" altLang="en-US" dirty="0" smtClean="0"/>
              <a:t>Example :-   </a:t>
            </a:r>
            <a:r>
              <a:rPr lang="en-US" altLang="en-US" b="1" dirty="0" err="1" smtClean="0"/>
              <a:t>ch</a:t>
            </a:r>
            <a:r>
              <a:rPr lang="en-US" altLang="en-US" b="1" dirty="0" smtClean="0"/>
              <a:t>=‘H’</a:t>
            </a:r>
            <a:r>
              <a:rPr lang="en-US" altLang="en-US" dirty="0" smtClean="0"/>
              <a:t>  here  H is character in python  based on single quotation mark</a:t>
            </a:r>
            <a:endParaRPr lang="en-US" alt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147" y="679450"/>
            <a:ext cx="10094912" cy="5533091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ord() </a:t>
            </a:r>
            <a:r>
              <a:rPr lang="en-US" dirty="0" smtClean="0"/>
              <a:t>function returns  ASCII code of the character.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chr()</a:t>
            </a:r>
            <a:r>
              <a:rPr lang="en-US" dirty="0" smtClean="0"/>
              <a:t> function returns character represented by a ASCII number.</a:t>
            </a:r>
          </a:p>
          <a:p>
            <a:endParaRPr lang="en-US" dirty="0"/>
          </a:p>
          <a:p>
            <a:r>
              <a:rPr lang="en-US" b="1" dirty="0" smtClean="0"/>
              <a:t>Write a program to print Alphabet using ASCII Numbers 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23" y="1075764"/>
            <a:ext cx="2622645" cy="672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23" y="2115404"/>
            <a:ext cx="2513464" cy="6687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839" y="3219388"/>
            <a:ext cx="6191818" cy="29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719646"/>
            <a:ext cx="9920274" cy="528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Strings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060" y="1351128"/>
            <a:ext cx="10877265" cy="509464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Python allows you to compare strings using relational(or comparison) operator such as </a:t>
            </a:r>
            <a:r>
              <a:rPr lang="en-US" dirty="0"/>
              <a:t> </a:t>
            </a:r>
            <a:r>
              <a:rPr lang="en-US" b="1" dirty="0" smtClean="0"/>
              <a:t>&gt;, &lt;, &lt; =, &lt; =</a:t>
            </a:r>
            <a:r>
              <a:rPr lang="en-US" dirty="0" smtClean="0"/>
              <a:t>,etc.</a:t>
            </a:r>
          </a:p>
          <a:p>
            <a:r>
              <a:rPr lang="en-US" b="1" dirty="0" smtClean="0"/>
              <a:t>==</a:t>
            </a:r>
            <a:r>
              <a:rPr lang="en-US" dirty="0" smtClean="0"/>
              <a:t>  if two strings are equal ,it returns True  		   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’ ==‘</a:t>
            </a:r>
            <a:r>
              <a:rPr lang="en-US" dirty="0" err="1" smtClean="0"/>
              <a:t>Abc</a:t>
            </a:r>
            <a:r>
              <a:rPr lang="en-US" dirty="0" smtClean="0"/>
              <a:t>’ 	</a:t>
            </a:r>
            <a:r>
              <a:rPr lang="en-US" dirty="0" smtClean="0">
                <a:sym typeface="Wingdings" panose="05000000000000000000" pitchFamily="2" charset="2"/>
              </a:rPr>
              <a:t>True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!= or &lt;&gt;</a:t>
            </a:r>
            <a:r>
              <a:rPr lang="en-US" dirty="0" smtClean="0">
                <a:sym typeface="Wingdings" panose="05000000000000000000" pitchFamily="2" charset="2"/>
              </a:rPr>
              <a:t> if two strings are not equal, it returns True 	 ‘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’ != ‘ABC’ 	True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&gt;</a:t>
            </a:r>
            <a:r>
              <a:rPr lang="en-US" dirty="0" smtClean="0">
                <a:sym typeface="Wingdings" panose="05000000000000000000" pitchFamily="2" charset="2"/>
              </a:rPr>
              <a:t> if first string is greater than the second ,it returns True 	 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”&gt;”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		True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&lt;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 smtClean="0">
                <a:sym typeface="Wingdings" panose="05000000000000000000" pitchFamily="2" charset="2"/>
              </a:rPr>
              <a:t>second </a:t>
            </a:r>
            <a:r>
              <a:rPr lang="en-US" dirty="0">
                <a:sym typeface="Wingdings" panose="05000000000000000000" pitchFamily="2" charset="2"/>
              </a:rPr>
              <a:t>string is greater </a:t>
            </a:r>
            <a:r>
              <a:rPr lang="en-US" dirty="0" smtClean="0">
                <a:sym typeface="Wingdings" panose="05000000000000000000" pitchFamily="2" charset="2"/>
              </a:rPr>
              <a:t>than the first </a:t>
            </a:r>
            <a:r>
              <a:rPr lang="en-US" dirty="0">
                <a:sym typeface="Wingdings" panose="05000000000000000000" pitchFamily="2" charset="2"/>
              </a:rPr>
              <a:t>,it returns True 	 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”&lt;”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>
                <a:sym typeface="Wingdings" panose="05000000000000000000" pitchFamily="2" charset="2"/>
              </a:rPr>
              <a:t>”		</a:t>
            </a:r>
            <a:r>
              <a:rPr lang="en-US" dirty="0" smtClean="0">
                <a:sym typeface="Wingdings" panose="05000000000000000000" pitchFamily="2" charset="2"/>
              </a:rPr>
              <a:t>True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&gt;=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if first string is greater </a:t>
            </a:r>
            <a:r>
              <a:rPr lang="en-US" dirty="0" smtClean="0">
                <a:sym typeface="Wingdings" panose="05000000000000000000" pitchFamily="2" charset="2"/>
              </a:rPr>
              <a:t>than or equal to the </a:t>
            </a:r>
            <a:r>
              <a:rPr lang="en-US" dirty="0">
                <a:sym typeface="Wingdings" panose="05000000000000000000" pitchFamily="2" charset="2"/>
              </a:rPr>
              <a:t>second ,it returns True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”&gt;=”ABC”True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&lt;=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if second string is greater </a:t>
            </a:r>
            <a:r>
              <a:rPr lang="en-US" dirty="0" smtClean="0">
                <a:sym typeface="Wingdings" panose="05000000000000000000" pitchFamily="2" charset="2"/>
              </a:rPr>
              <a:t>than or equal to  </a:t>
            </a:r>
            <a:r>
              <a:rPr lang="en-US" dirty="0">
                <a:sym typeface="Wingdings" panose="05000000000000000000" pitchFamily="2" charset="2"/>
              </a:rPr>
              <a:t>the first ,it returns True </a:t>
            </a:r>
            <a:r>
              <a:rPr lang="en-US" dirty="0" smtClean="0">
                <a:sym typeface="Wingdings" panose="05000000000000000000" pitchFamily="2" charset="2"/>
              </a:rPr>
              <a:t> 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”&lt;=”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”True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Note: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These operators compare the strings by using the lexicographical order </a:t>
            </a:r>
            <a:r>
              <a:rPr lang="en-US" dirty="0" err="1" smtClean="0">
                <a:sym typeface="Wingdings" panose="05000000000000000000" pitchFamily="2" charset="2"/>
              </a:rPr>
              <a:t>i.e</a:t>
            </a:r>
            <a:r>
              <a:rPr lang="en-US" dirty="0" smtClean="0">
                <a:sym typeface="Wingdings" panose="05000000000000000000" pitchFamily="2" charset="2"/>
              </a:rPr>
              <a:t> using ASCII values of the characters.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ASCII values of A-Z is 65 -90 and ASCII code for a-z is 97-122 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Standards</a:t>
            </a:r>
            <a:r>
              <a:rPr lang="en-US" altLang="en-US" dirty="0" smtClean="0"/>
              <a:t>?  &amp; Examples </a:t>
            </a:r>
            <a:r>
              <a:rPr lang="en-US" altLang="en-US" dirty="0"/>
              <a:t>of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7"/>
            <a:ext cx="4390465" cy="4820560"/>
          </a:xfrm>
        </p:spPr>
        <p:txBody>
          <a:bodyPr/>
          <a:lstStyle/>
          <a:p>
            <a:r>
              <a:rPr lang="en-US" altLang="en-US" dirty="0"/>
              <a:t>Standard are “arbitrary”</a:t>
            </a:r>
          </a:p>
          <a:p>
            <a:r>
              <a:rPr lang="en-US" altLang="en-US" dirty="0"/>
              <a:t>They exist because they are</a:t>
            </a:r>
          </a:p>
          <a:p>
            <a:pPr marL="782638" lvl="1"/>
            <a:r>
              <a:rPr lang="en-US" altLang="en-US" dirty="0"/>
              <a:t>Convenient</a:t>
            </a:r>
          </a:p>
          <a:p>
            <a:pPr marL="782638" lvl="1"/>
            <a:r>
              <a:rPr lang="en-US" altLang="en-US" dirty="0"/>
              <a:t>Efficient</a:t>
            </a:r>
          </a:p>
          <a:p>
            <a:pPr marL="782638" lvl="1"/>
            <a:r>
              <a:rPr lang="en-US" altLang="en-US" dirty="0"/>
              <a:t>Flexible</a:t>
            </a:r>
          </a:p>
          <a:p>
            <a:pPr marL="782638" lvl="1"/>
            <a:r>
              <a:rPr lang="en-US" altLang="en-US" dirty="0"/>
              <a:t>Appropriate</a:t>
            </a:r>
          </a:p>
          <a:p>
            <a:pPr marL="782638" lvl="1"/>
            <a:r>
              <a:rPr lang="en-US" alt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56979"/>
              </p:ext>
            </p:extLst>
          </p:nvPr>
        </p:nvGraphicFramePr>
        <p:xfrm>
          <a:off x="5298140" y="1491130"/>
          <a:ext cx="6010835" cy="4519706"/>
        </p:xfrm>
        <a:graphic>
          <a:graphicData uri="http://schemas.openxmlformats.org/drawingml/2006/table">
            <a:tbl>
              <a:tblPr/>
              <a:tblGrid>
                <a:gridCol w="2591828"/>
                <a:gridCol w="3419007"/>
              </a:tblGrid>
              <a:tr h="49464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/>
                        <a:buNone/>
                        <a:tabLst/>
                      </a:pPr>
                      <a:r>
                        <a:rPr lang="en-US" sz="2400" kern="1200" cap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charset="0"/>
                        </a:rPr>
                        <a:t>Type of Data</a:t>
                      </a:r>
                    </a:p>
                  </a:txBody>
                  <a:tcPr marL="50800" marR="50800" marT="50804" marB="508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/>
                        <a:buNone/>
                        <a:tabLst/>
                      </a:pPr>
                      <a:r>
                        <a:rPr lang="en-US" sz="2400" kern="1200" cap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charset="0"/>
                        </a:rPr>
                        <a:t>Standards</a:t>
                      </a:r>
                    </a:p>
                  </a:txBody>
                  <a:tcPr marL="50800" marR="50800" marT="50804" marB="50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83605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/>
                        <a:buNone/>
                        <a:tabLst/>
                      </a:pPr>
                      <a:r>
                        <a:rPr lang="en-US" sz="2400" kern="1200" cap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charset="0"/>
                        </a:rPr>
                        <a:t>Alphanumeric</a:t>
                      </a:r>
                    </a:p>
                  </a:txBody>
                  <a:tcPr marL="50800" marR="50800" marT="50804" marB="508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/>
                        <a:buNone/>
                        <a:tabLst/>
                      </a:pPr>
                      <a:r>
                        <a:rPr lang="en-US" sz="2400" kern="1200" cap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charset="0"/>
                        </a:rPr>
                        <a:t>ASCII, EBCDIC, Unicode</a:t>
                      </a:r>
                    </a:p>
                  </a:txBody>
                  <a:tcPr marL="50800" marR="50800" marT="50804" marB="50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05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/>
                        <a:buNone/>
                        <a:tabLst/>
                      </a:pPr>
                      <a:r>
                        <a:rPr lang="en-US" sz="2400" kern="1200" cap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charset="0"/>
                        </a:rPr>
                        <a:t>Image</a:t>
                      </a:r>
                    </a:p>
                  </a:txBody>
                  <a:tcPr marL="50800" marR="50800" marT="50804" marB="508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/>
                        <a:buNone/>
                        <a:tabLst/>
                      </a:pPr>
                      <a:r>
                        <a:rPr lang="en-US" sz="2400" kern="1200" cap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charset="0"/>
                        </a:rPr>
                        <a:t>JPEG, GIF, PCX, TIFF</a:t>
                      </a:r>
                    </a:p>
                  </a:txBody>
                  <a:tcPr marL="50800" marR="50800" marT="50804" marB="50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1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/>
                        <a:buNone/>
                        <a:tabLst/>
                      </a:pPr>
                      <a:r>
                        <a:rPr lang="en-US" sz="2400" kern="1200" cap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charset="0"/>
                        </a:rPr>
                        <a:t>Motion picture</a:t>
                      </a:r>
                    </a:p>
                  </a:txBody>
                  <a:tcPr marL="50800" marR="50800" marT="50804" marB="508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/>
                        <a:buNone/>
                        <a:tabLst/>
                      </a:pPr>
                      <a:r>
                        <a:rPr lang="en-US" sz="2400" kern="1200" cap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charset="0"/>
                        </a:rPr>
                        <a:t>MPEG-2, Quick Time</a:t>
                      </a:r>
                    </a:p>
                  </a:txBody>
                  <a:tcPr marL="50800" marR="50800" marT="50804" marB="50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05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/>
                        <a:buNone/>
                        <a:tabLst/>
                      </a:pPr>
                      <a:r>
                        <a:rPr lang="en-US" sz="2400" kern="1200" cap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charset="0"/>
                        </a:rPr>
                        <a:t>Sound</a:t>
                      </a:r>
                    </a:p>
                  </a:txBody>
                  <a:tcPr marL="50800" marR="50800" marT="50804" marB="508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/>
                        <a:buNone/>
                        <a:tabLst/>
                      </a:pPr>
                      <a:r>
                        <a:rPr lang="en-US" sz="2400" kern="1200" cap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charset="0"/>
                        </a:rPr>
                        <a:t>Sound Blaster, WAV, AU</a:t>
                      </a:r>
                    </a:p>
                  </a:txBody>
                  <a:tcPr marL="50800" marR="50800" marT="50804" marB="50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74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/>
                        <a:buNone/>
                        <a:tabLst/>
                      </a:pPr>
                      <a:r>
                        <a:rPr lang="en-US" sz="2400" kern="1200" cap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charset="0"/>
                        </a:rPr>
                        <a:t>Outline graphics/fonts</a:t>
                      </a:r>
                    </a:p>
                  </a:txBody>
                  <a:tcPr marL="50800" marR="50800" marT="50804" marB="508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/>
                        <a:buNone/>
                        <a:tabLst/>
                      </a:pPr>
                      <a:r>
                        <a:rPr lang="en-US" sz="2400" kern="1200" cap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charset="0"/>
                        </a:rPr>
                        <a:t>PostScript, TrueType, PDF</a:t>
                      </a:r>
                    </a:p>
                  </a:txBody>
                  <a:tcPr marL="50800" marR="50800" marT="50804" marB="50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Alphanumeric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Four standards for representing letters (alpha) and numbers</a:t>
            </a:r>
          </a:p>
          <a:p>
            <a:pPr marL="782638" lvl="1">
              <a:lnSpc>
                <a:spcPct val="90000"/>
              </a:lnSpc>
            </a:pPr>
            <a:r>
              <a:rPr lang="en-US" altLang="en-US" sz="2400" dirty="0"/>
              <a:t>BCD – Binary-coded </a:t>
            </a:r>
            <a:r>
              <a:rPr lang="en-US" altLang="en-US" sz="2400" dirty="0" smtClean="0"/>
              <a:t>decimal (4bits )</a:t>
            </a:r>
            <a:endParaRPr lang="en-US" altLang="en-US" sz="2400" dirty="0"/>
          </a:p>
          <a:p>
            <a:pPr marL="782638" lvl="1">
              <a:lnSpc>
                <a:spcPct val="90000"/>
              </a:lnSpc>
            </a:pPr>
            <a:r>
              <a:rPr lang="en-US" altLang="en-US" sz="2400" dirty="0"/>
              <a:t>ASCII – American standard code for information </a:t>
            </a:r>
            <a:r>
              <a:rPr lang="en-US" altLang="en-US" sz="2400" dirty="0" smtClean="0"/>
              <a:t>interchange (8 bits)</a:t>
            </a:r>
            <a:endParaRPr lang="en-US" altLang="en-US" sz="2400" dirty="0"/>
          </a:p>
          <a:p>
            <a:pPr marL="782638" lvl="1">
              <a:lnSpc>
                <a:spcPct val="90000"/>
              </a:lnSpc>
            </a:pPr>
            <a:r>
              <a:rPr lang="en-US" altLang="en-US" sz="2400" dirty="0"/>
              <a:t>EBCDIC – Extended binary-coded decimal interchange code</a:t>
            </a:r>
          </a:p>
          <a:p>
            <a:pPr marL="782638" lvl="1">
              <a:lnSpc>
                <a:spcPct val="90000"/>
              </a:lnSpc>
            </a:pPr>
            <a:r>
              <a:rPr lang="en-US" altLang="en-US" sz="2400" dirty="0" smtClean="0"/>
              <a:t>Unicode (16bits)</a:t>
            </a:r>
            <a:endParaRPr lang="en-US" altLang="en-US" sz="2400" dirty="0"/>
          </a:p>
          <a:p>
            <a:r>
              <a:rPr lang="en-US" altLang="en-US" dirty="0"/>
              <a:t>Distinguishing between the number 123 (one hundred and twenty-three) and the characters “123” (one, two, three)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Binary-Coded Decimal (BCD)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6"/>
            <a:ext cx="5345206" cy="4860901"/>
          </a:xfrm>
        </p:spPr>
        <p:txBody>
          <a:bodyPr/>
          <a:lstStyle/>
          <a:p>
            <a:r>
              <a:rPr lang="en-US" altLang="en-US" dirty="0"/>
              <a:t>Four bits per digit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85"/>
          <p:cNvSpPr>
            <a:spLocks/>
          </p:cNvSpPr>
          <p:nvPr/>
        </p:nvSpPr>
        <p:spPr bwMode="auto">
          <a:xfrm>
            <a:off x="3839509" y="1806388"/>
            <a:ext cx="1942726" cy="43658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>
            <a:lvl1pPr marL="39688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algn="ctr" eaLnBrk="1" hangingPunct="1">
              <a:spcBef>
                <a:spcPts val="1350"/>
              </a:spcBef>
            </a:pPr>
            <a:r>
              <a:rPr lang="en-US" altLang="en-US" dirty="0" smtClean="0">
                <a:solidFill>
                  <a:schemeClr val="tx1"/>
                </a:solidFill>
                <a:cs typeface="Times New Roman" charset="0"/>
              </a:rPr>
              <a:t>Note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 dirty="0" smtClean="0">
                <a:solidFill>
                  <a:schemeClr val="tx1"/>
                </a:solidFill>
                <a:cs typeface="Times New Roman" charset="0"/>
              </a:rPr>
              <a:t>The </a:t>
            </a:r>
            <a:r>
              <a:rPr lang="en-US" altLang="en-US" dirty="0">
                <a:solidFill>
                  <a:schemeClr val="tx1"/>
                </a:solidFill>
                <a:cs typeface="Times New Roman" charset="0"/>
              </a:rPr>
              <a:t>following bit patterns are not used: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 dirty="0">
                <a:solidFill>
                  <a:schemeClr val="tx1"/>
                </a:solidFill>
                <a:cs typeface="Times New Roman" charset="0"/>
              </a:rPr>
              <a:t>	1010</a:t>
            </a:r>
            <a:br>
              <a:rPr lang="en-US" altLang="en-US" dirty="0">
                <a:solidFill>
                  <a:schemeClr val="tx1"/>
                </a:solidFill>
                <a:cs typeface="Times New Roman" charset="0"/>
              </a:rPr>
            </a:br>
            <a:r>
              <a:rPr lang="en-US" altLang="en-US" dirty="0">
                <a:solidFill>
                  <a:schemeClr val="tx1"/>
                </a:solidFill>
                <a:cs typeface="Times New Roman" charset="0"/>
              </a:rPr>
              <a:t>	1011</a:t>
            </a:r>
            <a:br>
              <a:rPr lang="en-US" altLang="en-US" dirty="0">
                <a:solidFill>
                  <a:schemeClr val="tx1"/>
                </a:solidFill>
                <a:cs typeface="Times New Roman" charset="0"/>
              </a:rPr>
            </a:br>
            <a:r>
              <a:rPr lang="en-US" altLang="en-US" dirty="0">
                <a:solidFill>
                  <a:schemeClr val="tx1"/>
                </a:solidFill>
                <a:cs typeface="Times New Roman" charset="0"/>
              </a:rPr>
              <a:t>	1100</a:t>
            </a:r>
            <a:br>
              <a:rPr lang="en-US" altLang="en-US" dirty="0">
                <a:solidFill>
                  <a:schemeClr val="tx1"/>
                </a:solidFill>
                <a:cs typeface="Times New Roman" charset="0"/>
              </a:rPr>
            </a:br>
            <a:r>
              <a:rPr lang="en-US" altLang="en-US" dirty="0">
                <a:solidFill>
                  <a:schemeClr val="tx1"/>
                </a:solidFill>
                <a:cs typeface="Times New Roman" charset="0"/>
              </a:rPr>
              <a:t>	1101</a:t>
            </a:r>
            <a:br>
              <a:rPr lang="en-US" altLang="en-US" dirty="0">
                <a:solidFill>
                  <a:schemeClr val="tx1"/>
                </a:solidFill>
                <a:cs typeface="Times New Roman" charset="0"/>
              </a:rPr>
            </a:br>
            <a:r>
              <a:rPr lang="en-US" altLang="en-US" dirty="0">
                <a:solidFill>
                  <a:schemeClr val="tx1"/>
                </a:solidFill>
                <a:cs typeface="Times New Roman" charset="0"/>
              </a:rPr>
              <a:t>	1110</a:t>
            </a:r>
            <a:br>
              <a:rPr lang="en-US" altLang="en-US" dirty="0">
                <a:solidFill>
                  <a:schemeClr val="tx1"/>
                </a:solidFill>
                <a:cs typeface="Times New Roman" charset="0"/>
              </a:rPr>
            </a:br>
            <a:r>
              <a:rPr lang="en-US" altLang="en-US" dirty="0">
                <a:solidFill>
                  <a:schemeClr val="tx1"/>
                </a:solidFill>
                <a:cs typeface="Times New Roman" charset="0"/>
              </a:rPr>
              <a:t>	1111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49010"/>
              </p:ext>
            </p:extLst>
          </p:nvPr>
        </p:nvGraphicFramePr>
        <p:xfrm>
          <a:off x="1129552" y="1819835"/>
          <a:ext cx="2608730" cy="4470400"/>
        </p:xfrm>
        <a:graphic>
          <a:graphicData uri="http://schemas.openxmlformats.org/drawingml/2006/table">
            <a:tbl>
              <a:tblPr/>
              <a:tblGrid>
                <a:gridCol w="1304365"/>
                <a:gridCol w="1304365"/>
              </a:tblGrid>
              <a:tr h="39567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Digit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Bit pattern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0000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0001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0010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0011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0100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0101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0110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0111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8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1000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9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ヒラギノ明朝 ProN W3" charset="0"/>
                          <a:cs typeface="ヒラギノ明朝 ProN W3" charset="0"/>
                          <a:sym typeface="Times New Roman" charset="0"/>
                        </a:rPr>
                        <a:t>1001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99093" y="1429870"/>
            <a:ext cx="4814047" cy="4495800"/>
          </a:xfrm>
          <a:prstGeom prst="rect">
            <a:avLst/>
          </a:prstGeom>
        </p:spPr>
        <p:txBody>
          <a:bodyPr vert="horz" lIns="91440" tIns="45720" rIns="13208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7093</a:t>
            </a:r>
            <a:r>
              <a:rPr lang="en-US" altLang="en-US" baseline="-25000" smtClean="0"/>
              <a:t>10</a:t>
            </a:r>
            <a:r>
              <a:rPr lang="en-US" altLang="en-US" smtClean="0"/>
              <a:t> = ? (in BCD)</a:t>
            </a:r>
            <a:endParaRPr lang="en-US" alt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794500" y="2084388"/>
            <a:ext cx="4356100" cy="1993900"/>
            <a:chOff x="2438400" y="2624138"/>
            <a:chExt cx="4356100" cy="19939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2438400" y="2624138"/>
              <a:ext cx="4356100" cy="199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>
              <a:lvl1pPr marL="39688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>
                <a:spcBef>
                  <a:spcPts val="1350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Courier New" charset="0"/>
                  <a:cs typeface="Courier New" charset="0"/>
                  <a:sym typeface="Courier New" charset="0"/>
                </a:rPr>
                <a:t>  7     0     9     3</a:t>
              </a:r>
            </a:p>
            <a:p>
              <a:pPr eaLnBrk="1" hangingPunct="1">
                <a:spcBef>
                  <a:spcPts val="1350"/>
                </a:spcBef>
              </a:pPr>
              <a:endParaRPr lang="en-US" altLang="en-US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endParaRPr>
            </a:p>
            <a:p>
              <a:pPr eaLnBrk="1" hangingPunct="1">
                <a:spcBef>
                  <a:spcPts val="1350"/>
                </a:spcBef>
              </a:pPr>
              <a:endParaRPr lang="en-US" altLang="en-US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endParaRPr>
            </a:p>
            <a:p>
              <a:pPr eaLnBrk="1" hangingPunct="1">
                <a:spcBef>
                  <a:spcPts val="1350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Courier New" charset="0"/>
                  <a:cs typeface="Courier New" charset="0"/>
                  <a:sym typeface="Courier New" charset="0"/>
                </a:rPr>
                <a:t>0111  0000  1001  0011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965450" y="3081338"/>
              <a:ext cx="1588" cy="106680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083050" y="3081338"/>
              <a:ext cx="1588" cy="106680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5200650" y="3081338"/>
              <a:ext cx="1588" cy="106680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6318250" y="3081338"/>
              <a:ext cx="1588" cy="106680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0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09" y="658906"/>
            <a:ext cx="8911687" cy="651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ASCII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581" y="1375829"/>
            <a:ext cx="10605848" cy="511910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ASCII is an acronym for </a:t>
            </a:r>
            <a:r>
              <a:rPr lang="en-US" altLang="en-US" sz="2800" b="1" dirty="0"/>
              <a:t>American Standard Code for Information Interchange </a:t>
            </a:r>
          </a:p>
          <a:p>
            <a:r>
              <a:rPr lang="en-US" altLang="en-US" sz="2800" dirty="0"/>
              <a:t> Its structure is a 7 bit code </a:t>
            </a:r>
            <a:r>
              <a:rPr lang="en-US" altLang="en-US" sz="2800" dirty="0" smtClean="0"/>
              <a:t>(8</a:t>
            </a:r>
            <a:r>
              <a:rPr lang="en-US" altLang="en-US" sz="2800" baseline="30000" dirty="0" smtClean="0"/>
              <a:t>th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bit is  unused 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ie</a:t>
            </a:r>
            <a:r>
              <a:rPr lang="en-US" altLang="en-US" sz="2800" dirty="0" smtClean="0"/>
              <a:t>  </a:t>
            </a:r>
            <a:r>
              <a:rPr lang="en-US" altLang="en-US" sz="2800" dirty="0"/>
              <a:t>a parity bit or an “extended” bit in some </a:t>
            </a:r>
            <a:r>
              <a:rPr lang="en-US" altLang="en-US" sz="2800" dirty="0" smtClean="0"/>
              <a:t>implementations)</a:t>
            </a:r>
            <a:endParaRPr lang="en-US" altLang="en-US" sz="2800" dirty="0"/>
          </a:p>
          <a:p>
            <a:r>
              <a:rPr lang="en-US" altLang="en-US" sz="2800" dirty="0"/>
              <a:t>ASCII can represent 128 symbols (</a:t>
            </a:r>
            <a:r>
              <a:rPr lang="en-US" altLang="en-US" sz="2800" dirty="0" smtClean="0"/>
              <a:t>2</a:t>
            </a:r>
            <a:r>
              <a:rPr lang="en-US" altLang="en-US" sz="2800" strike="sngStrike" baseline="30000" dirty="0" smtClean="0"/>
              <a:t>7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symbols</a:t>
            </a:r>
            <a:r>
              <a:rPr lang="en-US" altLang="en-US" sz="2800" dirty="0" smtClean="0"/>
              <a:t>) </a:t>
            </a:r>
            <a:r>
              <a:rPr lang="en-US" altLang="en-US" sz="2800" dirty="0" smtClean="0"/>
              <a:t>have  </a:t>
            </a:r>
            <a:r>
              <a:rPr lang="en-US" altLang="en-US" sz="2800" dirty="0" smtClean="0"/>
              <a:t>tw</a:t>
            </a:r>
            <a:r>
              <a:rPr lang="en-US" altLang="en-US" dirty="0" smtClean="0"/>
              <a:t>o </a:t>
            </a:r>
            <a:r>
              <a:rPr lang="en-US" altLang="en-US" dirty="0"/>
              <a:t>general types of codes: </a:t>
            </a:r>
          </a:p>
          <a:p>
            <a:pPr marL="782638" lvl="1">
              <a:lnSpc>
                <a:spcPct val="90000"/>
              </a:lnSpc>
            </a:pPr>
            <a:r>
              <a:rPr lang="en-US" altLang="en-US" dirty="0"/>
              <a:t>95 are “Graphic” codes (displayable on a console)</a:t>
            </a:r>
          </a:p>
          <a:p>
            <a:pPr marL="782638" lvl="1">
              <a:lnSpc>
                <a:spcPct val="90000"/>
              </a:lnSpc>
            </a:pPr>
            <a:r>
              <a:rPr lang="en-US" altLang="en-US" dirty="0"/>
              <a:t>33 are “Control” codes (control features of the console or communications channel</a:t>
            </a:r>
            <a:r>
              <a:rPr lang="en-US" altLang="en-US" dirty="0" smtClean="0"/>
              <a:t>)</a:t>
            </a:r>
            <a:endParaRPr lang="en-US" altLang="en-US" sz="2800" dirty="0"/>
          </a:p>
          <a:p>
            <a:r>
              <a:rPr lang="en-US" altLang="en-US" sz="2800" dirty="0" smtClean="0"/>
              <a:t>It </a:t>
            </a:r>
            <a:r>
              <a:rPr lang="en-US" altLang="en-US" sz="2800" dirty="0"/>
              <a:t>is important to be able to represent text in binary form as information is entered into a computer via a keyboard</a:t>
            </a:r>
          </a:p>
          <a:p>
            <a:r>
              <a:rPr lang="en-US" altLang="en-US" sz="2800" dirty="0"/>
              <a:t>Text may be encoded using </a:t>
            </a:r>
            <a:r>
              <a:rPr lang="en-US" altLang="en-US" sz="2800" dirty="0" smtClean="0"/>
              <a:t>ASCII  and ASCII </a:t>
            </a:r>
            <a:r>
              <a:rPr lang="en-US" altLang="en-US" sz="2800" dirty="0"/>
              <a:t>can represent:</a:t>
            </a:r>
          </a:p>
          <a:p>
            <a:pPr lvl="1"/>
            <a:r>
              <a:rPr lang="en-US" altLang="en-US" sz="2400" dirty="0"/>
              <a:t>Numerals</a:t>
            </a:r>
          </a:p>
          <a:p>
            <a:pPr lvl="1"/>
            <a:r>
              <a:rPr lang="en-US" altLang="en-US" sz="2400" dirty="0"/>
              <a:t>Letters in both upper and lower cases</a:t>
            </a:r>
          </a:p>
          <a:p>
            <a:pPr lvl="1"/>
            <a:r>
              <a:rPr lang="en-US" altLang="en-US" sz="2400" dirty="0"/>
              <a:t>Special “printing” symbols such as @, $, %, etc.</a:t>
            </a:r>
          </a:p>
          <a:p>
            <a:pPr lvl="1"/>
            <a:r>
              <a:rPr lang="en-US" altLang="en-US" sz="2400" dirty="0"/>
              <a:t>Commands that are used by computers to represent carriage returns, line feeds,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4FA-266E-4431-86EA-99E83CFD174B}" type="datetime1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6"/>
            <a:ext cx="10604500" cy="4860901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It is a standard seven-bit code that was first proposed by the American National Standards Institute or ANSI in 1963, and finalized in 1968 as ANSI Standard X3.4. </a:t>
            </a:r>
          </a:p>
          <a:p>
            <a:r>
              <a:rPr lang="en-US" altLang="en-US" dirty="0"/>
              <a:t>The purpose of ASCII was to provide a standard to code various symbols  ( visible and invisible symbols)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 the </a:t>
            </a:r>
            <a:r>
              <a:rPr lang="en-US" altLang="en-US" b="1" dirty="0"/>
              <a:t>ASCII character set</a:t>
            </a:r>
            <a:r>
              <a:rPr lang="en-US" altLang="en-US" dirty="0"/>
              <a:t>, each binary value between 0 and 127 represents a specific character.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Most computers extend the ASCII character set to use the full range of 256 characters available in a byte. The upper 128 characters handle special things like accented characters from common foreign </a:t>
            </a:r>
            <a:r>
              <a:rPr lang="en-US" altLang="en-US" dirty="0" smtClean="0"/>
              <a:t>languages</a:t>
            </a:r>
          </a:p>
          <a:p>
            <a:r>
              <a:rPr lang="en-US" altLang="en-US" dirty="0"/>
              <a:t>In general, ASCII works by assigning standard numeric values to letters, numbers, punctuation marks and other characters such as control codes. </a:t>
            </a:r>
          </a:p>
          <a:p>
            <a:r>
              <a:rPr lang="en-US" altLang="en-US" dirty="0"/>
              <a:t>An uppercase "A," for example, is represented by the decimal number 65."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Bytes: </a:t>
            </a:r>
            <a:r>
              <a:rPr lang="en-US" alt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6"/>
            <a:ext cx="10604500" cy="4860901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By looking at the ASCII table, you can clearly see a one-to-one correspondence between each character and the ASCII code used. </a:t>
            </a:r>
          </a:p>
          <a:p>
            <a:r>
              <a:rPr lang="en-US" altLang="en-US" dirty="0"/>
              <a:t>For example, 32 is the ASCII code for a space. </a:t>
            </a:r>
          </a:p>
          <a:p>
            <a:r>
              <a:rPr lang="en-US" altLang="en-US" dirty="0"/>
              <a:t>We could expand these decimal numbers out to binary numbers (so 32 = 00100000), if we wanted to be technically correct -- that is how the computer really deals with things.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Computers store text documents, both on disk and in memory, using these ASCII codes.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 example, if you use Notepad in Windows XP/2000 to create a text file containing the words, "Four score and seven years ago," Notepad would use 1 byte of memory per character (including 1 byte for each space character between the words -- ASCII character 32).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</a:t>
            </a:r>
            <a:r>
              <a:rPr lang="en-US" altLang="en-US" dirty="0"/>
              <a:t>Notepad stores the sentence in a file on disk, the file will also contain 1 byte per character and per space.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Binary number is usually displayed as Hexadecimal to save display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ASCII </a:t>
            </a:r>
            <a:r>
              <a:rPr lang="en-US" altLang="en-US" dirty="0" smtClean="0"/>
              <a:t>Chart in Binary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956" y="1341711"/>
            <a:ext cx="10395551" cy="4924618"/>
            <a:chOff x="778956" y="1341711"/>
            <a:chExt cx="10395551" cy="4924618"/>
          </a:xfrm>
        </p:grpSpPr>
        <p:pic>
          <p:nvPicPr>
            <p:cNvPr id="4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409" y="1652029"/>
              <a:ext cx="10373098" cy="46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294033" y="1341711"/>
              <a:ext cx="843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0                   1                   2                  3                  4                   5                  6                7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-1221592" y="3821254"/>
              <a:ext cx="4370427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700" dirty="0" smtClean="0"/>
                <a:t>0</a:t>
              </a:r>
            </a:p>
            <a:p>
              <a:r>
                <a:rPr lang="en-US" sz="1700" dirty="0" smtClean="0"/>
                <a:t>1</a:t>
              </a:r>
            </a:p>
            <a:p>
              <a:r>
                <a:rPr lang="en-US" sz="1700" dirty="0" smtClean="0"/>
                <a:t>2</a:t>
              </a:r>
            </a:p>
            <a:p>
              <a:r>
                <a:rPr lang="en-US" sz="1700" dirty="0" smtClean="0"/>
                <a:t>3</a:t>
              </a:r>
            </a:p>
            <a:p>
              <a:r>
                <a:rPr lang="en-US" sz="1700" dirty="0" smtClean="0"/>
                <a:t>4</a:t>
              </a:r>
            </a:p>
            <a:p>
              <a:r>
                <a:rPr lang="en-US" sz="1700" dirty="0" smtClean="0"/>
                <a:t>5</a:t>
              </a:r>
            </a:p>
            <a:p>
              <a:r>
                <a:rPr lang="en-US" sz="1700" dirty="0" smtClean="0"/>
                <a:t>6</a:t>
              </a:r>
            </a:p>
            <a:p>
              <a:r>
                <a:rPr lang="en-US" sz="1700" dirty="0" smtClean="0"/>
                <a:t>7</a:t>
              </a:r>
            </a:p>
            <a:p>
              <a:r>
                <a:rPr lang="en-US" sz="1700" dirty="0" smtClean="0"/>
                <a:t>8</a:t>
              </a:r>
              <a:endParaRPr lang="en-US" sz="1700" dirty="0"/>
            </a:p>
            <a:p>
              <a:r>
                <a:rPr lang="en-US" sz="1700" dirty="0" smtClean="0"/>
                <a:t>9</a:t>
              </a:r>
            </a:p>
            <a:p>
              <a:r>
                <a:rPr lang="en-US" sz="1700" dirty="0" smtClean="0"/>
                <a:t>10</a:t>
              </a:r>
            </a:p>
            <a:p>
              <a:r>
                <a:rPr lang="en-US" sz="1700" dirty="0" smtClean="0"/>
                <a:t>11</a:t>
              </a:r>
            </a:p>
            <a:p>
              <a:r>
                <a:rPr lang="en-US" sz="1700" dirty="0" smtClean="0"/>
                <a:t>12</a:t>
              </a:r>
            </a:p>
            <a:p>
              <a:r>
                <a:rPr lang="en-US" sz="1700" dirty="0" smtClean="0"/>
                <a:t>13</a:t>
              </a:r>
            </a:p>
            <a:p>
              <a:r>
                <a:rPr lang="en-US" sz="1700" dirty="0" smtClean="0"/>
                <a:t>14</a:t>
              </a:r>
            </a:p>
            <a:p>
              <a:r>
                <a:rPr lang="en-US" sz="1700" dirty="0" smtClean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46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6748</TotalTime>
  <Words>1305</Words>
  <Application>Microsoft Office PowerPoint</Application>
  <PresentationFormat>Custom</PresentationFormat>
  <Paragraphs>298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Organic</vt:lpstr>
      <vt:lpstr>ClipArt</vt:lpstr>
      <vt:lpstr>Data Formats  </vt:lpstr>
      <vt:lpstr>Introduction</vt:lpstr>
      <vt:lpstr>Why Standards?  &amp; Examples of Standards</vt:lpstr>
      <vt:lpstr>Standard Alphanumeric Formats</vt:lpstr>
      <vt:lpstr>Binary-Coded Decimal (BCD)</vt:lpstr>
      <vt:lpstr>What is ASCII ?</vt:lpstr>
      <vt:lpstr>ASCII</vt:lpstr>
      <vt:lpstr>Bytes: ASCII</vt:lpstr>
      <vt:lpstr>ASCII Chart in Binary Format</vt:lpstr>
      <vt:lpstr>ASCII Chart in Binary Format</vt:lpstr>
      <vt:lpstr>95 Graphic Codes in ASCII </vt:lpstr>
      <vt:lpstr>33 Control Codes in ASCII</vt:lpstr>
      <vt:lpstr>ASCII -   Alphabetic &amp; Numeric  Codes</vt:lpstr>
      <vt:lpstr>ASCII - Punctuation, etc  Codes</vt:lpstr>
      <vt:lpstr>Hello World Example</vt:lpstr>
      <vt:lpstr>Common Control Codes</vt:lpstr>
      <vt:lpstr>ASCII - Hexadecimal Codes</vt:lpstr>
      <vt:lpstr>ASCII Chart in Decimal  and Hex</vt:lpstr>
      <vt:lpstr>Extended ASCII Chart in Decimal  and Hex</vt:lpstr>
      <vt:lpstr>ASCII conversion example</vt:lpstr>
      <vt:lpstr>revisit “char” data type</vt:lpstr>
      <vt:lpstr>PowerPoint Presentation</vt:lpstr>
      <vt:lpstr>Comparing Strings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Jagannath Kumar Ch</dc:creator>
  <cp:lastModifiedBy>Windows User</cp:lastModifiedBy>
  <cp:revision>447</cp:revision>
  <dcterms:created xsi:type="dcterms:W3CDTF">2017-03-24T08:53:08Z</dcterms:created>
  <dcterms:modified xsi:type="dcterms:W3CDTF">2018-02-07T07:50:06Z</dcterms:modified>
</cp:coreProperties>
</file>