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5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57" y="66524"/>
            <a:ext cx="348619" cy="3579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3797" y="54736"/>
            <a:ext cx="327342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323" y="1406687"/>
            <a:ext cx="8419352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rasadevare07@gmail.com" TargetMode="External"/><Relationship Id="rId2" Type="http://schemas.openxmlformats.org/officeDocument/2006/relationships/hyperlink" Target="mailto:prasadpatila99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patalanchagopal199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5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41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jpeg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;p13"/>
          <p:cNvSpPr txBox="1">
            <a:spLocks/>
          </p:cNvSpPr>
          <p:nvPr/>
        </p:nvSpPr>
        <p:spPr>
          <a:xfrm>
            <a:off x="679925" y="-618762"/>
            <a:ext cx="9557165" cy="3267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5200"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 Rounded MT Bold" panose="020F0704030504030204" pitchFamily="34" charset="0"/>
                <a:ea typeface="Montserrat"/>
                <a:cs typeface="Montserrat"/>
                <a:sym typeface="Montserrat"/>
              </a:rPr>
              <a:t> Capstone Project :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  <a:cs typeface="Verdana"/>
              </a:rPr>
              <a:t>Bike sharing demand prediction</a:t>
            </a:r>
            <a:b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</a:br>
            <a:b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</a:b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5200"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5200"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997CF-32A2-4045-B57B-5192A1C7DE25}"/>
              </a:ext>
            </a:extLst>
          </p:cNvPr>
          <p:cNvSpPr txBox="1"/>
          <p:nvPr/>
        </p:nvSpPr>
        <p:spPr>
          <a:xfrm>
            <a:off x="653731" y="1240915"/>
            <a:ext cx="764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Team Members : </a:t>
            </a:r>
            <a:endParaRPr lang="en-IN" sz="18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2F4E4-FFEB-4488-9FF0-FE4F6EC659B1}"/>
              </a:ext>
            </a:extLst>
          </p:cNvPr>
          <p:cNvSpPr/>
          <p:nvPr/>
        </p:nvSpPr>
        <p:spPr>
          <a:xfrm>
            <a:off x="543749" y="2009249"/>
            <a:ext cx="80565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Prasad Patil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[Email: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[</a:t>
            </a:r>
            <a:r>
              <a:rPr lang="en-US" sz="1400" dirty="0">
                <a:solidFill>
                  <a:schemeClr val="accent1"/>
                </a:solidFill>
                <a:latin typeface="Arial Rounded MT Bold" panose="020F07040305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prasadpatila99@gmail.com</a:t>
            </a:r>
            <a:r>
              <a:rPr lang="en-US" sz="1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]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[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Github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: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[</a:t>
            </a:r>
            <a:r>
              <a:rPr lang="en-US" sz="1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https://github.com/prasadpatil1999/prasadpatil1Bike-Sharing-Demand-Prediction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]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E0125C-669E-43AB-835E-2166486042BA}"/>
              </a:ext>
            </a:extLst>
          </p:cNvPr>
          <p:cNvSpPr/>
          <p:nvPr/>
        </p:nvSpPr>
        <p:spPr>
          <a:xfrm>
            <a:off x="536605" y="2773184"/>
            <a:ext cx="70583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Prasad Deore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[Email: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[</a:t>
            </a:r>
            <a:r>
              <a:rPr lang="en-US" sz="1400" dirty="0">
                <a:solidFill>
                  <a:schemeClr val="accent1"/>
                </a:solidFill>
                <a:latin typeface="Arial Rounded MT Bold" panose="020F07040305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prasaddeore07@gmail.com</a:t>
            </a:r>
            <a:r>
              <a:rPr lang="en-US" sz="1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]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[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Github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: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[</a:t>
            </a:r>
            <a:r>
              <a:rPr lang="en-US" sz="1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https://github.com/prasaddeore007/Bike_Sharing_Demand_Prediction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]</a:t>
            </a:r>
            <a:endParaRPr lang="en-IN" sz="14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FB635C-7AAB-46D5-817A-74B72527E3F6}"/>
              </a:ext>
            </a:extLst>
          </p:cNvPr>
          <p:cNvSpPr/>
          <p:nvPr/>
        </p:nvSpPr>
        <p:spPr>
          <a:xfrm>
            <a:off x="536605" y="3619553"/>
            <a:ext cx="71615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Kiran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Wagh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[Email: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[</a:t>
            </a:r>
            <a:r>
              <a:rPr lang="en-US" sz="1400" dirty="0">
                <a:solidFill>
                  <a:schemeClr val="accent1"/>
                </a:solidFill>
                <a:latin typeface="Arial Rounded MT Bold" panose="020F07040305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patlanchagopal119@gmail.com</a:t>
            </a:r>
            <a:r>
              <a:rPr lang="en-US" sz="1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]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[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Github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: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[</a:t>
            </a:r>
            <a:r>
              <a:rPr lang="en-US" sz="1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https://github.com/Kiran2611/Bike-Sharing-Demand-Prediction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]</a:t>
            </a:r>
            <a:endParaRPr lang="en-IN" sz="14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223" y="150207"/>
            <a:ext cx="7610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5" dirty="0"/>
              <a:t>ANALYSIS </a:t>
            </a:r>
            <a:r>
              <a:rPr sz="2400" spc="-25" dirty="0"/>
              <a:t>OF </a:t>
            </a:r>
            <a:r>
              <a:rPr sz="2400" spc="-90" dirty="0"/>
              <a:t>WEEKDAYS_WEEKEND</a:t>
            </a:r>
            <a:r>
              <a:rPr sz="2400" spc="-225" dirty="0"/>
              <a:t> </a:t>
            </a:r>
            <a:r>
              <a:rPr sz="2400" spc="-120" dirty="0"/>
              <a:t>VARIABLE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52399" y="643473"/>
            <a:ext cx="8839182" cy="2469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4193" y="3240855"/>
            <a:ext cx="8856345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From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above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point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plot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and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bar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plot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can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say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in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11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weekdays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which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represent</a:t>
            </a:r>
            <a:r>
              <a:rPr sz="14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in 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blue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colour</a:t>
            </a:r>
            <a:r>
              <a:rPr sz="14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show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0B044F"/>
                </a:solidFill>
                <a:latin typeface="Verdana"/>
                <a:cs typeface="Verdana"/>
              </a:rPr>
              <a:t>demand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higher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because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ofﬁce.</a:t>
            </a:r>
            <a:endParaRPr sz="1400">
              <a:latin typeface="Verdana"/>
              <a:cs typeface="Verdana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Peak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Time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400" b="1" spc="-130" dirty="0">
                <a:solidFill>
                  <a:srgbClr val="0B044F"/>
                </a:solidFill>
                <a:latin typeface="Verdana"/>
                <a:cs typeface="Verdana"/>
              </a:rPr>
              <a:t>7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am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to </a:t>
            </a:r>
            <a:r>
              <a:rPr sz="1400" b="1" spc="-105" dirty="0">
                <a:solidFill>
                  <a:srgbClr val="0B044F"/>
                </a:solidFill>
                <a:latin typeface="Verdana"/>
                <a:cs typeface="Verdana"/>
              </a:rPr>
              <a:t>9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am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400" b="1" spc="-165" dirty="0">
                <a:solidFill>
                  <a:srgbClr val="0B044F"/>
                </a:solidFill>
                <a:latin typeface="Verdana"/>
                <a:cs typeface="Verdana"/>
              </a:rPr>
              <a:t>5 </a:t>
            </a:r>
            <a:r>
              <a:rPr sz="1400" b="1" spc="-15" dirty="0">
                <a:solidFill>
                  <a:srgbClr val="0B044F"/>
                </a:solidFill>
                <a:latin typeface="Verdana"/>
                <a:cs typeface="Verdana"/>
              </a:rPr>
              <a:t>pm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to </a:t>
            </a:r>
            <a:r>
              <a:rPr sz="1400" b="1" spc="-130" dirty="0">
                <a:solidFill>
                  <a:srgbClr val="0B044F"/>
                </a:solidFill>
                <a:latin typeface="Verdana"/>
                <a:cs typeface="Verdana"/>
              </a:rPr>
              <a:t>7</a:t>
            </a:r>
            <a:r>
              <a:rPr sz="1400" b="1" spc="-2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0B044F"/>
                </a:solidFill>
                <a:latin typeface="Verdana"/>
                <a:cs typeface="Verdana"/>
              </a:rPr>
              <a:t>pm</a:t>
            </a:r>
            <a:endParaRPr sz="1400">
              <a:latin typeface="Verdana"/>
              <a:cs typeface="Verdana"/>
            </a:endParaRPr>
          </a:p>
          <a:p>
            <a:pPr marL="348615" marR="27305" indent="-336550">
              <a:lnSpc>
                <a:spcPct val="114999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orange color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represent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weekend 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days,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it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show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that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30" dirty="0">
                <a:solidFill>
                  <a:srgbClr val="0B044F"/>
                </a:solidFill>
                <a:latin typeface="Verdana"/>
                <a:cs typeface="Verdana"/>
              </a:rPr>
              <a:t>demand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 rented 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bikes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are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very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low</a:t>
            </a:r>
            <a:r>
              <a:rPr sz="14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especially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in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morning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hour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0B044F"/>
                </a:solidFill>
                <a:latin typeface="Verdana"/>
                <a:cs typeface="Verdana"/>
              </a:rPr>
              <a:t>but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when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evening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start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0B044F"/>
                </a:solidFill>
                <a:latin typeface="Verdana"/>
                <a:cs typeface="Verdana"/>
              </a:rPr>
              <a:t>from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4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0B044F"/>
                </a:solidFill>
                <a:latin typeface="Verdana"/>
                <a:cs typeface="Verdana"/>
              </a:rPr>
              <a:t>pm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to 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8 </a:t>
            </a:r>
            <a:r>
              <a:rPr sz="1400" b="1" spc="-15" dirty="0">
                <a:solidFill>
                  <a:srgbClr val="0B044F"/>
                </a:solidFill>
                <a:latin typeface="Verdana"/>
                <a:cs typeface="Verdana"/>
              </a:rPr>
              <a:t>pm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30" dirty="0">
                <a:solidFill>
                  <a:srgbClr val="0B044F"/>
                </a:solidFill>
                <a:latin typeface="Verdana"/>
                <a:cs typeface="Verdana"/>
              </a:rPr>
              <a:t>demand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slightly</a:t>
            </a:r>
            <a:r>
              <a:rPr sz="1400" b="1" spc="-27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increases.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7966" y="129182"/>
            <a:ext cx="4898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5" dirty="0"/>
              <a:t>ANALYSIS </a:t>
            </a:r>
            <a:r>
              <a:rPr sz="2400" spc="-25" dirty="0"/>
              <a:t>OF </a:t>
            </a:r>
            <a:r>
              <a:rPr sz="2400" spc="-65" dirty="0"/>
              <a:t>HOUR</a:t>
            </a:r>
            <a:r>
              <a:rPr sz="2400" spc="-250" dirty="0"/>
              <a:t> </a:t>
            </a:r>
            <a:r>
              <a:rPr sz="2400" spc="-120" dirty="0"/>
              <a:t>VARIABLE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522923"/>
            <a:ext cx="9143981" cy="2694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724" y="3245764"/>
            <a:ext cx="8798560" cy="114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690" marR="28575" indent="-428625">
              <a:lnSpc>
                <a:spcPct val="114999"/>
              </a:lnSpc>
              <a:spcBef>
                <a:spcPts val="100"/>
              </a:spcBef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195" dirty="0">
                <a:solidFill>
                  <a:srgbClr val="0B044F"/>
                </a:solidFill>
                <a:latin typeface="Verdana"/>
                <a:cs typeface="Verdana"/>
              </a:rPr>
              <a:t>In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above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plot which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shows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use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rented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bike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according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hours</a:t>
            </a:r>
            <a:r>
              <a:rPr sz="1600" b="1" spc="-409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and 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data 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600" b="1" spc="-30" dirty="0">
                <a:solidFill>
                  <a:srgbClr val="0B044F"/>
                </a:solidFill>
                <a:latin typeface="Verdana"/>
                <a:cs typeface="Verdana"/>
              </a:rPr>
              <a:t>from </a:t>
            </a:r>
            <a:r>
              <a:rPr sz="1600" b="1" spc="-75" dirty="0">
                <a:solidFill>
                  <a:srgbClr val="0B044F"/>
                </a:solidFill>
                <a:latin typeface="Verdana"/>
                <a:cs typeface="Verdana"/>
              </a:rPr>
              <a:t>all 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over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600" b="1" spc="-2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110" dirty="0">
                <a:solidFill>
                  <a:srgbClr val="0B044F"/>
                </a:solidFill>
                <a:latin typeface="Verdana"/>
                <a:cs typeface="Verdana"/>
              </a:rPr>
              <a:t>year.</a:t>
            </a:r>
            <a:endParaRPr sz="1600">
              <a:latin typeface="Verdana"/>
              <a:cs typeface="Verdana"/>
            </a:endParaRPr>
          </a:p>
          <a:p>
            <a:pPr marL="440690" marR="5080" indent="-428625">
              <a:lnSpc>
                <a:spcPct val="114999"/>
              </a:lnSpc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generally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people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use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rented bikes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during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their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working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hour </a:t>
            </a:r>
            <a:r>
              <a:rPr sz="1600" b="1" spc="-30" dirty="0">
                <a:solidFill>
                  <a:srgbClr val="0B044F"/>
                </a:solidFill>
                <a:latin typeface="Verdana"/>
                <a:cs typeface="Verdana"/>
              </a:rPr>
              <a:t>from</a:t>
            </a:r>
            <a:r>
              <a:rPr sz="1600" b="1" spc="-3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0B044F"/>
                </a:solidFill>
                <a:latin typeface="Verdana"/>
                <a:cs typeface="Verdana"/>
              </a:rPr>
              <a:t>7am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to </a:t>
            </a:r>
            <a:r>
              <a:rPr sz="1600" b="1" spc="-75" dirty="0">
                <a:solidFill>
                  <a:srgbClr val="0B044F"/>
                </a:solidFill>
                <a:latin typeface="Verdana"/>
                <a:cs typeface="Verdana"/>
              </a:rPr>
              <a:t>9am 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600" b="1" spc="-75" dirty="0">
                <a:solidFill>
                  <a:srgbClr val="0B044F"/>
                </a:solidFill>
                <a:latin typeface="Verdana"/>
                <a:cs typeface="Verdana"/>
              </a:rPr>
              <a:t>5pm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600" b="1" spc="-17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7pm.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722" y="60832"/>
            <a:ext cx="6967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5" dirty="0"/>
              <a:t>ANALYSIS </a:t>
            </a:r>
            <a:r>
              <a:rPr sz="2400" spc="-25" dirty="0"/>
              <a:t>OF </a:t>
            </a:r>
            <a:r>
              <a:rPr sz="2400" spc="-155" dirty="0"/>
              <a:t>FUNCTIONING </a:t>
            </a:r>
            <a:r>
              <a:rPr sz="2400" spc="-105" dirty="0"/>
              <a:t>DAY</a:t>
            </a:r>
            <a:r>
              <a:rPr sz="2400" spc="-200" dirty="0"/>
              <a:t> </a:t>
            </a:r>
            <a:r>
              <a:rPr sz="2400" spc="-120" dirty="0"/>
              <a:t>VARIABLE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52399" y="564923"/>
            <a:ext cx="8839182" cy="3082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599" y="3728642"/>
            <a:ext cx="8852535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690" marR="5080" indent="-428625">
              <a:lnSpc>
                <a:spcPct val="114999"/>
              </a:lnSpc>
              <a:spcBef>
                <a:spcPts val="100"/>
              </a:spcBef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195" dirty="0">
                <a:solidFill>
                  <a:srgbClr val="0B044F"/>
                </a:solidFill>
                <a:latin typeface="Verdana"/>
                <a:cs typeface="Verdana"/>
              </a:rPr>
              <a:t>In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above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point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plot which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shows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use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rented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bike in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functioning</a:t>
            </a:r>
            <a:r>
              <a:rPr sz="1600" b="1" spc="-40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daya  or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not,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it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clearly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shows</a:t>
            </a:r>
            <a:r>
              <a:rPr sz="1600" b="1" spc="-26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that,</a:t>
            </a:r>
            <a:endParaRPr sz="1600">
              <a:latin typeface="Verdana"/>
              <a:cs typeface="Verdana"/>
            </a:endParaRPr>
          </a:p>
          <a:p>
            <a:pPr marL="441325" indent="-428625">
              <a:lnSpc>
                <a:spcPct val="100000"/>
              </a:lnSpc>
              <a:spcBef>
                <a:spcPts val="285"/>
              </a:spcBef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Peoples </a:t>
            </a:r>
            <a:r>
              <a:rPr sz="1600" b="1" spc="-35" dirty="0">
                <a:solidFill>
                  <a:srgbClr val="0B044F"/>
                </a:solidFill>
                <a:latin typeface="Verdana"/>
                <a:cs typeface="Verdana"/>
              </a:rPr>
              <a:t>dont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use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rented bikes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in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no functioning</a:t>
            </a:r>
            <a:r>
              <a:rPr sz="1600" b="1" spc="-40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0B044F"/>
                </a:solidFill>
                <a:latin typeface="Verdana"/>
                <a:cs typeface="Verdana"/>
              </a:rPr>
              <a:t>day.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9018" y="255182"/>
            <a:ext cx="5347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5860" algn="l"/>
              </a:tabLst>
            </a:pPr>
            <a:r>
              <a:rPr sz="2400" spc="-185" dirty="0"/>
              <a:t>ANALYSIS</a:t>
            </a:r>
            <a:r>
              <a:rPr sz="2400" spc="-135" dirty="0"/>
              <a:t> </a:t>
            </a:r>
            <a:r>
              <a:rPr sz="2400" spc="-25" dirty="0"/>
              <a:t>OF</a:t>
            </a:r>
            <a:r>
              <a:rPr sz="2400" spc="-140" dirty="0"/>
              <a:t> </a:t>
            </a:r>
            <a:r>
              <a:rPr sz="2400" spc="-85" dirty="0"/>
              <a:t>SEASON	</a:t>
            </a:r>
            <a:r>
              <a:rPr sz="2400" spc="-120" dirty="0"/>
              <a:t>VARIABLE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869373"/>
            <a:ext cx="9143981" cy="2662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124" y="3718701"/>
            <a:ext cx="87014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Font typeface="DejaVu Sans"/>
              <a:buChar char="➢"/>
              <a:tabLst>
                <a:tab pos="431165" algn="l"/>
                <a:tab pos="431800" algn="l"/>
              </a:tabLst>
            </a:pPr>
            <a:r>
              <a:rPr sz="1500" b="1" spc="-75" dirty="0">
                <a:solidFill>
                  <a:srgbClr val="0B044F"/>
                </a:solidFill>
                <a:latin typeface="Verdana"/>
                <a:cs typeface="Verdana"/>
              </a:rPr>
              <a:t>This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above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bar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plot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5" dirty="0">
                <a:solidFill>
                  <a:srgbClr val="0B044F"/>
                </a:solidFill>
                <a:latin typeface="Verdana"/>
                <a:cs typeface="Verdana"/>
              </a:rPr>
              <a:t>shows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distribution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rented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5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35" dirty="0">
                <a:solidFill>
                  <a:srgbClr val="0B044F"/>
                </a:solidFill>
                <a:latin typeface="Verdana"/>
                <a:cs typeface="Verdana"/>
              </a:rPr>
              <a:t>count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season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wise</a:t>
            </a:r>
            <a:endParaRPr sz="1500">
              <a:latin typeface="Verdana"/>
              <a:cs typeface="Verdana"/>
            </a:endParaRPr>
          </a:p>
          <a:p>
            <a:pPr marL="431165" marR="133350" indent="-419100">
              <a:lnSpc>
                <a:spcPct val="100000"/>
              </a:lnSpc>
              <a:buFont typeface="DejaVu Sans"/>
              <a:buChar char="➢"/>
              <a:tabLst>
                <a:tab pos="431165" algn="l"/>
                <a:tab pos="431800" algn="l"/>
              </a:tabLst>
            </a:pPr>
            <a:r>
              <a:rPr sz="1500" b="1" spc="-20" dirty="0">
                <a:solidFill>
                  <a:srgbClr val="0B044F"/>
                </a:solidFill>
                <a:latin typeface="Verdana"/>
                <a:cs typeface="Verdana"/>
              </a:rPr>
              <a:t>And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35" dirty="0">
                <a:solidFill>
                  <a:srgbClr val="0B044F"/>
                </a:solidFill>
                <a:latin typeface="Verdana"/>
                <a:cs typeface="Verdana"/>
              </a:rPr>
              <a:t>can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clearly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see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5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5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peoples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5" dirty="0">
                <a:solidFill>
                  <a:srgbClr val="0B044F"/>
                </a:solidFill>
                <a:latin typeface="Verdana"/>
                <a:cs typeface="Verdana"/>
              </a:rPr>
              <a:t>love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0" dirty="0">
                <a:solidFill>
                  <a:srgbClr val="0B044F"/>
                </a:solidFill>
                <a:latin typeface="Verdana"/>
                <a:cs typeface="Verdana"/>
              </a:rPr>
              <a:t>ride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5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in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summer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5" dirty="0">
                <a:solidFill>
                  <a:srgbClr val="0B044F"/>
                </a:solidFill>
                <a:latin typeface="Verdana"/>
                <a:cs typeface="Verdana"/>
              </a:rPr>
              <a:t>seasons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and  autumn</a:t>
            </a:r>
            <a:r>
              <a:rPr sz="15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season</a:t>
            </a:r>
            <a:endParaRPr sz="1500">
              <a:latin typeface="Verdana"/>
              <a:cs typeface="Verdana"/>
            </a:endParaRPr>
          </a:p>
          <a:p>
            <a:pPr marL="431800" indent="-419100">
              <a:lnSpc>
                <a:spcPct val="100000"/>
              </a:lnSpc>
              <a:buFont typeface="DejaVu Sans"/>
              <a:buChar char="➢"/>
              <a:tabLst>
                <a:tab pos="431165" algn="l"/>
                <a:tab pos="431800" algn="l"/>
              </a:tabLst>
            </a:pPr>
            <a:r>
              <a:rPr sz="1500" b="1" spc="-25" dirty="0">
                <a:solidFill>
                  <a:srgbClr val="0B044F"/>
                </a:solidFill>
                <a:latin typeface="Verdana"/>
                <a:cs typeface="Verdana"/>
              </a:rPr>
              <a:t>But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in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winter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season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people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don't take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any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rented </a:t>
            </a:r>
            <a:r>
              <a:rPr sz="1500" b="1" spc="-45" dirty="0">
                <a:solidFill>
                  <a:srgbClr val="0B044F"/>
                </a:solidFill>
                <a:latin typeface="Verdana"/>
                <a:cs typeface="Verdana"/>
              </a:rPr>
              <a:t>bike </a:t>
            </a:r>
            <a:r>
              <a:rPr sz="1500" b="1" spc="-35" dirty="0">
                <a:solidFill>
                  <a:srgbClr val="0B044F"/>
                </a:solidFill>
                <a:latin typeface="Verdana"/>
                <a:cs typeface="Verdana"/>
              </a:rPr>
              <a:t>due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to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because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5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snowfall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3770" y="129232"/>
            <a:ext cx="5347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5860" algn="l"/>
              </a:tabLst>
            </a:pPr>
            <a:r>
              <a:rPr sz="2400" spc="-185" dirty="0"/>
              <a:t>ANALYSIS</a:t>
            </a:r>
            <a:r>
              <a:rPr sz="2400" spc="-135" dirty="0"/>
              <a:t> </a:t>
            </a:r>
            <a:r>
              <a:rPr sz="2400" spc="-25" dirty="0"/>
              <a:t>OF</a:t>
            </a:r>
            <a:r>
              <a:rPr sz="2400" spc="-140" dirty="0"/>
              <a:t> </a:t>
            </a:r>
            <a:r>
              <a:rPr sz="2400" spc="-85" dirty="0"/>
              <a:t>SEASON	</a:t>
            </a:r>
            <a:r>
              <a:rPr sz="2400" spc="-120" dirty="0"/>
              <a:t>VARIABLE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52399" y="622498"/>
            <a:ext cx="8839181" cy="244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124" y="3437505"/>
            <a:ext cx="8540115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165" marR="5080" indent="-419100">
              <a:lnSpc>
                <a:spcPct val="114999"/>
              </a:lnSpc>
              <a:spcBef>
                <a:spcPts val="100"/>
              </a:spcBef>
              <a:buFont typeface="DejaVu Sans"/>
              <a:buChar char="➢"/>
              <a:tabLst>
                <a:tab pos="431165" algn="l"/>
                <a:tab pos="431800" algn="l"/>
              </a:tabLst>
            </a:pPr>
            <a:r>
              <a:rPr sz="1500" b="1" spc="-180" dirty="0">
                <a:solidFill>
                  <a:srgbClr val="0B044F"/>
                </a:solidFill>
                <a:latin typeface="Verdana"/>
                <a:cs typeface="Verdana"/>
              </a:rPr>
              <a:t>In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above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bar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plot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and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point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plot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which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5" dirty="0">
                <a:solidFill>
                  <a:srgbClr val="0B044F"/>
                </a:solidFill>
                <a:latin typeface="Verdana"/>
                <a:cs typeface="Verdana"/>
              </a:rPr>
              <a:t>shows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use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rented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5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in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in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four 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different 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seasons,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it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clearly </a:t>
            </a:r>
            <a:r>
              <a:rPr sz="1500" b="1" spc="-75" dirty="0">
                <a:solidFill>
                  <a:srgbClr val="0B044F"/>
                </a:solidFill>
                <a:latin typeface="Verdana"/>
                <a:cs typeface="Verdana"/>
              </a:rPr>
              <a:t>shows</a:t>
            </a:r>
            <a:r>
              <a:rPr sz="1500" b="1" spc="-2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that,</a:t>
            </a:r>
            <a:endParaRPr sz="1500">
              <a:latin typeface="Verdana"/>
              <a:cs typeface="Verdana"/>
            </a:endParaRPr>
          </a:p>
          <a:p>
            <a:pPr marL="431165" marR="158750" indent="-419100">
              <a:lnSpc>
                <a:spcPct val="114999"/>
              </a:lnSpc>
              <a:buFont typeface="DejaVu Sans"/>
              <a:buChar char="➢"/>
              <a:tabLst>
                <a:tab pos="431165" algn="l"/>
                <a:tab pos="431800" algn="l"/>
              </a:tabLst>
            </a:pPr>
            <a:r>
              <a:rPr sz="1500" b="1" spc="-180" dirty="0">
                <a:solidFill>
                  <a:srgbClr val="0B044F"/>
                </a:solidFill>
                <a:latin typeface="Verdana"/>
                <a:cs typeface="Verdana"/>
              </a:rPr>
              <a:t>In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summer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season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use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of rented </a:t>
            </a:r>
            <a:r>
              <a:rPr sz="1500" b="1" spc="-45" dirty="0">
                <a:solidFill>
                  <a:srgbClr val="0B044F"/>
                </a:solidFill>
                <a:latin typeface="Verdana"/>
                <a:cs typeface="Verdana"/>
              </a:rPr>
              <a:t>bike </a:t>
            </a:r>
            <a:r>
              <a:rPr sz="1500" b="1" spc="-80" dirty="0">
                <a:solidFill>
                  <a:srgbClr val="0B044F"/>
                </a:solidFill>
                <a:latin typeface="Verdana"/>
                <a:cs typeface="Verdana"/>
              </a:rPr>
              <a:t>is </a:t>
            </a:r>
            <a:r>
              <a:rPr sz="1500" b="1" spc="-35" dirty="0">
                <a:solidFill>
                  <a:srgbClr val="0B044F"/>
                </a:solidFill>
                <a:latin typeface="Verdana"/>
                <a:cs typeface="Verdana"/>
              </a:rPr>
              <a:t>high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peak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time</a:t>
            </a:r>
            <a:r>
              <a:rPr sz="1500" b="1" spc="-35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80" dirty="0">
                <a:solidFill>
                  <a:srgbClr val="0B044F"/>
                </a:solidFill>
                <a:latin typeface="Verdana"/>
                <a:cs typeface="Verdana"/>
              </a:rPr>
              <a:t>is 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7am-9am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and  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7pm-5pm.</a:t>
            </a:r>
            <a:endParaRPr sz="1500">
              <a:latin typeface="Verdana"/>
              <a:cs typeface="Verdana"/>
            </a:endParaRPr>
          </a:p>
          <a:p>
            <a:pPr marL="431800" indent="-419100">
              <a:lnSpc>
                <a:spcPct val="100000"/>
              </a:lnSpc>
              <a:spcBef>
                <a:spcPts val="270"/>
              </a:spcBef>
              <a:buFont typeface="DejaVu Sans"/>
              <a:buChar char="➢"/>
              <a:tabLst>
                <a:tab pos="431165" algn="l"/>
                <a:tab pos="431800" algn="l"/>
              </a:tabLst>
            </a:pPr>
            <a:r>
              <a:rPr sz="1500" b="1" spc="-180" dirty="0">
                <a:solidFill>
                  <a:srgbClr val="0B044F"/>
                </a:solidFill>
                <a:latin typeface="Verdana"/>
                <a:cs typeface="Verdana"/>
              </a:rPr>
              <a:t>In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winter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season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use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of rented </a:t>
            </a:r>
            <a:r>
              <a:rPr sz="1500" b="1" spc="-45" dirty="0">
                <a:solidFill>
                  <a:srgbClr val="0B044F"/>
                </a:solidFill>
                <a:latin typeface="Verdana"/>
                <a:cs typeface="Verdana"/>
              </a:rPr>
              <a:t>bike </a:t>
            </a:r>
            <a:r>
              <a:rPr sz="1500" b="1" spc="-80" dirty="0">
                <a:solidFill>
                  <a:srgbClr val="0B044F"/>
                </a:solidFill>
                <a:latin typeface="Verdana"/>
                <a:cs typeface="Verdana"/>
              </a:rPr>
              <a:t>is very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low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because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500" b="1" spc="-2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snowfall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774" y="139707"/>
            <a:ext cx="539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5" dirty="0"/>
              <a:t>ANALYSIS </a:t>
            </a:r>
            <a:r>
              <a:rPr sz="2400" spc="-25" dirty="0"/>
              <a:t>OF </a:t>
            </a:r>
            <a:r>
              <a:rPr sz="2400" spc="-145" dirty="0"/>
              <a:t>HOLIDAY</a:t>
            </a:r>
            <a:r>
              <a:rPr sz="2400" spc="-235" dirty="0"/>
              <a:t> </a:t>
            </a:r>
            <a:r>
              <a:rPr sz="2400" spc="-120" dirty="0"/>
              <a:t>VARIABLE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52399" y="785373"/>
            <a:ext cx="8839182" cy="2579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124" y="3710405"/>
            <a:ext cx="8836025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165" marR="5080" indent="-419100">
              <a:lnSpc>
                <a:spcPct val="114999"/>
              </a:lnSpc>
              <a:spcBef>
                <a:spcPts val="100"/>
              </a:spcBef>
              <a:buFont typeface="DejaVu Sans"/>
              <a:buChar char="➢"/>
              <a:tabLst>
                <a:tab pos="431165" algn="l"/>
                <a:tab pos="431800" algn="l"/>
              </a:tabLst>
            </a:pPr>
            <a:r>
              <a:rPr sz="1500" b="1" spc="-180" dirty="0">
                <a:solidFill>
                  <a:srgbClr val="0B044F"/>
                </a:solidFill>
                <a:latin typeface="Verdana"/>
                <a:cs typeface="Verdana"/>
              </a:rPr>
              <a:t>In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above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bar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plot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and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point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plot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which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5" dirty="0">
                <a:solidFill>
                  <a:srgbClr val="0B044F"/>
                </a:solidFill>
                <a:latin typeface="Verdana"/>
                <a:cs typeface="Verdana"/>
              </a:rPr>
              <a:t>shows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use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rented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5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in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80" dirty="0">
                <a:solidFill>
                  <a:srgbClr val="0B044F"/>
                </a:solidFill>
                <a:latin typeface="Verdana"/>
                <a:cs typeface="Verdana"/>
              </a:rPr>
              <a:t>a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5" dirty="0">
                <a:solidFill>
                  <a:srgbClr val="0B044F"/>
                </a:solidFill>
                <a:latin typeface="Verdana"/>
                <a:cs typeface="Verdana"/>
              </a:rPr>
              <a:t>holiday, 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it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clearly </a:t>
            </a:r>
            <a:r>
              <a:rPr sz="1500" b="1" spc="-75" dirty="0">
                <a:solidFill>
                  <a:srgbClr val="0B044F"/>
                </a:solidFill>
                <a:latin typeface="Verdana"/>
                <a:cs typeface="Verdana"/>
              </a:rPr>
              <a:t>shows</a:t>
            </a:r>
            <a:r>
              <a:rPr sz="1500" b="1" spc="-20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that,</a:t>
            </a:r>
            <a:endParaRPr sz="1500">
              <a:latin typeface="Verdana"/>
              <a:cs typeface="Verdana"/>
            </a:endParaRPr>
          </a:p>
          <a:p>
            <a:pPr marL="431800" indent="-419100">
              <a:lnSpc>
                <a:spcPct val="100000"/>
              </a:lnSpc>
              <a:spcBef>
                <a:spcPts val="270"/>
              </a:spcBef>
              <a:buFont typeface="DejaVu Sans"/>
              <a:buChar char="➢"/>
              <a:tabLst>
                <a:tab pos="431165" algn="l"/>
                <a:tab pos="431800" algn="l"/>
              </a:tabLst>
            </a:pP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plot</a:t>
            </a:r>
            <a:r>
              <a:rPr sz="15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5" dirty="0">
                <a:solidFill>
                  <a:srgbClr val="0B044F"/>
                </a:solidFill>
                <a:latin typeface="Verdana"/>
                <a:cs typeface="Verdana"/>
              </a:rPr>
              <a:t>shows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5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in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holiday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people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uses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rented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5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30" dirty="0">
                <a:solidFill>
                  <a:srgbClr val="0B044F"/>
                </a:solidFill>
                <a:latin typeface="Verdana"/>
                <a:cs typeface="Verdana"/>
              </a:rPr>
              <a:t>from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2pm-8pm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822" y="115659"/>
            <a:ext cx="7448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0" dirty="0"/>
              <a:t>NUMERICAL </a:t>
            </a:r>
            <a:r>
              <a:rPr sz="3000" spc="-125" dirty="0"/>
              <a:t>VS.RENTED </a:t>
            </a:r>
            <a:r>
              <a:rPr sz="3000" spc="-195" dirty="0"/>
              <a:t>BIKE</a:t>
            </a:r>
            <a:r>
              <a:rPr sz="3000" spc="-305" dirty="0"/>
              <a:t> </a:t>
            </a:r>
            <a:r>
              <a:rPr sz="3000" spc="-85" dirty="0"/>
              <a:t>COUNT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704373"/>
            <a:ext cx="3289718" cy="2505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65918" y="783298"/>
            <a:ext cx="2688869" cy="25050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30987" y="783298"/>
            <a:ext cx="3012993" cy="19746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0649" y="3335324"/>
            <a:ext cx="8916670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640" marR="62865" indent="-409575">
              <a:lnSpc>
                <a:spcPct val="114999"/>
              </a:lnSpc>
              <a:spcBef>
                <a:spcPts val="100"/>
              </a:spcBef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From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above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plot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people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like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ride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bikes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when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it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pretty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hot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around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25°C 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in</a:t>
            </a:r>
            <a:r>
              <a:rPr sz="14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average</a:t>
            </a:r>
            <a:endParaRPr sz="1400">
              <a:latin typeface="Verdana"/>
              <a:cs typeface="Verdana"/>
            </a:endParaRPr>
          </a:p>
          <a:p>
            <a:pPr marL="421640" marR="5080" indent="-409575">
              <a:lnSpc>
                <a:spcPct val="114999"/>
              </a:lnSpc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From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above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plot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"Dew_point_temperature'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is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almost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same 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as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'temperature'</a:t>
            </a:r>
            <a:r>
              <a:rPr sz="1400" b="1" spc="-2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there 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some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similarity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present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can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20" dirty="0">
                <a:solidFill>
                  <a:srgbClr val="0B044F"/>
                </a:solidFill>
                <a:latin typeface="Verdana"/>
                <a:cs typeface="Verdana"/>
              </a:rPr>
              <a:t>check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it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in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our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next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step</a:t>
            </a:r>
            <a:endParaRPr sz="1400">
              <a:latin typeface="Verdana"/>
              <a:cs typeface="Verdana"/>
            </a:endParaRPr>
          </a:p>
          <a:p>
            <a:pPr marL="421640" marR="241935" indent="-409575">
              <a:lnSpc>
                <a:spcPct val="114999"/>
              </a:lnSpc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30" dirty="0">
                <a:solidFill>
                  <a:srgbClr val="0B044F"/>
                </a:solidFill>
                <a:latin typeface="Verdana"/>
                <a:cs typeface="Verdana"/>
              </a:rPr>
              <a:t>from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above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plot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see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that,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amount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rented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bikes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huge,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when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there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 is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solar 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radiation,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counter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rents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is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around</a:t>
            </a:r>
            <a:r>
              <a:rPr sz="1400" b="1" spc="-27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150" dirty="0">
                <a:solidFill>
                  <a:srgbClr val="0B044F"/>
                </a:solidFill>
                <a:latin typeface="Verdana"/>
                <a:cs typeface="Verdana"/>
              </a:rPr>
              <a:t>1000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974" y="646498"/>
            <a:ext cx="9081135" cy="2340610"/>
            <a:chOff x="62974" y="646498"/>
            <a:chExt cx="9081135" cy="2340610"/>
          </a:xfrm>
        </p:grpSpPr>
        <p:sp>
          <p:nvSpPr>
            <p:cNvPr id="3" name="object 3"/>
            <p:cNvSpPr/>
            <p:nvPr/>
          </p:nvSpPr>
          <p:spPr>
            <a:xfrm>
              <a:off x="62974" y="646498"/>
              <a:ext cx="3065118" cy="23400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28093" y="700923"/>
              <a:ext cx="3137693" cy="22855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04837" y="646498"/>
              <a:ext cx="2939143" cy="20288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9973" y="57784"/>
            <a:ext cx="7448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0" dirty="0"/>
              <a:t>NUMERICAL </a:t>
            </a:r>
            <a:r>
              <a:rPr sz="3000" spc="-125" dirty="0"/>
              <a:t>VS.RENTED </a:t>
            </a:r>
            <a:r>
              <a:rPr sz="3000" spc="-195" dirty="0"/>
              <a:t>BIKE</a:t>
            </a:r>
            <a:r>
              <a:rPr sz="3000" spc="-305" dirty="0"/>
              <a:t> </a:t>
            </a:r>
            <a:r>
              <a:rPr sz="3000" spc="-85" dirty="0"/>
              <a:t>COUNT</a:t>
            </a:r>
            <a:endParaRPr sz="3000"/>
          </a:p>
        </p:txBody>
      </p:sp>
      <p:sp>
        <p:nvSpPr>
          <p:cNvPr id="7" name="object 7"/>
          <p:cNvSpPr txBox="1"/>
          <p:nvPr/>
        </p:nvSpPr>
        <p:spPr>
          <a:xfrm>
            <a:off x="194293" y="3020428"/>
            <a:ext cx="8741410" cy="1743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92710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170" dirty="0">
                <a:solidFill>
                  <a:srgbClr val="0B044F"/>
                </a:solidFill>
                <a:latin typeface="Verdana"/>
                <a:cs typeface="Verdana"/>
              </a:rPr>
              <a:t>In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snowfall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plot,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on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100" dirty="0">
                <a:solidFill>
                  <a:srgbClr val="0B044F"/>
                </a:solidFill>
                <a:latin typeface="Verdana"/>
                <a:cs typeface="Verdana"/>
              </a:rPr>
              <a:t>y-axis,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amount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 rented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bike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is very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low </a:t>
            </a:r>
            <a:r>
              <a:rPr sz="1400" b="1" spc="-15" dirty="0">
                <a:solidFill>
                  <a:srgbClr val="0B044F"/>
                </a:solidFill>
                <a:latin typeface="Verdana"/>
                <a:cs typeface="Verdana"/>
              </a:rPr>
              <a:t>When</a:t>
            </a:r>
            <a:r>
              <a:rPr sz="1400" b="1" spc="-34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we have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more 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than</a:t>
            </a:r>
            <a:r>
              <a:rPr sz="14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4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B044F"/>
                </a:solidFill>
                <a:latin typeface="Verdana"/>
                <a:cs typeface="Verdana"/>
              </a:rPr>
              <a:t>cm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snow,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rents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25" dirty="0">
                <a:solidFill>
                  <a:srgbClr val="0B044F"/>
                </a:solidFill>
                <a:latin typeface="Verdana"/>
                <a:cs typeface="Verdana"/>
              </a:rPr>
              <a:t>much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lower</a:t>
            </a:r>
            <a:endParaRPr sz="1400">
              <a:latin typeface="Verdana"/>
              <a:cs typeface="Verdana"/>
            </a:endParaRPr>
          </a:p>
          <a:p>
            <a:pPr marL="348615" marR="643255" indent="-336550">
              <a:lnSpc>
                <a:spcPct val="114999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170" dirty="0">
                <a:solidFill>
                  <a:srgbClr val="0B044F"/>
                </a:solidFill>
                <a:latin typeface="Verdana"/>
                <a:cs typeface="Verdana"/>
              </a:rPr>
              <a:t>In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rainfall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plot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if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it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rains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a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lot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0B044F"/>
                </a:solidFill>
                <a:latin typeface="Verdana"/>
                <a:cs typeface="Verdana"/>
              </a:rPr>
              <a:t>demand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rent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bikes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not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decreasing,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here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for 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example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even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if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have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110" dirty="0">
                <a:solidFill>
                  <a:srgbClr val="0B044F"/>
                </a:solidFill>
                <a:latin typeface="Verdana"/>
                <a:cs typeface="Verdana"/>
              </a:rPr>
              <a:t>20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0B044F"/>
                </a:solidFill>
                <a:latin typeface="Verdana"/>
                <a:cs typeface="Verdana"/>
              </a:rPr>
              <a:t>mm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rain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there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a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25" dirty="0">
                <a:solidFill>
                  <a:srgbClr val="0B044F"/>
                </a:solidFill>
                <a:latin typeface="Verdana"/>
                <a:cs typeface="Verdana"/>
              </a:rPr>
              <a:t>big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peak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rented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bikes</a:t>
            </a:r>
            <a:endParaRPr sz="1400">
              <a:latin typeface="Verdana"/>
              <a:cs typeface="Verdana"/>
            </a:endParaRPr>
          </a:p>
          <a:p>
            <a:pPr marL="348615" marR="5080" indent="-336550">
              <a:lnSpc>
                <a:spcPct val="114999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170" dirty="0">
                <a:solidFill>
                  <a:srgbClr val="0B044F"/>
                </a:solidFill>
                <a:latin typeface="Verdana"/>
                <a:cs typeface="Verdana"/>
              </a:rPr>
              <a:t>In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wind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speed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plot that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30" dirty="0">
                <a:solidFill>
                  <a:srgbClr val="0B044F"/>
                </a:solidFill>
                <a:latin typeface="Verdana"/>
                <a:cs typeface="Verdana"/>
              </a:rPr>
              <a:t>demand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 rented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bike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is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uniformly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distribute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despite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wind 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speed </a:t>
            </a:r>
            <a:r>
              <a:rPr sz="1400" b="1" spc="-30" dirty="0">
                <a:solidFill>
                  <a:srgbClr val="0B044F"/>
                </a:solidFill>
                <a:latin typeface="Verdana"/>
                <a:cs typeface="Verdana"/>
              </a:rPr>
              <a:t>but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when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speed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wind 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was </a:t>
            </a:r>
            <a:r>
              <a:rPr sz="1400" b="1" spc="-130" dirty="0">
                <a:solidFill>
                  <a:srgbClr val="0B044F"/>
                </a:solidFill>
                <a:latin typeface="Verdana"/>
                <a:cs typeface="Verdana"/>
              </a:rPr>
              <a:t>7 </a:t>
            </a:r>
            <a:r>
              <a:rPr sz="1400" b="1" spc="-204" dirty="0">
                <a:solidFill>
                  <a:srgbClr val="0B044F"/>
                </a:solidFill>
                <a:latin typeface="Verdana"/>
                <a:cs typeface="Verdana"/>
              </a:rPr>
              <a:t>m/s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then the </a:t>
            </a:r>
            <a:r>
              <a:rPr sz="1400" b="1" spc="-30" dirty="0">
                <a:solidFill>
                  <a:srgbClr val="0B044F"/>
                </a:solidFill>
                <a:latin typeface="Verdana"/>
                <a:cs typeface="Verdana"/>
              </a:rPr>
              <a:t>demand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bike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also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increase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that 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clearly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means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peoples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love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to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ride bikes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when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its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little</a:t>
            </a:r>
            <a:r>
              <a:rPr sz="1400" b="1" spc="-34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windy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874" y="456799"/>
            <a:ext cx="3814567" cy="2466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6640" y="504036"/>
            <a:ext cx="3762942" cy="2372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3399" y="2868594"/>
            <a:ext cx="3814567" cy="2274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18615" y="2872631"/>
            <a:ext cx="3782092" cy="22668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1398" y="62356"/>
            <a:ext cx="660463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20" dirty="0"/>
              <a:t>REGRESSION </a:t>
            </a:r>
            <a:r>
              <a:rPr sz="2100" spc="-75" dirty="0"/>
              <a:t>PLOT </a:t>
            </a:r>
            <a:r>
              <a:rPr sz="2100" spc="-55" dirty="0"/>
              <a:t>FOR </a:t>
            </a:r>
            <a:r>
              <a:rPr sz="2100" spc="-90" dirty="0"/>
              <a:t>NUMERICAL</a:t>
            </a:r>
            <a:r>
              <a:rPr sz="2100" spc="-270" dirty="0"/>
              <a:t> </a:t>
            </a:r>
            <a:r>
              <a:rPr sz="2100" spc="-105" dirty="0"/>
              <a:t>VARIABLE</a:t>
            </a:r>
            <a:endParaRPr sz="2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398" y="62356"/>
            <a:ext cx="660463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20" dirty="0"/>
              <a:t>REGRESSION </a:t>
            </a:r>
            <a:r>
              <a:rPr sz="2100" spc="-75" dirty="0"/>
              <a:t>PLOT </a:t>
            </a:r>
            <a:r>
              <a:rPr sz="2100" spc="-55" dirty="0"/>
              <a:t>FOR </a:t>
            </a:r>
            <a:r>
              <a:rPr sz="2100" spc="-90" dirty="0"/>
              <a:t>NUMERICAL</a:t>
            </a:r>
            <a:r>
              <a:rPr sz="2100" spc="-270" dirty="0"/>
              <a:t> </a:t>
            </a:r>
            <a:r>
              <a:rPr sz="2100" spc="-105" dirty="0"/>
              <a:t>VARIABLE</a:t>
            </a:r>
            <a:endParaRPr sz="2100"/>
          </a:p>
        </p:txBody>
      </p:sp>
      <p:grpSp>
        <p:nvGrpSpPr>
          <p:cNvPr id="3" name="object 3"/>
          <p:cNvGrpSpPr/>
          <p:nvPr/>
        </p:nvGrpSpPr>
        <p:grpSpPr>
          <a:xfrm>
            <a:off x="119499" y="513336"/>
            <a:ext cx="3733800" cy="4478020"/>
            <a:chOff x="119499" y="513336"/>
            <a:chExt cx="3733800" cy="4478020"/>
          </a:xfrm>
        </p:grpSpPr>
        <p:sp>
          <p:nvSpPr>
            <p:cNvPr id="4" name="object 4"/>
            <p:cNvSpPr/>
            <p:nvPr/>
          </p:nvSpPr>
          <p:spPr>
            <a:xfrm>
              <a:off x="185299" y="513336"/>
              <a:ext cx="3667592" cy="22632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499" y="2782019"/>
              <a:ext cx="3733392" cy="22090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5045014" y="660298"/>
            <a:ext cx="3733392" cy="19693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45014" y="2782019"/>
            <a:ext cx="3733392" cy="22090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1768" y="215811"/>
            <a:ext cx="2350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</a:t>
            </a:r>
            <a:r>
              <a:rPr spc="-135" dirty="0"/>
              <a:t>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624" y="1062527"/>
            <a:ext cx="556895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00"/>
              </a:spcBef>
              <a:buFont typeface="DejaVu Sans"/>
              <a:buChar char="❏"/>
              <a:tabLst>
                <a:tab pos="545465" algn="l"/>
                <a:tab pos="546100" algn="l"/>
              </a:tabLst>
            </a:pPr>
            <a:r>
              <a:rPr sz="2400" b="1" spc="-155" dirty="0">
                <a:solidFill>
                  <a:srgbClr val="0B044F"/>
                </a:solidFill>
                <a:latin typeface="Verdana"/>
                <a:cs typeface="Verdana"/>
              </a:rPr>
              <a:t>BUSINESS</a:t>
            </a:r>
            <a:r>
              <a:rPr sz="2400" b="1" spc="-1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400" b="1" spc="-125" dirty="0">
                <a:solidFill>
                  <a:srgbClr val="0B044F"/>
                </a:solidFill>
                <a:latin typeface="Verdana"/>
                <a:cs typeface="Verdana"/>
              </a:rPr>
              <a:t>UNDERSTANDING</a:t>
            </a:r>
            <a:endParaRPr sz="2400">
              <a:latin typeface="Verdana"/>
              <a:cs typeface="Verdana"/>
            </a:endParaRPr>
          </a:p>
          <a:p>
            <a:pPr marL="546100" indent="-533400">
              <a:lnSpc>
                <a:spcPct val="100000"/>
              </a:lnSpc>
              <a:buFont typeface="DejaVu Sans"/>
              <a:buChar char="❏"/>
              <a:tabLst>
                <a:tab pos="545465" algn="l"/>
                <a:tab pos="546100" algn="l"/>
              </a:tabLst>
            </a:pPr>
            <a:r>
              <a:rPr sz="2400" b="1" spc="-105" dirty="0">
                <a:solidFill>
                  <a:srgbClr val="0B044F"/>
                </a:solidFill>
                <a:latin typeface="Verdana"/>
                <a:cs typeface="Verdana"/>
              </a:rPr>
              <a:t>DATA</a:t>
            </a:r>
            <a:r>
              <a:rPr sz="2400" b="1" spc="-1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400" b="1" spc="-75" dirty="0">
                <a:solidFill>
                  <a:srgbClr val="0B044F"/>
                </a:solidFill>
                <a:latin typeface="Verdana"/>
                <a:cs typeface="Verdana"/>
              </a:rPr>
              <a:t>SUMMARY</a:t>
            </a:r>
            <a:endParaRPr sz="2400">
              <a:latin typeface="Verdana"/>
              <a:cs typeface="Verdana"/>
            </a:endParaRPr>
          </a:p>
          <a:p>
            <a:pPr marL="546100" indent="-533400">
              <a:lnSpc>
                <a:spcPct val="100000"/>
              </a:lnSpc>
              <a:buFont typeface="DejaVu Sans"/>
              <a:buChar char="❏"/>
              <a:tabLst>
                <a:tab pos="545465" algn="l"/>
                <a:tab pos="546100" algn="l"/>
              </a:tabLst>
            </a:pPr>
            <a:r>
              <a:rPr sz="2400" b="1" spc="-80" dirty="0">
                <a:solidFill>
                  <a:srgbClr val="0B044F"/>
                </a:solidFill>
                <a:latin typeface="Verdana"/>
                <a:cs typeface="Verdana"/>
              </a:rPr>
              <a:t>FEATURE</a:t>
            </a:r>
            <a:r>
              <a:rPr sz="2400" b="1" spc="-1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400" b="1" spc="-185" dirty="0">
                <a:solidFill>
                  <a:srgbClr val="0B044F"/>
                </a:solidFill>
                <a:latin typeface="Verdana"/>
                <a:cs typeface="Verdana"/>
              </a:rPr>
              <a:t>ANALYSIS</a:t>
            </a:r>
            <a:endParaRPr sz="2400">
              <a:latin typeface="Verdana"/>
              <a:cs typeface="Verdana"/>
            </a:endParaRPr>
          </a:p>
          <a:p>
            <a:pPr marL="546100" indent="-533400">
              <a:lnSpc>
                <a:spcPct val="100000"/>
              </a:lnSpc>
              <a:buFont typeface="DejaVu Sans"/>
              <a:buChar char="❏"/>
              <a:tabLst>
                <a:tab pos="545465" algn="l"/>
                <a:tab pos="546100" algn="l"/>
              </a:tabLst>
            </a:pPr>
            <a:r>
              <a:rPr sz="2400" b="1" spc="-100" dirty="0">
                <a:solidFill>
                  <a:srgbClr val="0B044F"/>
                </a:solidFill>
                <a:latin typeface="Verdana"/>
                <a:cs typeface="Verdana"/>
              </a:rPr>
              <a:t>EXPLORATORY </a:t>
            </a:r>
            <a:r>
              <a:rPr sz="2400" b="1" spc="-105" dirty="0">
                <a:solidFill>
                  <a:srgbClr val="0B044F"/>
                </a:solidFill>
                <a:latin typeface="Verdana"/>
                <a:cs typeface="Verdana"/>
              </a:rPr>
              <a:t>DATA</a:t>
            </a:r>
            <a:r>
              <a:rPr sz="2400" b="1" spc="-22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400" b="1" spc="-185" dirty="0">
                <a:solidFill>
                  <a:srgbClr val="0B044F"/>
                </a:solidFill>
                <a:latin typeface="Verdana"/>
                <a:cs typeface="Verdana"/>
              </a:rPr>
              <a:t>ANALYSIS</a:t>
            </a:r>
            <a:endParaRPr sz="2400">
              <a:latin typeface="Verdana"/>
              <a:cs typeface="Verdana"/>
            </a:endParaRPr>
          </a:p>
          <a:p>
            <a:pPr marL="546100" indent="-533400">
              <a:lnSpc>
                <a:spcPct val="100000"/>
              </a:lnSpc>
              <a:buFont typeface="DejaVu Sans"/>
              <a:buChar char="❏"/>
              <a:tabLst>
                <a:tab pos="545465" algn="l"/>
                <a:tab pos="546100" algn="l"/>
              </a:tabLst>
            </a:pPr>
            <a:r>
              <a:rPr sz="2400" b="1" spc="-105" dirty="0">
                <a:solidFill>
                  <a:srgbClr val="0B044F"/>
                </a:solidFill>
                <a:latin typeface="Verdana"/>
                <a:cs typeface="Verdana"/>
              </a:rPr>
              <a:t>DATA</a:t>
            </a:r>
            <a:r>
              <a:rPr sz="2400" b="1" spc="-1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400" b="1" spc="-110" dirty="0">
                <a:solidFill>
                  <a:srgbClr val="0B044F"/>
                </a:solidFill>
                <a:latin typeface="Verdana"/>
                <a:cs typeface="Verdana"/>
              </a:rPr>
              <a:t>PREPROCESSING</a:t>
            </a:r>
            <a:endParaRPr sz="2400">
              <a:latin typeface="Verdana"/>
              <a:cs typeface="Verdana"/>
            </a:endParaRPr>
          </a:p>
          <a:p>
            <a:pPr marL="546100" indent="-533400">
              <a:lnSpc>
                <a:spcPct val="100000"/>
              </a:lnSpc>
              <a:buFont typeface="DejaVu Sans"/>
              <a:buChar char="❏"/>
              <a:tabLst>
                <a:tab pos="545465" algn="l"/>
                <a:tab pos="546100" algn="l"/>
              </a:tabLst>
            </a:pPr>
            <a:r>
              <a:rPr sz="2400" b="1" spc="-135" dirty="0">
                <a:solidFill>
                  <a:srgbClr val="0B044F"/>
                </a:solidFill>
                <a:latin typeface="Verdana"/>
                <a:cs typeface="Verdana"/>
              </a:rPr>
              <a:t>IMPLEMENTING</a:t>
            </a:r>
            <a:r>
              <a:rPr sz="2400" b="1" spc="-16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400" b="1" spc="-130" dirty="0">
                <a:solidFill>
                  <a:srgbClr val="0B044F"/>
                </a:solidFill>
                <a:latin typeface="Verdana"/>
                <a:cs typeface="Verdana"/>
              </a:rPr>
              <a:t>ALGORITHMS</a:t>
            </a:r>
            <a:endParaRPr sz="2400">
              <a:latin typeface="Verdana"/>
              <a:cs typeface="Verdana"/>
            </a:endParaRPr>
          </a:p>
          <a:p>
            <a:pPr marL="546100" indent="-533400">
              <a:lnSpc>
                <a:spcPct val="100000"/>
              </a:lnSpc>
              <a:buFont typeface="DejaVu Sans"/>
              <a:buChar char="❏"/>
              <a:tabLst>
                <a:tab pos="545465" algn="l"/>
                <a:tab pos="546100" algn="l"/>
              </a:tabLst>
            </a:pPr>
            <a:r>
              <a:rPr sz="2400" b="1" spc="-70" dirty="0">
                <a:solidFill>
                  <a:srgbClr val="0B044F"/>
                </a:solidFill>
                <a:latin typeface="Verdana"/>
                <a:cs typeface="Verdana"/>
              </a:rPr>
              <a:t>CHALLENGES</a:t>
            </a:r>
            <a:endParaRPr sz="2400">
              <a:latin typeface="Verdana"/>
              <a:cs typeface="Verdana"/>
            </a:endParaRPr>
          </a:p>
          <a:p>
            <a:pPr marL="546100" indent="-533400">
              <a:lnSpc>
                <a:spcPct val="100000"/>
              </a:lnSpc>
              <a:buFont typeface="DejaVu Sans"/>
              <a:buChar char="❏"/>
              <a:tabLst>
                <a:tab pos="545465" algn="l"/>
                <a:tab pos="546100" algn="l"/>
              </a:tabLst>
            </a:pPr>
            <a:r>
              <a:rPr sz="2400" b="1" spc="-114" dirty="0">
                <a:solidFill>
                  <a:srgbClr val="0B044F"/>
                </a:solidFill>
                <a:latin typeface="Verdana"/>
                <a:cs typeface="Verdana"/>
              </a:rPr>
              <a:t>CONCLUSIONS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4" y="0"/>
            <a:ext cx="727964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3000" spc="-175" dirty="0"/>
              <a:t>REGRESSION </a:t>
            </a:r>
            <a:r>
              <a:rPr sz="3000" spc="-105" dirty="0"/>
              <a:t>PLOT </a:t>
            </a:r>
            <a:r>
              <a:rPr sz="3000" spc="-75" dirty="0"/>
              <a:t>FOR</a:t>
            </a:r>
            <a:r>
              <a:rPr sz="3000" spc="-275" dirty="0"/>
              <a:t> </a:t>
            </a:r>
            <a:r>
              <a:rPr sz="3000" spc="-130" dirty="0"/>
              <a:t>NUMERICAL  </a:t>
            </a:r>
            <a:r>
              <a:rPr sz="3000" spc="-145" dirty="0"/>
              <a:t>VARIABLE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0449" y="1197436"/>
            <a:ext cx="8827135" cy="302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138430" indent="-469900">
              <a:lnSpc>
                <a:spcPct val="114999"/>
              </a:lnSpc>
              <a:spcBef>
                <a:spcPts val="100"/>
              </a:spcBef>
              <a:buFont typeface="DejaVu Sans"/>
              <a:buChar char="➢"/>
              <a:tabLst>
                <a:tab pos="481965" algn="l"/>
                <a:tab pos="482600" algn="l"/>
              </a:tabLst>
            </a:pPr>
            <a:r>
              <a:rPr sz="1900" b="1" spc="-70" dirty="0">
                <a:solidFill>
                  <a:srgbClr val="0B044F"/>
                </a:solidFill>
                <a:latin typeface="Verdana"/>
                <a:cs typeface="Verdana"/>
              </a:rPr>
              <a:t>From </a:t>
            </a: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900" b="1" spc="-80" dirty="0">
                <a:solidFill>
                  <a:srgbClr val="0B044F"/>
                </a:solidFill>
                <a:latin typeface="Verdana"/>
                <a:cs typeface="Verdana"/>
              </a:rPr>
              <a:t>above </a:t>
            </a:r>
            <a:r>
              <a:rPr sz="1900" b="1" spc="-85" dirty="0">
                <a:solidFill>
                  <a:srgbClr val="0B044F"/>
                </a:solidFill>
                <a:latin typeface="Verdana"/>
                <a:cs typeface="Verdana"/>
              </a:rPr>
              <a:t>regression </a:t>
            </a: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plot </a:t>
            </a:r>
            <a:r>
              <a:rPr sz="1900" b="1" spc="-65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900" b="1" spc="-85" dirty="0">
                <a:solidFill>
                  <a:srgbClr val="0B044F"/>
                </a:solidFill>
                <a:latin typeface="Verdana"/>
                <a:cs typeface="Verdana"/>
              </a:rPr>
              <a:t>all </a:t>
            </a:r>
            <a:r>
              <a:rPr sz="1900" b="1" spc="-65" dirty="0">
                <a:solidFill>
                  <a:srgbClr val="0B044F"/>
                </a:solidFill>
                <a:latin typeface="Verdana"/>
                <a:cs typeface="Verdana"/>
              </a:rPr>
              <a:t>numerical </a:t>
            </a:r>
            <a:r>
              <a:rPr sz="1900" b="1" spc="-90" dirty="0">
                <a:solidFill>
                  <a:srgbClr val="0B044F"/>
                </a:solidFill>
                <a:latin typeface="Verdana"/>
                <a:cs typeface="Verdana"/>
              </a:rPr>
              <a:t>features we </a:t>
            </a:r>
            <a:r>
              <a:rPr sz="1900" b="1" spc="-85" dirty="0">
                <a:solidFill>
                  <a:srgbClr val="0B044F"/>
                </a:solidFill>
                <a:latin typeface="Verdana"/>
                <a:cs typeface="Verdana"/>
              </a:rPr>
              <a:t>see  </a:t>
            </a:r>
            <a:r>
              <a:rPr sz="1900" b="1" spc="-55" dirty="0">
                <a:solidFill>
                  <a:srgbClr val="0B044F"/>
                </a:solidFill>
                <a:latin typeface="Verdana"/>
                <a:cs typeface="Verdana"/>
              </a:rPr>
              <a:t>that </a:t>
            </a: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900" b="1" spc="-55" dirty="0">
                <a:solidFill>
                  <a:srgbClr val="0B044F"/>
                </a:solidFill>
                <a:latin typeface="Verdana"/>
                <a:cs typeface="Verdana"/>
              </a:rPr>
              <a:t>columns </a:t>
            </a:r>
            <a:r>
              <a:rPr sz="1900" b="1" spc="-120" dirty="0">
                <a:solidFill>
                  <a:srgbClr val="0B044F"/>
                </a:solidFill>
                <a:latin typeface="Verdana"/>
                <a:cs typeface="Verdana"/>
              </a:rPr>
              <a:t>'Temperature', </a:t>
            </a:r>
            <a:r>
              <a:rPr sz="1900" b="1" spc="-114" dirty="0">
                <a:solidFill>
                  <a:srgbClr val="0B044F"/>
                </a:solidFill>
                <a:latin typeface="Verdana"/>
                <a:cs typeface="Verdana"/>
              </a:rPr>
              <a:t>'Wind_speed','Visibility',  'Dew_point_temperature', </a:t>
            </a:r>
            <a:r>
              <a:rPr sz="1900" b="1" spc="-110" dirty="0">
                <a:solidFill>
                  <a:srgbClr val="0B044F"/>
                </a:solidFill>
                <a:latin typeface="Verdana"/>
                <a:cs typeface="Verdana"/>
              </a:rPr>
              <a:t>'Solar_Radiation' </a:t>
            </a:r>
            <a:r>
              <a:rPr sz="1900" b="1" spc="-105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900" b="1" spc="-80" dirty="0">
                <a:solidFill>
                  <a:srgbClr val="0B044F"/>
                </a:solidFill>
                <a:latin typeface="Verdana"/>
                <a:cs typeface="Verdana"/>
              </a:rPr>
              <a:t>positively </a:t>
            </a:r>
            <a:r>
              <a:rPr sz="1900" b="1" spc="-75" dirty="0">
                <a:solidFill>
                  <a:srgbClr val="0B044F"/>
                </a:solidFill>
                <a:latin typeface="Verdana"/>
                <a:cs typeface="Verdana"/>
              </a:rPr>
              <a:t>relation  </a:t>
            </a:r>
            <a:r>
              <a:rPr sz="1900" b="1" spc="-70" dirty="0">
                <a:solidFill>
                  <a:srgbClr val="0B044F"/>
                </a:solidFill>
                <a:latin typeface="Verdana"/>
                <a:cs typeface="Verdana"/>
              </a:rPr>
              <a:t>to </a:t>
            </a: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900" b="1" spc="-65" dirty="0">
                <a:solidFill>
                  <a:srgbClr val="0B044F"/>
                </a:solidFill>
                <a:latin typeface="Verdana"/>
                <a:cs typeface="Verdana"/>
              </a:rPr>
              <a:t>target</a:t>
            </a:r>
            <a:r>
              <a:rPr sz="1900" b="1" spc="-229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100" dirty="0">
                <a:solidFill>
                  <a:srgbClr val="0B044F"/>
                </a:solidFill>
                <a:latin typeface="Verdana"/>
                <a:cs typeface="Verdana"/>
              </a:rPr>
              <a:t>variable.</a:t>
            </a:r>
            <a:endParaRPr sz="1900">
              <a:latin typeface="Verdana"/>
              <a:cs typeface="Verdana"/>
            </a:endParaRPr>
          </a:p>
          <a:p>
            <a:pPr marL="481965" marR="476884" indent="-469900">
              <a:lnSpc>
                <a:spcPct val="114999"/>
              </a:lnSpc>
              <a:buFont typeface="DejaVu Sans"/>
              <a:buChar char="➢"/>
              <a:tabLst>
                <a:tab pos="481965" algn="l"/>
                <a:tab pos="482600" algn="l"/>
              </a:tabLst>
            </a:pP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which</a:t>
            </a:r>
            <a:r>
              <a:rPr sz="19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75" dirty="0">
                <a:solidFill>
                  <a:srgbClr val="0B044F"/>
                </a:solidFill>
                <a:latin typeface="Verdana"/>
                <a:cs typeface="Verdana"/>
              </a:rPr>
              <a:t>means</a:t>
            </a:r>
            <a:r>
              <a:rPr sz="19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9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70" dirty="0">
                <a:solidFill>
                  <a:srgbClr val="0B044F"/>
                </a:solidFill>
                <a:latin typeface="Verdana"/>
                <a:cs typeface="Verdana"/>
              </a:rPr>
              <a:t>rented</a:t>
            </a:r>
            <a:r>
              <a:rPr sz="1900" b="1" spc="-11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60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9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40" dirty="0">
                <a:solidFill>
                  <a:srgbClr val="0B044F"/>
                </a:solidFill>
                <a:latin typeface="Verdana"/>
                <a:cs typeface="Verdana"/>
              </a:rPr>
              <a:t>count</a:t>
            </a:r>
            <a:r>
              <a:rPr sz="19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85" dirty="0">
                <a:solidFill>
                  <a:srgbClr val="0B044F"/>
                </a:solidFill>
                <a:latin typeface="Verdana"/>
                <a:cs typeface="Verdana"/>
              </a:rPr>
              <a:t>increases</a:t>
            </a:r>
            <a:r>
              <a:rPr sz="1900" b="1" spc="-11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60" dirty="0">
                <a:solidFill>
                  <a:srgbClr val="0B044F"/>
                </a:solidFill>
                <a:latin typeface="Verdana"/>
                <a:cs typeface="Verdana"/>
              </a:rPr>
              <a:t>with</a:t>
            </a:r>
            <a:r>
              <a:rPr sz="19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80" dirty="0">
                <a:solidFill>
                  <a:srgbClr val="0B044F"/>
                </a:solidFill>
                <a:latin typeface="Verdana"/>
                <a:cs typeface="Verdana"/>
              </a:rPr>
              <a:t>increase</a:t>
            </a:r>
            <a:r>
              <a:rPr sz="19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65" dirty="0">
                <a:solidFill>
                  <a:srgbClr val="0B044F"/>
                </a:solidFill>
                <a:latin typeface="Verdana"/>
                <a:cs typeface="Verdana"/>
              </a:rPr>
              <a:t>of  these</a:t>
            </a:r>
            <a:r>
              <a:rPr sz="1900" b="1" spc="-12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100" dirty="0">
                <a:solidFill>
                  <a:srgbClr val="0B044F"/>
                </a:solidFill>
                <a:latin typeface="Verdana"/>
                <a:cs typeface="Verdana"/>
              </a:rPr>
              <a:t>features.</a:t>
            </a:r>
            <a:endParaRPr sz="1900">
              <a:latin typeface="Verdana"/>
              <a:cs typeface="Verdana"/>
            </a:endParaRPr>
          </a:p>
          <a:p>
            <a:pPr marL="481965" marR="5080" indent="-469900">
              <a:lnSpc>
                <a:spcPct val="114999"/>
              </a:lnSpc>
              <a:buFont typeface="DejaVu Sans"/>
              <a:buChar char="➢"/>
              <a:tabLst>
                <a:tab pos="481965" algn="l"/>
                <a:tab pos="482600" algn="l"/>
              </a:tabLst>
            </a:pPr>
            <a:r>
              <a:rPr sz="1900" b="1" spc="-120" dirty="0">
                <a:solidFill>
                  <a:srgbClr val="0B044F"/>
                </a:solidFill>
                <a:latin typeface="Verdana"/>
                <a:cs typeface="Verdana"/>
              </a:rPr>
              <a:t>'Rainfall','Snowfall','Humidity' </a:t>
            </a:r>
            <a:r>
              <a:rPr sz="1900" b="1" spc="-65" dirty="0">
                <a:solidFill>
                  <a:srgbClr val="0B044F"/>
                </a:solidFill>
                <a:latin typeface="Verdana"/>
                <a:cs typeface="Verdana"/>
              </a:rPr>
              <a:t>these </a:t>
            </a:r>
            <a:r>
              <a:rPr sz="1900" b="1" spc="-90" dirty="0">
                <a:solidFill>
                  <a:srgbClr val="0B044F"/>
                </a:solidFill>
                <a:latin typeface="Verdana"/>
                <a:cs typeface="Verdana"/>
              </a:rPr>
              <a:t>features </a:t>
            </a:r>
            <a:r>
              <a:rPr sz="1900" b="1" spc="-105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900" b="1" spc="-70" dirty="0">
                <a:solidFill>
                  <a:srgbClr val="0B044F"/>
                </a:solidFill>
                <a:latin typeface="Verdana"/>
                <a:cs typeface="Verdana"/>
              </a:rPr>
              <a:t>negatively </a:t>
            </a:r>
            <a:r>
              <a:rPr sz="1900" b="1" spc="-80" dirty="0">
                <a:solidFill>
                  <a:srgbClr val="0B044F"/>
                </a:solidFill>
                <a:latin typeface="Verdana"/>
                <a:cs typeface="Verdana"/>
              </a:rPr>
              <a:t>related  </a:t>
            </a:r>
            <a:r>
              <a:rPr sz="1900" b="1" spc="-60" dirty="0">
                <a:solidFill>
                  <a:srgbClr val="0B044F"/>
                </a:solidFill>
                <a:latin typeface="Verdana"/>
                <a:cs typeface="Verdana"/>
              </a:rPr>
              <a:t>with </a:t>
            </a: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900" b="1" spc="-65" dirty="0">
                <a:solidFill>
                  <a:srgbClr val="0B044F"/>
                </a:solidFill>
                <a:latin typeface="Verdana"/>
                <a:cs typeface="Verdana"/>
              </a:rPr>
              <a:t>target </a:t>
            </a:r>
            <a:r>
              <a:rPr sz="1900" b="1" spc="-90" dirty="0">
                <a:solidFill>
                  <a:srgbClr val="0B044F"/>
                </a:solidFill>
                <a:latin typeface="Verdana"/>
                <a:cs typeface="Verdana"/>
              </a:rPr>
              <a:t>variable </a:t>
            </a: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which </a:t>
            </a:r>
            <a:r>
              <a:rPr sz="1900" b="1" spc="-75" dirty="0">
                <a:solidFill>
                  <a:srgbClr val="0B044F"/>
                </a:solidFill>
                <a:latin typeface="Verdana"/>
                <a:cs typeface="Verdana"/>
              </a:rPr>
              <a:t>means </a:t>
            </a: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900" b="1" spc="-70" dirty="0">
                <a:solidFill>
                  <a:srgbClr val="0B044F"/>
                </a:solidFill>
                <a:latin typeface="Verdana"/>
                <a:cs typeface="Verdana"/>
              </a:rPr>
              <a:t>rented </a:t>
            </a:r>
            <a:r>
              <a:rPr sz="1900" b="1" spc="-60" dirty="0">
                <a:solidFill>
                  <a:srgbClr val="0B044F"/>
                </a:solidFill>
                <a:latin typeface="Verdana"/>
                <a:cs typeface="Verdana"/>
              </a:rPr>
              <a:t>bike </a:t>
            </a:r>
            <a:r>
              <a:rPr sz="1900" b="1" spc="-40" dirty="0">
                <a:solidFill>
                  <a:srgbClr val="0B044F"/>
                </a:solidFill>
                <a:latin typeface="Verdana"/>
                <a:cs typeface="Verdana"/>
              </a:rPr>
              <a:t>count  </a:t>
            </a:r>
            <a:r>
              <a:rPr sz="1900" b="1" spc="-80" dirty="0">
                <a:solidFill>
                  <a:srgbClr val="0B044F"/>
                </a:solidFill>
                <a:latin typeface="Verdana"/>
                <a:cs typeface="Verdana"/>
              </a:rPr>
              <a:t>decreases </a:t>
            </a:r>
            <a:r>
              <a:rPr sz="1900" b="1" spc="-55" dirty="0">
                <a:solidFill>
                  <a:srgbClr val="0B044F"/>
                </a:solidFill>
                <a:latin typeface="Verdana"/>
                <a:cs typeface="Verdana"/>
              </a:rPr>
              <a:t>when </a:t>
            </a:r>
            <a:r>
              <a:rPr sz="1900" b="1" spc="-65" dirty="0">
                <a:solidFill>
                  <a:srgbClr val="0B044F"/>
                </a:solidFill>
                <a:latin typeface="Verdana"/>
                <a:cs typeface="Verdana"/>
              </a:rPr>
              <a:t>these </a:t>
            </a:r>
            <a:r>
              <a:rPr sz="1900" b="1" spc="-90" dirty="0">
                <a:solidFill>
                  <a:srgbClr val="0B044F"/>
                </a:solidFill>
                <a:latin typeface="Verdana"/>
                <a:cs typeface="Verdana"/>
              </a:rPr>
              <a:t>features</a:t>
            </a:r>
            <a:r>
              <a:rPr sz="1900" b="1" spc="-26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95" dirty="0">
                <a:solidFill>
                  <a:srgbClr val="0B044F"/>
                </a:solidFill>
                <a:latin typeface="Verdana"/>
                <a:cs typeface="Verdana"/>
              </a:rPr>
              <a:t>increase.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020" y="157152"/>
            <a:ext cx="529463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20" dirty="0"/>
              <a:t>OLS </a:t>
            </a:r>
            <a:r>
              <a:rPr sz="3100" spc="-180" dirty="0"/>
              <a:t>REGRESSION</a:t>
            </a:r>
            <a:r>
              <a:rPr sz="3100" spc="-315" dirty="0"/>
              <a:t> </a:t>
            </a:r>
            <a:r>
              <a:rPr sz="3100" spc="-30" dirty="0"/>
              <a:t>MODEL</a:t>
            </a:r>
            <a:endParaRPr sz="3100"/>
          </a:p>
        </p:txBody>
      </p:sp>
      <p:sp>
        <p:nvSpPr>
          <p:cNvPr id="3" name="object 3"/>
          <p:cNvSpPr/>
          <p:nvPr/>
        </p:nvSpPr>
        <p:spPr>
          <a:xfrm>
            <a:off x="5198239" y="887123"/>
            <a:ext cx="3945741" cy="4077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2348" y="912650"/>
            <a:ext cx="4247515" cy="2561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marR="5080" indent="-444500">
              <a:lnSpc>
                <a:spcPct val="114999"/>
              </a:lnSpc>
              <a:spcBef>
                <a:spcPts val="100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85" dirty="0">
                <a:solidFill>
                  <a:srgbClr val="0B044F"/>
                </a:solidFill>
                <a:latin typeface="Verdana"/>
                <a:cs typeface="Verdana"/>
              </a:rPr>
              <a:t>R </a:t>
            </a:r>
            <a:r>
              <a:rPr sz="1700" b="1" spc="-75" dirty="0">
                <a:solidFill>
                  <a:srgbClr val="0B044F"/>
                </a:solidFill>
                <a:latin typeface="Verdana"/>
                <a:cs typeface="Verdana"/>
              </a:rPr>
              <a:t>square </a:t>
            </a:r>
            <a:r>
              <a:rPr sz="1700" b="1" spc="-45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700" b="1" spc="-70" dirty="0">
                <a:solidFill>
                  <a:srgbClr val="0B044F"/>
                </a:solidFill>
                <a:latin typeface="Verdana"/>
                <a:cs typeface="Verdana"/>
              </a:rPr>
              <a:t>Adj </a:t>
            </a:r>
            <a:r>
              <a:rPr sz="1700" b="1" spc="-80" dirty="0">
                <a:solidFill>
                  <a:srgbClr val="0B044F"/>
                </a:solidFill>
                <a:latin typeface="Verdana"/>
                <a:cs typeface="Verdana"/>
              </a:rPr>
              <a:t>Square </a:t>
            </a:r>
            <a:r>
              <a:rPr sz="1700" b="1" spc="-95" dirty="0">
                <a:solidFill>
                  <a:srgbClr val="0B044F"/>
                </a:solidFill>
                <a:latin typeface="Verdana"/>
                <a:cs typeface="Verdana"/>
              </a:rPr>
              <a:t>are</a:t>
            </a:r>
            <a:r>
              <a:rPr sz="1700" b="1" spc="-26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80" dirty="0">
                <a:solidFill>
                  <a:srgbClr val="0B044F"/>
                </a:solidFill>
                <a:latin typeface="Verdana"/>
                <a:cs typeface="Verdana"/>
              </a:rPr>
              <a:t>near  </a:t>
            </a:r>
            <a:r>
              <a:rPr sz="1700" b="1" spc="-60" dirty="0">
                <a:solidFill>
                  <a:srgbClr val="0B044F"/>
                </a:solidFill>
                <a:latin typeface="Verdana"/>
                <a:cs typeface="Verdana"/>
              </a:rPr>
              <a:t>to </a:t>
            </a:r>
            <a:r>
              <a:rPr sz="1700" b="1" spc="-50" dirty="0">
                <a:solidFill>
                  <a:srgbClr val="0B044F"/>
                </a:solidFill>
                <a:latin typeface="Verdana"/>
                <a:cs typeface="Verdana"/>
              </a:rPr>
              <a:t>each </a:t>
            </a:r>
            <a:r>
              <a:rPr sz="1700" b="1" spc="-80" dirty="0">
                <a:solidFill>
                  <a:srgbClr val="0B044F"/>
                </a:solidFill>
                <a:latin typeface="Verdana"/>
                <a:cs typeface="Verdana"/>
              </a:rPr>
              <a:t>other. </a:t>
            </a:r>
            <a:r>
              <a:rPr sz="1700" b="1" spc="-254" dirty="0">
                <a:solidFill>
                  <a:srgbClr val="0B044F"/>
                </a:solidFill>
                <a:latin typeface="Verdana"/>
                <a:cs typeface="Verdana"/>
              </a:rPr>
              <a:t>40% </a:t>
            </a:r>
            <a:r>
              <a:rPr sz="1700" b="1" spc="-60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700" b="1" spc="-75" dirty="0">
                <a:solidFill>
                  <a:srgbClr val="0B044F"/>
                </a:solidFill>
                <a:latin typeface="Verdana"/>
                <a:cs typeface="Verdana"/>
              </a:rPr>
              <a:t>variance </a:t>
            </a: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in  </a:t>
            </a:r>
            <a:r>
              <a:rPr sz="17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Rented </a:t>
            </a:r>
            <a:r>
              <a:rPr sz="1700" b="1" spc="-45" dirty="0">
                <a:solidFill>
                  <a:srgbClr val="0B044F"/>
                </a:solidFill>
                <a:latin typeface="Verdana"/>
                <a:cs typeface="Verdana"/>
              </a:rPr>
              <a:t>Bike </a:t>
            </a:r>
            <a:r>
              <a:rPr sz="1700" b="1" spc="-40" dirty="0">
                <a:solidFill>
                  <a:srgbClr val="0B044F"/>
                </a:solidFill>
                <a:latin typeface="Verdana"/>
                <a:cs typeface="Verdana"/>
              </a:rPr>
              <a:t>count </a:t>
            </a:r>
            <a:r>
              <a:rPr sz="1700" b="1" spc="-90" dirty="0">
                <a:solidFill>
                  <a:srgbClr val="0B044F"/>
                </a:solidFill>
                <a:latin typeface="Verdana"/>
                <a:cs typeface="Verdana"/>
              </a:rPr>
              <a:t>is 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explained </a:t>
            </a:r>
            <a:r>
              <a:rPr sz="1700" b="1" spc="-70" dirty="0">
                <a:solidFill>
                  <a:srgbClr val="0B044F"/>
                </a:solidFill>
                <a:latin typeface="Verdana"/>
                <a:cs typeface="Verdana"/>
              </a:rPr>
              <a:t>by </a:t>
            </a:r>
            <a:r>
              <a:rPr sz="17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700" b="1" spc="-17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model.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B044F"/>
              </a:buClr>
              <a:buFont typeface="DejaVu Sans"/>
              <a:buChar char="➢"/>
            </a:pPr>
            <a:endParaRPr sz="2900">
              <a:latin typeface="Verdana"/>
              <a:cs typeface="Verdana"/>
            </a:endParaRPr>
          </a:p>
          <a:p>
            <a:pPr marL="456565" marR="234950" indent="-444500">
              <a:lnSpc>
                <a:spcPct val="114999"/>
              </a:lnSpc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5" dirty="0">
                <a:solidFill>
                  <a:srgbClr val="0B044F"/>
                </a:solidFill>
                <a:latin typeface="Verdana"/>
                <a:cs typeface="Verdana"/>
              </a:rPr>
              <a:t>P </a:t>
            </a:r>
            <a:r>
              <a:rPr sz="1700" b="1" spc="-80" dirty="0">
                <a:solidFill>
                  <a:srgbClr val="0B044F"/>
                </a:solidFill>
                <a:latin typeface="Verdana"/>
                <a:cs typeface="Verdana"/>
              </a:rPr>
              <a:t>value </a:t>
            </a:r>
            <a:r>
              <a:rPr sz="1700" b="1" spc="-60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dew </a:t>
            </a:r>
            <a:r>
              <a:rPr sz="1700" b="1" spc="-45" dirty="0">
                <a:solidFill>
                  <a:srgbClr val="0B044F"/>
                </a:solidFill>
                <a:latin typeface="Verdana"/>
                <a:cs typeface="Verdana"/>
              </a:rPr>
              <a:t>point </a:t>
            </a:r>
            <a:r>
              <a:rPr sz="1700" b="1" spc="-40" dirty="0">
                <a:solidFill>
                  <a:srgbClr val="0B044F"/>
                </a:solidFill>
                <a:latin typeface="Verdana"/>
                <a:cs typeface="Verdana"/>
              </a:rPr>
              <a:t>temp </a:t>
            </a:r>
            <a:r>
              <a:rPr sz="1700" b="1" spc="-45" dirty="0">
                <a:solidFill>
                  <a:srgbClr val="0B044F"/>
                </a:solidFill>
                <a:latin typeface="Verdana"/>
                <a:cs typeface="Verdana"/>
              </a:rPr>
              <a:t>and  </a:t>
            </a:r>
            <a:r>
              <a:rPr sz="1700" b="1" spc="-75" dirty="0">
                <a:solidFill>
                  <a:srgbClr val="0B044F"/>
                </a:solidFill>
                <a:latin typeface="Verdana"/>
                <a:cs typeface="Verdana"/>
              </a:rPr>
              <a:t>visibility </a:t>
            </a:r>
            <a:r>
              <a:rPr sz="1700" b="1" spc="-95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700" b="1" spc="-90" dirty="0">
                <a:solidFill>
                  <a:srgbClr val="0B044F"/>
                </a:solidFill>
                <a:latin typeface="Verdana"/>
                <a:cs typeface="Verdana"/>
              </a:rPr>
              <a:t>very </a:t>
            </a:r>
            <a:r>
              <a:rPr sz="1700" b="1" spc="-40" dirty="0">
                <a:solidFill>
                  <a:srgbClr val="0B044F"/>
                </a:solidFill>
                <a:latin typeface="Verdana"/>
                <a:cs typeface="Verdana"/>
              </a:rPr>
              <a:t>high </a:t>
            </a:r>
            <a:r>
              <a:rPr sz="1700" b="1" spc="-45" dirty="0">
                <a:solidFill>
                  <a:srgbClr val="0B044F"/>
                </a:solidFill>
                <a:latin typeface="Verdana"/>
                <a:cs typeface="Verdana"/>
              </a:rPr>
              <a:t>and</a:t>
            </a:r>
            <a:r>
              <a:rPr sz="1700" b="1" spc="-20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60" dirty="0">
                <a:solidFill>
                  <a:srgbClr val="0B044F"/>
                </a:solidFill>
                <a:latin typeface="Verdana"/>
                <a:cs typeface="Verdana"/>
              </a:rPr>
              <a:t>they  </a:t>
            </a:r>
            <a:r>
              <a:rPr sz="1700" b="1" spc="-95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700" b="1" spc="-40" dirty="0">
                <a:solidFill>
                  <a:srgbClr val="0B044F"/>
                </a:solidFill>
                <a:latin typeface="Verdana"/>
                <a:cs typeface="Verdana"/>
              </a:rPr>
              <a:t>not</a:t>
            </a:r>
            <a:r>
              <a:rPr sz="1700" b="1" spc="-11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50" dirty="0">
                <a:solidFill>
                  <a:srgbClr val="0B044F"/>
                </a:solidFill>
                <a:latin typeface="Verdana"/>
                <a:cs typeface="Verdana"/>
              </a:rPr>
              <a:t>signiﬁcant.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475" y="54736"/>
            <a:ext cx="5515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CORRELATION</a:t>
            </a:r>
            <a:r>
              <a:rPr spc="-305" dirty="0"/>
              <a:t> </a:t>
            </a:r>
            <a:r>
              <a:rPr spc="-250" dirty="0"/>
              <a:t>MATRIX</a:t>
            </a:r>
          </a:p>
        </p:txBody>
      </p:sp>
      <p:sp>
        <p:nvSpPr>
          <p:cNvPr id="3" name="object 3"/>
          <p:cNvSpPr/>
          <p:nvPr/>
        </p:nvSpPr>
        <p:spPr>
          <a:xfrm>
            <a:off x="99899" y="692173"/>
            <a:ext cx="8839182" cy="36146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5724" y="4499876"/>
            <a:ext cx="80073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marR="5080" indent="-444500">
              <a:lnSpc>
                <a:spcPct val="100000"/>
              </a:lnSpc>
              <a:spcBef>
                <a:spcPts val="100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85" dirty="0">
                <a:solidFill>
                  <a:srgbClr val="0B044F"/>
                </a:solidFill>
                <a:latin typeface="Verdana"/>
                <a:cs typeface="Verdana"/>
              </a:rPr>
              <a:t>Variables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like </a:t>
            </a: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Dew </a:t>
            </a:r>
            <a:r>
              <a:rPr sz="1700" b="1" spc="-45" dirty="0">
                <a:solidFill>
                  <a:srgbClr val="0B044F"/>
                </a:solidFill>
                <a:latin typeface="Verdana"/>
                <a:cs typeface="Verdana"/>
              </a:rPr>
              <a:t>Point </a:t>
            </a:r>
            <a:r>
              <a:rPr sz="1700" b="1" spc="-85" dirty="0">
                <a:solidFill>
                  <a:srgbClr val="0B044F"/>
                </a:solidFill>
                <a:latin typeface="Verdana"/>
                <a:cs typeface="Verdana"/>
              </a:rPr>
              <a:t>Temperature, </a:t>
            </a:r>
            <a:r>
              <a:rPr sz="1700" b="1" spc="-45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700" b="1" spc="-80" dirty="0">
                <a:solidFill>
                  <a:srgbClr val="0B044F"/>
                </a:solidFill>
                <a:latin typeface="Verdana"/>
                <a:cs typeface="Verdana"/>
              </a:rPr>
              <a:t>Temperature </a:t>
            </a:r>
            <a:r>
              <a:rPr sz="1700" b="1" spc="-95" dirty="0">
                <a:solidFill>
                  <a:srgbClr val="0B044F"/>
                </a:solidFill>
                <a:latin typeface="Verdana"/>
                <a:cs typeface="Verdana"/>
              </a:rPr>
              <a:t>are</a:t>
            </a:r>
            <a:r>
              <a:rPr sz="1700" b="1" spc="-2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50" dirty="0">
                <a:solidFill>
                  <a:srgbClr val="0B044F"/>
                </a:solidFill>
                <a:latin typeface="Verdana"/>
                <a:cs typeface="Verdana"/>
              </a:rPr>
              <a:t>highly  </a:t>
            </a:r>
            <a:r>
              <a:rPr sz="1700" b="1" spc="-80" dirty="0">
                <a:solidFill>
                  <a:srgbClr val="0B044F"/>
                </a:solidFill>
                <a:latin typeface="Verdana"/>
                <a:cs typeface="Verdana"/>
              </a:rPr>
              <a:t>correlated.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2017" y="155436"/>
            <a:ext cx="4323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MODEL</a:t>
            </a:r>
            <a:r>
              <a:rPr spc="-290" dirty="0"/>
              <a:t> </a:t>
            </a:r>
            <a:r>
              <a:rPr spc="-260" dirty="0"/>
              <a:t>BUILDING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523" y="903479"/>
            <a:ext cx="7360920" cy="370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110" dirty="0">
                <a:solidFill>
                  <a:srgbClr val="0B044F"/>
                </a:solidFill>
                <a:latin typeface="Verdana"/>
                <a:cs typeface="Verdana"/>
              </a:rPr>
              <a:t>LINEAR</a:t>
            </a:r>
            <a:r>
              <a:rPr sz="18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REGRESSION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B044F"/>
              </a:buClr>
              <a:buFont typeface="DejaVu Sans"/>
              <a:buChar char="➢"/>
            </a:pPr>
            <a:endParaRPr sz="1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LASSO</a:t>
            </a:r>
            <a:r>
              <a:rPr sz="18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REGRESSION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B044F"/>
              </a:buClr>
              <a:buFont typeface="DejaVu Sans"/>
              <a:buChar char="➢"/>
            </a:pPr>
            <a:endParaRPr sz="1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DejaVu Sans"/>
              <a:buChar char="➢"/>
              <a:tabLst>
                <a:tab pos="469265" algn="l"/>
                <a:tab pos="469900" algn="l"/>
                <a:tab pos="1360170" algn="l"/>
              </a:tabLst>
            </a:pPr>
            <a:r>
              <a:rPr sz="1800" b="1" spc="-120" dirty="0">
                <a:solidFill>
                  <a:srgbClr val="0B044F"/>
                </a:solidFill>
                <a:latin typeface="Verdana"/>
                <a:cs typeface="Verdana"/>
              </a:rPr>
              <a:t>RIDGE	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REGRESSION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B044F"/>
              </a:buClr>
              <a:buFont typeface="DejaVu Sans"/>
              <a:buChar char="➢"/>
            </a:pPr>
            <a:endParaRPr sz="1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130" dirty="0">
                <a:solidFill>
                  <a:srgbClr val="0B044F"/>
                </a:solidFill>
                <a:latin typeface="Verdana"/>
                <a:cs typeface="Verdana"/>
              </a:rPr>
              <a:t>DECISION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TREES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REGRESSOR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B044F"/>
              </a:buClr>
              <a:buFont typeface="DejaVu Sans"/>
              <a:buChar char="➢"/>
            </a:pPr>
            <a:endParaRPr sz="1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30" dirty="0">
                <a:solidFill>
                  <a:srgbClr val="0B044F"/>
                </a:solidFill>
                <a:latin typeface="Verdana"/>
                <a:cs typeface="Verdana"/>
              </a:rPr>
              <a:t>RANDOM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FOREST</a:t>
            </a:r>
            <a:r>
              <a:rPr sz="1800" b="1" spc="-1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REGRESSOR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B044F"/>
              </a:buClr>
              <a:buFont typeface="DejaVu Sans"/>
              <a:buChar char="➢"/>
            </a:pPr>
            <a:endParaRPr sz="1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100" dirty="0">
                <a:solidFill>
                  <a:srgbClr val="0B044F"/>
                </a:solidFill>
                <a:latin typeface="Verdana"/>
                <a:cs typeface="Verdana"/>
              </a:rPr>
              <a:t>GRADIENT </a:t>
            </a:r>
            <a:r>
              <a:rPr sz="1800" b="1" spc="-45" dirty="0">
                <a:solidFill>
                  <a:srgbClr val="0B044F"/>
                </a:solidFill>
                <a:latin typeface="Verdana"/>
                <a:cs typeface="Verdana"/>
              </a:rPr>
              <a:t>BOOSTED</a:t>
            </a:r>
            <a:r>
              <a:rPr sz="1800" b="1" spc="-12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REGRESSOR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B044F"/>
              </a:buClr>
              <a:buFont typeface="DejaVu Sans"/>
              <a:buChar char="➢"/>
            </a:pPr>
            <a:endParaRPr sz="25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100" dirty="0">
                <a:solidFill>
                  <a:srgbClr val="0B044F"/>
                </a:solidFill>
                <a:latin typeface="Verdana"/>
                <a:cs typeface="Verdana"/>
              </a:rPr>
              <a:t>GRADIENT 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BOOSTING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REGRESSOR </a:t>
            </a:r>
            <a:r>
              <a:rPr sz="1800" b="1" spc="-135" dirty="0">
                <a:solidFill>
                  <a:srgbClr val="0B044F"/>
                </a:solidFill>
                <a:latin typeface="Verdana"/>
                <a:cs typeface="Verdana"/>
              </a:rPr>
              <a:t>WITH</a:t>
            </a:r>
            <a:r>
              <a:rPr sz="1800" b="1" spc="-15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GRIDSEARCHCV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4" y="326092"/>
            <a:ext cx="408940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75" dirty="0"/>
              <a:t>LINEAR</a:t>
            </a:r>
            <a:r>
              <a:rPr sz="2900" spc="-254" dirty="0"/>
              <a:t> </a:t>
            </a:r>
            <a:r>
              <a:rPr sz="2900" spc="-165" dirty="0"/>
              <a:t>REGRESSION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225424" y="1357385"/>
            <a:ext cx="159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Train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5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8292" y="1357385"/>
            <a:ext cx="150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Test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074" y="1691671"/>
            <a:ext cx="2460445" cy="91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556569" y="1656971"/>
            <a:ext cx="6549390" cy="1020444"/>
            <a:chOff x="2556569" y="1656971"/>
            <a:chExt cx="6549390" cy="1020444"/>
          </a:xfrm>
        </p:grpSpPr>
        <p:sp>
          <p:nvSpPr>
            <p:cNvPr id="7" name="object 7"/>
            <p:cNvSpPr/>
            <p:nvPr/>
          </p:nvSpPr>
          <p:spPr>
            <a:xfrm>
              <a:off x="2556569" y="1656971"/>
              <a:ext cx="2314688" cy="1019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01190" y="1696921"/>
              <a:ext cx="1953161" cy="9239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96086" y="1691659"/>
              <a:ext cx="2209795" cy="7715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46874" y="2945194"/>
            <a:ext cx="4454866" cy="21982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84167" y="326600"/>
            <a:ext cx="29248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0" dirty="0">
                <a:solidFill>
                  <a:srgbClr val="CC0000"/>
                </a:solidFill>
                <a:latin typeface="Verdana"/>
                <a:cs typeface="Verdana"/>
              </a:rPr>
              <a:t>DECISION</a:t>
            </a:r>
            <a:r>
              <a:rPr sz="2800" b="1" spc="-229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800" b="1" spc="-95" dirty="0">
                <a:solidFill>
                  <a:srgbClr val="CC0000"/>
                </a:solidFill>
                <a:latin typeface="Verdana"/>
                <a:cs typeface="Verdana"/>
              </a:rPr>
              <a:t>TREE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1615" y="1357385"/>
            <a:ext cx="159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Train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5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42008" y="1357385"/>
            <a:ext cx="150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Test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37664" y="3027168"/>
            <a:ext cx="3937991" cy="2116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99" y="507106"/>
            <a:ext cx="2110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95" dirty="0"/>
              <a:t>LASSO  </a:t>
            </a:r>
            <a:r>
              <a:rPr sz="2400" spc="-80" dirty="0"/>
              <a:t>R</a:t>
            </a:r>
            <a:r>
              <a:rPr sz="2400" spc="-75" dirty="0"/>
              <a:t>E</a:t>
            </a:r>
            <a:r>
              <a:rPr sz="2400" spc="-155" dirty="0"/>
              <a:t>GRESSION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906316" y="507106"/>
            <a:ext cx="2110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CC0000"/>
                </a:solidFill>
                <a:latin typeface="Verdana"/>
                <a:cs typeface="Verdana"/>
              </a:rPr>
              <a:t>RIDGE  </a:t>
            </a:r>
            <a:r>
              <a:rPr sz="2400" b="1" spc="-80" dirty="0">
                <a:solidFill>
                  <a:srgbClr val="CC0000"/>
                </a:solidFill>
                <a:latin typeface="Verdana"/>
                <a:cs typeface="Verdana"/>
              </a:rPr>
              <a:t>R</a:t>
            </a:r>
            <a:r>
              <a:rPr sz="2400" b="1" spc="-75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400" b="1" spc="-155" dirty="0">
                <a:solidFill>
                  <a:srgbClr val="CC0000"/>
                </a:solidFill>
                <a:latin typeface="Verdana"/>
                <a:cs typeface="Verdana"/>
              </a:rPr>
              <a:t>GRESSION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437" y="507106"/>
            <a:ext cx="2110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solidFill>
                  <a:srgbClr val="CC0000"/>
                </a:solidFill>
                <a:latin typeface="Verdana"/>
                <a:cs typeface="Verdana"/>
              </a:rPr>
              <a:t>ELASTIC </a:t>
            </a:r>
            <a:r>
              <a:rPr sz="2400" b="1" spc="-95" dirty="0">
                <a:solidFill>
                  <a:srgbClr val="CC0000"/>
                </a:solidFill>
                <a:latin typeface="Verdana"/>
                <a:cs typeface="Verdana"/>
              </a:rPr>
              <a:t>NET  </a:t>
            </a:r>
            <a:r>
              <a:rPr sz="2400" b="1" spc="-80" dirty="0">
                <a:solidFill>
                  <a:srgbClr val="CC0000"/>
                </a:solidFill>
                <a:latin typeface="Verdana"/>
                <a:cs typeface="Verdana"/>
              </a:rPr>
              <a:t>R</a:t>
            </a:r>
            <a:r>
              <a:rPr sz="2400" b="1" spc="-75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400" b="1" spc="-155" dirty="0">
                <a:solidFill>
                  <a:srgbClr val="CC0000"/>
                </a:solidFill>
                <a:latin typeface="Verdana"/>
                <a:cs typeface="Verdana"/>
              </a:rPr>
              <a:t>GRESSION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599" y="1582861"/>
            <a:ext cx="159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Train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5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599" y="3115401"/>
            <a:ext cx="150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Test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6316" y="1661785"/>
            <a:ext cx="159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Train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5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8437" y="1582861"/>
            <a:ext cx="159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Train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5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6316" y="3115401"/>
            <a:ext cx="150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Test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08437" y="3115401"/>
            <a:ext cx="150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Test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6574" y="1996070"/>
            <a:ext cx="2228845" cy="771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6574" y="3600792"/>
            <a:ext cx="2285995" cy="7715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33294" y="1991308"/>
            <a:ext cx="2209795" cy="771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70169" y="3601042"/>
            <a:ext cx="2183658" cy="762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35413" y="1917146"/>
            <a:ext cx="2276470" cy="7715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40188" y="3507292"/>
            <a:ext cx="2209795" cy="7715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5166" y="57784"/>
            <a:ext cx="35871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/>
              <a:t>RANDOM</a:t>
            </a:r>
            <a:r>
              <a:rPr sz="3000" spc="-265" dirty="0"/>
              <a:t> </a:t>
            </a:r>
            <a:r>
              <a:rPr sz="3000" spc="-114" dirty="0"/>
              <a:t>FOREST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71473" y="2637657"/>
            <a:ext cx="150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Test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474" y="948010"/>
            <a:ext cx="159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Train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5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2399" y="798898"/>
            <a:ext cx="8991600" cy="3489325"/>
            <a:chOff x="152399" y="798898"/>
            <a:chExt cx="8991600" cy="3489325"/>
          </a:xfrm>
        </p:grpSpPr>
        <p:sp>
          <p:nvSpPr>
            <p:cNvPr id="6" name="object 6"/>
            <p:cNvSpPr/>
            <p:nvPr/>
          </p:nvSpPr>
          <p:spPr>
            <a:xfrm>
              <a:off x="152399" y="1434697"/>
              <a:ext cx="2143120" cy="9239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399" y="3370643"/>
              <a:ext cx="2209795" cy="7715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84114" y="798898"/>
              <a:ext cx="3859867" cy="34892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23695" y="882098"/>
              <a:ext cx="2960419" cy="322759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4072" y="57784"/>
            <a:ext cx="43738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65" dirty="0"/>
              <a:t>GRADIENT</a:t>
            </a:r>
            <a:r>
              <a:rPr sz="3000" spc="-250" dirty="0"/>
              <a:t> </a:t>
            </a:r>
            <a:r>
              <a:rPr sz="3000" spc="-170" dirty="0"/>
              <a:t>BOOSTING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13599" y="656986"/>
            <a:ext cx="159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Train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5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599" y="2059005"/>
            <a:ext cx="150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Test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0574" y="976523"/>
            <a:ext cx="2247895" cy="923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0562" y="2457370"/>
            <a:ext cx="2209795" cy="7715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57567" y="1134797"/>
            <a:ext cx="5434014" cy="26851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7597" y="3427167"/>
            <a:ext cx="2613915" cy="16420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599" y="53343"/>
            <a:ext cx="6523355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400" spc="-135" dirty="0"/>
              <a:t>GRADIENT </a:t>
            </a:r>
            <a:r>
              <a:rPr sz="2400" spc="-140" dirty="0"/>
              <a:t>BOOSTING </a:t>
            </a:r>
            <a:r>
              <a:rPr sz="2400" spc="-100" dirty="0"/>
              <a:t>REGRESSOR</a:t>
            </a:r>
            <a:r>
              <a:rPr sz="2400" spc="-150" dirty="0"/>
              <a:t> </a:t>
            </a:r>
            <a:r>
              <a:rPr sz="2400" spc="-175" dirty="0"/>
              <a:t>WITH  </a:t>
            </a:r>
            <a:r>
              <a:rPr sz="2400" spc="-100" dirty="0"/>
              <a:t>GRIDSEARCHCV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55599" y="1003386"/>
            <a:ext cx="159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Train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5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599" y="2437556"/>
            <a:ext cx="150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Test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349" y="3661259"/>
            <a:ext cx="16167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Hyper</a:t>
            </a:r>
            <a:r>
              <a:rPr sz="1400" b="1" spc="-14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parameter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3324" y="3995542"/>
            <a:ext cx="1790696" cy="619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4749" y="1337672"/>
            <a:ext cx="2209795" cy="9048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6174" y="2709469"/>
            <a:ext cx="2209795" cy="7715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8843" y="842998"/>
            <a:ext cx="5867388" cy="23744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72147" y="3296368"/>
            <a:ext cx="2950295" cy="15835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2015" y="217936"/>
            <a:ext cx="3260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323" y="1406687"/>
            <a:ext cx="8338184" cy="27686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94665" indent="-482600">
              <a:lnSpc>
                <a:spcPct val="100000"/>
              </a:lnSpc>
              <a:spcBef>
                <a:spcPts val="1300"/>
              </a:spcBef>
              <a:buFont typeface="DejaVu Sans"/>
              <a:buChar char="➢"/>
              <a:tabLst>
                <a:tab pos="494665" algn="l"/>
                <a:tab pos="495300" algn="l"/>
              </a:tabLst>
            </a:pPr>
            <a:r>
              <a:rPr sz="2000" b="1" spc="-75" dirty="0">
                <a:solidFill>
                  <a:srgbClr val="0B044F"/>
                </a:solidFill>
                <a:latin typeface="Verdana"/>
                <a:cs typeface="Verdana"/>
              </a:rPr>
              <a:t>Large </a:t>
            </a:r>
            <a:r>
              <a:rPr sz="2000" b="1" spc="-70" dirty="0">
                <a:solidFill>
                  <a:srgbClr val="0B044F"/>
                </a:solidFill>
                <a:latin typeface="Verdana"/>
                <a:cs typeface="Verdana"/>
              </a:rPr>
              <a:t>Dataset to</a:t>
            </a:r>
            <a:r>
              <a:rPr sz="2000" b="1" spc="-22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000" b="1" spc="-80" dirty="0">
                <a:solidFill>
                  <a:srgbClr val="0B044F"/>
                </a:solidFill>
                <a:latin typeface="Verdana"/>
                <a:cs typeface="Verdana"/>
              </a:rPr>
              <a:t>handle.</a:t>
            </a:r>
            <a:endParaRPr sz="2000">
              <a:latin typeface="Verdana"/>
              <a:cs typeface="Verdana"/>
            </a:endParaRPr>
          </a:p>
          <a:p>
            <a:pPr marL="494665" indent="-482600">
              <a:lnSpc>
                <a:spcPct val="100000"/>
              </a:lnSpc>
              <a:spcBef>
                <a:spcPts val="1200"/>
              </a:spcBef>
              <a:buFont typeface="DejaVu Sans"/>
              <a:buChar char="➢"/>
              <a:tabLst>
                <a:tab pos="494665" algn="l"/>
                <a:tab pos="495300" algn="l"/>
              </a:tabLst>
            </a:pPr>
            <a:r>
              <a:rPr sz="2000" b="1" spc="-70" dirty="0">
                <a:solidFill>
                  <a:srgbClr val="0B044F"/>
                </a:solidFill>
                <a:latin typeface="Verdana"/>
                <a:cs typeface="Verdana"/>
              </a:rPr>
              <a:t>Needs to </a:t>
            </a:r>
            <a:r>
              <a:rPr sz="2000" b="1" spc="-55" dirty="0">
                <a:solidFill>
                  <a:srgbClr val="0B044F"/>
                </a:solidFill>
                <a:latin typeface="Verdana"/>
                <a:cs typeface="Verdana"/>
              </a:rPr>
              <a:t>plot </a:t>
            </a:r>
            <a:r>
              <a:rPr sz="2000" b="1" spc="-65" dirty="0">
                <a:solidFill>
                  <a:srgbClr val="0B044F"/>
                </a:solidFill>
                <a:latin typeface="Verdana"/>
                <a:cs typeface="Verdana"/>
              </a:rPr>
              <a:t>lot </a:t>
            </a:r>
            <a:r>
              <a:rPr sz="2000" b="1" spc="-70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2000" b="1" spc="-90" dirty="0">
                <a:solidFill>
                  <a:srgbClr val="0B044F"/>
                </a:solidFill>
                <a:latin typeface="Verdana"/>
                <a:cs typeface="Verdana"/>
              </a:rPr>
              <a:t>Graphs </a:t>
            </a:r>
            <a:r>
              <a:rPr sz="2000" b="1" spc="-70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2000" b="1" spc="-42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000" b="1" spc="-110" dirty="0">
                <a:solidFill>
                  <a:srgbClr val="0B044F"/>
                </a:solidFill>
                <a:latin typeface="Verdana"/>
                <a:cs typeface="Verdana"/>
              </a:rPr>
              <a:t>analyse.</a:t>
            </a:r>
            <a:endParaRPr sz="2000">
              <a:latin typeface="Verdana"/>
              <a:cs typeface="Verdana"/>
            </a:endParaRPr>
          </a:p>
          <a:p>
            <a:pPr marL="567055" indent="-554990">
              <a:lnSpc>
                <a:spcPct val="100000"/>
              </a:lnSpc>
              <a:spcBef>
                <a:spcPts val="1200"/>
              </a:spcBef>
              <a:buFont typeface="DejaVu Sans"/>
              <a:buChar char="➢"/>
              <a:tabLst>
                <a:tab pos="566420" algn="l"/>
                <a:tab pos="567690" algn="l"/>
              </a:tabLst>
            </a:pPr>
            <a:r>
              <a:rPr sz="2000" b="1" spc="-85" dirty="0">
                <a:solidFill>
                  <a:srgbClr val="0B044F"/>
                </a:solidFill>
                <a:latin typeface="Verdana"/>
                <a:cs typeface="Verdana"/>
              </a:rPr>
              <a:t>Feature</a:t>
            </a:r>
            <a:r>
              <a:rPr sz="2000" b="1" spc="-12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000" b="1" spc="-55" dirty="0">
                <a:solidFill>
                  <a:srgbClr val="0B044F"/>
                </a:solidFill>
                <a:latin typeface="Verdana"/>
                <a:cs typeface="Verdana"/>
              </a:rPr>
              <a:t>engineering</a:t>
            </a:r>
            <a:endParaRPr sz="2000">
              <a:latin typeface="Verdana"/>
              <a:cs typeface="Verdana"/>
            </a:endParaRPr>
          </a:p>
          <a:p>
            <a:pPr marL="494665" indent="-482600">
              <a:lnSpc>
                <a:spcPct val="100000"/>
              </a:lnSpc>
              <a:spcBef>
                <a:spcPts val="1200"/>
              </a:spcBef>
              <a:buFont typeface="DejaVu Sans"/>
              <a:buChar char="➢"/>
              <a:tabLst>
                <a:tab pos="494665" algn="l"/>
                <a:tab pos="495300" algn="l"/>
              </a:tabLst>
            </a:pPr>
            <a:r>
              <a:rPr sz="2000" b="1" spc="-85" dirty="0">
                <a:solidFill>
                  <a:srgbClr val="0B044F"/>
                </a:solidFill>
                <a:latin typeface="Verdana"/>
                <a:cs typeface="Verdana"/>
              </a:rPr>
              <a:t>Feature</a:t>
            </a:r>
            <a:r>
              <a:rPr sz="2000" b="1" spc="-12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rgbClr val="0B044F"/>
                </a:solidFill>
                <a:latin typeface="Verdana"/>
                <a:cs typeface="Verdana"/>
              </a:rPr>
              <a:t>selection</a:t>
            </a:r>
            <a:endParaRPr sz="2000">
              <a:latin typeface="Verdana"/>
              <a:cs typeface="Verdana"/>
            </a:endParaRPr>
          </a:p>
          <a:p>
            <a:pPr marL="494665" indent="-482600">
              <a:lnSpc>
                <a:spcPct val="100000"/>
              </a:lnSpc>
              <a:spcBef>
                <a:spcPts val="1200"/>
              </a:spcBef>
              <a:buFont typeface="DejaVu Sans"/>
              <a:buChar char="➢"/>
              <a:tabLst>
                <a:tab pos="494665" algn="l"/>
                <a:tab pos="495300" algn="l"/>
              </a:tabLst>
            </a:pPr>
            <a:r>
              <a:rPr sz="2000" b="1" spc="-50" dirty="0">
                <a:solidFill>
                  <a:srgbClr val="0B044F"/>
                </a:solidFill>
                <a:latin typeface="Verdana"/>
                <a:cs typeface="Verdana"/>
              </a:rPr>
              <a:t>Optimising the</a:t>
            </a:r>
            <a:r>
              <a:rPr sz="2000" b="1" spc="-1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000" b="1" spc="-50" dirty="0">
                <a:solidFill>
                  <a:srgbClr val="0B044F"/>
                </a:solidFill>
                <a:latin typeface="Verdana"/>
                <a:cs typeface="Verdana"/>
              </a:rPr>
              <a:t>model</a:t>
            </a:r>
            <a:endParaRPr sz="2000">
              <a:latin typeface="Verdana"/>
              <a:cs typeface="Verdana"/>
            </a:endParaRPr>
          </a:p>
          <a:p>
            <a:pPr marL="494665" indent="-470534">
              <a:lnSpc>
                <a:spcPct val="100000"/>
              </a:lnSpc>
              <a:spcBef>
                <a:spcPts val="1200"/>
              </a:spcBef>
              <a:buSzPct val="95000"/>
              <a:buFont typeface="DejaVu Sans"/>
              <a:buChar char="➢"/>
              <a:tabLst>
                <a:tab pos="494665" algn="l"/>
                <a:tab pos="495300" algn="l"/>
              </a:tabLst>
            </a:pPr>
            <a:r>
              <a:rPr sz="2000" b="1" spc="-80" dirty="0">
                <a:solidFill>
                  <a:srgbClr val="0B044F"/>
                </a:solidFill>
                <a:latin typeface="Verdana"/>
                <a:cs typeface="Verdana"/>
              </a:rPr>
              <a:t>Carefully </a:t>
            </a:r>
            <a:r>
              <a:rPr sz="2000" b="1" spc="-45" dirty="0">
                <a:solidFill>
                  <a:srgbClr val="0B044F"/>
                </a:solidFill>
                <a:latin typeface="Verdana"/>
                <a:cs typeface="Verdana"/>
              </a:rPr>
              <a:t>tuned </a:t>
            </a:r>
            <a:r>
              <a:rPr sz="2000" b="1" spc="-85" dirty="0">
                <a:solidFill>
                  <a:srgbClr val="0B044F"/>
                </a:solidFill>
                <a:latin typeface="Verdana"/>
                <a:cs typeface="Verdana"/>
              </a:rPr>
              <a:t>Hyperparameters </a:t>
            </a:r>
            <a:r>
              <a:rPr sz="2000" b="1" spc="-114" dirty="0">
                <a:solidFill>
                  <a:srgbClr val="0B044F"/>
                </a:solidFill>
                <a:latin typeface="Verdana"/>
                <a:cs typeface="Verdana"/>
              </a:rPr>
              <a:t>as </a:t>
            </a:r>
            <a:r>
              <a:rPr sz="2000" b="1" spc="-65" dirty="0">
                <a:solidFill>
                  <a:srgbClr val="0B044F"/>
                </a:solidFill>
                <a:latin typeface="Verdana"/>
                <a:cs typeface="Verdana"/>
              </a:rPr>
              <a:t>it </a:t>
            </a:r>
            <a:r>
              <a:rPr sz="2000" b="1" spc="-70" dirty="0">
                <a:solidFill>
                  <a:srgbClr val="0B044F"/>
                </a:solidFill>
                <a:latin typeface="Verdana"/>
                <a:cs typeface="Verdana"/>
              </a:rPr>
              <a:t>affects </a:t>
            </a:r>
            <a:r>
              <a:rPr sz="2000" b="1" spc="-5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2000" b="1" spc="-170" dirty="0">
                <a:solidFill>
                  <a:srgbClr val="0B044F"/>
                </a:solidFill>
                <a:latin typeface="Verdana"/>
                <a:cs typeface="Verdana"/>
              </a:rPr>
              <a:t>R2</a:t>
            </a:r>
            <a:r>
              <a:rPr sz="2000" b="1" spc="-459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000" b="1" spc="-100" dirty="0">
                <a:solidFill>
                  <a:srgbClr val="0B044F"/>
                </a:solidFill>
                <a:latin typeface="Verdana"/>
                <a:cs typeface="Verdana"/>
              </a:rPr>
              <a:t>score</a:t>
            </a:r>
            <a:r>
              <a:rPr sz="1500" b="1" spc="-100" dirty="0">
                <a:solidFill>
                  <a:srgbClr val="0B044F"/>
                </a:solidFill>
                <a:latin typeface="Verdana"/>
                <a:cs typeface="Verdana"/>
              </a:rPr>
              <a:t>.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472" y="175861"/>
            <a:ext cx="6839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BUSINESS</a:t>
            </a:r>
            <a:r>
              <a:rPr spc="-260" dirty="0"/>
              <a:t> </a:t>
            </a:r>
            <a:r>
              <a:rPr spc="-185" dirty="0"/>
              <a:t>UNDERSTANDING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024" y="1088302"/>
            <a:ext cx="8807450" cy="349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75590" indent="-457200">
              <a:lnSpc>
                <a:spcPct val="114999"/>
              </a:lnSpc>
              <a:spcBef>
                <a:spcPts val="100"/>
              </a:spcBef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Bike </a:t>
            </a:r>
            <a:r>
              <a:rPr sz="1800" b="1" spc="-80" dirty="0">
                <a:solidFill>
                  <a:srgbClr val="0B044F"/>
                </a:solidFill>
                <a:latin typeface="Verdana"/>
                <a:cs typeface="Verdana"/>
              </a:rPr>
              <a:t>rentals </a:t>
            </a:r>
            <a:r>
              <a:rPr sz="1800" b="1" spc="-85" dirty="0">
                <a:solidFill>
                  <a:srgbClr val="0B044F"/>
                </a:solidFill>
                <a:latin typeface="Verdana"/>
                <a:cs typeface="Verdana"/>
              </a:rPr>
              <a:t>have </a:t>
            </a:r>
            <a:r>
              <a:rPr sz="1800" b="1" spc="-40" dirty="0">
                <a:solidFill>
                  <a:srgbClr val="0B044F"/>
                </a:solidFill>
                <a:latin typeface="Verdana"/>
                <a:cs typeface="Verdana"/>
              </a:rPr>
              <a:t>became 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a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popular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service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in recent </a:t>
            </a:r>
            <a:r>
              <a:rPr sz="1800" b="1" spc="-110" dirty="0">
                <a:solidFill>
                  <a:srgbClr val="0B044F"/>
                </a:solidFill>
                <a:latin typeface="Verdana"/>
                <a:cs typeface="Verdana"/>
              </a:rPr>
              <a:t>years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it 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seems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people </a:t>
            </a:r>
            <a:r>
              <a:rPr sz="1800" b="1" spc="-100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800" b="1" spc="-55" dirty="0">
                <a:solidFill>
                  <a:srgbClr val="0B044F"/>
                </a:solidFill>
                <a:latin typeface="Verdana"/>
                <a:cs typeface="Verdana"/>
              </a:rPr>
              <a:t>using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it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more </a:t>
            </a:r>
            <a:r>
              <a:rPr sz="1800" b="1" spc="-80" dirty="0">
                <a:solidFill>
                  <a:srgbClr val="0B044F"/>
                </a:solidFill>
                <a:latin typeface="Verdana"/>
                <a:cs typeface="Verdana"/>
              </a:rPr>
              <a:t>often. </a:t>
            </a:r>
            <a:r>
              <a:rPr sz="1800" b="1" spc="-25" dirty="0">
                <a:solidFill>
                  <a:srgbClr val="0B044F"/>
                </a:solidFill>
                <a:latin typeface="Verdana"/>
                <a:cs typeface="Verdana"/>
              </a:rPr>
              <a:t>With </a:t>
            </a:r>
            <a:r>
              <a:rPr sz="1800" b="1" spc="-85" dirty="0">
                <a:solidFill>
                  <a:srgbClr val="0B044F"/>
                </a:solidFill>
                <a:latin typeface="Verdana"/>
                <a:cs typeface="Verdana"/>
              </a:rPr>
              <a:t>relatively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cheaper</a:t>
            </a:r>
            <a:r>
              <a:rPr sz="1800" b="1" spc="-4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rates 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800" b="1" spc="-90" dirty="0">
                <a:solidFill>
                  <a:srgbClr val="0B044F"/>
                </a:solidFill>
                <a:latin typeface="Verdana"/>
                <a:cs typeface="Verdana"/>
              </a:rPr>
              <a:t>ease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800" b="1" spc="-30" dirty="0">
                <a:solidFill>
                  <a:srgbClr val="0B044F"/>
                </a:solidFill>
                <a:latin typeface="Verdana"/>
                <a:cs typeface="Verdana"/>
              </a:rPr>
              <a:t>pick </a:t>
            </a:r>
            <a:r>
              <a:rPr sz="1800" b="1" spc="-35" dirty="0">
                <a:solidFill>
                  <a:srgbClr val="0B044F"/>
                </a:solidFill>
                <a:latin typeface="Verdana"/>
                <a:cs typeface="Verdana"/>
              </a:rPr>
              <a:t>up </a:t>
            </a:r>
            <a:r>
              <a:rPr sz="1800" b="1" spc="-45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drop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at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own </a:t>
            </a:r>
            <a:r>
              <a:rPr sz="1800" b="1" spc="-55" dirty="0">
                <a:solidFill>
                  <a:srgbClr val="0B044F"/>
                </a:solidFill>
                <a:latin typeface="Verdana"/>
                <a:cs typeface="Verdana"/>
              </a:rPr>
              <a:t>convenience 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is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what </a:t>
            </a:r>
            <a:r>
              <a:rPr sz="1800" b="1" spc="-40" dirty="0">
                <a:solidFill>
                  <a:srgbClr val="0B044F"/>
                </a:solidFill>
                <a:latin typeface="Verdana"/>
                <a:cs typeface="Verdana"/>
              </a:rPr>
              <a:t>making 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this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business</a:t>
            </a:r>
            <a:r>
              <a:rPr sz="1800" b="1" spc="-15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thrive.</a:t>
            </a:r>
            <a:endParaRPr sz="1800">
              <a:latin typeface="Verdana"/>
              <a:cs typeface="Verdana"/>
            </a:endParaRPr>
          </a:p>
          <a:p>
            <a:pPr marL="469265" marR="23495" indent="-457200">
              <a:lnSpc>
                <a:spcPct val="114999"/>
              </a:lnSpc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Mostly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used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by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people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having </a:t>
            </a:r>
            <a:r>
              <a:rPr sz="1800" b="1" spc="-45" dirty="0">
                <a:solidFill>
                  <a:srgbClr val="0B044F"/>
                </a:solidFill>
                <a:latin typeface="Verdana"/>
                <a:cs typeface="Verdana"/>
              </a:rPr>
              <a:t>no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personal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vehicles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800" b="1" spc="-85" dirty="0">
                <a:solidFill>
                  <a:srgbClr val="0B044F"/>
                </a:solidFill>
                <a:latin typeface="Verdana"/>
                <a:cs typeface="Verdana"/>
              </a:rPr>
              <a:t>also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to </a:t>
            </a:r>
            <a:r>
              <a:rPr sz="1800" b="1" spc="-80" dirty="0">
                <a:solidFill>
                  <a:srgbClr val="0B044F"/>
                </a:solidFill>
                <a:latin typeface="Verdana"/>
                <a:cs typeface="Verdana"/>
              </a:rPr>
              <a:t>avoid 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congested </a:t>
            </a:r>
            <a:r>
              <a:rPr sz="1800" b="1" spc="-40" dirty="0">
                <a:solidFill>
                  <a:srgbClr val="0B044F"/>
                </a:solidFill>
                <a:latin typeface="Verdana"/>
                <a:cs typeface="Verdana"/>
              </a:rPr>
              <a:t>public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transport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which </a:t>
            </a:r>
            <a:r>
              <a:rPr sz="1800" b="1" spc="-80" dirty="0">
                <a:solidFill>
                  <a:srgbClr val="0B044F"/>
                </a:solidFill>
                <a:latin typeface="Verdana"/>
                <a:cs typeface="Verdana"/>
              </a:rPr>
              <a:t>that’s why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they </a:t>
            </a:r>
            <a:r>
              <a:rPr sz="1800" b="1" spc="-80" dirty="0">
                <a:solidFill>
                  <a:srgbClr val="0B044F"/>
                </a:solidFill>
                <a:latin typeface="Verdana"/>
                <a:cs typeface="Verdana"/>
              </a:rPr>
              <a:t>prefer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rental</a:t>
            </a:r>
            <a:r>
              <a:rPr sz="1800" b="1" spc="-44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0B044F"/>
                </a:solidFill>
                <a:latin typeface="Verdana"/>
                <a:cs typeface="Verdana"/>
              </a:rPr>
              <a:t>bikes.</a:t>
            </a:r>
            <a:endParaRPr sz="1800">
              <a:latin typeface="Verdana"/>
              <a:cs typeface="Verdana"/>
            </a:endParaRPr>
          </a:p>
          <a:p>
            <a:pPr marL="469265" marR="186690" indent="-457200">
              <a:lnSpc>
                <a:spcPct val="114999"/>
              </a:lnSpc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Therefore,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business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0B044F"/>
                </a:solidFill>
                <a:latin typeface="Verdana"/>
                <a:cs typeface="Verdana"/>
              </a:rPr>
              <a:t>strive</a:t>
            </a:r>
            <a:r>
              <a:rPr sz="1800" b="1" spc="-10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and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0B044F"/>
                </a:solidFill>
                <a:latin typeface="Verdana"/>
                <a:cs typeface="Verdana"/>
              </a:rPr>
              <a:t>proﬁt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0B044F"/>
                </a:solidFill>
                <a:latin typeface="Verdana"/>
                <a:cs typeface="Verdana"/>
              </a:rPr>
              <a:t>more,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it</a:t>
            </a:r>
            <a:r>
              <a:rPr sz="1800" b="1" spc="-10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0B044F"/>
                </a:solidFill>
                <a:latin typeface="Verdana"/>
                <a:cs typeface="Verdana"/>
              </a:rPr>
              <a:t>has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0B044F"/>
                </a:solidFill>
                <a:latin typeface="Verdana"/>
                <a:cs typeface="Verdana"/>
              </a:rPr>
              <a:t>be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always  </a:t>
            </a:r>
            <a:r>
              <a:rPr sz="1800" b="1" spc="-85" dirty="0">
                <a:solidFill>
                  <a:srgbClr val="0B044F"/>
                </a:solidFill>
                <a:latin typeface="Verdana"/>
                <a:cs typeface="Verdana"/>
              </a:rPr>
              <a:t>ready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supply 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no.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bikes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at different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locations,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to </a:t>
            </a:r>
            <a:r>
              <a:rPr sz="1800" b="1" spc="-25" dirty="0">
                <a:solidFill>
                  <a:srgbClr val="0B044F"/>
                </a:solidFill>
                <a:latin typeface="Verdana"/>
                <a:cs typeface="Verdana"/>
              </a:rPr>
              <a:t>fulﬁl </a:t>
            </a:r>
            <a:r>
              <a:rPr sz="1800" b="1" spc="-45" dirty="0">
                <a:solidFill>
                  <a:srgbClr val="0B044F"/>
                </a:solidFill>
                <a:latin typeface="Verdana"/>
                <a:cs typeface="Verdana"/>
              </a:rPr>
              <a:t>the 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demand.</a:t>
            </a:r>
            <a:endParaRPr sz="1800">
              <a:latin typeface="Verdana"/>
              <a:cs typeface="Verdana"/>
            </a:endParaRPr>
          </a:p>
          <a:p>
            <a:pPr marL="469265" marR="5080" indent="-457200">
              <a:lnSpc>
                <a:spcPct val="114999"/>
              </a:lnSpc>
              <a:buFont typeface="DejaVu Sans"/>
              <a:buChar char="➢"/>
              <a:tabLst>
                <a:tab pos="469265" algn="l"/>
                <a:tab pos="469900" algn="l"/>
                <a:tab pos="1966595" algn="l"/>
              </a:tabLst>
            </a:pP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Our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project	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goal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a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pre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planned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800" b="1" spc="-11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0B044F"/>
                </a:solidFill>
                <a:latin typeface="Verdana"/>
                <a:cs typeface="Verdana"/>
              </a:rPr>
              <a:t>count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0B044F"/>
                </a:solidFill>
                <a:latin typeface="Verdana"/>
                <a:cs typeface="Verdana"/>
              </a:rPr>
              <a:t>values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0B044F"/>
                </a:solidFill>
                <a:latin typeface="Verdana"/>
                <a:cs typeface="Verdana"/>
              </a:rPr>
              <a:t>can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0B044F"/>
                </a:solidFill>
                <a:latin typeface="Verdana"/>
                <a:cs typeface="Verdana"/>
              </a:rPr>
              <a:t>be  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a </a:t>
            </a:r>
            <a:r>
              <a:rPr sz="1800" b="1" spc="-55" dirty="0">
                <a:solidFill>
                  <a:srgbClr val="0B044F"/>
                </a:solidFill>
                <a:latin typeface="Verdana"/>
                <a:cs typeface="Verdana"/>
              </a:rPr>
              <a:t>handy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solution to </a:t>
            </a:r>
            <a:r>
              <a:rPr sz="1800" b="1" spc="-45" dirty="0">
                <a:solidFill>
                  <a:srgbClr val="0B044F"/>
                </a:solidFill>
                <a:latin typeface="Verdana"/>
                <a:cs typeface="Verdana"/>
              </a:rPr>
              <a:t>meet </a:t>
            </a:r>
            <a:r>
              <a:rPr sz="1800" b="1" spc="-80" dirty="0">
                <a:solidFill>
                  <a:srgbClr val="0B044F"/>
                </a:solidFill>
                <a:latin typeface="Verdana"/>
                <a:cs typeface="Verdana"/>
              </a:rPr>
              <a:t>all</a:t>
            </a:r>
            <a:r>
              <a:rPr sz="1800" b="1" spc="-3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demands.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</a:t>
            </a:r>
            <a:r>
              <a:rPr spc="-70" dirty="0"/>
              <a:t>ONC</a:t>
            </a:r>
            <a:r>
              <a:rPr spc="-90" dirty="0"/>
              <a:t>L</a:t>
            </a:r>
            <a:r>
              <a:rPr spc="-260" dirty="0"/>
              <a:t>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599" y="580526"/>
            <a:ext cx="8956675" cy="40487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441325" indent="-428625">
              <a:lnSpc>
                <a:spcPct val="100000"/>
              </a:lnSpc>
              <a:spcBef>
                <a:spcPts val="1060"/>
              </a:spcBef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‘Hour’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day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holds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most important</a:t>
            </a:r>
            <a:r>
              <a:rPr sz="1600" b="1" spc="-3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feature.</a:t>
            </a:r>
            <a:endParaRPr sz="1600">
              <a:latin typeface="Verdana"/>
              <a:cs typeface="Verdana"/>
            </a:endParaRPr>
          </a:p>
          <a:p>
            <a:pPr marL="440690" marR="22860" indent="-428625">
              <a:lnSpc>
                <a:spcPct val="150000"/>
              </a:lnSpc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rental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35" dirty="0">
                <a:solidFill>
                  <a:srgbClr val="0B044F"/>
                </a:solidFill>
                <a:latin typeface="Verdana"/>
                <a:cs typeface="Verdana"/>
              </a:rPr>
              <a:t>count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mostly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correlated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with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time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day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as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it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peak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at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285" dirty="0">
                <a:solidFill>
                  <a:srgbClr val="0B044F"/>
                </a:solidFill>
                <a:latin typeface="Verdana"/>
                <a:cs typeface="Verdana"/>
              </a:rPr>
              <a:t>10 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am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morning and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8 </a:t>
            </a:r>
            <a:r>
              <a:rPr sz="1600" b="1" spc="-15" dirty="0">
                <a:solidFill>
                  <a:srgbClr val="0B044F"/>
                </a:solidFill>
                <a:latin typeface="Verdana"/>
                <a:cs typeface="Verdana"/>
              </a:rPr>
              <a:t>pm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at</a:t>
            </a:r>
            <a:r>
              <a:rPr sz="1600" b="1" spc="-33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evening.</a:t>
            </a:r>
            <a:endParaRPr sz="1600">
              <a:latin typeface="Verdana"/>
              <a:cs typeface="Verdana"/>
            </a:endParaRPr>
          </a:p>
          <a:p>
            <a:pPr marL="440690" marR="671830" indent="-428625">
              <a:lnSpc>
                <a:spcPct val="150000"/>
              </a:lnSpc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observed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rental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35" dirty="0">
                <a:solidFill>
                  <a:srgbClr val="0B044F"/>
                </a:solidFill>
                <a:latin typeface="Verdana"/>
                <a:cs typeface="Verdana"/>
              </a:rPr>
              <a:t>count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35" dirty="0">
                <a:solidFill>
                  <a:srgbClr val="0B044F"/>
                </a:solidFill>
                <a:latin typeface="Verdana"/>
                <a:cs typeface="Verdana"/>
              </a:rPr>
              <a:t>high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during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working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days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than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non 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working</a:t>
            </a:r>
            <a:r>
              <a:rPr sz="1600" b="1" spc="-10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0B044F"/>
                </a:solidFill>
                <a:latin typeface="Verdana"/>
                <a:cs typeface="Verdana"/>
              </a:rPr>
              <a:t>day.</a:t>
            </a:r>
            <a:endParaRPr sz="1600">
              <a:latin typeface="Verdana"/>
              <a:cs typeface="Verdana"/>
            </a:endParaRPr>
          </a:p>
          <a:p>
            <a:pPr marL="440690" marR="139065" indent="-428625">
              <a:lnSpc>
                <a:spcPct val="150000"/>
              </a:lnSpc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see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people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generally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prefer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at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moderate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35" dirty="0">
                <a:solidFill>
                  <a:srgbClr val="0B044F"/>
                </a:solidFill>
                <a:latin typeface="Verdana"/>
                <a:cs typeface="Verdana"/>
              </a:rPr>
              <a:t>high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temperatures, 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when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little</a:t>
            </a:r>
            <a:r>
              <a:rPr sz="1600" b="1" spc="-1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windy</a:t>
            </a:r>
            <a:endParaRPr sz="1600">
              <a:latin typeface="Verdana"/>
              <a:cs typeface="Verdana"/>
            </a:endParaRPr>
          </a:p>
          <a:p>
            <a:pPr marL="440690" marR="5080" indent="-428625">
              <a:lnSpc>
                <a:spcPct val="150000"/>
              </a:lnSpc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195" dirty="0">
                <a:solidFill>
                  <a:srgbClr val="0B044F"/>
                </a:solidFill>
                <a:latin typeface="Verdana"/>
                <a:cs typeface="Verdana"/>
              </a:rPr>
              <a:t>It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is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observed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that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highest number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bike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rentals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counts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in </a:t>
            </a:r>
            <a:r>
              <a:rPr sz="1600" b="1" spc="-35" dirty="0">
                <a:solidFill>
                  <a:srgbClr val="0B044F"/>
                </a:solidFill>
                <a:latin typeface="Verdana"/>
                <a:cs typeface="Verdana"/>
              </a:rPr>
              <a:t>Autumn </a:t>
            </a:r>
            <a:r>
              <a:rPr sz="1600" b="1" spc="-215" dirty="0">
                <a:solidFill>
                  <a:srgbClr val="0B044F"/>
                </a:solidFill>
                <a:latin typeface="Verdana"/>
                <a:cs typeface="Verdana"/>
              </a:rPr>
              <a:t>&amp;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Summer 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seasons </a:t>
            </a:r>
            <a:r>
              <a:rPr sz="1600" b="1" spc="-215" dirty="0">
                <a:solidFill>
                  <a:srgbClr val="0B044F"/>
                </a:solidFill>
                <a:latin typeface="Verdana"/>
                <a:cs typeface="Verdana"/>
              </a:rPr>
              <a:t>&amp;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lowest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in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winter 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season.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We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observed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that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highest number</a:t>
            </a:r>
            <a:r>
              <a:rPr sz="1600" b="1" spc="-409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of 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rentals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on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a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clear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day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and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lowest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on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a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snowy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or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rainy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0B044F"/>
                </a:solidFill>
                <a:latin typeface="Verdana"/>
                <a:cs typeface="Verdana"/>
              </a:rPr>
              <a:t>day.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6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observed 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with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increasing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humidity,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number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rental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counts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decreases.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049" y="900457"/>
            <a:ext cx="8666480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640" marR="5080" indent="-409575">
              <a:lnSpc>
                <a:spcPct val="114999"/>
              </a:lnSpc>
              <a:spcBef>
                <a:spcPts val="100"/>
              </a:spcBef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15" dirty="0">
                <a:solidFill>
                  <a:srgbClr val="0B044F"/>
                </a:solidFill>
                <a:latin typeface="Verdana"/>
                <a:cs typeface="Verdana"/>
              </a:rPr>
              <a:t>When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we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compare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root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mean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squared 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error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mean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absolute 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error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all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 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models,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Random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forest Regressor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Gradient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Boosting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gridsearchcv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gives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2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highest  </a:t>
            </a:r>
            <a:r>
              <a:rPr sz="1400" b="1" spc="-120" dirty="0">
                <a:solidFill>
                  <a:srgbClr val="0B044F"/>
                </a:solidFill>
                <a:latin typeface="Verdana"/>
                <a:cs typeface="Verdana"/>
              </a:rPr>
              <a:t>R2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score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400" b="1" spc="-254" dirty="0">
                <a:solidFill>
                  <a:srgbClr val="0B044F"/>
                </a:solidFill>
                <a:latin typeface="Verdana"/>
                <a:cs typeface="Verdana"/>
              </a:rPr>
              <a:t>99%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400" b="1" spc="-280" dirty="0">
                <a:solidFill>
                  <a:srgbClr val="0B044F"/>
                </a:solidFill>
                <a:latin typeface="Verdana"/>
                <a:cs typeface="Verdana"/>
              </a:rPr>
              <a:t>95%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respectively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for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Train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400" b="1" spc="-280" dirty="0">
                <a:solidFill>
                  <a:srgbClr val="0B044F"/>
                </a:solidFill>
                <a:latin typeface="Verdana"/>
                <a:cs typeface="Verdana"/>
              </a:rPr>
              <a:t>92%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for 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Test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set. </a:t>
            </a:r>
            <a:r>
              <a:rPr sz="1400" b="1" spc="-100" dirty="0">
                <a:solidFill>
                  <a:srgbClr val="0B044F"/>
                </a:solidFill>
                <a:latin typeface="Verdana"/>
                <a:cs typeface="Verdana"/>
              </a:rPr>
              <a:t>So,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ﬁnally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this 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model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best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for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predicting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rental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0B044F"/>
                </a:solidFill>
                <a:latin typeface="Verdana"/>
                <a:cs typeface="Verdana"/>
              </a:rPr>
              <a:t>count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on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daily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basis.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471" y="2058495"/>
            <a:ext cx="4321956" cy="2714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85679" y="2289820"/>
            <a:ext cx="4530924" cy="2409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13797" y="54736"/>
            <a:ext cx="3273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</a:t>
            </a:r>
            <a:r>
              <a:rPr spc="-70" dirty="0"/>
              <a:t>ONC</a:t>
            </a:r>
            <a:r>
              <a:rPr spc="-90" dirty="0"/>
              <a:t>L</a:t>
            </a:r>
            <a:r>
              <a:rPr spc="-260" dirty="0"/>
              <a:t>USION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2765" y="2060193"/>
            <a:ext cx="22383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40" dirty="0">
                <a:solidFill>
                  <a:srgbClr val="CC0000"/>
                </a:solidFill>
                <a:latin typeface="Verdana"/>
                <a:cs typeface="Verdana"/>
              </a:rPr>
              <a:t>Q </a:t>
            </a:r>
            <a:r>
              <a:rPr sz="6000" b="1" spc="-810" dirty="0">
                <a:solidFill>
                  <a:srgbClr val="CC0000"/>
                </a:solidFill>
                <a:latin typeface="Verdana"/>
                <a:cs typeface="Verdana"/>
              </a:rPr>
              <a:t>&amp;</a:t>
            </a:r>
            <a:r>
              <a:rPr sz="6000" b="1" spc="-76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6000" b="1" spc="-65" dirty="0">
                <a:solidFill>
                  <a:srgbClr val="CC0000"/>
                </a:solidFill>
                <a:latin typeface="Verdana"/>
                <a:cs typeface="Verdana"/>
              </a:rPr>
              <a:t>A</a:t>
            </a:r>
            <a:endParaRPr sz="6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674" y="2158690"/>
            <a:ext cx="3867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70" dirty="0"/>
              <a:t>THANK</a:t>
            </a:r>
            <a:r>
              <a:rPr sz="4800" spc="-355" dirty="0"/>
              <a:t> </a:t>
            </a:r>
            <a:r>
              <a:rPr sz="4800" spc="-195" dirty="0"/>
              <a:t>YOU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316" y="144486"/>
            <a:ext cx="3996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DATA</a:t>
            </a:r>
            <a:r>
              <a:rPr spc="-285" dirty="0"/>
              <a:t> </a:t>
            </a:r>
            <a:r>
              <a:rPr spc="-110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152399" y="876073"/>
            <a:ext cx="8839182" cy="2148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599" y="3182785"/>
            <a:ext cx="8724900" cy="17081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41325" indent="-428625">
              <a:lnSpc>
                <a:spcPct val="100000"/>
              </a:lnSpc>
              <a:spcBef>
                <a:spcPts val="385"/>
              </a:spcBef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This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Dataset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contains </a:t>
            </a:r>
            <a:r>
              <a:rPr sz="1600" b="1" spc="-110" dirty="0">
                <a:solidFill>
                  <a:srgbClr val="0B044F"/>
                </a:solidFill>
                <a:latin typeface="Verdana"/>
                <a:cs typeface="Verdana"/>
              </a:rPr>
              <a:t>8760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lines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600" b="1" spc="-275" dirty="0">
                <a:solidFill>
                  <a:srgbClr val="0B044F"/>
                </a:solidFill>
                <a:latin typeface="Verdana"/>
                <a:cs typeface="Verdana"/>
              </a:rPr>
              <a:t>14</a:t>
            </a:r>
            <a:r>
              <a:rPr sz="1600" b="1" spc="-2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columns.</a:t>
            </a:r>
            <a:endParaRPr sz="1600">
              <a:latin typeface="Verdana"/>
              <a:cs typeface="Verdana"/>
            </a:endParaRPr>
          </a:p>
          <a:p>
            <a:pPr marL="441325" indent="-428625">
              <a:lnSpc>
                <a:spcPct val="100000"/>
              </a:lnSpc>
              <a:spcBef>
                <a:spcPts val="290"/>
              </a:spcBef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75" dirty="0">
                <a:solidFill>
                  <a:srgbClr val="0B044F"/>
                </a:solidFill>
                <a:latin typeface="Verdana"/>
                <a:cs typeface="Verdana"/>
              </a:rPr>
              <a:t>Three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categorical </a:t>
            </a:r>
            <a:r>
              <a:rPr sz="1600" b="1" spc="-75" dirty="0">
                <a:solidFill>
                  <a:srgbClr val="0B044F"/>
                </a:solidFill>
                <a:latin typeface="Verdana"/>
                <a:cs typeface="Verdana"/>
              </a:rPr>
              <a:t>features </a:t>
            </a:r>
            <a:r>
              <a:rPr sz="1600" b="1" spc="-100" dirty="0">
                <a:solidFill>
                  <a:srgbClr val="0B044F"/>
                </a:solidFill>
                <a:latin typeface="Verdana"/>
                <a:cs typeface="Verdana"/>
              </a:rPr>
              <a:t>‘Seasons’,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‘Holiday’, </a:t>
            </a:r>
            <a:r>
              <a:rPr sz="1600" b="1" spc="-215" dirty="0">
                <a:solidFill>
                  <a:srgbClr val="0B044F"/>
                </a:solidFill>
                <a:latin typeface="Verdana"/>
                <a:cs typeface="Verdana"/>
              </a:rPr>
              <a:t>&amp;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‘Functioning</a:t>
            </a:r>
            <a:r>
              <a:rPr sz="1600" b="1" spc="-37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Day’.</a:t>
            </a:r>
            <a:endParaRPr sz="1600">
              <a:latin typeface="Verdana"/>
              <a:cs typeface="Verdana"/>
            </a:endParaRPr>
          </a:p>
          <a:p>
            <a:pPr marL="441325" indent="-428625">
              <a:lnSpc>
                <a:spcPct val="100000"/>
              </a:lnSpc>
              <a:spcBef>
                <a:spcPts val="285"/>
              </a:spcBef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35" dirty="0">
                <a:solidFill>
                  <a:srgbClr val="0B044F"/>
                </a:solidFill>
                <a:latin typeface="Verdana"/>
                <a:cs typeface="Verdana"/>
              </a:rPr>
              <a:t>One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Datetime </a:t>
            </a:r>
            <a:r>
              <a:rPr sz="1600" b="1" spc="-75" dirty="0">
                <a:solidFill>
                  <a:srgbClr val="0B044F"/>
                </a:solidFill>
                <a:latin typeface="Verdana"/>
                <a:cs typeface="Verdana"/>
              </a:rPr>
              <a:t>features</a:t>
            </a:r>
            <a:r>
              <a:rPr sz="1600" b="1" spc="-20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‘Date’.</a:t>
            </a:r>
            <a:endParaRPr sz="1600">
              <a:latin typeface="Verdana"/>
              <a:cs typeface="Verdana"/>
            </a:endParaRPr>
          </a:p>
          <a:p>
            <a:pPr marL="440690" marR="5080" indent="-428625">
              <a:lnSpc>
                <a:spcPct val="114999"/>
              </a:lnSpc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We </a:t>
            </a:r>
            <a:r>
              <a:rPr sz="1600" b="1" spc="-75" dirty="0">
                <a:solidFill>
                  <a:srgbClr val="0B044F"/>
                </a:solidFill>
                <a:latin typeface="Verdana"/>
                <a:cs typeface="Verdana"/>
              </a:rPr>
              <a:t>have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some numerical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type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variables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such 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as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temperature,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humidity,</a:t>
            </a:r>
            <a:r>
              <a:rPr sz="1600" b="1" spc="-32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wind, 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visibility,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dew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point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temp,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solar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radiation,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rainfall, </a:t>
            </a:r>
            <a:r>
              <a:rPr sz="1600" b="1" spc="-75" dirty="0">
                <a:solidFill>
                  <a:srgbClr val="0B044F"/>
                </a:solidFill>
                <a:latin typeface="Verdana"/>
                <a:cs typeface="Verdana"/>
              </a:rPr>
              <a:t>snowfall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which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tells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environment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conditions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at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that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particular hour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600" b="1" spc="-3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0B044F"/>
                </a:solidFill>
                <a:latin typeface="Verdana"/>
                <a:cs typeface="Verdana"/>
              </a:rPr>
              <a:t>day.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298" y="719400"/>
            <a:ext cx="7894320" cy="419671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456565" indent="-444500">
              <a:lnSpc>
                <a:spcPct val="100000"/>
              </a:lnSpc>
              <a:spcBef>
                <a:spcPts val="4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Date </a:t>
            </a:r>
            <a:r>
              <a:rPr sz="1700" b="1" spc="-240" dirty="0">
                <a:solidFill>
                  <a:srgbClr val="0B044F"/>
                </a:solidFill>
                <a:latin typeface="Verdana"/>
                <a:cs typeface="Verdana"/>
              </a:rPr>
              <a:t>:</a:t>
            </a:r>
            <a:r>
              <a:rPr sz="1700" b="1" spc="-1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85" dirty="0">
                <a:solidFill>
                  <a:srgbClr val="0B044F"/>
                </a:solidFill>
                <a:latin typeface="Verdana"/>
                <a:cs typeface="Verdana"/>
              </a:rPr>
              <a:t>Year-Month-Day</a:t>
            </a:r>
            <a:endParaRPr sz="170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Rented </a:t>
            </a:r>
            <a:r>
              <a:rPr sz="1700" b="1" spc="-45" dirty="0">
                <a:solidFill>
                  <a:srgbClr val="0B044F"/>
                </a:solidFill>
                <a:latin typeface="Verdana"/>
                <a:cs typeface="Verdana"/>
              </a:rPr>
              <a:t>Bike </a:t>
            </a:r>
            <a:r>
              <a:rPr sz="1700" b="1" spc="-40" dirty="0">
                <a:solidFill>
                  <a:srgbClr val="0B044F"/>
                </a:solidFill>
                <a:latin typeface="Verdana"/>
                <a:cs typeface="Verdana"/>
              </a:rPr>
              <a:t>Count </a:t>
            </a:r>
            <a:r>
              <a:rPr sz="1700" b="1" spc="-160" dirty="0">
                <a:solidFill>
                  <a:srgbClr val="0B044F"/>
                </a:solidFill>
                <a:latin typeface="Verdana"/>
                <a:cs typeface="Verdana"/>
              </a:rPr>
              <a:t>- </a:t>
            </a:r>
            <a:r>
              <a:rPr sz="1700" b="1" spc="-40" dirty="0">
                <a:solidFill>
                  <a:srgbClr val="0B044F"/>
                </a:solidFill>
                <a:latin typeface="Verdana"/>
                <a:cs typeface="Verdana"/>
              </a:rPr>
              <a:t>Count </a:t>
            </a:r>
            <a:r>
              <a:rPr sz="1700" b="1" spc="-60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bikes </a:t>
            </a:r>
            <a:r>
              <a:rPr sz="1700" b="1" spc="-60" dirty="0">
                <a:solidFill>
                  <a:srgbClr val="0B044F"/>
                </a:solidFill>
                <a:latin typeface="Verdana"/>
                <a:cs typeface="Verdana"/>
              </a:rPr>
              <a:t>rented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at </a:t>
            </a: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each</a:t>
            </a:r>
            <a:r>
              <a:rPr sz="1700" b="1" spc="-4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hour</a:t>
            </a:r>
            <a:endParaRPr sz="170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Hour </a:t>
            </a:r>
            <a:r>
              <a:rPr sz="1700" b="1" spc="-160" dirty="0">
                <a:solidFill>
                  <a:srgbClr val="0B044F"/>
                </a:solidFill>
                <a:latin typeface="Verdana"/>
                <a:cs typeface="Verdana"/>
              </a:rPr>
              <a:t>-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Hour </a:t>
            </a:r>
            <a:r>
              <a:rPr sz="1700" b="1" spc="-60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7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700" b="1" spc="-16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70" dirty="0">
                <a:solidFill>
                  <a:srgbClr val="0B044F"/>
                </a:solidFill>
                <a:latin typeface="Verdana"/>
                <a:cs typeface="Verdana"/>
              </a:rPr>
              <a:t>day</a:t>
            </a:r>
            <a:endParaRPr sz="170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75" dirty="0">
                <a:solidFill>
                  <a:srgbClr val="0B044F"/>
                </a:solidFill>
                <a:latin typeface="Verdana"/>
                <a:cs typeface="Verdana"/>
              </a:rPr>
              <a:t>Temperature </a:t>
            </a:r>
            <a:r>
              <a:rPr sz="1700" b="1" spc="-160" dirty="0">
                <a:solidFill>
                  <a:srgbClr val="0B044F"/>
                </a:solidFill>
                <a:latin typeface="Verdana"/>
                <a:cs typeface="Verdana"/>
              </a:rPr>
              <a:t>- </a:t>
            </a:r>
            <a:r>
              <a:rPr sz="1700" b="1" spc="-80" dirty="0">
                <a:solidFill>
                  <a:srgbClr val="0B044F"/>
                </a:solidFill>
                <a:latin typeface="Verdana"/>
                <a:cs typeface="Verdana"/>
              </a:rPr>
              <a:t>Temperature </a:t>
            </a: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in</a:t>
            </a:r>
            <a:r>
              <a:rPr sz="17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70" dirty="0">
                <a:solidFill>
                  <a:srgbClr val="0B044F"/>
                </a:solidFill>
                <a:latin typeface="Verdana"/>
                <a:cs typeface="Verdana"/>
              </a:rPr>
              <a:t>Celsius</a:t>
            </a:r>
            <a:endParaRPr sz="170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9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Humidity </a:t>
            </a:r>
            <a:r>
              <a:rPr sz="1700" b="1" spc="-160" dirty="0">
                <a:solidFill>
                  <a:srgbClr val="0B044F"/>
                </a:solidFill>
                <a:latin typeface="Verdana"/>
                <a:cs typeface="Verdana"/>
              </a:rPr>
              <a:t>-</a:t>
            </a:r>
            <a:r>
              <a:rPr sz="1700" b="1" spc="-1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675" dirty="0">
                <a:solidFill>
                  <a:srgbClr val="0B044F"/>
                </a:solidFill>
                <a:latin typeface="Verdana"/>
                <a:cs typeface="Verdana"/>
              </a:rPr>
              <a:t>%</a:t>
            </a:r>
            <a:endParaRPr sz="170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15" dirty="0">
                <a:solidFill>
                  <a:srgbClr val="0B044F"/>
                </a:solidFill>
                <a:latin typeface="Verdana"/>
                <a:cs typeface="Verdana"/>
              </a:rPr>
              <a:t>Wind </a:t>
            </a: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Speed </a:t>
            </a:r>
            <a:r>
              <a:rPr sz="1700" b="1" spc="-160" dirty="0">
                <a:solidFill>
                  <a:srgbClr val="0B044F"/>
                </a:solidFill>
                <a:latin typeface="Verdana"/>
                <a:cs typeface="Verdana"/>
              </a:rPr>
              <a:t>-</a:t>
            </a:r>
            <a:r>
              <a:rPr sz="1700" b="1" spc="-23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250" dirty="0">
                <a:solidFill>
                  <a:srgbClr val="0B044F"/>
                </a:solidFill>
                <a:latin typeface="Verdana"/>
                <a:cs typeface="Verdana"/>
              </a:rPr>
              <a:t>m/s</a:t>
            </a:r>
            <a:endParaRPr sz="170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70" dirty="0">
                <a:solidFill>
                  <a:srgbClr val="0B044F"/>
                </a:solidFill>
                <a:latin typeface="Verdana"/>
                <a:cs typeface="Verdana"/>
              </a:rPr>
              <a:t>Visibility </a:t>
            </a:r>
            <a:r>
              <a:rPr sz="1700" b="1" spc="-160" dirty="0">
                <a:solidFill>
                  <a:srgbClr val="0B044F"/>
                </a:solidFill>
                <a:latin typeface="Verdana"/>
                <a:cs typeface="Verdana"/>
              </a:rPr>
              <a:t>-</a:t>
            </a:r>
            <a:r>
              <a:rPr sz="1700" b="1" spc="-13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204" dirty="0">
                <a:solidFill>
                  <a:srgbClr val="0B044F"/>
                </a:solidFill>
                <a:latin typeface="Verdana"/>
                <a:cs typeface="Verdana"/>
              </a:rPr>
              <a:t>10m</a:t>
            </a:r>
            <a:endParaRPr sz="170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Dew </a:t>
            </a:r>
            <a:r>
              <a:rPr sz="1700" b="1" spc="-45" dirty="0">
                <a:solidFill>
                  <a:srgbClr val="0B044F"/>
                </a:solidFill>
                <a:latin typeface="Verdana"/>
                <a:cs typeface="Verdana"/>
              </a:rPr>
              <a:t>point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temperature</a:t>
            </a:r>
            <a:r>
              <a:rPr sz="1700" b="1" spc="-20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80" dirty="0">
                <a:solidFill>
                  <a:srgbClr val="0B044F"/>
                </a:solidFill>
                <a:latin typeface="Verdana"/>
                <a:cs typeface="Verdana"/>
              </a:rPr>
              <a:t>-Celsius</a:t>
            </a:r>
            <a:endParaRPr sz="170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90" dirty="0">
                <a:solidFill>
                  <a:srgbClr val="0B044F"/>
                </a:solidFill>
                <a:latin typeface="Verdana"/>
                <a:cs typeface="Verdana"/>
              </a:rPr>
              <a:t>Solar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radiation</a:t>
            </a:r>
            <a:r>
              <a:rPr sz="17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175" dirty="0">
                <a:solidFill>
                  <a:srgbClr val="0B044F"/>
                </a:solidFill>
                <a:latin typeface="Verdana"/>
                <a:cs typeface="Verdana"/>
              </a:rPr>
              <a:t>-MJ/m2</a:t>
            </a:r>
            <a:endParaRPr sz="170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9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75" dirty="0">
                <a:solidFill>
                  <a:srgbClr val="0B044F"/>
                </a:solidFill>
                <a:latin typeface="Verdana"/>
                <a:cs typeface="Verdana"/>
              </a:rPr>
              <a:t>Rainfall</a:t>
            </a:r>
            <a:r>
              <a:rPr sz="17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-mm</a:t>
            </a:r>
            <a:endParaRPr sz="170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80" dirty="0">
                <a:solidFill>
                  <a:srgbClr val="0B044F"/>
                </a:solidFill>
                <a:latin typeface="Verdana"/>
                <a:cs typeface="Verdana"/>
              </a:rPr>
              <a:t>Snowfall</a:t>
            </a:r>
            <a:r>
              <a:rPr sz="17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-cm</a:t>
            </a:r>
            <a:endParaRPr sz="170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85" dirty="0">
                <a:solidFill>
                  <a:srgbClr val="0B044F"/>
                </a:solidFill>
                <a:latin typeface="Verdana"/>
                <a:cs typeface="Verdana"/>
              </a:rPr>
              <a:t>Seasons </a:t>
            </a:r>
            <a:r>
              <a:rPr sz="1700" b="1" spc="-90" dirty="0">
                <a:solidFill>
                  <a:srgbClr val="0B044F"/>
                </a:solidFill>
                <a:latin typeface="Verdana"/>
                <a:cs typeface="Verdana"/>
              </a:rPr>
              <a:t>-Winter, </a:t>
            </a:r>
            <a:r>
              <a:rPr sz="1700" b="1" spc="-80" dirty="0">
                <a:solidFill>
                  <a:srgbClr val="0B044F"/>
                </a:solidFill>
                <a:latin typeface="Verdana"/>
                <a:cs typeface="Verdana"/>
              </a:rPr>
              <a:t>Spring, Summer,</a:t>
            </a:r>
            <a:r>
              <a:rPr sz="1700" b="1" spc="-14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40" dirty="0">
                <a:solidFill>
                  <a:srgbClr val="0B044F"/>
                </a:solidFill>
                <a:latin typeface="Verdana"/>
                <a:cs typeface="Verdana"/>
              </a:rPr>
              <a:t>Autumn</a:t>
            </a:r>
            <a:endParaRPr sz="170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Holiday </a:t>
            </a:r>
            <a:r>
              <a:rPr sz="1700" b="1" spc="-120" dirty="0">
                <a:solidFill>
                  <a:srgbClr val="0B044F"/>
                </a:solidFill>
                <a:latin typeface="Verdana"/>
                <a:cs typeface="Verdana"/>
              </a:rPr>
              <a:t>-Holiday/No</a:t>
            </a:r>
            <a:r>
              <a:rPr sz="17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Holiday</a:t>
            </a:r>
            <a:endParaRPr sz="170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45" dirty="0">
                <a:solidFill>
                  <a:srgbClr val="0B044F"/>
                </a:solidFill>
                <a:latin typeface="Verdana"/>
                <a:cs typeface="Verdana"/>
              </a:rPr>
              <a:t>Functional </a:t>
            </a:r>
            <a:r>
              <a:rPr sz="1700" b="1" spc="-70" dirty="0">
                <a:solidFill>
                  <a:srgbClr val="0B044F"/>
                </a:solidFill>
                <a:latin typeface="Verdana"/>
                <a:cs typeface="Verdana"/>
              </a:rPr>
              <a:t>Day </a:t>
            </a:r>
            <a:r>
              <a:rPr sz="1700" b="1" spc="-160" dirty="0">
                <a:solidFill>
                  <a:srgbClr val="0B044F"/>
                </a:solidFill>
                <a:latin typeface="Verdana"/>
                <a:cs typeface="Verdana"/>
              </a:rPr>
              <a:t>- </a:t>
            </a:r>
            <a:r>
              <a:rPr sz="1700" b="1" spc="-75" dirty="0">
                <a:solidFill>
                  <a:srgbClr val="0B044F"/>
                </a:solidFill>
                <a:latin typeface="Verdana"/>
                <a:cs typeface="Verdana"/>
              </a:rPr>
              <a:t>NoFunc(Non </a:t>
            </a:r>
            <a:r>
              <a:rPr sz="1700" b="1" spc="-50" dirty="0">
                <a:solidFill>
                  <a:srgbClr val="0B044F"/>
                </a:solidFill>
                <a:latin typeface="Verdana"/>
                <a:cs typeface="Verdana"/>
              </a:rPr>
              <a:t>Functional </a:t>
            </a:r>
            <a:r>
              <a:rPr sz="1700" b="1" spc="-90" dirty="0">
                <a:solidFill>
                  <a:srgbClr val="0B044F"/>
                </a:solidFill>
                <a:latin typeface="Verdana"/>
                <a:cs typeface="Verdana"/>
              </a:rPr>
              <a:t>Hrs),Fun(Functional</a:t>
            </a:r>
            <a:r>
              <a:rPr sz="17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150" dirty="0">
                <a:solidFill>
                  <a:srgbClr val="0B044F"/>
                </a:solidFill>
                <a:latin typeface="Verdana"/>
                <a:cs typeface="Verdana"/>
              </a:rPr>
              <a:t>Hrs)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2394" y="105159"/>
            <a:ext cx="40754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0" dirty="0"/>
              <a:t>FEATURE</a:t>
            </a:r>
            <a:r>
              <a:rPr sz="3000" spc="-225" dirty="0"/>
              <a:t> </a:t>
            </a:r>
            <a:r>
              <a:rPr sz="3000" spc="-95" dirty="0"/>
              <a:t>SUMMARY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24" y="157634"/>
            <a:ext cx="61779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85" dirty="0"/>
              <a:t>INSIGHTS </a:t>
            </a:r>
            <a:r>
              <a:rPr sz="3000" spc="-45" dirty="0"/>
              <a:t>FROM </a:t>
            </a:r>
            <a:r>
              <a:rPr sz="3000" spc="-80" dirty="0"/>
              <a:t>OUR</a:t>
            </a:r>
            <a:r>
              <a:rPr sz="3000" spc="-254" dirty="0"/>
              <a:t> </a:t>
            </a:r>
            <a:r>
              <a:rPr sz="3000" spc="-140" dirty="0"/>
              <a:t>DATASET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20649" y="810555"/>
            <a:ext cx="8099425" cy="3865879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422275" indent="-409575">
              <a:lnSpc>
                <a:spcPct val="100000"/>
              </a:lnSpc>
              <a:spcBef>
                <a:spcPts val="940"/>
              </a:spcBef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There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No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Missing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Values</a:t>
            </a:r>
            <a:r>
              <a:rPr sz="1400" b="1" spc="-1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present</a:t>
            </a:r>
            <a:endParaRPr sz="1400">
              <a:latin typeface="Verdana"/>
              <a:cs typeface="Verdana"/>
            </a:endParaRPr>
          </a:p>
          <a:p>
            <a:pPr marL="422275" indent="-409575">
              <a:lnSpc>
                <a:spcPct val="100000"/>
              </a:lnSpc>
              <a:spcBef>
                <a:spcPts val="840"/>
              </a:spcBef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There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No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Duplicate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values</a:t>
            </a:r>
            <a:r>
              <a:rPr sz="1400" b="1" spc="-20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present</a:t>
            </a:r>
            <a:endParaRPr sz="1400">
              <a:latin typeface="Verdana"/>
              <a:cs typeface="Verdana"/>
            </a:endParaRPr>
          </a:p>
          <a:p>
            <a:pPr marL="422275" indent="-409575">
              <a:lnSpc>
                <a:spcPct val="100000"/>
              </a:lnSpc>
              <a:spcBef>
                <a:spcPts val="840"/>
              </a:spcBef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There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No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null</a:t>
            </a:r>
            <a:r>
              <a:rPr sz="1400" b="1" spc="-15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values.</a:t>
            </a:r>
            <a:endParaRPr sz="1400">
              <a:latin typeface="Verdana"/>
              <a:cs typeface="Verdana"/>
            </a:endParaRPr>
          </a:p>
          <a:p>
            <a:pPr marL="421640" marR="47625" indent="-409575">
              <a:lnSpc>
                <a:spcPct val="150000"/>
              </a:lnSpc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20" dirty="0">
                <a:solidFill>
                  <a:srgbClr val="0B044F"/>
                </a:solidFill>
                <a:latin typeface="Verdana"/>
                <a:cs typeface="Verdana"/>
              </a:rPr>
              <a:t>And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ﬁnally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have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'rented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count'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variable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which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need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predict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for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new 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observations</a:t>
            </a:r>
            <a:endParaRPr sz="1400">
              <a:latin typeface="Verdana"/>
              <a:cs typeface="Verdana"/>
            </a:endParaRPr>
          </a:p>
          <a:p>
            <a:pPr marL="421640" marR="913765" indent="-409575">
              <a:lnSpc>
                <a:spcPct val="150000"/>
              </a:lnSpc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dataset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shows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hourly rental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data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for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one 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year </a:t>
            </a:r>
            <a:r>
              <a:rPr sz="1400" b="1" spc="-350" dirty="0">
                <a:solidFill>
                  <a:srgbClr val="0B044F"/>
                </a:solidFill>
                <a:latin typeface="Verdana"/>
                <a:cs typeface="Verdana"/>
              </a:rPr>
              <a:t>(1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December </a:t>
            </a:r>
            <a:r>
              <a:rPr sz="1400" b="1" spc="-204" dirty="0">
                <a:solidFill>
                  <a:srgbClr val="0B044F"/>
                </a:solidFill>
                <a:latin typeface="Verdana"/>
                <a:cs typeface="Verdana"/>
              </a:rPr>
              <a:t>2017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400" b="1" spc="-17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10" dirty="0">
                <a:solidFill>
                  <a:srgbClr val="0B044F"/>
                </a:solidFill>
                <a:latin typeface="Verdana"/>
                <a:cs typeface="Verdana"/>
              </a:rPr>
              <a:t>31  </a:t>
            </a:r>
            <a:r>
              <a:rPr sz="1400" b="1" spc="-135" dirty="0">
                <a:solidFill>
                  <a:srgbClr val="0B044F"/>
                </a:solidFill>
                <a:latin typeface="Verdana"/>
                <a:cs typeface="Verdana"/>
              </a:rPr>
              <a:t>November(2018)(365 </a:t>
            </a:r>
            <a:r>
              <a:rPr sz="1400" b="1" spc="-110" dirty="0">
                <a:solidFill>
                  <a:srgbClr val="0B044F"/>
                </a:solidFill>
                <a:latin typeface="Verdana"/>
                <a:cs typeface="Verdana"/>
              </a:rPr>
              <a:t>days).we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consider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this 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as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a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single 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year</a:t>
            </a:r>
            <a:r>
              <a:rPr sz="1400" b="1" spc="-10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data</a:t>
            </a:r>
            <a:endParaRPr sz="1400">
              <a:latin typeface="Verdana"/>
              <a:cs typeface="Verdana"/>
            </a:endParaRPr>
          </a:p>
          <a:p>
            <a:pPr marL="422275" indent="-409575">
              <a:lnSpc>
                <a:spcPct val="100000"/>
              </a:lnSpc>
              <a:spcBef>
                <a:spcPts val="840"/>
              </a:spcBef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So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we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convert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105" dirty="0">
                <a:solidFill>
                  <a:srgbClr val="0B044F"/>
                </a:solidFill>
                <a:latin typeface="Verdana"/>
                <a:cs typeface="Verdana"/>
              </a:rPr>
              <a:t>"date"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column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into </a:t>
            </a:r>
            <a:r>
              <a:rPr sz="1400" b="1" spc="-170" dirty="0">
                <a:solidFill>
                  <a:srgbClr val="0B044F"/>
                </a:solidFill>
                <a:latin typeface="Verdana"/>
                <a:cs typeface="Verdana"/>
              </a:rPr>
              <a:t>3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different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column 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i.e</a:t>
            </a:r>
            <a:r>
              <a:rPr sz="1400" b="1" spc="-25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130" dirty="0">
                <a:solidFill>
                  <a:srgbClr val="0B044F"/>
                </a:solidFill>
                <a:latin typeface="Verdana"/>
                <a:cs typeface="Verdana"/>
              </a:rPr>
              <a:t>"year","month","day".</a:t>
            </a:r>
            <a:endParaRPr sz="1400">
              <a:latin typeface="Verdana"/>
              <a:cs typeface="Verdana"/>
            </a:endParaRPr>
          </a:p>
          <a:p>
            <a:pPr marL="421640" marR="5080" indent="-409575">
              <a:lnSpc>
                <a:spcPct val="150000"/>
              </a:lnSpc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We </a:t>
            </a:r>
            <a:r>
              <a:rPr sz="1400" b="1" spc="-30" dirty="0">
                <a:solidFill>
                  <a:srgbClr val="0B044F"/>
                </a:solidFill>
                <a:latin typeface="Verdana"/>
                <a:cs typeface="Verdana"/>
              </a:rPr>
              <a:t>change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name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 some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features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for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our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convenience 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,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they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as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below  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'Rented_Bike_Count', </a:t>
            </a:r>
            <a:r>
              <a:rPr sz="1400" b="1" spc="-105" dirty="0">
                <a:solidFill>
                  <a:srgbClr val="0B044F"/>
                </a:solidFill>
                <a:latin typeface="Verdana"/>
                <a:cs typeface="Verdana"/>
              </a:rPr>
              <a:t>'Hour', </a:t>
            </a:r>
            <a:r>
              <a:rPr sz="1400" b="1" spc="-90" dirty="0">
                <a:solidFill>
                  <a:srgbClr val="0B044F"/>
                </a:solidFill>
                <a:latin typeface="Verdana"/>
                <a:cs typeface="Verdana"/>
              </a:rPr>
              <a:t>'Temperature', 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'Humidity', 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'Wind_speed', 'Visibility',  ‘Dew_point_temperature', </a:t>
            </a:r>
            <a:r>
              <a:rPr sz="1400" b="1" spc="-90" dirty="0">
                <a:solidFill>
                  <a:srgbClr val="0B044F"/>
                </a:solidFill>
                <a:latin typeface="Verdana"/>
                <a:cs typeface="Verdana"/>
              </a:rPr>
              <a:t>'Solar_Radiation', 'Rainfall', </a:t>
            </a:r>
            <a:r>
              <a:rPr sz="1400" b="1" spc="-95" dirty="0">
                <a:solidFill>
                  <a:srgbClr val="0B044F"/>
                </a:solidFill>
                <a:latin typeface="Verdana"/>
                <a:cs typeface="Verdana"/>
              </a:rPr>
              <a:t>'Snowfall', </a:t>
            </a:r>
            <a:r>
              <a:rPr sz="1400" b="1" spc="-100" dirty="0">
                <a:solidFill>
                  <a:srgbClr val="0B044F"/>
                </a:solidFill>
                <a:latin typeface="Verdana"/>
                <a:cs typeface="Verdana"/>
              </a:rPr>
              <a:t>'Seasons', </a:t>
            </a:r>
            <a:r>
              <a:rPr sz="1400" b="1" spc="-90" dirty="0">
                <a:solidFill>
                  <a:srgbClr val="0B044F"/>
                </a:solidFill>
                <a:latin typeface="Verdana"/>
                <a:cs typeface="Verdana"/>
              </a:rPr>
              <a:t>'Holiday', 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'Functioning_Day',</a:t>
            </a:r>
            <a:r>
              <a:rPr sz="14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'month','weekdays_weekend'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6168" y="170699"/>
            <a:ext cx="61518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90" dirty="0"/>
              <a:t>ANALYSIS </a:t>
            </a:r>
            <a:r>
              <a:rPr sz="2500" spc="-25" dirty="0"/>
              <a:t>OF </a:t>
            </a:r>
            <a:r>
              <a:rPr sz="2500" spc="-75" dirty="0"/>
              <a:t>RENTED </a:t>
            </a:r>
            <a:r>
              <a:rPr sz="2500" spc="-165" dirty="0"/>
              <a:t>BIKE</a:t>
            </a:r>
            <a:r>
              <a:rPr sz="2500" spc="-350" dirty="0"/>
              <a:t> </a:t>
            </a:r>
            <a:r>
              <a:rPr sz="2500" spc="-50" dirty="0"/>
              <a:t>COLUMN</a:t>
            </a:r>
            <a:endParaRPr sz="2500"/>
          </a:p>
        </p:txBody>
      </p:sp>
      <p:sp>
        <p:nvSpPr>
          <p:cNvPr id="3" name="object 3"/>
          <p:cNvSpPr/>
          <p:nvPr/>
        </p:nvSpPr>
        <p:spPr>
          <a:xfrm>
            <a:off x="152399" y="832173"/>
            <a:ext cx="3793567" cy="2910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1990" y="755023"/>
            <a:ext cx="4560715" cy="3064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124" y="3807693"/>
            <a:ext cx="882904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Font typeface="DejaVu Sans"/>
              <a:buChar char="➢"/>
              <a:tabLst>
                <a:tab pos="431165" algn="l"/>
                <a:tab pos="431800" algn="l"/>
              </a:tabLst>
            </a:pPr>
            <a:r>
              <a:rPr sz="1500" b="1" spc="-6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above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graph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5" dirty="0">
                <a:solidFill>
                  <a:srgbClr val="0B044F"/>
                </a:solidFill>
                <a:latin typeface="Verdana"/>
                <a:cs typeface="Verdana"/>
              </a:rPr>
              <a:t>shows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5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Rented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35" dirty="0">
                <a:solidFill>
                  <a:srgbClr val="0B044F"/>
                </a:solidFill>
                <a:latin typeface="Verdana"/>
                <a:cs typeface="Verdana"/>
              </a:rPr>
              <a:t>Count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has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moderate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right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80" dirty="0">
                <a:solidFill>
                  <a:srgbClr val="0B044F"/>
                </a:solidFill>
                <a:latin typeface="Verdana"/>
                <a:cs typeface="Verdana"/>
              </a:rPr>
              <a:t>skewness.</a:t>
            </a:r>
            <a:endParaRPr sz="1500">
              <a:latin typeface="Verdana"/>
              <a:cs typeface="Verdana"/>
            </a:endParaRPr>
          </a:p>
          <a:p>
            <a:pPr marL="431800" indent="-419100">
              <a:lnSpc>
                <a:spcPct val="100000"/>
              </a:lnSpc>
              <a:buFont typeface="DejaVu Sans"/>
              <a:buChar char="➢"/>
              <a:tabLst>
                <a:tab pos="431165" algn="l"/>
                <a:tab pos="431800" algn="l"/>
              </a:tabLst>
            </a:pPr>
            <a:r>
              <a:rPr sz="1500" b="1" spc="-6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above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boxplot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5" dirty="0">
                <a:solidFill>
                  <a:srgbClr val="0B044F"/>
                </a:solidFill>
                <a:latin typeface="Verdana"/>
                <a:cs typeface="Verdana"/>
              </a:rPr>
              <a:t>shows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5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have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35" dirty="0">
                <a:solidFill>
                  <a:srgbClr val="0B044F"/>
                </a:solidFill>
                <a:latin typeface="Verdana"/>
                <a:cs typeface="Verdana"/>
              </a:rPr>
              <a:t>detect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outliers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in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Rented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35" dirty="0">
                <a:solidFill>
                  <a:srgbClr val="0B044F"/>
                </a:solidFill>
                <a:latin typeface="Verdana"/>
                <a:cs typeface="Verdana"/>
              </a:rPr>
              <a:t>Count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35" dirty="0">
                <a:solidFill>
                  <a:srgbClr val="0B044F"/>
                </a:solidFill>
                <a:latin typeface="Verdana"/>
                <a:cs typeface="Verdana"/>
              </a:rPr>
              <a:t>column</a:t>
            </a:r>
            <a:endParaRPr sz="1500">
              <a:latin typeface="Verdana"/>
              <a:cs typeface="Verdana"/>
            </a:endParaRPr>
          </a:p>
          <a:p>
            <a:pPr marL="431165" marR="242570" indent="-419100">
              <a:lnSpc>
                <a:spcPct val="100000"/>
              </a:lnSpc>
              <a:buFont typeface="DejaVu Sans"/>
              <a:buChar char="➢"/>
              <a:tabLst>
                <a:tab pos="431165" algn="l"/>
                <a:tab pos="431800" algn="l"/>
              </a:tabLst>
            </a:pP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Since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assumption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linear regression </a:t>
            </a:r>
            <a:r>
              <a:rPr sz="1500" b="1" spc="-80" dirty="0">
                <a:solidFill>
                  <a:srgbClr val="0B044F"/>
                </a:solidFill>
                <a:latin typeface="Verdana"/>
                <a:cs typeface="Verdana"/>
              </a:rPr>
              <a:t>is </a:t>
            </a:r>
            <a:r>
              <a:rPr sz="1500" b="1" spc="-45" dirty="0">
                <a:solidFill>
                  <a:srgbClr val="0B044F"/>
                </a:solidFill>
                <a:latin typeface="Verdana"/>
                <a:cs typeface="Verdana"/>
              </a:rPr>
              <a:t>that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'the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distribution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500" b="1" spc="-35" dirty="0">
                <a:solidFill>
                  <a:srgbClr val="0B044F"/>
                </a:solidFill>
                <a:latin typeface="Verdana"/>
                <a:cs typeface="Verdana"/>
              </a:rPr>
              <a:t>dependent 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variable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has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35" dirty="0">
                <a:solidFill>
                  <a:srgbClr val="0B044F"/>
                </a:solidFill>
                <a:latin typeface="Verdana"/>
                <a:cs typeface="Verdana"/>
              </a:rPr>
              <a:t>be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95" dirty="0">
                <a:solidFill>
                  <a:srgbClr val="0B044F"/>
                </a:solidFill>
                <a:latin typeface="Verdana"/>
                <a:cs typeface="Verdana"/>
              </a:rPr>
              <a:t>normal',</a:t>
            </a:r>
            <a:r>
              <a:rPr sz="15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5" dirty="0">
                <a:solidFill>
                  <a:srgbClr val="0B044F"/>
                </a:solidFill>
                <a:latin typeface="Verdana"/>
                <a:cs typeface="Verdana"/>
              </a:rPr>
              <a:t>so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should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0" dirty="0">
                <a:solidFill>
                  <a:srgbClr val="0B044F"/>
                </a:solidFill>
                <a:latin typeface="Verdana"/>
                <a:cs typeface="Verdana"/>
              </a:rPr>
              <a:t>perform</a:t>
            </a:r>
            <a:r>
              <a:rPr sz="15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Square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0" dirty="0">
                <a:solidFill>
                  <a:srgbClr val="0B044F"/>
                </a:solidFill>
                <a:latin typeface="Verdana"/>
                <a:cs typeface="Verdana"/>
              </a:rPr>
              <a:t>root</a:t>
            </a:r>
            <a:r>
              <a:rPr sz="1500" b="1" spc="-14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operation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make</a:t>
            </a:r>
            <a:r>
              <a:rPr sz="15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it  </a:t>
            </a:r>
            <a:r>
              <a:rPr sz="1500" b="1" spc="-60" dirty="0">
                <a:solidFill>
                  <a:srgbClr val="0B044F"/>
                </a:solidFill>
                <a:latin typeface="Verdana"/>
                <a:cs typeface="Verdana"/>
              </a:rPr>
              <a:t>normal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1173"/>
            <a:ext cx="4176891" cy="2954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6168" y="170699"/>
            <a:ext cx="61518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90" dirty="0"/>
              <a:t>ANALYSIS </a:t>
            </a:r>
            <a:r>
              <a:rPr sz="2500" spc="-25" dirty="0"/>
              <a:t>OF </a:t>
            </a:r>
            <a:r>
              <a:rPr sz="2500" spc="-75" dirty="0"/>
              <a:t>RENTED </a:t>
            </a:r>
            <a:r>
              <a:rPr sz="2500" spc="-165" dirty="0"/>
              <a:t>BIKE</a:t>
            </a:r>
            <a:r>
              <a:rPr sz="2500" spc="-350" dirty="0"/>
              <a:t> </a:t>
            </a:r>
            <a:r>
              <a:rPr sz="2500" spc="-50" dirty="0"/>
              <a:t>COLUMN</a:t>
            </a:r>
            <a:endParaRPr sz="2500"/>
          </a:p>
        </p:txBody>
      </p:sp>
      <p:sp>
        <p:nvSpPr>
          <p:cNvPr id="4" name="object 4"/>
          <p:cNvSpPr/>
          <p:nvPr/>
        </p:nvSpPr>
        <p:spPr>
          <a:xfrm>
            <a:off x="4481691" y="778535"/>
            <a:ext cx="4662290" cy="2919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0649" y="3870676"/>
            <a:ext cx="8709660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640" marR="5080" indent="-409575">
              <a:lnSpc>
                <a:spcPct val="114999"/>
              </a:lnSpc>
              <a:spcBef>
                <a:spcPts val="100"/>
              </a:spcBef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After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applying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Square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root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skewed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Rented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Count,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here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25" dirty="0">
                <a:solidFill>
                  <a:srgbClr val="0B044F"/>
                </a:solidFill>
                <a:latin typeface="Verdana"/>
                <a:cs typeface="Verdana"/>
              </a:rPr>
              <a:t>get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almost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normal  distribution.</a:t>
            </a:r>
            <a:endParaRPr sz="1400">
              <a:latin typeface="Verdana"/>
              <a:cs typeface="Verdana"/>
            </a:endParaRPr>
          </a:p>
          <a:p>
            <a:pPr marL="421640" marR="350520" indent="-409575">
              <a:lnSpc>
                <a:spcPct val="114999"/>
              </a:lnSpc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After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applying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Square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root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Rented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Count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column,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5" dirty="0">
                <a:solidFill>
                  <a:srgbClr val="0B044F"/>
                </a:solidFill>
                <a:latin typeface="Verdana"/>
                <a:cs typeface="Verdana"/>
              </a:rPr>
              <a:t>ﬁnd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there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no 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outliers</a:t>
            </a:r>
            <a:r>
              <a:rPr sz="14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present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4818" y="147159"/>
            <a:ext cx="64433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9" dirty="0"/>
              <a:t>ANALYSIS </a:t>
            </a:r>
            <a:r>
              <a:rPr sz="3000" spc="-30" dirty="0"/>
              <a:t>OF </a:t>
            </a:r>
            <a:r>
              <a:rPr sz="3000" spc="-80" dirty="0"/>
              <a:t>MONTH</a:t>
            </a:r>
            <a:r>
              <a:rPr sz="3000" spc="-330" dirty="0"/>
              <a:t> </a:t>
            </a:r>
            <a:r>
              <a:rPr sz="3000" spc="-145" dirty="0"/>
              <a:t>VARIABLE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424049" y="751073"/>
            <a:ext cx="8292908" cy="29912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599" y="3875584"/>
            <a:ext cx="8693150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690" marR="5080" indent="-428625">
              <a:lnSpc>
                <a:spcPct val="114999"/>
              </a:lnSpc>
              <a:spcBef>
                <a:spcPts val="100"/>
              </a:spcBef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From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above </a:t>
            </a:r>
            <a:r>
              <a:rPr sz="1600" b="1" spc="-75" dirty="0">
                <a:solidFill>
                  <a:srgbClr val="0B044F"/>
                </a:solidFill>
                <a:latin typeface="Verdana"/>
                <a:cs typeface="Verdana"/>
              </a:rPr>
              <a:t>bar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plot </a:t>
            </a:r>
            <a:r>
              <a:rPr sz="1600" b="1" spc="-75" dirty="0">
                <a:solidFill>
                  <a:srgbClr val="0B044F"/>
                </a:solidFill>
                <a:latin typeface="Verdana"/>
                <a:cs typeface="Verdana"/>
              </a:rPr>
              <a:t>we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can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clearly </a:t>
            </a:r>
            <a:r>
              <a:rPr sz="1600" b="1" spc="-100" dirty="0">
                <a:solidFill>
                  <a:srgbClr val="0B044F"/>
                </a:solidFill>
                <a:latin typeface="Verdana"/>
                <a:cs typeface="Verdana"/>
              </a:rPr>
              <a:t>say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that </a:t>
            </a:r>
            <a:r>
              <a:rPr sz="1600" b="1" spc="-30" dirty="0">
                <a:solidFill>
                  <a:srgbClr val="0B044F"/>
                </a:solidFill>
                <a:latin typeface="Verdana"/>
                <a:cs typeface="Verdana"/>
              </a:rPr>
              <a:t>from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600" b="1" spc="-35" dirty="0">
                <a:solidFill>
                  <a:srgbClr val="0B044F"/>
                </a:solidFill>
                <a:latin typeface="Verdana"/>
                <a:cs typeface="Verdana"/>
              </a:rPr>
              <a:t>month </a:t>
            </a:r>
            <a:r>
              <a:rPr sz="1600" b="1" spc="-190" dirty="0">
                <a:solidFill>
                  <a:srgbClr val="0B044F"/>
                </a:solidFill>
                <a:latin typeface="Verdana"/>
                <a:cs typeface="Verdana"/>
              </a:rPr>
              <a:t>5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to </a:t>
            </a:r>
            <a:r>
              <a:rPr sz="1600" b="1" spc="-285" dirty="0">
                <a:solidFill>
                  <a:srgbClr val="0B044F"/>
                </a:solidFill>
                <a:latin typeface="Verdana"/>
                <a:cs typeface="Verdana"/>
              </a:rPr>
              <a:t>10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 </a:t>
            </a:r>
            <a:r>
              <a:rPr sz="1600" b="1" spc="-35" dirty="0">
                <a:solidFill>
                  <a:srgbClr val="0B044F"/>
                </a:solidFill>
                <a:latin typeface="Verdana"/>
                <a:cs typeface="Verdana"/>
              </a:rPr>
              <a:t>demand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rented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35" dirty="0">
                <a:solidFill>
                  <a:srgbClr val="0B044F"/>
                </a:solidFill>
                <a:latin typeface="Verdana"/>
                <a:cs typeface="Verdana"/>
              </a:rPr>
              <a:t>high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as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compare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other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months.these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months  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comes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inside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summer</a:t>
            </a:r>
            <a:r>
              <a:rPr sz="1600" b="1" spc="-2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season.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1715</Words>
  <Application>Microsoft Office PowerPoint</Application>
  <PresentationFormat>On-screen Show (16:9)</PresentationFormat>
  <Paragraphs>160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 Rounded MT Bold</vt:lpstr>
      <vt:lpstr>Calibri</vt:lpstr>
      <vt:lpstr>DejaVu Sans</vt:lpstr>
      <vt:lpstr>Montserrat</vt:lpstr>
      <vt:lpstr>Verdana</vt:lpstr>
      <vt:lpstr>Office Theme</vt:lpstr>
      <vt:lpstr>PowerPoint Presentation</vt:lpstr>
      <vt:lpstr>CONTENT</vt:lpstr>
      <vt:lpstr>BUSINESS UNDERSTANDING</vt:lpstr>
      <vt:lpstr>DATA SUMMARY</vt:lpstr>
      <vt:lpstr>FEATURE SUMMARY</vt:lpstr>
      <vt:lpstr>INSIGHTS FROM OUR DATASET</vt:lpstr>
      <vt:lpstr>ANALYSIS OF RENTED BIKE COLUMN</vt:lpstr>
      <vt:lpstr>ANALYSIS OF RENTED BIKE COLUMN</vt:lpstr>
      <vt:lpstr>ANALYSIS OF MONTH VARIABLE</vt:lpstr>
      <vt:lpstr>ANALYSIS OF WEEKDAYS_WEEKEND VARIABLE</vt:lpstr>
      <vt:lpstr>ANALYSIS OF HOUR VARIABLE</vt:lpstr>
      <vt:lpstr>ANALYSIS OF FUNCTIONING DAY VARIABLE</vt:lpstr>
      <vt:lpstr>ANALYSIS OF SEASON VARIABLE</vt:lpstr>
      <vt:lpstr>ANALYSIS OF SEASON VARIABLE</vt:lpstr>
      <vt:lpstr>ANALYSIS OF HOLIDAY VARIABLE</vt:lpstr>
      <vt:lpstr>NUMERICAL VS.RENTED BIKE COUNT</vt:lpstr>
      <vt:lpstr>NUMERICAL VS.RENTED BIKE COUNT</vt:lpstr>
      <vt:lpstr>REGRESSION PLOT FOR NUMERICAL VARIABLE</vt:lpstr>
      <vt:lpstr>REGRESSION PLOT FOR NUMERICAL VARIABLE</vt:lpstr>
      <vt:lpstr>REGRESSION PLOT FOR NUMERICAL  VARIABLE</vt:lpstr>
      <vt:lpstr>OLS REGRESSION MODEL</vt:lpstr>
      <vt:lpstr>CORRELATION MATRIX</vt:lpstr>
      <vt:lpstr>MODEL BUILDING</vt:lpstr>
      <vt:lpstr>LINEAR REGRESSION</vt:lpstr>
      <vt:lpstr>LASSO  REGRESSION</vt:lpstr>
      <vt:lpstr>RANDOM FOREST</vt:lpstr>
      <vt:lpstr>GRADIENT BOOSTING</vt:lpstr>
      <vt:lpstr>GRADIENT BOOSTING REGRESSOR WITH  GRIDSEARCHCV</vt:lpstr>
      <vt:lpstr>CHALLENGES</vt:lpstr>
      <vt:lpstr>CONCLUSION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sharing demand prediction ppt</dc:title>
  <dc:creator>Dhiraj</dc:creator>
  <cp:lastModifiedBy>prasad Patil</cp:lastModifiedBy>
  <cp:revision>4</cp:revision>
  <dcterms:created xsi:type="dcterms:W3CDTF">2023-02-03T13:33:07Z</dcterms:created>
  <dcterms:modified xsi:type="dcterms:W3CDTF">2023-02-03T14:01:47Z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2023-02-03T00:00:00Z</vt:filetime>
  </property>
</Properties>
</file>