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9778" y="1837131"/>
            <a:ext cx="6584442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850" y="1197438"/>
            <a:ext cx="8251825" cy="258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482" y="923366"/>
            <a:ext cx="60039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20"/>
              <a:t>Capst</a:t>
            </a:r>
            <a:r>
              <a:rPr dirty="0" sz="4400" spc="-150"/>
              <a:t>o</a:t>
            </a:r>
            <a:r>
              <a:rPr dirty="0" sz="4400" spc="-120"/>
              <a:t>ne</a:t>
            </a:r>
            <a:r>
              <a:rPr dirty="0" sz="4400" spc="-275"/>
              <a:t> </a:t>
            </a:r>
            <a:r>
              <a:rPr dirty="0" sz="4400" spc="-155"/>
              <a:t>Project</a:t>
            </a:r>
            <a:r>
              <a:rPr dirty="0" sz="4400" spc="-254"/>
              <a:t> </a:t>
            </a:r>
            <a:r>
              <a:rPr dirty="0" sz="4400" spc="-415"/>
              <a:t>-</a:t>
            </a:r>
            <a:r>
              <a:rPr dirty="0" sz="4400" spc="-254"/>
              <a:t> </a:t>
            </a:r>
            <a:r>
              <a:rPr dirty="0" sz="4400" spc="-95"/>
              <a:t>4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90245" y="2235200"/>
            <a:ext cx="8483600" cy="264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200" spc="-120" b="1">
                <a:solidFill>
                  <a:srgbClr val="124F5C"/>
                </a:solidFill>
                <a:latin typeface="Verdana"/>
                <a:cs typeface="Verdana"/>
              </a:rPr>
              <a:t>Netfl</a:t>
            </a:r>
            <a:r>
              <a:rPr dirty="0" sz="3200" spc="-85" b="1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3200" spc="-235" b="1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dirty="0" sz="3200" spc="-19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3200" spc="-85" b="1">
                <a:solidFill>
                  <a:srgbClr val="124F5C"/>
                </a:solidFill>
                <a:latin typeface="Verdana"/>
                <a:cs typeface="Verdana"/>
              </a:rPr>
              <a:t>Mo</a:t>
            </a:r>
            <a:r>
              <a:rPr dirty="0" sz="3200" spc="-65" b="1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3200" spc="-145" b="1">
                <a:solidFill>
                  <a:srgbClr val="124F5C"/>
                </a:solidFill>
                <a:latin typeface="Verdana"/>
                <a:cs typeface="Verdana"/>
              </a:rPr>
              <a:t>ies</a:t>
            </a:r>
            <a:r>
              <a:rPr dirty="0" sz="3200" spc="-2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3200" spc="-110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3200" spc="-114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3200" spc="-25" b="1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3200" spc="-21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3200" spc="-130" b="1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dirty="0" sz="3200" spc="-19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3200" spc="-145" b="1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dirty="0" sz="3200" spc="-2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3200" spc="-95" b="1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750">
              <a:latin typeface="Verdana"/>
              <a:cs typeface="Verdana"/>
            </a:endParaRPr>
          </a:p>
          <a:p>
            <a:pPr algn="ctr">
              <a:lnSpc>
                <a:spcPts val="2215"/>
              </a:lnSpc>
            </a:pPr>
            <a:r>
              <a:rPr dirty="0" sz="2000" spc="50">
                <a:solidFill>
                  <a:srgbClr val="124F5C"/>
                </a:solidFill>
                <a:latin typeface="Verdana"/>
                <a:cs typeface="Verdana"/>
              </a:rPr>
              <a:t>Sub</a:t>
            </a:r>
            <a:r>
              <a:rPr dirty="0" sz="2000" spc="7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2000" spc="10">
                <a:solidFill>
                  <a:srgbClr val="124F5C"/>
                </a:solidFill>
                <a:latin typeface="Verdana"/>
                <a:cs typeface="Verdana"/>
              </a:rPr>
              <a:t>itt</a:t>
            </a:r>
            <a:r>
              <a:rPr dirty="0" sz="2000" spc="2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2000" spc="11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2000" spc="-204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endParaRPr sz="2000">
              <a:latin typeface="Verdana"/>
              <a:cs typeface="Verdana"/>
            </a:endParaRPr>
          </a:p>
          <a:p>
            <a:pPr marL="2365375" marR="3596640">
              <a:lnSpc>
                <a:spcPts val="2800"/>
              </a:lnSpc>
              <a:spcBef>
                <a:spcPts val="380"/>
              </a:spcBef>
            </a:pPr>
            <a:r>
              <a:rPr dirty="0" sz="2800" spc="-90" b="1">
                <a:solidFill>
                  <a:srgbClr val="CC0000"/>
                </a:solidFill>
                <a:latin typeface="Verdana"/>
                <a:cs typeface="Verdana"/>
              </a:rPr>
              <a:t>Patil</a:t>
            </a:r>
            <a:r>
              <a:rPr dirty="0" sz="2800" spc="-170" b="1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dirty="0" sz="2800" spc="-105" b="1">
                <a:solidFill>
                  <a:srgbClr val="CC0000"/>
                </a:solidFill>
                <a:latin typeface="Verdana"/>
                <a:cs typeface="Verdana"/>
              </a:rPr>
              <a:t>Prasad  </a:t>
            </a:r>
            <a:r>
              <a:rPr dirty="0" sz="2800" spc="-100" b="1">
                <a:solidFill>
                  <a:srgbClr val="CC0000"/>
                </a:solidFill>
                <a:latin typeface="Verdana"/>
                <a:cs typeface="Verdana"/>
              </a:rPr>
              <a:t>Deore</a:t>
            </a:r>
            <a:r>
              <a:rPr dirty="0" sz="2800" spc="-170" b="1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dirty="0" sz="2800" spc="-105" b="1">
                <a:solidFill>
                  <a:srgbClr val="CC0000"/>
                </a:solidFill>
                <a:latin typeface="Verdana"/>
                <a:cs typeface="Verdana"/>
              </a:rPr>
              <a:t>Prasad  </a:t>
            </a:r>
            <a:r>
              <a:rPr dirty="0" sz="2800" spc="-30" b="1">
                <a:solidFill>
                  <a:srgbClr val="CC0000"/>
                </a:solidFill>
                <a:latin typeface="Verdana"/>
                <a:cs typeface="Verdana"/>
              </a:rPr>
              <a:t>Wagh</a:t>
            </a:r>
            <a:r>
              <a:rPr dirty="0" sz="2800" spc="-195" b="1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dirty="0" sz="2800" spc="-120" b="1">
                <a:solidFill>
                  <a:srgbClr val="CC0000"/>
                </a:solidFill>
                <a:latin typeface="Verdana"/>
                <a:cs typeface="Verdana"/>
              </a:rPr>
              <a:t>Kiran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/>
              <a:t>E</a:t>
            </a:r>
            <a:r>
              <a:rPr dirty="0" sz="2800" spc="-40"/>
              <a:t>D</a:t>
            </a:r>
            <a:r>
              <a:rPr dirty="0" sz="2800" spc="-35"/>
              <a:t>A</a:t>
            </a:r>
            <a:r>
              <a:rPr dirty="0" sz="2800" spc="-150"/>
              <a:t> </a:t>
            </a:r>
            <a:r>
              <a:rPr dirty="0" sz="2800" spc="-195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882390" cy="34975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4965" marR="5080" indent="-342900">
              <a:lnSpc>
                <a:spcPct val="114999"/>
              </a:lnSpc>
              <a:spcBef>
                <a:spcPts val="10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Though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there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was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decrease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 movies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added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2020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pattern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did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not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exist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TV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added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same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124F5C"/>
                </a:solidFill>
                <a:latin typeface="Verdana"/>
                <a:cs typeface="Verdana"/>
              </a:rPr>
              <a:t>year.</a:t>
            </a:r>
            <a:endParaRPr sz="1800">
              <a:latin typeface="Verdana"/>
              <a:cs typeface="Verdana"/>
            </a:endParaRPr>
          </a:p>
          <a:p>
            <a:pPr algn="just" marL="354965" marR="5080" indent="-342900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This </a:t>
            </a:r>
            <a:r>
              <a:rPr dirty="0" sz="1800" spc="70">
                <a:solidFill>
                  <a:srgbClr val="124F5C"/>
                </a:solidFill>
                <a:latin typeface="Verdana"/>
                <a:cs typeface="Verdana"/>
              </a:rPr>
              <a:t>might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signal that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Netflix </a:t>
            </a:r>
            <a:r>
              <a:rPr dirty="0" sz="1800" spc="-6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increasingly 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concentrating </a:t>
            </a:r>
            <a:r>
              <a:rPr dirty="0" sz="1800" spc="-6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introducing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more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TV </a:t>
            </a:r>
            <a:r>
              <a:rPr dirty="0" sz="1800" spc="-6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series</a:t>
            </a:r>
            <a:r>
              <a:rPr dirty="0" sz="1800" spc="-9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its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platform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rather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8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18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mo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0428" y="2850700"/>
            <a:ext cx="4469750" cy="22270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8252" y="514309"/>
            <a:ext cx="4411992" cy="22227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9640" y="359664"/>
            <a:ext cx="4404360" cy="24048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/>
              <a:t>E</a:t>
            </a:r>
            <a:r>
              <a:rPr dirty="0" sz="2800" spc="-40"/>
              <a:t>D</a:t>
            </a:r>
            <a:r>
              <a:rPr dirty="0" sz="2800" spc="-35"/>
              <a:t>A</a:t>
            </a:r>
            <a:r>
              <a:rPr dirty="0" sz="2800" spc="-150"/>
              <a:t> </a:t>
            </a:r>
            <a:r>
              <a:rPr dirty="0" sz="2800" spc="-195"/>
              <a:t>(Contd.)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2150" y="1197438"/>
            <a:ext cx="4013200" cy="12884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25"/>
              </a:spcBef>
              <a:buFont typeface="Tahoma"/>
              <a:buChar char="●"/>
              <a:tabLst>
                <a:tab pos="367665" algn="l"/>
                <a:tab pos="368300" algn="l"/>
              </a:tabLst>
            </a:pP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length</a:t>
            </a:r>
            <a:r>
              <a:rPr dirty="0" sz="1800" spc="-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800" spc="-9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movies</a:t>
            </a:r>
            <a:r>
              <a:rPr dirty="0" sz="1800" spc="-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  <a:p>
            <a:pPr marL="367665">
              <a:lnSpc>
                <a:spcPct val="100000"/>
              </a:lnSpc>
              <a:spcBef>
                <a:spcPts val="330"/>
              </a:spcBef>
            </a:pP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105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ost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nor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mally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distr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ibute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67665" marR="19050" indent="-342900">
              <a:lnSpc>
                <a:spcPct val="114999"/>
              </a:lnSpc>
              <a:buFont typeface="Tahoma"/>
              <a:buChar char="●"/>
              <a:tabLst>
                <a:tab pos="367665" algn="l"/>
                <a:tab pos="368300" algn="l"/>
                <a:tab pos="1436370" algn="l"/>
                <a:tab pos="1799589" algn="l"/>
                <a:tab pos="2326640" algn="l"/>
                <a:tab pos="2757805" algn="l"/>
                <a:tab pos="3620770" algn="l"/>
              </a:tabLst>
            </a:pP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Majority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re 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dirty="0" sz="18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75" b="1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dirty="0" baseline="25462" sz="1800" spc="-97" b="1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baseline="25462" sz="1800" spc="-67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baseline="25462" sz="1800" spc="142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90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so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85" y="2813804"/>
            <a:ext cx="4305859" cy="22593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0626" y="2813804"/>
            <a:ext cx="4271154" cy="22593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/>
              <a:t>E</a:t>
            </a:r>
            <a:r>
              <a:rPr dirty="0" sz="2800" spc="-40"/>
              <a:t>D</a:t>
            </a:r>
            <a:r>
              <a:rPr dirty="0" sz="2800" spc="-35"/>
              <a:t>A</a:t>
            </a:r>
            <a:r>
              <a:rPr dirty="0" sz="2800" spc="-150"/>
              <a:t> </a:t>
            </a:r>
            <a:r>
              <a:rPr dirty="0" sz="2800" spc="-195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990975" cy="2235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4965" marR="5080" indent="-342900">
              <a:lnSpc>
                <a:spcPct val="114999"/>
              </a:lnSpc>
              <a:spcBef>
                <a:spcPts val="10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Dramas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4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comedies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-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documentaries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most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popular genre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movies 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tfl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algn="just" marL="354965" marR="7620" indent="-342900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International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crime</a:t>
            </a:r>
            <a:r>
              <a:rPr dirty="0" sz="1800" spc="-95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kids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most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popular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genre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ows</a:t>
            </a:r>
            <a:r>
              <a:rPr dirty="0" sz="1800" spc="-114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tfl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37844"/>
            <a:ext cx="4572000" cy="41056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/>
              <a:t>E</a:t>
            </a:r>
            <a:r>
              <a:rPr dirty="0" sz="2800" spc="-40"/>
              <a:t>D</a:t>
            </a:r>
            <a:r>
              <a:rPr dirty="0" sz="2800" spc="-35"/>
              <a:t>A</a:t>
            </a:r>
            <a:r>
              <a:rPr dirty="0" sz="2800" spc="-150"/>
              <a:t> </a:t>
            </a:r>
            <a:r>
              <a:rPr dirty="0" sz="2800" spc="-195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988435" cy="9728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4965" marR="5080" indent="-342900">
              <a:lnSpc>
                <a:spcPct val="114999"/>
              </a:lnSpc>
              <a:spcBef>
                <a:spcPts val="10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Raul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Campos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Jan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Suter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have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directed</a:t>
            </a:r>
            <a:r>
              <a:rPr dirty="0" sz="1800" spc="69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35" b="1">
                <a:solidFill>
                  <a:srgbClr val="124F5C"/>
                </a:solidFill>
                <a:latin typeface="Verdana"/>
                <a:cs typeface="Verdana"/>
              </a:rPr>
              <a:t>18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movies,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igh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1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yone</a:t>
            </a:r>
            <a:r>
              <a:rPr dirty="0" sz="1800" spc="-1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yet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2144268"/>
            <a:ext cx="3016885" cy="6572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ahoma"/>
              <a:buChar char="●"/>
              <a:tabLst>
                <a:tab pos="354965" algn="l"/>
                <a:tab pos="355600" algn="l"/>
                <a:tab pos="1840230" algn="l"/>
              </a:tabLst>
            </a:pP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Al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dirty="0" sz="1800" spc="-90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ir</a:t>
            </a:r>
            <a:r>
              <a:rPr dirty="0" sz="1800" b="1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Fothe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gill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  <a:tabLst>
                <a:tab pos="1643380" algn="l"/>
                <a:tab pos="2585085" algn="l"/>
              </a:tabLst>
            </a:pP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directed	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three	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5191" y="2144268"/>
            <a:ext cx="799465" cy="657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0205">
              <a:lnSpc>
                <a:spcPct val="115100"/>
              </a:lnSpc>
              <a:spcBef>
                <a:spcPts val="100"/>
              </a:spcBef>
            </a:pP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has  </a:t>
            </a:r>
            <a:r>
              <a:rPr dirty="0" sz="1800" spc="-5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ows,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850" y="2775966"/>
            <a:ext cx="3989704" cy="12877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just" marL="354965">
              <a:lnSpc>
                <a:spcPct val="100000"/>
              </a:lnSpc>
              <a:spcBef>
                <a:spcPts val="420"/>
              </a:spcBef>
            </a:pP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igh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1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yone</a:t>
            </a:r>
            <a:r>
              <a:rPr dirty="0" sz="1800" spc="-1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yet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algn="just" marL="354965" marR="5080" indent="-342900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Only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six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directors</a:t>
            </a:r>
            <a:r>
              <a:rPr dirty="0" sz="1800" spc="6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have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directed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more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than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one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lev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48555" y="1016508"/>
            <a:ext cx="4695825" cy="4069715"/>
            <a:chOff x="4448555" y="1016508"/>
            <a:chExt cx="4695825" cy="40697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3443" y="3125001"/>
              <a:ext cx="4475544" cy="19606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8555" y="1016508"/>
              <a:ext cx="4695444" cy="2065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8582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0"/>
              <a:t>Feature</a:t>
            </a:r>
            <a:r>
              <a:rPr dirty="0" sz="2800" spc="-170"/>
              <a:t> </a:t>
            </a:r>
            <a:r>
              <a:rPr dirty="0" sz="2800" spc="-80"/>
              <a:t>Engineering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48650" cy="322389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r>
              <a:rPr dirty="0" sz="1800" spc="6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dirty="0" sz="1800" spc="6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built</a:t>
            </a:r>
            <a:r>
              <a:rPr dirty="0" sz="1800" spc="4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based</a:t>
            </a:r>
            <a:r>
              <a:rPr dirty="0" sz="1800" spc="4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dirty="0" sz="1800" spc="6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6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attributes:</a:t>
            </a:r>
            <a:r>
              <a:rPr dirty="0" sz="1800" spc="5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Director,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Cast,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Country,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sted</a:t>
            </a:r>
            <a:r>
              <a:rPr dirty="0" sz="18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(ge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85">
                <a:solidFill>
                  <a:srgbClr val="124F5C"/>
                </a:solidFill>
                <a:latin typeface="Verdana"/>
                <a:cs typeface="Verdana"/>
              </a:rPr>
              <a:t>res</a:t>
            </a:r>
            <a:r>
              <a:rPr dirty="0" sz="1800" spc="-85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scr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95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tion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Ste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800" spc="-114" b="1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12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olv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5" b="1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-114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 b="1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20" b="1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roc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25" b="1">
                <a:solidFill>
                  <a:srgbClr val="124F5C"/>
                </a:solidFill>
                <a:latin typeface="Verdana"/>
                <a:cs typeface="Verdana"/>
              </a:rPr>
              <a:t>ss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800" spc="-254" b="1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lvl="1" marL="812165" indent="-317500">
              <a:lnSpc>
                <a:spcPct val="100000"/>
              </a:lnSpc>
              <a:spcBef>
                <a:spcPts val="1914"/>
              </a:spcBef>
              <a:buFont typeface="Tahoma"/>
              <a:buChar char="○"/>
              <a:tabLst>
                <a:tab pos="812165" algn="l"/>
                <a:tab pos="812800" algn="l"/>
              </a:tabLst>
            </a:pP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Removing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non-ascii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characters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124F5C"/>
              </a:buClr>
              <a:buFont typeface="Tahoma"/>
              <a:buChar char="○"/>
            </a:pPr>
            <a:endParaRPr sz="1500">
              <a:latin typeface="Verdana"/>
              <a:cs typeface="Verdana"/>
            </a:endParaRPr>
          </a:p>
          <a:p>
            <a:pPr lvl="1" marL="812165" indent="-317500">
              <a:lnSpc>
                <a:spcPct val="100000"/>
              </a:lnSpc>
              <a:buFont typeface="Tahoma"/>
              <a:buChar char="○"/>
              <a:tabLst>
                <a:tab pos="812165" algn="l"/>
                <a:tab pos="812800" algn="l"/>
              </a:tabLst>
            </a:pP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emo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stop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wor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-4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rcase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Tahoma"/>
              <a:buChar char="○"/>
            </a:pPr>
            <a:endParaRPr sz="1500">
              <a:latin typeface="Verdana"/>
              <a:cs typeface="Verdana"/>
            </a:endParaRPr>
          </a:p>
          <a:p>
            <a:pPr lvl="1" marL="812165" indent="-317500">
              <a:lnSpc>
                <a:spcPct val="100000"/>
              </a:lnSpc>
              <a:buFont typeface="Tahoma"/>
              <a:buChar char="○"/>
              <a:tabLst>
                <a:tab pos="812165" algn="l"/>
                <a:tab pos="812800" algn="l"/>
              </a:tabLst>
            </a:pP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emo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dirty="0" sz="14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124F5C"/>
                </a:solidFill>
                <a:latin typeface="Verdana"/>
                <a:cs typeface="Verdana"/>
              </a:rPr>
              <a:t>punct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uat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mar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ks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124F5C"/>
              </a:buClr>
              <a:buFont typeface="Tahoma"/>
              <a:buChar char="○"/>
            </a:pPr>
            <a:endParaRPr sz="1500">
              <a:latin typeface="Verdana"/>
              <a:cs typeface="Verdana"/>
            </a:endParaRPr>
          </a:p>
          <a:p>
            <a:pPr lvl="1" marL="812165" indent="-317500">
              <a:lnSpc>
                <a:spcPct val="100000"/>
              </a:lnSpc>
              <a:buFont typeface="Tahoma"/>
              <a:buChar char="○"/>
              <a:tabLst>
                <a:tab pos="812165" algn="l"/>
                <a:tab pos="812800" algn="l"/>
              </a:tabLst>
            </a:pP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Lemmatization,</a:t>
            </a:r>
            <a:r>
              <a:rPr dirty="0" sz="14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tokenization</a:t>
            </a:r>
            <a:r>
              <a:rPr dirty="0" sz="14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dirty="0" sz="14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vectorization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124F5C"/>
              </a:buClr>
              <a:buFont typeface="Tahoma"/>
              <a:buChar char="○"/>
            </a:pPr>
            <a:endParaRPr sz="1500">
              <a:latin typeface="Verdana"/>
              <a:cs typeface="Verdana"/>
            </a:endParaRPr>
          </a:p>
          <a:p>
            <a:pPr lvl="1" marL="812165" indent="-317500">
              <a:lnSpc>
                <a:spcPct val="100000"/>
              </a:lnSpc>
              <a:buFont typeface="Tahoma"/>
              <a:buChar char="○"/>
              <a:tabLst>
                <a:tab pos="812165" algn="l"/>
                <a:tab pos="812800" algn="l"/>
              </a:tabLst>
            </a:pPr>
            <a:r>
              <a:rPr dirty="0" sz="1400" spc="8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35">
                <a:solidFill>
                  <a:srgbClr val="124F5C"/>
                </a:solidFill>
                <a:latin typeface="Verdana"/>
                <a:cs typeface="Verdana"/>
              </a:rPr>
              <a:t>mens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na</a:t>
            </a:r>
            <a:r>
              <a:rPr dirty="0" sz="1400" spc="-5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7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dirty="0" sz="1400" spc="-1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dirty="0" sz="1400" spc="55">
                <a:solidFill>
                  <a:srgbClr val="124F5C"/>
                </a:solidFill>
                <a:latin typeface="Verdana"/>
                <a:cs typeface="Verdana"/>
              </a:rPr>
              <a:t>duc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dirty="0" sz="1400" spc="-1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80">
                <a:solidFill>
                  <a:srgbClr val="124F5C"/>
                </a:solidFill>
                <a:latin typeface="Verdana"/>
                <a:cs typeface="Verdana"/>
              </a:rPr>
              <a:t>PCA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54457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0"/>
              <a:t>Feature</a:t>
            </a:r>
            <a:r>
              <a:rPr dirty="0" sz="2800" spc="-170"/>
              <a:t> </a:t>
            </a:r>
            <a:r>
              <a:rPr dirty="0" sz="2800" spc="-80"/>
              <a:t>Engineering</a:t>
            </a:r>
            <a:r>
              <a:rPr dirty="0" sz="2800" spc="-155"/>
              <a:t> </a:t>
            </a:r>
            <a:r>
              <a:rPr dirty="0" sz="2800" spc="-195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52169" y="2082164"/>
            <a:ext cx="550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𝑻𝑭</a:t>
            </a:r>
            <a:r>
              <a:rPr dirty="0" sz="1800" spc="25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8248650" cy="101091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425"/>
              </a:spcBef>
              <a:buFont typeface="Tahoma"/>
              <a:buChar char="●"/>
              <a:tabLst>
                <a:tab pos="342265" algn="l"/>
                <a:tab pos="355600" algn="l"/>
                <a:tab pos="1169035" algn="l"/>
                <a:tab pos="1976755" algn="l"/>
                <a:tab pos="3335020" algn="l"/>
                <a:tab pos="4291965" algn="l"/>
                <a:tab pos="5662295" algn="l"/>
                <a:tab pos="7094855" algn="l"/>
              </a:tabLst>
            </a:pP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TFIDF	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(Term	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Frequency	</a:t>
            </a:r>
            <a:r>
              <a:rPr dirty="0" sz="1800" spc="-45">
                <a:solidFill>
                  <a:srgbClr val="124F5C"/>
                </a:solidFill>
                <a:latin typeface="Verdana"/>
                <a:cs typeface="Verdana"/>
              </a:rPr>
              <a:t>Inverse	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Document	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Frequency)	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vectorizer</a:t>
            </a:r>
            <a:endParaRPr sz="1800">
              <a:latin typeface="Verdana"/>
              <a:cs typeface="Verdana"/>
            </a:endParaRPr>
          </a:p>
          <a:p>
            <a:pPr algn="ctr" marR="3733800">
              <a:lnSpc>
                <a:spcPct val="100000"/>
              </a:lnSpc>
              <a:spcBef>
                <a:spcPts val="330"/>
              </a:spcBef>
            </a:pP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used</a:t>
            </a:r>
            <a:r>
              <a:rPr dirty="0" sz="18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-1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vector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ze</a:t>
            </a:r>
            <a:r>
              <a:rPr dirty="0" sz="18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orpu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algn="ctr" marL="410209">
              <a:lnSpc>
                <a:spcPct val="100000"/>
              </a:lnSpc>
              <a:spcBef>
                <a:spcPts val="620"/>
              </a:spcBef>
            </a:pP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 spc="-20" b="1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dirty="0" sz="1800" spc="-90" b="1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800" spc="-114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tim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14" b="1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erm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20" b="1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120" b="1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5" b="1">
                <a:solidFill>
                  <a:srgbClr val="124F5C"/>
                </a:solidFill>
                <a:latin typeface="Verdana"/>
                <a:cs typeface="Verdana"/>
              </a:rPr>
              <a:t>docu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3298" y="2249677"/>
            <a:ext cx="5661660" cy="15240"/>
          </a:xfrm>
          <a:custGeom>
            <a:avLst/>
            <a:gdLst/>
            <a:ahLst/>
            <a:cxnLst/>
            <a:rect l="l" t="t" r="r" b="b"/>
            <a:pathLst>
              <a:path w="5661659" h="15239">
                <a:moveTo>
                  <a:pt x="5661659" y="0"/>
                </a:moveTo>
                <a:lnTo>
                  <a:pt x="0" y="0"/>
                </a:lnTo>
                <a:lnTo>
                  <a:pt x="0" y="15240"/>
                </a:lnTo>
                <a:lnTo>
                  <a:pt x="5661659" y="15240"/>
                </a:lnTo>
                <a:lnTo>
                  <a:pt x="5661659" y="0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49829" y="2234260"/>
            <a:ext cx="47694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al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20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90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25" b="1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 spc="-114" b="1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docume</a:t>
            </a:r>
            <a:r>
              <a:rPr dirty="0" sz="1800" spc="-25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1257" y="2739389"/>
            <a:ext cx="1224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𝑰𝑫𝑭</a:t>
            </a:r>
            <a:r>
              <a:rPr dirty="0" sz="1800" spc="7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r>
              <a:rPr dirty="0" sz="1800" spc="65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Cambria Math"/>
                <a:cs typeface="Cambria Math"/>
              </a:rPr>
              <a:t>𝐥𝐨𝐠</a:t>
            </a:r>
            <a:r>
              <a:rPr dirty="0" baseline="-14957" sz="1950" spc="30">
                <a:solidFill>
                  <a:srgbClr val="124F5C"/>
                </a:solidFill>
                <a:latin typeface="Cambria Math"/>
                <a:cs typeface="Cambria Math"/>
              </a:rPr>
              <a:t>𝒆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2842" y="2622930"/>
            <a:ext cx="4877435" cy="582930"/>
          </a:xfrm>
          <a:custGeom>
            <a:avLst/>
            <a:gdLst/>
            <a:ahLst/>
            <a:cxnLst/>
            <a:rect l="l" t="t" r="r" b="b"/>
            <a:pathLst>
              <a:path w="4877434" h="582930">
                <a:moveTo>
                  <a:pt x="105029" y="8382"/>
                </a:moveTo>
                <a:lnTo>
                  <a:pt x="58648" y="48882"/>
                </a:lnTo>
                <a:lnTo>
                  <a:pt x="26924" y="117094"/>
                </a:lnTo>
                <a:lnTo>
                  <a:pt x="15151" y="157200"/>
                </a:lnTo>
                <a:lnTo>
                  <a:pt x="6743" y="199567"/>
                </a:lnTo>
                <a:lnTo>
                  <a:pt x="1676" y="244208"/>
                </a:lnTo>
                <a:lnTo>
                  <a:pt x="0" y="291211"/>
                </a:lnTo>
                <a:lnTo>
                  <a:pt x="1676" y="337375"/>
                </a:lnTo>
                <a:lnTo>
                  <a:pt x="6743" y="381749"/>
                </a:lnTo>
                <a:lnTo>
                  <a:pt x="15151" y="424192"/>
                </a:lnTo>
                <a:lnTo>
                  <a:pt x="26924" y="464693"/>
                </a:lnTo>
                <a:lnTo>
                  <a:pt x="41617" y="501726"/>
                </a:lnTo>
                <a:lnTo>
                  <a:pt x="78054" y="560781"/>
                </a:lnTo>
                <a:lnTo>
                  <a:pt x="99822" y="582803"/>
                </a:lnTo>
                <a:lnTo>
                  <a:pt x="105029" y="574548"/>
                </a:lnTo>
                <a:lnTo>
                  <a:pt x="86347" y="552196"/>
                </a:lnTo>
                <a:lnTo>
                  <a:pt x="69951" y="525310"/>
                </a:lnTo>
                <a:lnTo>
                  <a:pt x="43942" y="457962"/>
                </a:lnTo>
                <a:lnTo>
                  <a:pt x="34582" y="418896"/>
                </a:lnTo>
                <a:lnTo>
                  <a:pt x="27876" y="378066"/>
                </a:lnTo>
                <a:lnTo>
                  <a:pt x="23825" y="335508"/>
                </a:lnTo>
                <a:lnTo>
                  <a:pt x="22479" y="291084"/>
                </a:lnTo>
                <a:lnTo>
                  <a:pt x="23825" y="246024"/>
                </a:lnTo>
                <a:lnTo>
                  <a:pt x="27889" y="203009"/>
                </a:lnTo>
                <a:lnTo>
                  <a:pt x="34632" y="162204"/>
                </a:lnTo>
                <a:lnTo>
                  <a:pt x="44069" y="123571"/>
                </a:lnTo>
                <a:lnTo>
                  <a:pt x="69977" y="57315"/>
                </a:lnTo>
                <a:lnTo>
                  <a:pt x="86360" y="30670"/>
                </a:lnTo>
                <a:lnTo>
                  <a:pt x="105029" y="8382"/>
                </a:lnTo>
                <a:close/>
              </a:path>
              <a:path w="4877434" h="582930">
                <a:moveTo>
                  <a:pt x="4765040" y="283591"/>
                </a:moveTo>
                <a:lnTo>
                  <a:pt x="112268" y="283591"/>
                </a:lnTo>
                <a:lnTo>
                  <a:pt x="112268" y="298831"/>
                </a:lnTo>
                <a:lnTo>
                  <a:pt x="4765040" y="298831"/>
                </a:lnTo>
                <a:lnTo>
                  <a:pt x="4765040" y="283591"/>
                </a:lnTo>
                <a:close/>
              </a:path>
              <a:path w="4877434" h="582930">
                <a:moveTo>
                  <a:pt x="4877435" y="291084"/>
                </a:moveTo>
                <a:lnTo>
                  <a:pt x="4875758" y="244208"/>
                </a:lnTo>
                <a:lnTo>
                  <a:pt x="4870729" y="199567"/>
                </a:lnTo>
                <a:lnTo>
                  <a:pt x="4862322" y="157200"/>
                </a:lnTo>
                <a:lnTo>
                  <a:pt x="4850511" y="117094"/>
                </a:lnTo>
                <a:lnTo>
                  <a:pt x="4835868" y="80568"/>
                </a:lnTo>
                <a:lnTo>
                  <a:pt x="4799444" y="22034"/>
                </a:lnTo>
                <a:lnTo>
                  <a:pt x="4777740" y="0"/>
                </a:lnTo>
                <a:lnTo>
                  <a:pt x="4772406" y="8382"/>
                </a:lnTo>
                <a:lnTo>
                  <a:pt x="4790999" y="30670"/>
                </a:lnTo>
                <a:lnTo>
                  <a:pt x="4807356" y="57315"/>
                </a:lnTo>
                <a:lnTo>
                  <a:pt x="4833366" y="123571"/>
                </a:lnTo>
                <a:lnTo>
                  <a:pt x="4842789" y="162204"/>
                </a:lnTo>
                <a:lnTo>
                  <a:pt x="4849533" y="203009"/>
                </a:lnTo>
                <a:lnTo>
                  <a:pt x="4853597" y="246024"/>
                </a:lnTo>
                <a:lnTo>
                  <a:pt x="4854956" y="291211"/>
                </a:lnTo>
                <a:lnTo>
                  <a:pt x="4853597" y="335508"/>
                </a:lnTo>
                <a:lnTo>
                  <a:pt x="4849546" y="378066"/>
                </a:lnTo>
                <a:lnTo>
                  <a:pt x="4842840" y="418896"/>
                </a:lnTo>
                <a:lnTo>
                  <a:pt x="4833493" y="457962"/>
                </a:lnTo>
                <a:lnTo>
                  <a:pt x="4807470" y="525310"/>
                </a:lnTo>
                <a:lnTo>
                  <a:pt x="4772406" y="574548"/>
                </a:lnTo>
                <a:lnTo>
                  <a:pt x="4777740" y="582803"/>
                </a:lnTo>
                <a:lnTo>
                  <a:pt x="4818837" y="533755"/>
                </a:lnTo>
                <a:lnTo>
                  <a:pt x="4850511" y="464693"/>
                </a:lnTo>
                <a:lnTo>
                  <a:pt x="4862322" y="424192"/>
                </a:lnTo>
                <a:lnTo>
                  <a:pt x="4870729" y="381749"/>
                </a:lnTo>
                <a:lnTo>
                  <a:pt x="4875758" y="337375"/>
                </a:lnTo>
                <a:lnTo>
                  <a:pt x="4877435" y="291084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72917" y="2513838"/>
            <a:ext cx="4679950" cy="67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5320">
              <a:lnSpc>
                <a:spcPct val="118900"/>
              </a:lnSpc>
              <a:spcBef>
                <a:spcPts val="100"/>
              </a:spcBef>
            </a:pPr>
            <a:r>
              <a:rPr dirty="0" sz="1800" spc="-204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ot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numb</a:t>
            </a:r>
            <a:r>
              <a:rPr dirty="0" sz="1800" spc="-90" b="1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800" spc="-114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5" b="1">
                <a:solidFill>
                  <a:srgbClr val="124F5C"/>
                </a:solidFill>
                <a:latin typeface="Verdana"/>
                <a:cs typeface="Verdana"/>
              </a:rPr>
              <a:t>do</a:t>
            </a:r>
            <a:r>
              <a:rPr dirty="0" sz="1800" spc="-15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25" b="1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ts 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documents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term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850" y="3161283"/>
            <a:ext cx="6344920" cy="6572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996565">
              <a:lnSpc>
                <a:spcPct val="100000"/>
              </a:lnSpc>
              <a:spcBef>
                <a:spcPts val="425"/>
              </a:spcBef>
            </a:pP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𝑻𝑭𝑰𝑫𝑭</a:t>
            </a:r>
            <a:r>
              <a:rPr dirty="0" sz="1800" spc="7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r>
              <a:rPr dirty="0" sz="1800" spc="9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𝑻𝑭</a:t>
            </a:r>
            <a:r>
              <a:rPr dirty="0" sz="1800" spc="365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×</a:t>
            </a:r>
            <a:r>
              <a:rPr dirty="0" sz="1800" spc="-5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𝑰𝑫𝑭</a:t>
            </a:r>
            <a:endParaRPr sz="18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Maximum</a:t>
            </a:r>
            <a:r>
              <a:rPr dirty="0" sz="18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features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were</a:t>
            </a:r>
            <a:r>
              <a:rPr dirty="0" sz="18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taken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20" b="1">
                <a:solidFill>
                  <a:srgbClr val="124F5C"/>
                </a:solidFill>
                <a:latin typeface="Verdana"/>
                <a:cs typeface="Verdana"/>
              </a:rPr>
              <a:t>20000</a:t>
            </a:r>
            <a:r>
              <a:rPr dirty="0" sz="1800" spc="-12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48647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/>
              <a:t>Di</a:t>
            </a:r>
            <a:r>
              <a:rPr dirty="0" sz="2800" spc="-95"/>
              <a:t>m</a:t>
            </a:r>
            <a:r>
              <a:rPr dirty="0" sz="2800" spc="-110"/>
              <a:t>ension</a:t>
            </a:r>
            <a:r>
              <a:rPr dirty="0" sz="2800" spc="-110"/>
              <a:t>a</a:t>
            </a:r>
            <a:r>
              <a:rPr dirty="0" sz="2800" spc="-114"/>
              <a:t>lity</a:t>
            </a:r>
            <a:r>
              <a:rPr dirty="0" sz="2800" spc="-155"/>
              <a:t> </a:t>
            </a:r>
            <a:r>
              <a:rPr dirty="0" sz="2800" spc="-80"/>
              <a:t>Reduct</a:t>
            </a:r>
            <a:r>
              <a:rPr dirty="0" sz="2800" spc="-50"/>
              <a:t>i</a:t>
            </a:r>
            <a:r>
              <a:rPr dirty="0" sz="2800" spc="-80"/>
              <a:t>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989704" cy="2550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4965" marR="7620" indent="-342900">
              <a:lnSpc>
                <a:spcPct val="114999"/>
              </a:lnSpc>
              <a:spcBef>
                <a:spcPts val="10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-229" b="1">
                <a:solidFill>
                  <a:srgbClr val="124F5C"/>
                </a:solidFill>
                <a:latin typeface="Verdana"/>
                <a:cs typeface="Verdana"/>
              </a:rPr>
              <a:t>100</a:t>
            </a:r>
            <a:r>
              <a:rPr dirty="0" sz="1800" spc="-710" b="1">
                <a:solidFill>
                  <a:srgbClr val="124F5C"/>
                </a:solidFill>
                <a:latin typeface="Verdana"/>
                <a:cs typeface="Verdana"/>
              </a:rPr>
              <a:t>%</a:t>
            </a:r>
            <a:r>
              <a:rPr dirty="0" sz="1800" spc="8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var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1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is 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explained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about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95" b="1">
                <a:solidFill>
                  <a:srgbClr val="124F5C"/>
                </a:solidFill>
                <a:latin typeface="Verdana"/>
                <a:cs typeface="Verdana"/>
              </a:rPr>
              <a:t>~7500 </a:t>
            </a:r>
            <a:r>
              <a:rPr dirty="0" sz="1800" spc="-19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components.</a:t>
            </a:r>
            <a:endParaRPr sz="1800">
              <a:latin typeface="Verdana"/>
              <a:cs typeface="Verdana"/>
            </a:endParaRPr>
          </a:p>
          <a:p>
            <a:pPr algn="just" marL="354965" indent="-342900">
              <a:lnSpc>
                <a:spcPct val="100000"/>
              </a:lnSpc>
              <a:spcBef>
                <a:spcPts val="320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reduce</a:t>
            </a:r>
            <a:r>
              <a:rPr dirty="0" sz="1800" spc="19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dimensionality,</a:t>
            </a:r>
            <a:r>
              <a:rPr dirty="0" sz="1800" spc="1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only</a:t>
            </a:r>
            <a:endParaRPr sz="1800">
              <a:latin typeface="Verdana"/>
              <a:cs typeface="Verdana"/>
            </a:endParaRPr>
          </a:p>
          <a:p>
            <a:pPr algn="just" marL="354965" marR="5080">
              <a:lnSpc>
                <a:spcPct val="114999"/>
              </a:lnSpc>
              <a:spcBef>
                <a:spcPts val="5"/>
              </a:spcBef>
            </a:pP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4000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components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were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taken,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which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will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still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be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able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capture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more</a:t>
            </a:r>
            <a:r>
              <a:rPr dirty="0" sz="1800" spc="-1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than</a:t>
            </a:r>
            <a:r>
              <a:rPr dirty="0" sz="1800" spc="-114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90" b="1">
                <a:solidFill>
                  <a:srgbClr val="124F5C"/>
                </a:solidFill>
                <a:latin typeface="Verdana"/>
                <a:cs typeface="Verdana"/>
              </a:rPr>
              <a:t>80% </a:t>
            </a:r>
            <a:r>
              <a:rPr dirty="0" sz="1800" spc="-6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var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18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388" y="1373101"/>
            <a:ext cx="4475825" cy="23972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2311" y="448056"/>
            <a:ext cx="4361688" cy="46954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6379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90"/>
              <a:t>K</a:t>
            </a:r>
            <a:r>
              <a:rPr dirty="0" sz="2800" spc="-170"/>
              <a:t> </a:t>
            </a:r>
            <a:r>
              <a:rPr dirty="0" sz="2800" spc="25"/>
              <a:t>M</a:t>
            </a:r>
            <a:r>
              <a:rPr dirty="0" sz="2800" spc="-120"/>
              <a:t>eans</a:t>
            </a:r>
            <a:r>
              <a:rPr dirty="0" sz="2800" spc="-170"/>
              <a:t> </a:t>
            </a:r>
            <a:r>
              <a:rPr dirty="0" sz="2800" spc="-100"/>
              <a:t>Cluste</a:t>
            </a:r>
            <a:r>
              <a:rPr dirty="0" sz="2800" spc="-105"/>
              <a:t>r</a:t>
            </a:r>
            <a:r>
              <a:rPr dirty="0" sz="2800" spc="-60"/>
              <a:t>ing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3104515" cy="97281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rt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dirty="0" sz="1800" spc="-44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dirty="0" sz="1800" spc="-55">
                <a:solidFill>
                  <a:srgbClr val="124F5C"/>
                </a:solidFill>
                <a:latin typeface="Verdana"/>
                <a:cs typeface="Verdana"/>
              </a:rPr>
              <a:t>37</a:t>
            </a:r>
            <a:r>
              <a:rPr dirty="0" sz="1800" spc="-65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78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10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lhoue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tte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dirty="0" sz="1800" spc="-44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82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95">
                <a:solidFill>
                  <a:srgbClr val="124F5C"/>
                </a:solidFill>
                <a:latin typeface="Verdana"/>
                <a:cs typeface="Verdana"/>
              </a:rPr>
              <a:t>Numb</a:t>
            </a:r>
            <a:r>
              <a:rPr dirty="0" sz="1800" spc="8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lu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6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44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dirty="0" sz="18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28" y="2725750"/>
            <a:ext cx="4469750" cy="23739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58458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5"/>
              <a:t>Word</a:t>
            </a:r>
            <a:r>
              <a:rPr dirty="0" sz="2800" spc="-150"/>
              <a:t> </a:t>
            </a:r>
            <a:r>
              <a:rPr dirty="0" sz="2800" spc="-125"/>
              <a:t>Clouds:</a:t>
            </a:r>
            <a:r>
              <a:rPr dirty="0" sz="2800" spc="-155"/>
              <a:t> </a:t>
            </a:r>
            <a:r>
              <a:rPr dirty="0" sz="2800" spc="-90"/>
              <a:t>K</a:t>
            </a:r>
            <a:r>
              <a:rPr dirty="0" sz="2800" spc="-170"/>
              <a:t> </a:t>
            </a:r>
            <a:r>
              <a:rPr dirty="0" sz="2800" spc="-95"/>
              <a:t>Means</a:t>
            </a:r>
            <a:r>
              <a:rPr dirty="0" sz="2800" spc="-170"/>
              <a:t> </a:t>
            </a:r>
            <a:r>
              <a:rPr dirty="0" sz="2800" spc="25"/>
              <a:t>C</a:t>
            </a:r>
            <a:r>
              <a:rPr dirty="0" sz="2800" spc="-120"/>
              <a:t>luste</a:t>
            </a:r>
            <a:r>
              <a:rPr dirty="0" sz="2800" spc="-120"/>
              <a:t>r</a:t>
            </a:r>
            <a:r>
              <a:rPr dirty="0" sz="2800" spc="-180"/>
              <a:t>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152144"/>
            <a:ext cx="3513973" cy="35154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1135380"/>
            <a:ext cx="3513973" cy="35154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9424" y="4786376"/>
            <a:ext cx="2342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Me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ns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uster</a:t>
            </a:r>
            <a:r>
              <a:rPr dirty="0" sz="1800" spc="-9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0523" y="4777232"/>
            <a:ext cx="2276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Me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ns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uster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75" b="1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7432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5"/>
              <a:t>Word</a:t>
            </a:r>
            <a:r>
              <a:rPr dirty="0" sz="2800" spc="-150"/>
              <a:t> </a:t>
            </a:r>
            <a:r>
              <a:rPr dirty="0" sz="2800" spc="-125"/>
              <a:t>Clouds:</a:t>
            </a:r>
            <a:r>
              <a:rPr dirty="0" sz="2800" spc="-155"/>
              <a:t> </a:t>
            </a:r>
            <a:r>
              <a:rPr dirty="0" sz="2800" spc="-90"/>
              <a:t>K</a:t>
            </a:r>
            <a:r>
              <a:rPr dirty="0" sz="2800" spc="-170"/>
              <a:t> </a:t>
            </a:r>
            <a:r>
              <a:rPr dirty="0" sz="2800" spc="-95"/>
              <a:t>Means</a:t>
            </a:r>
            <a:r>
              <a:rPr dirty="0" sz="2800" spc="-170"/>
              <a:t> </a:t>
            </a:r>
            <a:r>
              <a:rPr dirty="0" sz="2800" spc="25"/>
              <a:t>C</a:t>
            </a:r>
            <a:r>
              <a:rPr dirty="0" sz="2800" spc="-120"/>
              <a:t>luste</a:t>
            </a:r>
            <a:r>
              <a:rPr dirty="0" sz="2800" spc="-120"/>
              <a:t>r</a:t>
            </a:r>
            <a:r>
              <a:rPr dirty="0" sz="2800" spc="-180"/>
              <a:t>s</a:t>
            </a:r>
            <a:r>
              <a:rPr dirty="0" sz="2800" spc="-170"/>
              <a:t> </a:t>
            </a:r>
            <a:r>
              <a:rPr dirty="0" sz="2800" spc="-195"/>
              <a:t>(C</a:t>
            </a:r>
            <a:r>
              <a:rPr dirty="0" sz="2800" spc="-204"/>
              <a:t>o</a:t>
            </a:r>
            <a:r>
              <a:rPr dirty="0" sz="2800" spc="-190"/>
              <a:t>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88567" y="4786376"/>
            <a:ext cx="2321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Me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ns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uster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20" b="1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664" y="4777232"/>
            <a:ext cx="2322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Me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ns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uster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15" b="1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018032"/>
            <a:ext cx="3513973" cy="3513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1018032"/>
            <a:ext cx="3513973" cy="35139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14789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/>
              <a:t>Agen</a:t>
            </a:r>
            <a:r>
              <a:rPr dirty="0" sz="2800" spc="-60"/>
              <a:t>d</a:t>
            </a:r>
            <a:r>
              <a:rPr dirty="0" sz="2800" spc="-150"/>
              <a:t>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4786630" cy="349757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Prob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85">
                <a:solidFill>
                  <a:srgbClr val="124F5C"/>
                </a:solidFill>
                <a:latin typeface="Verdana"/>
                <a:cs typeface="Verdana"/>
              </a:rPr>
              <a:t>em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Stateme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Sum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0">
                <a:solidFill>
                  <a:srgbClr val="124F5C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Cle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Exploratory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(EDA)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Fe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ture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Engin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ering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Dimension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ty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Reduction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Word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70">
                <a:solidFill>
                  <a:srgbClr val="124F5C"/>
                </a:solidFill>
                <a:latin typeface="Verdana"/>
                <a:cs typeface="Verdana"/>
              </a:rPr>
              <a:t>oud</a:t>
            </a:r>
            <a:r>
              <a:rPr dirty="0" sz="18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Cl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sters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-2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Base</a:t>
            </a:r>
            <a:r>
              <a:rPr dirty="0" sz="1800" spc="9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85">
                <a:solidFill>
                  <a:srgbClr val="124F5C"/>
                </a:solidFill>
                <a:latin typeface="Verdana"/>
                <a:cs typeface="Verdana"/>
              </a:rPr>
              <a:t>ommen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11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stem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ge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18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Conclusions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1703" y="626363"/>
            <a:ext cx="3892296" cy="38907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7432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5"/>
              <a:t>Word</a:t>
            </a:r>
            <a:r>
              <a:rPr dirty="0" sz="2800" spc="-150"/>
              <a:t> </a:t>
            </a:r>
            <a:r>
              <a:rPr dirty="0" sz="2800" spc="-125"/>
              <a:t>Clouds:</a:t>
            </a:r>
            <a:r>
              <a:rPr dirty="0" sz="2800" spc="-155"/>
              <a:t> </a:t>
            </a:r>
            <a:r>
              <a:rPr dirty="0" sz="2800" spc="-90"/>
              <a:t>K</a:t>
            </a:r>
            <a:r>
              <a:rPr dirty="0" sz="2800" spc="-170"/>
              <a:t> </a:t>
            </a:r>
            <a:r>
              <a:rPr dirty="0" sz="2800" spc="-95"/>
              <a:t>Means</a:t>
            </a:r>
            <a:r>
              <a:rPr dirty="0" sz="2800" spc="-170"/>
              <a:t> </a:t>
            </a:r>
            <a:r>
              <a:rPr dirty="0" sz="2800" spc="25"/>
              <a:t>C</a:t>
            </a:r>
            <a:r>
              <a:rPr dirty="0" sz="2800" spc="-120"/>
              <a:t>luste</a:t>
            </a:r>
            <a:r>
              <a:rPr dirty="0" sz="2800" spc="-120"/>
              <a:t>r</a:t>
            </a:r>
            <a:r>
              <a:rPr dirty="0" sz="2800" spc="-180"/>
              <a:t>s</a:t>
            </a:r>
            <a:r>
              <a:rPr dirty="0" sz="2800" spc="-170"/>
              <a:t> </a:t>
            </a:r>
            <a:r>
              <a:rPr dirty="0" sz="2800" spc="-195"/>
              <a:t>(C</a:t>
            </a:r>
            <a:r>
              <a:rPr dirty="0" sz="2800" spc="-204"/>
              <a:t>o</a:t>
            </a:r>
            <a:r>
              <a:rPr dirty="0" sz="2800" spc="-190"/>
              <a:t>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77900" y="4786376"/>
            <a:ext cx="2344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Me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ns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uster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664" y="4777232"/>
            <a:ext cx="2322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Me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ns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uster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10" b="1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013460"/>
            <a:ext cx="3513973" cy="3513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1013460"/>
            <a:ext cx="3513973" cy="35139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42976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30"/>
              <a:t>Hie</a:t>
            </a:r>
            <a:r>
              <a:rPr dirty="0" sz="2800" spc="-120"/>
              <a:t>r</a:t>
            </a:r>
            <a:r>
              <a:rPr dirty="0" sz="2800" spc="-100"/>
              <a:t>archical</a:t>
            </a:r>
            <a:r>
              <a:rPr dirty="0" sz="2800" spc="-170"/>
              <a:t> </a:t>
            </a:r>
            <a:r>
              <a:rPr dirty="0" sz="2800" spc="-90"/>
              <a:t>Clu</a:t>
            </a:r>
            <a:r>
              <a:rPr dirty="0" sz="2800" spc="-85"/>
              <a:t>s</a:t>
            </a:r>
            <a:r>
              <a:rPr dirty="0" sz="2800" spc="-120"/>
              <a:t>te</a:t>
            </a:r>
            <a:r>
              <a:rPr dirty="0" sz="2800" spc="-114"/>
              <a:t>r</a:t>
            </a:r>
            <a:r>
              <a:rPr dirty="0" sz="2800" spc="-60"/>
              <a:t>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334385" cy="12884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70">
                <a:solidFill>
                  <a:srgbClr val="124F5C"/>
                </a:solidFill>
                <a:latin typeface="Verdana"/>
                <a:cs typeface="Verdana"/>
              </a:rPr>
              <a:t>Agglo</a:t>
            </a:r>
            <a:r>
              <a:rPr dirty="0" sz="1800" spc="11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erative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ster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95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Di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44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Eu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kag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44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dirty="0" sz="1800" spc="8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rd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95">
                <a:solidFill>
                  <a:srgbClr val="124F5C"/>
                </a:solidFill>
                <a:latin typeface="Verdana"/>
                <a:cs typeface="Verdana"/>
              </a:rPr>
              <a:t>Numb</a:t>
            </a:r>
            <a:r>
              <a:rPr dirty="0" sz="1800" spc="8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lu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6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44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dirty="0" sz="18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15">
                <a:solidFill>
                  <a:srgbClr val="124F5C"/>
                </a:solidFill>
                <a:latin typeface="Verdana"/>
                <a:cs typeface="Verdana"/>
              </a:rPr>
              <a:t>12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530" y="1087719"/>
            <a:ext cx="3836401" cy="28023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96" y="2552627"/>
            <a:ext cx="4788592" cy="254390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65055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5"/>
              <a:t>Word</a:t>
            </a:r>
            <a:r>
              <a:rPr dirty="0" sz="2800" spc="-150"/>
              <a:t> </a:t>
            </a:r>
            <a:r>
              <a:rPr dirty="0" sz="2800" spc="-125"/>
              <a:t>Clouds:</a:t>
            </a:r>
            <a:r>
              <a:rPr dirty="0" sz="2800" spc="-155"/>
              <a:t> </a:t>
            </a:r>
            <a:r>
              <a:rPr dirty="0" sz="2800" spc="-130"/>
              <a:t>Hie</a:t>
            </a:r>
            <a:r>
              <a:rPr dirty="0" sz="2800" spc="-120"/>
              <a:t>r</a:t>
            </a:r>
            <a:r>
              <a:rPr dirty="0" sz="2800" spc="-100"/>
              <a:t>archical</a:t>
            </a:r>
            <a:r>
              <a:rPr dirty="0" sz="2800" spc="-170"/>
              <a:t> </a:t>
            </a:r>
            <a:r>
              <a:rPr dirty="0" sz="2800" spc="-90"/>
              <a:t>Clu</a:t>
            </a:r>
            <a:r>
              <a:rPr dirty="0" sz="2800" spc="-85"/>
              <a:t>s</a:t>
            </a:r>
            <a:r>
              <a:rPr dirty="0" sz="2800" spc="-120"/>
              <a:t>te</a:t>
            </a:r>
            <a:r>
              <a:rPr dirty="0" sz="2800" spc="-114"/>
              <a:t>r</a:t>
            </a:r>
            <a:r>
              <a:rPr dirty="0" sz="2800" spc="-18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7587" y="4786376"/>
            <a:ext cx="2764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Hier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1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0211" y="4777232"/>
            <a:ext cx="269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Hier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1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75" b="1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018032"/>
            <a:ext cx="3513973" cy="3513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1018032"/>
            <a:ext cx="3513973" cy="351397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80937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5"/>
              <a:t>Word</a:t>
            </a:r>
            <a:r>
              <a:rPr dirty="0" sz="2800" spc="-150"/>
              <a:t> </a:t>
            </a:r>
            <a:r>
              <a:rPr dirty="0" sz="2800" spc="-125"/>
              <a:t>Clouds:</a:t>
            </a:r>
            <a:r>
              <a:rPr dirty="0" sz="2800" spc="-155"/>
              <a:t> </a:t>
            </a:r>
            <a:r>
              <a:rPr dirty="0" sz="2800" spc="-130"/>
              <a:t>Hie</a:t>
            </a:r>
            <a:r>
              <a:rPr dirty="0" sz="2800" spc="-120"/>
              <a:t>r</a:t>
            </a:r>
            <a:r>
              <a:rPr dirty="0" sz="2800" spc="-100"/>
              <a:t>archical</a:t>
            </a:r>
            <a:r>
              <a:rPr dirty="0" sz="2800" spc="-170"/>
              <a:t> </a:t>
            </a:r>
            <a:r>
              <a:rPr dirty="0" sz="2800" spc="-90"/>
              <a:t>Clu</a:t>
            </a:r>
            <a:r>
              <a:rPr dirty="0" sz="2800" spc="-85"/>
              <a:t>s</a:t>
            </a:r>
            <a:r>
              <a:rPr dirty="0" sz="2800" spc="-120"/>
              <a:t>te</a:t>
            </a:r>
            <a:r>
              <a:rPr dirty="0" sz="2800" spc="-114"/>
              <a:t>r</a:t>
            </a:r>
            <a:r>
              <a:rPr dirty="0" sz="2800" spc="-180"/>
              <a:t>s</a:t>
            </a:r>
            <a:r>
              <a:rPr dirty="0" sz="2800" spc="-155"/>
              <a:t> </a:t>
            </a:r>
            <a:r>
              <a:rPr dirty="0" sz="2800" spc="-195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78255" y="4786376"/>
            <a:ext cx="2744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Hier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1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20" b="1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7352" y="4777232"/>
            <a:ext cx="2744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Hier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1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15" b="1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018032"/>
            <a:ext cx="3513973" cy="3513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1018032"/>
            <a:ext cx="3513973" cy="35139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80937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5"/>
              <a:t>Word</a:t>
            </a:r>
            <a:r>
              <a:rPr dirty="0" sz="2800" spc="-150"/>
              <a:t> </a:t>
            </a:r>
            <a:r>
              <a:rPr dirty="0" sz="2800" spc="-125"/>
              <a:t>Clouds:</a:t>
            </a:r>
            <a:r>
              <a:rPr dirty="0" sz="2800" spc="-155"/>
              <a:t> </a:t>
            </a:r>
            <a:r>
              <a:rPr dirty="0" sz="2800" spc="-130"/>
              <a:t>Hie</a:t>
            </a:r>
            <a:r>
              <a:rPr dirty="0" sz="2800" spc="-120"/>
              <a:t>r</a:t>
            </a:r>
            <a:r>
              <a:rPr dirty="0" sz="2800" spc="-100"/>
              <a:t>archical</a:t>
            </a:r>
            <a:r>
              <a:rPr dirty="0" sz="2800" spc="-170"/>
              <a:t> </a:t>
            </a:r>
            <a:r>
              <a:rPr dirty="0" sz="2800" spc="-90"/>
              <a:t>Clu</a:t>
            </a:r>
            <a:r>
              <a:rPr dirty="0" sz="2800" spc="-85"/>
              <a:t>s</a:t>
            </a:r>
            <a:r>
              <a:rPr dirty="0" sz="2800" spc="-120"/>
              <a:t>te</a:t>
            </a:r>
            <a:r>
              <a:rPr dirty="0" sz="2800" spc="-114"/>
              <a:t>r</a:t>
            </a:r>
            <a:r>
              <a:rPr dirty="0" sz="2800" spc="-180"/>
              <a:t>s</a:t>
            </a:r>
            <a:r>
              <a:rPr dirty="0" sz="2800" spc="-155"/>
              <a:t> </a:t>
            </a:r>
            <a:r>
              <a:rPr dirty="0" sz="2800" spc="-195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7587" y="4786376"/>
            <a:ext cx="2767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Hier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1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7352" y="4777232"/>
            <a:ext cx="2745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Hier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1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10" b="1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018032"/>
            <a:ext cx="3513973" cy="3513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1018032"/>
            <a:ext cx="3513973" cy="351397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80937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5"/>
              <a:t>Word</a:t>
            </a:r>
            <a:r>
              <a:rPr dirty="0" sz="2800" spc="-150"/>
              <a:t> </a:t>
            </a:r>
            <a:r>
              <a:rPr dirty="0" sz="2800" spc="-125"/>
              <a:t>Clouds:</a:t>
            </a:r>
            <a:r>
              <a:rPr dirty="0" sz="2800" spc="-155"/>
              <a:t> </a:t>
            </a:r>
            <a:r>
              <a:rPr dirty="0" sz="2800" spc="-130"/>
              <a:t>Hie</a:t>
            </a:r>
            <a:r>
              <a:rPr dirty="0" sz="2800" spc="-120"/>
              <a:t>r</a:t>
            </a:r>
            <a:r>
              <a:rPr dirty="0" sz="2800" spc="-100"/>
              <a:t>archical</a:t>
            </a:r>
            <a:r>
              <a:rPr dirty="0" sz="2800" spc="-170"/>
              <a:t> </a:t>
            </a:r>
            <a:r>
              <a:rPr dirty="0" sz="2800" spc="-90"/>
              <a:t>Clu</a:t>
            </a:r>
            <a:r>
              <a:rPr dirty="0" sz="2800" spc="-85"/>
              <a:t>s</a:t>
            </a:r>
            <a:r>
              <a:rPr dirty="0" sz="2800" spc="-120"/>
              <a:t>te</a:t>
            </a:r>
            <a:r>
              <a:rPr dirty="0" sz="2800" spc="-114"/>
              <a:t>r</a:t>
            </a:r>
            <a:r>
              <a:rPr dirty="0" sz="2800" spc="-180"/>
              <a:t>s</a:t>
            </a:r>
            <a:r>
              <a:rPr dirty="0" sz="2800" spc="-155"/>
              <a:t> </a:t>
            </a:r>
            <a:r>
              <a:rPr dirty="0" sz="2800" spc="-195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72159" y="4786376"/>
            <a:ext cx="2755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Hier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1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35" b="1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4303" y="4777232"/>
            <a:ext cx="2750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Hier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1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65" b="1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018032"/>
            <a:ext cx="3513973" cy="3513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1018032"/>
            <a:ext cx="3513973" cy="351397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80937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5"/>
              <a:t>Word</a:t>
            </a:r>
            <a:r>
              <a:rPr dirty="0" sz="2800" spc="-150"/>
              <a:t> </a:t>
            </a:r>
            <a:r>
              <a:rPr dirty="0" sz="2800" spc="-125"/>
              <a:t>Clouds:</a:t>
            </a:r>
            <a:r>
              <a:rPr dirty="0" sz="2800" spc="-155"/>
              <a:t> </a:t>
            </a:r>
            <a:r>
              <a:rPr dirty="0" sz="2800" spc="-130"/>
              <a:t>Hie</a:t>
            </a:r>
            <a:r>
              <a:rPr dirty="0" sz="2800" spc="-120"/>
              <a:t>r</a:t>
            </a:r>
            <a:r>
              <a:rPr dirty="0" sz="2800" spc="-100"/>
              <a:t>archical</a:t>
            </a:r>
            <a:r>
              <a:rPr dirty="0" sz="2800" spc="-170"/>
              <a:t> </a:t>
            </a:r>
            <a:r>
              <a:rPr dirty="0" sz="2800" spc="-90"/>
              <a:t>Clu</a:t>
            </a:r>
            <a:r>
              <a:rPr dirty="0" sz="2800" spc="-85"/>
              <a:t>s</a:t>
            </a:r>
            <a:r>
              <a:rPr dirty="0" sz="2800" spc="-120"/>
              <a:t>te</a:t>
            </a:r>
            <a:r>
              <a:rPr dirty="0" sz="2800" spc="-114"/>
              <a:t>r</a:t>
            </a:r>
            <a:r>
              <a:rPr dirty="0" sz="2800" spc="-180"/>
              <a:t>s</a:t>
            </a:r>
            <a:r>
              <a:rPr dirty="0" sz="2800" spc="-155"/>
              <a:t> </a:t>
            </a:r>
            <a:r>
              <a:rPr dirty="0" sz="2800" spc="-195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70636" y="4786376"/>
            <a:ext cx="2760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Hier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1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1255" y="4777232"/>
            <a:ext cx="2754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Hier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1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35" b="1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018032"/>
            <a:ext cx="3513973" cy="3513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1018032"/>
            <a:ext cx="3513973" cy="35139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80937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5"/>
              <a:t>Word</a:t>
            </a:r>
            <a:r>
              <a:rPr dirty="0" sz="2800" spc="-150"/>
              <a:t> </a:t>
            </a:r>
            <a:r>
              <a:rPr dirty="0" sz="2800" spc="-125"/>
              <a:t>Clouds:</a:t>
            </a:r>
            <a:r>
              <a:rPr dirty="0" sz="2800" spc="-155"/>
              <a:t> </a:t>
            </a:r>
            <a:r>
              <a:rPr dirty="0" sz="2800" spc="-130"/>
              <a:t>Hie</a:t>
            </a:r>
            <a:r>
              <a:rPr dirty="0" sz="2800" spc="-120"/>
              <a:t>r</a:t>
            </a:r>
            <a:r>
              <a:rPr dirty="0" sz="2800" spc="-100"/>
              <a:t>archical</a:t>
            </a:r>
            <a:r>
              <a:rPr dirty="0" sz="2800" spc="-170"/>
              <a:t> </a:t>
            </a:r>
            <a:r>
              <a:rPr dirty="0" sz="2800" spc="-90"/>
              <a:t>Clu</a:t>
            </a:r>
            <a:r>
              <a:rPr dirty="0" sz="2800" spc="-85"/>
              <a:t>s</a:t>
            </a:r>
            <a:r>
              <a:rPr dirty="0" sz="2800" spc="-120"/>
              <a:t>te</a:t>
            </a:r>
            <a:r>
              <a:rPr dirty="0" sz="2800" spc="-114"/>
              <a:t>r</a:t>
            </a:r>
            <a:r>
              <a:rPr dirty="0" sz="2800" spc="-180"/>
              <a:t>s</a:t>
            </a:r>
            <a:r>
              <a:rPr dirty="0" sz="2800" spc="-155"/>
              <a:t> </a:t>
            </a:r>
            <a:r>
              <a:rPr dirty="0" sz="2800" spc="-195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23391" y="4786376"/>
            <a:ext cx="2854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Hier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1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20" b="1">
                <a:solidFill>
                  <a:srgbClr val="124F5C"/>
                </a:solidFill>
                <a:latin typeface="Verdana"/>
                <a:cs typeface="Verdana"/>
              </a:rPr>
              <a:t>10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4491" y="4777232"/>
            <a:ext cx="2789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Hier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1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70" b="1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75" b="1">
                <a:solidFill>
                  <a:srgbClr val="124F5C"/>
                </a:solidFill>
                <a:latin typeface="Verdana"/>
                <a:cs typeface="Verdana"/>
              </a:rPr>
              <a:t>11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018032"/>
            <a:ext cx="3513973" cy="3513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1018032"/>
            <a:ext cx="3513973" cy="351397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71405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/>
              <a:t>Content</a:t>
            </a:r>
            <a:r>
              <a:rPr dirty="0" sz="2800" spc="-170"/>
              <a:t> </a:t>
            </a:r>
            <a:r>
              <a:rPr dirty="0" sz="2800" spc="-90"/>
              <a:t>Based</a:t>
            </a:r>
            <a:r>
              <a:rPr dirty="0" sz="2800" spc="-170"/>
              <a:t> </a:t>
            </a:r>
            <a:r>
              <a:rPr dirty="0" sz="2800" spc="-65"/>
              <a:t>Recommen</a:t>
            </a:r>
            <a:r>
              <a:rPr dirty="0" sz="2800" spc="-70"/>
              <a:t>d</a:t>
            </a:r>
            <a:r>
              <a:rPr dirty="0" sz="2800" spc="-145"/>
              <a:t>er</a:t>
            </a:r>
            <a:r>
              <a:rPr dirty="0" sz="2800" spc="-125"/>
              <a:t> </a:t>
            </a:r>
            <a:r>
              <a:rPr dirty="0" sz="2800" spc="-12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702811" y="3655567"/>
            <a:ext cx="818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𝐂𝐨𝐬</a:t>
            </a:r>
            <a:r>
              <a:rPr dirty="0" sz="1800" spc="-95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𝜽</a:t>
            </a:r>
            <a:r>
              <a:rPr dirty="0" sz="1800" spc="11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pc="114"/>
              <a:t>We</a:t>
            </a:r>
            <a:r>
              <a:rPr dirty="0" spc="70"/>
              <a:t> </a:t>
            </a:r>
            <a:r>
              <a:rPr dirty="0" spc="40"/>
              <a:t>can</a:t>
            </a:r>
            <a:r>
              <a:rPr dirty="0" spc="70"/>
              <a:t> </a:t>
            </a:r>
            <a:r>
              <a:rPr dirty="0" spc="50"/>
              <a:t>build</a:t>
            </a:r>
            <a:r>
              <a:rPr dirty="0" spc="75"/>
              <a:t> </a:t>
            </a:r>
            <a:r>
              <a:rPr dirty="0" spc="-20"/>
              <a:t>a</a:t>
            </a:r>
            <a:r>
              <a:rPr dirty="0" spc="70"/>
              <a:t> </a:t>
            </a:r>
            <a:r>
              <a:rPr dirty="0" spc="30"/>
              <a:t>simple</a:t>
            </a:r>
            <a:r>
              <a:rPr dirty="0" spc="75"/>
              <a:t> </a:t>
            </a:r>
            <a:r>
              <a:rPr dirty="0" spc="40"/>
              <a:t>content</a:t>
            </a:r>
            <a:r>
              <a:rPr dirty="0" spc="65"/>
              <a:t> </a:t>
            </a:r>
            <a:r>
              <a:rPr dirty="0" spc="25"/>
              <a:t>based</a:t>
            </a:r>
            <a:r>
              <a:rPr dirty="0" spc="55"/>
              <a:t> </a:t>
            </a:r>
            <a:r>
              <a:rPr dirty="0" spc="50"/>
              <a:t>recommender </a:t>
            </a:r>
            <a:r>
              <a:rPr dirty="0" spc="-5"/>
              <a:t>system</a:t>
            </a:r>
            <a:r>
              <a:rPr dirty="0" spc="65"/>
              <a:t> </a:t>
            </a:r>
            <a:r>
              <a:rPr dirty="0" spc="25"/>
              <a:t>based</a:t>
            </a: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dirty="0" spc="50"/>
              <a:t>o</a:t>
            </a:r>
            <a:r>
              <a:rPr dirty="0" spc="55"/>
              <a:t>n</a:t>
            </a:r>
            <a:r>
              <a:rPr dirty="0" spc="-175"/>
              <a:t> </a:t>
            </a:r>
            <a:r>
              <a:rPr dirty="0" spc="35"/>
              <a:t>t</a:t>
            </a:r>
            <a:r>
              <a:rPr dirty="0" spc="65"/>
              <a:t>h</a:t>
            </a:r>
            <a:r>
              <a:rPr dirty="0" spc="10"/>
              <a:t>e</a:t>
            </a:r>
            <a:r>
              <a:rPr dirty="0" spc="-175"/>
              <a:t> </a:t>
            </a:r>
            <a:r>
              <a:rPr dirty="0" spc="-110" b="1">
                <a:latin typeface="Verdana"/>
                <a:cs typeface="Verdana"/>
              </a:rPr>
              <a:t>s</a:t>
            </a:r>
            <a:r>
              <a:rPr dirty="0" spc="-65" b="1">
                <a:latin typeface="Verdana"/>
                <a:cs typeface="Verdana"/>
              </a:rPr>
              <a:t>imil</a:t>
            </a:r>
            <a:r>
              <a:rPr dirty="0" spc="-75" b="1">
                <a:latin typeface="Verdana"/>
                <a:cs typeface="Verdana"/>
              </a:rPr>
              <a:t>a</a:t>
            </a:r>
            <a:r>
              <a:rPr dirty="0" spc="-114" b="1">
                <a:latin typeface="Verdana"/>
                <a:cs typeface="Verdana"/>
              </a:rPr>
              <a:t>r</a:t>
            </a:r>
            <a:r>
              <a:rPr dirty="0" spc="-70" b="1">
                <a:latin typeface="Verdana"/>
                <a:cs typeface="Verdana"/>
              </a:rPr>
              <a:t>ity</a:t>
            </a:r>
            <a:r>
              <a:rPr dirty="0" spc="-170" b="1">
                <a:latin typeface="Verdana"/>
                <a:cs typeface="Verdana"/>
              </a:rPr>
              <a:t> </a:t>
            </a:r>
            <a:r>
              <a:rPr dirty="0"/>
              <a:t>o</a:t>
            </a:r>
            <a:r>
              <a:rPr dirty="0" spc="5"/>
              <a:t>f</a:t>
            </a:r>
            <a:r>
              <a:rPr dirty="0" spc="-165"/>
              <a:t> </a:t>
            </a:r>
            <a:r>
              <a:rPr dirty="0" spc="35"/>
              <a:t>t</a:t>
            </a:r>
            <a:r>
              <a:rPr dirty="0" spc="65"/>
              <a:t>h</a:t>
            </a:r>
            <a:r>
              <a:rPr dirty="0" spc="10"/>
              <a:t>e</a:t>
            </a:r>
            <a:r>
              <a:rPr dirty="0" spc="-170"/>
              <a:t> </a:t>
            </a:r>
            <a:r>
              <a:rPr dirty="0" spc="20"/>
              <a:t>show</a:t>
            </a:r>
            <a:r>
              <a:rPr dirty="0" spc="10"/>
              <a:t>s</a:t>
            </a:r>
            <a:r>
              <a:rPr dirty="0" spc="-275"/>
              <a:t>.</a:t>
            </a:r>
          </a:p>
          <a:p>
            <a:pPr marL="354965" marR="6350" indent="-342900">
              <a:lnSpc>
                <a:spcPct val="114999"/>
              </a:lnSpc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pc="-135"/>
              <a:t>I</a:t>
            </a:r>
            <a:r>
              <a:rPr dirty="0" spc="-110"/>
              <a:t>f</a:t>
            </a:r>
            <a:r>
              <a:rPr dirty="0" spc="-140"/>
              <a:t> </a:t>
            </a:r>
            <a:r>
              <a:rPr dirty="0" spc="-20"/>
              <a:t>a</a:t>
            </a:r>
            <a:r>
              <a:rPr dirty="0" spc="-135"/>
              <a:t> </a:t>
            </a:r>
            <a:r>
              <a:rPr dirty="0" spc="55"/>
              <a:t>p</a:t>
            </a:r>
            <a:r>
              <a:rPr dirty="0" spc="60"/>
              <a:t>e</a:t>
            </a:r>
            <a:r>
              <a:rPr dirty="0" spc="-50"/>
              <a:t>r</a:t>
            </a:r>
            <a:r>
              <a:rPr dirty="0" spc="-70"/>
              <a:t>s</a:t>
            </a:r>
            <a:r>
              <a:rPr dirty="0" spc="55"/>
              <a:t>on</a:t>
            </a:r>
            <a:r>
              <a:rPr dirty="0" spc="-135"/>
              <a:t> </a:t>
            </a:r>
            <a:r>
              <a:rPr dirty="0" spc="75"/>
              <a:t>h</a:t>
            </a:r>
            <a:r>
              <a:rPr dirty="0" spc="-30"/>
              <a:t>a</a:t>
            </a:r>
            <a:r>
              <a:rPr dirty="0" spc="-60"/>
              <a:t>s</a:t>
            </a:r>
            <a:r>
              <a:rPr dirty="0" spc="-145"/>
              <a:t> </a:t>
            </a:r>
            <a:r>
              <a:rPr dirty="0" spc="50"/>
              <a:t>w</a:t>
            </a:r>
            <a:r>
              <a:rPr dirty="0" spc="40"/>
              <a:t>a</a:t>
            </a:r>
            <a:r>
              <a:rPr dirty="0" spc="45"/>
              <a:t>tche</a:t>
            </a:r>
            <a:r>
              <a:rPr dirty="0" spc="95"/>
              <a:t>d</a:t>
            </a:r>
            <a:r>
              <a:rPr dirty="0" spc="-135"/>
              <a:t> </a:t>
            </a:r>
            <a:r>
              <a:rPr dirty="0" spc="-20"/>
              <a:t>a</a:t>
            </a:r>
            <a:r>
              <a:rPr dirty="0" spc="-135"/>
              <a:t> </a:t>
            </a:r>
            <a:r>
              <a:rPr dirty="0" spc="40"/>
              <a:t>show</a:t>
            </a:r>
            <a:r>
              <a:rPr dirty="0" spc="-140"/>
              <a:t> </a:t>
            </a:r>
            <a:r>
              <a:rPr dirty="0" spc="50"/>
              <a:t>o</a:t>
            </a:r>
            <a:r>
              <a:rPr dirty="0" spc="55"/>
              <a:t>n</a:t>
            </a:r>
            <a:r>
              <a:rPr dirty="0" spc="-140"/>
              <a:t> </a:t>
            </a:r>
            <a:r>
              <a:rPr dirty="0" spc="65"/>
              <a:t>Ne</a:t>
            </a:r>
            <a:r>
              <a:rPr dirty="0" spc="-10"/>
              <a:t>tfl</a:t>
            </a:r>
            <a:r>
              <a:rPr dirty="0" spc="-15"/>
              <a:t>i</a:t>
            </a:r>
            <a:r>
              <a:rPr dirty="0" spc="-190"/>
              <a:t>x,</a:t>
            </a:r>
            <a:r>
              <a:rPr dirty="0" spc="-140"/>
              <a:t> </a:t>
            </a:r>
            <a:r>
              <a:rPr dirty="0" spc="35"/>
              <a:t>t</a:t>
            </a:r>
            <a:r>
              <a:rPr dirty="0" spc="65"/>
              <a:t>h</a:t>
            </a:r>
            <a:r>
              <a:rPr dirty="0" spc="10"/>
              <a:t>e</a:t>
            </a:r>
            <a:r>
              <a:rPr dirty="0" spc="-135"/>
              <a:t> </a:t>
            </a:r>
            <a:r>
              <a:rPr dirty="0" spc="40"/>
              <a:t>reco</a:t>
            </a:r>
            <a:r>
              <a:rPr dirty="0" spc="75"/>
              <a:t>m</a:t>
            </a:r>
            <a:r>
              <a:rPr dirty="0" spc="90"/>
              <a:t>me</a:t>
            </a:r>
            <a:r>
              <a:rPr dirty="0" spc="75"/>
              <a:t>n</a:t>
            </a:r>
            <a:r>
              <a:rPr dirty="0" spc="55"/>
              <a:t>d</a:t>
            </a:r>
            <a:r>
              <a:rPr dirty="0" spc="60"/>
              <a:t>e</a:t>
            </a:r>
            <a:r>
              <a:rPr dirty="0" spc="-50"/>
              <a:t>r</a:t>
            </a:r>
            <a:r>
              <a:rPr dirty="0" spc="-140"/>
              <a:t> </a:t>
            </a:r>
            <a:r>
              <a:rPr dirty="0" spc="-70"/>
              <a:t>s</a:t>
            </a:r>
            <a:r>
              <a:rPr dirty="0" spc="-90"/>
              <a:t>y</a:t>
            </a:r>
            <a:r>
              <a:rPr dirty="0" spc="25"/>
              <a:t>stem  </a:t>
            </a:r>
            <a:r>
              <a:rPr dirty="0" spc="45"/>
              <a:t>must</a:t>
            </a:r>
            <a:r>
              <a:rPr dirty="0" spc="-165"/>
              <a:t> </a:t>
            </a:r>
            <a:r>
              <a:rPr dirty="0" spc="55"/>
              <a:t>be</a:t>
            </a:r>
            <a:r>
              <a:rPr dirty="0" spc="-145"/>
              <a:t> </a:t>
            </a:r>
            <a:r>
              <a:rPr dirty="0" spc="20"/>
              <a:t>able</a:t>
            </a:r>
            <a:r>
              <a:rPr dirty="0" spc="-160"/>
              <a:t> </a:t>
            </a:r>
            <a:r>
              <a:rPr dirty="0" spc="25"/>
              <a:t>to</a:t>
            </a:r>
            <a:r>
              <a:rPr dirty="0" spc="-170"/>
              <a:t> </a:t>
            </a:r>
            <a:r>
              <a:rPr dirty="0" spc="65"/>
              <a:t>recommend</a:t>
            </a:r>
            <a:r>
              <a:rPr dirty="0" spc="-160"/>
              <a:t> </a:t>
            </a:r>
            <a:r>
              <a:rPr dirty="0" spc="-20"/>
              <a:t>a</a:t>
            </a:r>
            <a:r>
              <a:rPr dirty="0" spc="-160"/>
              <a:t> </a:t>
            </a:r>
            <a:r>
              <a:rPr dirty="0" spc="-20"/>
              <a:t>list</a:t>
            </a:r>
            <a:r>
              <a:rPr dirty="0" spc="-155"/>
              <a:t> </a:t>
            </a:r>
            <a:r>
              <a:rPr dirty="0"/>
              <a:t>of</a:t>
            </a:r>
            <a:r>
              <a:rPr dirty="0" spc="-155"/>
              <a:t> </a:t>
            </a:r>
            <a:r>
              <a:rPr dirty="0" spc="-5"/>
              <a:t>similar</a:t>
            </a:r>
            <a:r>
              <a:rPr dirty="0" spc="-135"/>
              <a:t> </a:t>
            </a:r>
            <a:r>
              <a:rPr dirty="0" spc="20"/>
              <a:t>shows</a:t>
            </a:r>
            <a:r>
              <a:rPr dirty="0" spc="-170"/>
              <a:t> </a:t>
            </a:r>
            <a:r>
              <a:rPr dirty="0" spc="25"/>
              <a:t>that</a:t>
            </a:r>
            <a:r>
              <a:rPr dirty="0" spc="-185"/>
              <a:t> </a:t>
            </a:r>
            <a:r>
              <a:rPr dirty="0" spc="-45"/>
              <a:t>s/he</a:t>
            </a:r>
            <a:r>
              <a:rPr dirty="0" spc="-175"/>
              <a:t> </a:t>
            </a:r>
            <a:r>
              <a:rPr dirty="0" spc="-60"/>
              <a:t>likes.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pc="-25"/>
              <a:t>To</a:t>
            </a:r>
            <a:r>
              <a:rPr dirty="0" spc="-155"/>
              <a:t> </a:t>
            </a:r>
            <a:r>
              <a:rPr dirty="0" spc="45"/>
              <a:t>get</a:t>
            </a:r>
            <a:r>
              <a:rPr dirty="0" spc="-160"/>
              <a:t> </a:t>
            </a:r>
            <a:r>
              <a:rPr dirty="0" spc="40"/>
              <a:t>the</a:t>
            </a:r>
            <a:r>
              <a:rPr dirty="0" spc="-180"/>
              <a:t> </a:t>
            </a:r>
            <a:r>
              <a:rPr dirty="0" spc="-10"/>
              <a:t>similarity</a:t>
            </a:r>
            <a:r>
              <a:rPr dirty="0" spc="-140"/>
              <a:t> </a:t>
            </a:r>
            <a:r>
              <a:rPr dirty="0"/>
              <a:t>score</a:t>
            </a:r>
            <a:r>
              <a:rPr dirty="0" spc="-145"/>
              <a:t> </a:t>
            </a:r>
            <a:r>
              <a:rPr dirty="0"/>
              <a:t>of</a:t>
            </a:r>
            <a:r>
              <a:rPr dirty="0" spc="-160"/>
              <a:t> </a:t>
            </a:r>
            <a:r>
              <a:rPr dirty="0" spc="40"/>
              <a:t>the</a:t>
            </a:r>
            <a:r>
              <a:rPr dirty="0" spc="-170"/>
              <a:t> </a:t>
            </a:r>
            <a:r>
              <a:rPr dirty="0" spc="-30"/>
              <a:t>shows,</a:t>
            </a:r>
            <a:r>
              <a:rPr dirty="0" spc="-165"/>
              <a:t> </a:t>
            </a:r>
            <a:r>
              <a:rPr dirty="0" spc="60"/>
              <a:t>we</a:t>
            </a:r>
            <a:r>
              <a:rPr dirty="0" spc="-160"/>
              <a:t> </a:t>
            </a:r>
            <a:r>
              <a:rPr dirty="0" spc="40"/>
              <a:t>can</a:t>
            </a:r>
            <a:r>
              <a:rPr dirty="0" spc="-155"/>
              <a:t> </a:t>
            </a:r>
            <a:r>
              <a:rPr dirty="0" spc="5"/>
              <a:t>use</a:t>
            </a:r>
            <a:r>
              <a:rPr dirty="0" spc="-160"/>
              <a:t> </a:t>
            </a:r>
            <a:r>
              <a:rPr dirty="0" spc="-60" b="1">
                <a:latin typeface="Verdana"/>
                <a:cs typeface="Verdana"/>
              </a:rPr>
              <a:t>cosine</a:t>
            </a:r>
            <a:r>
              <a:rPr dirty="0" spc="-114" b="1">
                <a:latin typeface="Verdana"/>
                <a:cs typeface="Verdana"/>
              </a:rPr>
              <a:t> </a:t>
            </a:r>
            <a:r>
              <a:rPr dirty="0" spc="-80" b="1">
                <a:latin typeface="Verdana"/>
                <a:cs typeface="Verdana"/>
              </a:rPr>
              <a:t>similarity</a:t>
            </a:r>
          </a:p>
          <a:p>
            <a:pPr marL="354965" marR="6350" indent="-342900">
              <a:lnSpc>
                <a:spcPct val="114999"/>
              </a:lnSpc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pc="5"/>
              <a:t>The</a:t>
            </a:r>
            <a:r>
              <a:rPr dirty="0" spc="285"/>
              <a:t> </a:t>
            </a:r>
            <a:r>
              <a:rPr dirty="0" spc="15"/>
              <a:t>Cosine</a:t>
            </a:r>
            <a:r>
              <a:rPr dirty="0" spc="280"/>
              <a:t> </a:t>
            </a:r>
            <a:r>
              <a:rPr dirty="0" spc="-15"/>
              <a:t>Similarity</a:t>
            </a:r>
            <a:r>
              <a:rPr dirty="0" spc="280"/>
              <a:t> </a:t>
            </a:r>
            <a:r>
              <a:rPr dirty="0" spc="5"/>
              <a:t>score</a:t>
            </a:r>
            <a:r>
              <a:rPr dirty="0" spc="285"/>
              <a:t> </a:t>
            </a:r>
            <a:r>
              <a:rPr dirty="0"/>
              <a:t>of</a:t>
            </a:r>
            <a:r>
              <a:rPr dirty="0" spc="280"/>
              <a:t> </a:t>
            </a:r>
            <a:r>
              <a:rPr dirty="0" spc="55"/>
              <a:t>two</a:t>
            </a:r>
            <a:r>
              <a:rPr dirty="0" spc="280"/>
              <a:t> </a:t>
            </a:r>
            <a:r>
              <a:rPr dirty="0" spc="-10"/>
              <a:t>vectors</a:t>
            </a:r>
            <a:r>
              <a:rPr dirty="0" spc="275"/>
              <a:t> </a:t>
            </a:r>
            <a:r>
              <a:rPr dirty="0" spc="-5"/>
              <a:t>increases</a:t>
            </a:r>
            <a:r>
              <a:rPr dirty="0" spc="270"/>
              <a:t> </a:t>
            </a:r>
            <a:r>
              <a:rPr dirty="0" spc="-40"/>
              <a:t>as</a:t>
            </a:r>
            <a:r>
              <a:rPr dirty="0" spc="280"/>
              <a:t> </a:t>
            </a:r>
            <a:r>
              <a:rPr dirty="0" spc="30"/>
              <a:t>the</a:t>
            </a:r>
            <a:r>
              <a:rPr dirty="0" spc="290"/>
              <a:t> </a:t>
            </a:r>
            <a:r>
              <a:rPr dirty="0" spc="30"/>
              <a:t>angle </a:t>
            </a:r>
            <a:r>
              <a:rPr dirty="0" spc="-620"/>
              <a:t> </a:t>
            </a:r>
            <a:r>
              <a:rPr dirty="0" spc="55"/>
              <a:t>b</a:t>
            </a:r>
            <a:r>
              <a:rPr dirty="0" spc="60"/>
              <a:t>e</a:t>
            </a:r>
            <a:r>
              <a:rPr dirty="0" spc="45"/>
              <a:t>tw</a:t>
            </a:r>
            <a:r>
              <a:rPr dirty="0" spc="50"/>
              <a:t>e</a:t>
            </a:r>
            <a:r>
              <a:rPr dirty="0" spc="45"/>
              <a:t>en</a:t>
            </a:r>
            <a:r>
              <a:rPr dirty="0" spc="-175"/>
              <a:t> </a:t>
            </a:r>
            <a:r>
              <a:rPr dirty="0" spc="35"/>
              <a:t>t</a:t>
            </a:r>
            <a:r>
              <a:rPr dirty="0" spc="65"/>
              <a:t>h</a:t>
            </a:r>
            <a:r>
              <a:rPr dirty="0" spc="85"/>
              <a:t>em</a:t>
            </a:r>
            <a:r>
              <a:rPr dirty="0" spc="-175"/>
              <a:t> </a:t>
            </a:r>
            <a:r>
              <a:rPr dirty="0" spc="55"/>
              <a:t>d</a:t>
            </a:r>
            <a:r>
              <a:rPr dirty="0" spc="60"/>
              <a:t>e</a:t>
            </a:r>
            <a:r>
              <a:rPr dirty="0" spc="65"/>
              <a:t>c</a:t>
            </a:r>
            <a:r>
              <a:rPr dirty="0" spc="-20"/>
              <a:t>re</a:t>
            </a:r>
            <a:r>
              <a:rPr dirty="0" spc="-15"/>
              <a:t>a</a:t>
            </a:r>
            <a:r>
              <a:rPr dirty="0" spc="-35"/>
              <a:t>ses</a:t>
            </a:r>
            <a:r>
              <a:rPr dirty="0" spc="-275"/>
              <a:t>.</a:t>
            </a:r>
          </a:p>
          <a:p>
            <a:pPr algn="ctr" marL="674370">
              <a:lnSpc>
                <a:spcPct val="100000"/>
              </a:lnSpc>
              <a:spcBef>
                <a:spcPts val="590"/>
              </a:spcBef>
            </a:pPr>
            <a:r>
              <a:rPr dirty="0">
                <a:latin typeface="Cambria Math"/>
                <a:cs typeface="Cambria Math"/>
              </a:rPr>
              <a:t>𝑨</a:t>
            </a:r>
            <a:r>
              <a:rPr dirty="0" spc="5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.</a:t>
            </a:r>
            <a:r>
              <a:rPr dirty="0" spc="-95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𝑩</a:t>
            </a:r>
          </a:p>
        </p:txBody>
      </p:sp>
      <p:sp>
        <p:nvSpPr>
          <p:cNvPr id="5" name="object 5"/>
          <p:cNvSpPr/>
          <p:nvPr/>
        </p:nvSpPr>
        <p:spPr>
          <a:xfrm>
            <a:off x="4621530" y="3822445"/>
            <a:ext cx="692150" cy="264795"/>
          </a:xfrm>
          <a:custGeom>
            <a:avLst/>
            <a:gdLst/>
            <a:ahLst/>
            <a:cxnLst/>
            <a:rect l="l" t="t" r="r" b="b"/>
            <a:pathLst>
              <a:path w="692150" h="264795">
                <a:moveTo>
                  <a:pt x="44831" y="56743"/>
                </a:moveTo>
                <a:lnTo>
                  <a:pt x="27559" y="56743"/>
                </a:lnTo>
                <a:lnTo>
                  <a:pt x="27559" y="264464"/>
                </a:lnTo>
                <a:lnTo>
                  <a:pt x="44831" y="264464"/>
                </a:lnTo>
                <a:lnTo>
                  <a:pt x="44831" y="56743"/>
                </a:lnTo>
                <a:close/>
              </a:path>
              <a:path w="692150" h="264795">
                <a:moveTo>
                  <a:pt x="267335" y="56743"/>
                </a:moveTo>
                <a:lnTo>
                  <a:pt x="250063" y="56743"/>
                </a:lnTo>
                <a:lnTo>
                  <a:pt x="250063" y="264464"/>
                </a:lnTo>
                <a:lnTo>
                  <a:pt x="267335" y="264464"/>
                </a:lnTo>
                <a:lnTo>
                  <a:pt x="267335" y="56743"/>
                </a:lnTo>
                <a:close/>
              </a:path>
              <a:path w="692150" h="264795">
                <a:moveTo>
                  <a:pt x="691896" y="0"/>
                </a:moveTo>
                <a:lnTo>
                  <a:pt x="0" y="0"/>
                </a:lnTo>
                <a:lnTo>
                  <a:pt x="0" y="15240"/>
                </a:lnTo>
                <a:lnTo>
                  <a:pt x="691896" y="15240"/>
                </a:lnTo>
                <a:lnTo>
                  <a:pt x="691896" y="0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81220" y="3807967"/>
            <a:ext cx="646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𝑨</a:t>
            </a:r>
            <a:r>
              <a:rPr dirty="0" sz="1800" spc="175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.</a:t>
            </a:r>
            <a:r>
              <a:rPr dirty="0" sz="1800" spc="-95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Cambria Math"/>
                <a:cs typeface="Cambria Math"/>
              </a:rPr>
              <a:t>|𝑩</a:t>
            </a:r>
            <a:r>
              <a:rPr dirty="0" sz="1800">
                <a:solidFill>
                  <a:srgbClr val="124F5C"/>
                </a:solidFill>
                <a:latin typeface="Cambria Math"/>
                <a:cs typeface="Cambria Math"/>
              </a:rPr>
              <a:t>|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714057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60"/>
              <a:t>Content</a:t>
            </a:r>
            <a:r>
              <a:rPr dirty="0" sz="2800" spc="-170"/>
              <a:t> </a:t>
            </a:r>
            <a:r>
              <a:rPr dirty="0" sz="2800" spc="-90"/>
              <a:t>Based</a:t>
            </a:r>
            <a:r>
              <a:rPr dirty="0" sz="2800" spc="-170"/>
              <a:t> </a:t>
            </a:r>
            <a:r>
              <a:rPr dirty="0" sz="2800" spc="-65"/>
              <a:t>Recommen</a:t>
            </a:r>
            <a:r>
              <a:rPr dirty="0" sz="2800" spc="-70"/>
              <a:t>d</a:t>
            </a:r>
            <a:r>
              <a:rPr dirty="0" sz="2800" spc="-145"/>
              <a:t>er</a:t>
            </a:r>
            <a:r>
              <a:rPr dirty="0" sz="2800" spc="-125"/>
              <a:t> </a:t>
            </a:r>
            <a:r>
              <a:rPr dirty="0" sz="2800" spc="-105"/>
              <a:t>System  </a:t>
            </a:r>
            <a:r>
              <a:rPr dirty="0" sz="2800" spc="-195"/>
              <a:t>(Contd.)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2951"/>
            <a:ext cx="4437887" cy="2235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2282951"/>
            <a:ext cx="4578096" cy="22357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4850" y="1513712"/>
            <a:ext cx="6849745" cy="6565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ahoma"/>
              <a:buChar char="●"/>
              <a:tabLst>
                <a:tab pos="354965" algn="l"/>
                <a:tab pos="355600" algn="l"/>
                <a:tab pos="766445" algn="l"/>
                <a:tab pos="3079115" algn="l"/>
                <a:tab pos="3569970" algn="l"/>
                <a:tab pos="4133850" algn="l"/>
                <a:tab pos="4921885" algn="l"/>
                <a:tab pos="5389880" algn="l"/>
                <a:tab pos="6086475" algn="l"/>
              </a:tabLst>
            </a:pPr>
            <a:r>
              <a:rPr dirty="0" sz="1800" spc="-229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dirty="0" sz="1800" spc="-225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recom</a:t>
            </a:r>
            <a:r>
              <a:rPr dirty="0" sz="1800" spc="8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dati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7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“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b="1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Man</a:t>
            </a:r>
            <a:r>
              <a:rPr dirty="0" sz="1800" b="1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led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dirty="0" sz="1800" spc="-135" b="1">
                <a:solidFill>
                  <a:srgbClr val="124F5C"/>
                </a:solidFill>
                <a:latin typeface="Verdana"/>
                <a:cs typeface="Verdana"/>
              </a:rPr>
              <a:t>“</a:t>
            </a:r>
            <a:r>
              <a:rPr dirty="0" sz="1800" spc="-155" b="1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tr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20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165" b="1">
                <a:solidFill>
                  <a:srgbClr val="124F5C"/>
                </a:solidFill>
                <a:latin typeface="Verdana"/>
                <a:cs typeface="Verdana"/>
              </a:rPr>
              <a:t>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8875" y="1554860"/>
            <a:ext cx="1248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8035" algn="l"/>
              </a:tabLst>
            </a:pP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God”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16211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5"/>
              <a:t>Abst</a:t>
            </a:r>
            <a:r>
              <a:rPr dirty="0" sz="2800" spc="-90"/>
              <a:t>r</a:t>
            </a:r>
            <a:r>
              <a:rPr dirty="0" sz="2800" spc="-70"/>
              <a:t>act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5522595" cy="6572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ahoma"/>
              <a:buChar char="●"/>
              <a:tabLst>
                <a:tab pos="354965" algn="l"/>
                <a:tab pos="355600" algn="l"/>
                <a:tab pos="1225550" algn="l"/>
                <a:tab pos="1529080" algn="l"/>
                <a:tab pos="1795780" algn="l"/>
                <a:tab pos="2821305" algn="l"/>
                <a:tab pos="4138295" algn="l"/>
                <a:tab pos="5063490" algn="l"/>
              </a:tabLst>
            </a:pP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Netfl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popular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aming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-45">
                <a:solidFill>
                  <a:srgbClr val="124F5C"/>
                </a:solidFill>
                <a:latin typeface="Verdana"/>
                <a:cs typeface="Verdana"/>
              </a:rPr>
              <a:t>ser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ce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produ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tion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fir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829181"/>
            <a:ext cx="219773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54965" algn="l"/>
                <a:tab pos="355600" algn="l"/>
                <a:tab pos="1948180" algn="l"/>
              </a:tabLst>
            </a:pP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cc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ording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to 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approximately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0182" y="1829181"/>
            <a:ext cx="1041400" cy="6565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420"/>
              </a:spcBef>
            </a:pP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Stat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5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800" spc="-160" b="1">
                <a:solidFill>
                  <a:srgbClr val="124F5C"/>
                </a:solidFill>
                <a:latin typeface="Verdana"/>
                <a:cs typeface="Verdana"/>
              </a:rPr>
              <a:t>220.67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8591" y="1829181"/>
            <a:ext cx="94297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6530">
              <a:lnSpc>
                <a:spcPct val="114999"/>
              </a:lnSpc>
              <a:spcBef>
                <a:spcPts val="100"/>
              </a:spcBef>
            </a:pP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tfl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x 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million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750" y="2501645"/>
            <a:ext cx="4159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3840" algn="l"/>
                <a:tab pos="2913380" algn="l"/>
                <a:tab pos="3350260" algn="l"/>
                <a:tab pos="3760470" algn="l"/>
              </a:tabLst>
            </a:pP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subs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55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world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ide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1947" y="1829181"/>
            <a:ext cx="855344" cy="972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382270">
              <a:lnSpc>
                <a:spcPct val="115100"/>
              </a:lnSpc>
              <a:spcBef>
                <a:spcPts val="95"/>
              </a:spcBef>
            </a:pP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had 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paid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70">
                <a:solidFill>
                  <a:srgbClr val="124F5C"/>
                </a:solidFill>
                <a:latin typeface="Verdana"/>
                <a:cs typeface="Verdana"/>
              </a:rPr>
              <a:t>ond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850" y="2775966"/>
            <a:ext cx="5521325" cy="160337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just" marL="354965">
              <a:lnSpc>
                <a:spcPct val="100000"/>
              </a:lnSpc>
              <a:spcBef>
                <a:spcPts val="420"/>
              </a:spcBef>
            </a:pP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qu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rter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dirty="0" sz="1800" spc="-125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dirty="0" sz="1800" spc="-135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algn="just" marL="354965" marR="5080" indent="-342900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dirty="0" sz="1800" spc="-100">
                <a:solidFill>
                  <a:srgbClr val="124F5C"/>
                </a:solidFill>
                <a:latin typeface="Verdana"/>
                <a:cs typeface="Verdana"/>
              </a:rPr>
              <a:t>It 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crucial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that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they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effectively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cluster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shows that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hosted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their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platform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order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enhance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user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experience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its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subscribers.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5640" y="1780032"/>
            <a:ext cx="1190244" cy="216103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714057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60"/>
              <a:t>Content</a:t>
            </a:r>
            <a:r>
              <a:rPr dirty="0" sz="2800" spc="-170"/>
              <a:t> </a:t>
            </a:r>
            <a:r>
              <a:rPr dirty="0" sz="2800" spc="-90"/>
              <a:t>Based</a:t>
            </a:r>
            <a:r>
              <a:rPr dirty="0" sz="2800" spc="-170"/>
              <a:t> </a:t>
            </a:r>
            <a:r>
              <a:rPr dirty="0" sz="2800" spc="-65"/>
              <a:t>Recommen</a:t>
            </a:r>
            <a:r>
              <a:rPr dirty="0" sz="2800" spc="-70"/>
              <a:t>d</a:t>
            </a:r>
            <a:r>
              <a:rPr dirty="0" sz="2800" spc="-145"/>
              <a:t>er</a:t>
            </a:r>
            <a:r>
              <a:rPr dirty="0" sz="2800" spc="-125"/>
              <a:t> </a:t>
            </a:r>
            <a:r>
              <a:rPr dirty="0" sz="2800" spc="-105"/>
              <a:t>System  </a:t>
            </a:r>
            <a:r>
              <a:rPr dirty="0" sz="2800" spc="-195"/>
              <a:t>(Contd.)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29255"/>
            <a:ext cx="4216907" cy="21396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5403" y="2429255"/>
            <a:ext cx="4768596" cy="21396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4850" y="1554860"/>
            <a:ext cx="8003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229">
                <a:solidFill>
                  <a:srgbClr val="124F5C"/>
                </a:solidFill>
                <a:latin typeface="Verdana"/>
                <a:cs typeface="Verdana"/>
              </a:rPr>
              <a:t>10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recommendations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dirty="0" sz="18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“Peaky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Blinders”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800" spc="-114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“Lucifer”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3216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Challenges</a:t>
            </a:r>
            <a:r>
              <a:rPr dirty="0" sz="2800" spc="-170"/>
              <a:t> </a:t>
            </a:r>
            <a:r>
              <a:rPr dirty="0" sz="2800" spc="-90"/>
              <a:t>F</a:t>
            </a:r>
            <a:r>
              <a:rPr dirty="0" sz="2800" spc="-90"/>
              <a:t>a</a:t>
            </a:r>
            <a:r>
              <a:rPr dirty="0" sz="2800" spc="-40"/>
              <a:t>ced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5180330" cy="349757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Deciding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attributes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build</a:t>
            </a:r>
            <a:r>
              <a:rPr dirty="0" sz="18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lu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dirty="0" sz="1800" spc="-55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endParaRPr sz="1800">
              <a:latin typeface="Verdana"/>
              <a:cs typeface="Verdana"/>
            </a:endParaRPr>
          </a:p>
          <a:p>
            <a:pPr marL="354965" marR="5080" indent="-342900">
              <a:lnSpc>
                <a:spcPct val="114999"/>
              </a:lnSpc>
              <a:buFont typeface="Tahoma"/>
              <a:buChar char="●"/>
              <a:tabLst>
                <a:tab pos="354965" algn="l"/>
                <a:tab pos="355600" algn="l"/>
                <a:tab pos="1388745" algn="l"/>
                <a:tab pos="2935605" algn="l"/>
                <a:tab pos="3190240" algn="l"/>
                <a:tab pos="4344035" algn="l"/>
                <a:tab pos="4781550" algn="l"/>
              </a:tabLst>
            </a:pP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Fe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ture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gineer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11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-245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10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ecid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11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 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features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dirty="0" sz="18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dropped/kept/transformed</a:t>
            </a:r>
            <a:endParaRPr sz="1800">
              <a:latin typeface="Verdana"/>
              <a:cs typeface="Verdana"/>
            </a:endParaRPr>
          </a:p>
          <a:p>
            <a:pPr marL="354965" marR="6350" indent="-342900">
              <a:lnSpc>
                <a:spcPct val="114999"/>
              </a:lnSpc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Choosing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visualization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show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tre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ds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9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dirty="0" sz="18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EDA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800" spc="9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Deciding</a:t>
            </a:r>
            <a:r>
              <a:rPr dirty="0" sz="1800" spc="1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dirty="0" sz="1800" spc="1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ways</a:t>
            </a:r>
            <a:r>
              <a:rPr dirty="0" sz="1800" spc="1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114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handle</a:t>
            </a:r>
            <a:r>
              <a:rPr dirty="0" sz="1800" spc="1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1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missing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endParaRPr sz="1800">
              <a:latin typeface="Verdana"/>
              <a:cs typeface="Verdana"/>
            </a:endParaRPr>
          </a:p>
          <a:p>
            <a:pPr marL="354965" marR="5715" indent="-342900">
              <a:lnSpc>
                <a:spcPct val="114999"/>
              </a:lnSpc>
              <a:buFont typeface="Tahoma"/>
              <a:buChar char="●"/>
              <a:tabLst>
                <a:tab pos="354965" algn="l"/>
                <a:tab pos="355600" algn="l"/>
                <a:tab pos="1685925" algn="l"/>
                <a:tab pos="2271395" algn="l"/>
                <a:tab pos="2941955" algn="l"/>
                <a:tab pos="4350385" algn="l"/>
                <a:tab pos="4871720" algn="l"/>
              </a:tabLst>
            </a:pP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iding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att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ib</a:t>
            </a:r>
            <a:r>
              <a:rPr dirty="0" sz="1800" spc="7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be 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onsider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9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lu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11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8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8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set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95">
                <a:solidFill>
                  <a:srgbClr val="124F5C"/>
                </a:solidFill>
                <a:latin typeface="Verdana"/>
                <a:cs typeface="Verdana"/>
              </a:rPr>
              <a:t>gh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omputation</a:t>
            </a:r>
            <a:r>
              <a:rPr dirty="0" sz="1800" spc="-1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dirty="0" sz="1800" spc="9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3571" y="1834726"/>
            <a:ext cx="2958592" cy="254033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2879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/>
              <a:t>Con</a:t>
            </a:r>
            <a:r>
              <a:rPr dirty="0" sz="2800" spc="-25"/>
              <a:t>c</a:t>
            </a:r>
            <a:r>
              <a:rPr dirty="0" sz="2800" spc="-120"/>
              <a:t>lusions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51825" cy="3813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4965" marR="6985" indent="-342900">
              <a:lnSpc>
                <a:spcPct val="114999"/>
              </a:lnSpc>
              <a:spcBef>
                <a:spcPts val="10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-7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dirty="0" sz="1800" spc="-114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project,</a:t>
            </a:r>
            <a:r>
              <a:rPr dirty="0" sz="1800" spc="-1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dirty="0" sz="1800" spc="-9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worked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problem</a:t>
            </a:r>
            <a:r>
              <a:rPr dirty="0" sz="1800" spc="-9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wherein</a:t>
            </a:r>
            <a:r>
              <a:rPr dirty="0" sz="1800" spc="-9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had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1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dirty="0" sz="1800" spc="-1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such</a:t>
            </a:r>
            <a:r>
              <a:rPr dirty="0" sz="1800" spc="-1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dirty="0" sz="1800" spc="-1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dirty="0" sz="1800" spc="-1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within</a:t>
            </a:r>
            <a:r>
              <a:rPr dirty="0" sz="1800" spc="-1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cluster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similar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each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other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different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clusters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dis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105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oth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algn="just"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set</a:t>
            </a:r>
            <a:r>
              <a:rPr dirty="0" sz="1800" spc="-1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ont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ine</a:t>
            </a:r>
            <a:r>
              <a:rPr dirty="0" sz="1800" spc="9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-1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95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out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0" b="1">
                <a:solidFill>
                  <a:srgbClr val="124F5C"/>
                </a:solidFill>
                <a:latin typeface="Verdana"/>
                <a:cs typeface="Verdana"/>
              </a:rPr>
              <a:t>7787</a:t>
            </a:r>
            <a:r>
              <a:rPr dirty="0" sz="1800" spc="-15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record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75" b="1">
                <a:solidFill>
                  <a:srgbClr val="124F5C"/>
                </a:solidFill>
                <a:latin typeface="Verdana"/>
                <a:cs typeface="Verdana"/>
              </a:rPr>
              <a:t>11</a:t>
            </a:r>
            <a:r>
              <a:rPr dirty="0" sz="1800" spc="-16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ttribut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algn="just" marL="354965" marR="5080" indent="-342900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dirty="0" sz="1800" spc="114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began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by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dealing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with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dataset's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missing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values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doing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ex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lo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tory</a:t>
            </a:r>
            <a:r>
              <a:rPr dirty="0" sz="18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dirty="0" sz="1800" spc="-4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8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8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235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algn="just" marL="354965" marR="5080" indent="-342900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dirty="0" sz="1800" spc="-100">
                <a:solidFill>
                  <a:srgbClr val="124F5C"/>
                </a:solidFill>
                <a:latin typeface="Verdana"/>
                <a:cs typeface="Verdana"/>
              </a:rPr>
              <a:t>It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was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found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that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Netflix hosts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more 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movies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than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TV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its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 platform,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total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added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growing 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exponentially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. </a:t>
            </a:r>
            <a:r>
              <a:rPr dirty="0" sz="1800" spc="-55">
                <a:solidFill>
                  <a:srgbClr val="124F5C"/>
                </a:solidFill>
                <a:latin typeface="Verdana"/>
                <a:cs typeface="Verdana"/>
              </a:rPr>
              <a:t>Also,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majority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shows were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produced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United</a:t>
            </a:r>
            <a:r>
              <a:rPr dirty="0" sz="18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States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majority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 Netflix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were</a:t>
            </a:r>
            <a:endParaRPr sz="1800">
              <a:latin typeface="Verdana"/>
              <a:cs typeface="Verdana"/>
            </a:endParaRPr>
          </a:p>
          <a:p>
            <a:pPr algn="just"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dirty="0" sz="1800" spc="9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dults</a:t>
            </a:r>
            <a:r>
              <a:rPr dirty="0" sz="1800" spc="-13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b="1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dults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ge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group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8747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/>
              <a:t>Con</a:t>
            </a:r>
            <a:r>
              <a:rPr dirty="0" sz="2800" spc="-25"/>
              <a:t>c</a:t>
            </a:r>
            <a:r>
              <a:rPr dirty="0" sz="2800" spc="-120"/>
              <a:t>lusions</a:t>
            </a:r>
            <a:r>
              <a:rPr dirty="0" sz="2800" spc="-170"/>
              <a:t> </a:t>
            </a:r>
            <a:r>
              <a:rPr dirty="0" sz="2800" spc="-195"/>
              <a:t>(C</a:t>
            </a:r>
            <a:r>
              <a:rPr dirty="0" sz="2800" spc="-200"/>
              <a:t>o</a:t>
            </a:r>
            <a:r>
              <a:rPr dirty="0" sz="2800" spc="-190"/>
              <a:t>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52459" cy="3813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4965" marR="5080" indent="-342900">
              <a:lnSpc>
                <a:spcPct val="114999"/>
              </a:lnSpc>
              <a:spcBef>
                <a:spcPts val="10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-10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decided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based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attributes: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director</a:t>
            </a:r>
            <a:r>
              <a:rPr dirty="0" sz="1800" spc="-85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cast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-9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country</a:t>
            </a:r>
            <a:r>
              <a:rPr dirty="0" sz="1800" spc="-8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-9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90" b="1">
                <a:solidFill>
                  <a:srgbClr val="124F5C"/>
                </a:solidFill>
                <a:latin typeface="Verdana"/>
                <a:cs typeface="Verdana"/>
              </a:rPr>
              <a:t>genre</a:t>
            </a:r>
            <a:r>
              <a:rPr dirty="0" sz="1800" spc="-9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-9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800" spc="-9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description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dirty="0" sz="1800" spc="-9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r>
              <a:rPr dirty="0" sz="1800" spc="-9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dirty="0" sz="1800" spc="-1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these</a:t>
            </a:r>
            <a:r>
              <a:rPr dirty="0" sz="1800" spc="-9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attributes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were </a:t>
            </a:r>
            <a:r>
              <a:rPr dirty="0" sz="1800" spc="-90" b="1">
                <a:solidFill>
                  <a:srgbClr val="124F5C"/>
                </a:solidFill>
                <a:latin typeface="Verdana"/>
                <a:cs typeface="Verdana"/>
              </a:rPr>
              <a:t>pre-processed</a:t>
            </a:r>
            <a:r>
              <a:rPr dirty="0" sz="1800" spc="-90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tokenized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then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vectorized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using </a:t>
            </a:r>
            <a:r>
              <a:rPr dirty="0" sz="1800" spc="-114" b="1">
                <a:solidFill>
                  <a:srgbClr val="124F5C"/>
                </a:solidFill>
                <a:latin typeface="Verdana"/>
                <a:cs typeface="Verdana"/>
              </a:rPr>
              <a:t>TFIDF 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90" b="1">
                <a:solidFill>
                  <a:srgbClr val="124F5C"/>
                </a:solidFill>
                <a:latin typeface="Verdana"/>
                <a:cs typeface="Verdana"/>
              </a:rPr>
              <a:t>vectorizer</a:t>
            </a:r>
            <a:r>
              <a:rPr dirty="0" sz="1800" spc="-9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algn="just"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Through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TFIDF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Vectorization,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created</a:t>
            </a:r>
            <a:r>
              <a:rPr dirty="0" sz="18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total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90" b="1">
                <a:solidFill>
                  <a:srgbClr val="124F5C"/>
                </a:solidFill>
                <a:latin typeface="Verdana"/>
                <a:cs typeface="Verdana"/>
              </a:rPr>
              <a:t>20000</a:t>
            </a:r>
            <a:r>
              <a:rPr dirty="0" sz="1800" spc="-13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attributes.</a:t>
            </a:r>
            <a:endParaRPr sz="1800">
              <a:latin typeface="Verdana"/>
              <a:cs typeface="Verdana"/>
            </a:endParaRPr>
          </a:p>
          <a:p>
            <a:pPr algn="just" marL="354965" marR="6985" indent="-342900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dirty="0" sz="1800" spc="114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used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Principal 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Component 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Analysis </a:t>
            </a:r>
            <a:r>
              <a:rPr dirty="0" sz="1800" spc="-140" b="1">
                <a:solidFill>
                  <a:srgbClr val="124F5C"/>
                </a:solidFill>
                <a:latin typeface="Verdana"/>
                <a:cs typeface="Verdana"/>
              </a:rPr>
              <a:t>(PCA)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handle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curse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of dimensionality.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4000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components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were able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 capture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more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than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90" b="1">
                <a:solidFill>
                  <a:srgbClr val="124F5C"/>
                </a:solidFill>
                <a:latin typeface="Verdana"/>
                <a:cs typeface="Verdana"/>
              </a:rPr>
              <a:t>80%</a:t>
            </a:r>
            <a:r>
              <a:rPr dirty="0" sz="1800" spc="2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variance,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hence,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 of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components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were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restr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dirty="0" sz="1800" spc="9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4000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algn="just"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114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dirty="0" sz="1800" spc="-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first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built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using</a:t>
            </a:r>
            <a:r>
              <a:rPr dirty="0" sz="1800" spc="-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k-means</a:t>
            </a:r>
            <a:r>
              <a:rPr dirty="0" sz="1800" spc="-1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dirty="0" sz="1800" spc="-2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algorithm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algn="just"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optimal</a:t>
            </a:r>
            <a:r>
              <a:rPr dirty="0" sz="1800" spc="-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800" spc="-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r>
              <a:rPr dirty="0" sz="1800" spc="-8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came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out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4" b="1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dirty="0" sz="1800" spc="-204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dirty="0" sz="1800" spc="-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obtained</a:t>
            </a:r>
            <a:endParaRPr sz="1800">
              <a:latin typeface="Verdana"/>
              <a:cs typeface="Verdana"/>
            </a:endParaRPr>
          </a:p>
          <a:p>
            <a:pPr algn="just"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through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elbow</a:t>
            </a:r>
            <a:r>
              <a:rPr dirty="0" sz="1800" spc="-114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method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dirty="0" sz="1800" spc="-9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dirty="0" sz="1800" spc="-114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r>
              <a:rPr dirty="0" sz="1800" spc="-11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8747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/>
              <a:t>Con</a:t>
            </a:r>
            <a:r>
              <a:rPr dirty="0" sz="2800" spc="-25"/>
              <a:t>c</a:t>
            </a:r>
            <a:r>
              <a:rPr dirty="0" sz="2800" spc="-120"/>
              <a:t>lusions</a:t>
            </a:r>
            <a:r>
              <a:rPr dirty="0" sz="2800" spc="-170"/>
              <a:t> </a:t>
            </a:r>
            <a:r>
              <a:rPr dirty="0" sz="2800" spc="-195"/>
              <a:t>(C</a:t>
            </a:r>
            <a:r>
              <a:rPr dirty="0" sz="2800" spc="-200"/>
              <a:t>o</a:t>
            </a:r>
            <a:r>
              <a:rPr dirty="0" sz="2800" spc="-190"/>
              <a:t>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51825" cy="2235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4965" marR="5080" indent="-342900">
              <a:lnSpc>
                <a:spcPct val="114999"/>
              </a:lnSpc>
              <a:spcBef>
                <a:spcPts val="10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Hierarchical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clustering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model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was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built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using the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Agglomerative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algorithm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800" spc="-8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optimal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dirty="0" sz="1800" spc="-9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came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out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55" b="1">
                <a:solidFill>
                  <a:srgbClr val="124F5C"/>
                </a:solidFill>
                <a:latin typeface="Verdana"/>
                <a:cs typeface="Verdana"/>
              </a:rPr>
              <a:t>12</a:t>
            </a:r>
            <a:r>
              <a:rPr dirty="0" sz="1800" spc="-35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obtained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after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visualizing</a:t>
            </a:r>
            <a:r>
              <a:rPr dirty="0" sz="18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dendrogram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algn="just" marL="354965" marR="5715" indent="-342900">
              <a:lnSpc>
                <a:spcPts val="2490"/>
              </a:lnSpc>
              <a:spcBef>
                <a:spcPts val="130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content-based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recommender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system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dirty="0" sz="1800" spc="-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built</a:t>
            </a:r>
            <a:r>
              <a:rPr dirty="0" sz="1800" spc="-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using</a:t>
            </a:r>
            <a:r>
              <a:rPr dirty="0" sz="1800" spc="-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Cosine </a:t>
            </a:r>
            <a:r>
              <a:rPr dirty="0" sz="1800" spc="-6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Similarity</a:t>
            </a:r>
            <a:r>
              <a:rPr dirty="0" sz="1800" spc="34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5" b="1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dirty="0" sz="1800" spc="3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dirty="0" sz="1800" spc="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recommender</a:t>
            </a:r>
            <a:r>
              <a:rPr dirty="0" sz="1800" spc="7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system</a:t>
            </a:r>
            <a:r>
              <a:rPr dirty="0" sz="1800" spc="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will</a:t>
            </a:r>
            <a:r>
              <a:rPr dirty="0" sz="1800" spc="114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make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20" b="1">
                <a:solidFill>
                  <a:srgbClr val="124F5C"/>
                </a:solidFill>
                <a:latin typeface="Verdana"/>
                <a:cs typeface="Verdana"/>
              </a:rPr>
              <a:t>10</a:t>
            </a:r>
            <a:endParaRPr sz="1800">
              <a:latin typeface="Verdana"/>
              <a:cs typeface="Verdana"/>
            </a:endParaRPr>
          </a:p>
          <a:p>
            <a:pPr algn="just" marL="354965" marR="5080">
              <a:lnSpc>
                <a:spcPts val="2480"/>
              </a:lnSpc>
            </a:pP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recommendations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user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based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type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show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they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watch.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pc="-300"/>
              <a:t>Thank</a:t>
            </a:r>
            <a:r>
              <a:rPr dirty="0" spc="-520"/>
              <a:t> </a:t>
            </a:r>
            <a:r>
              <a:rPr dirty="0" spc="-509"/>
              <a:t>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698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0"/>
              <a:t>Problem</a:t>
            </a:r>
            <a:r>
              <a:rPr dirty="0" sz="2800" spc="-145"/>
              <a:t> </a:t>
            </a:r>
            <a:r>
              <a:rPr dirty="0" sz="2800" spc="-95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5028565" cy="3497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715" indent="-342900">
              <a:lnSpc>
                <a:spcPct val="115100"/>
              </a:lnSpc>
              <a:spcBef>
                <a:spcPts val="100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goal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of this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project 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cluster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Netflix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such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that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within</a:t>
            </a:r>
            <a:r>
              <a:rPr dirty="0" sz="1800" spc="-1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similar</a:t>
            </a:r>
            <a:r>
              <a:rPr dirty="0" sz="1800" spc="-9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-1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each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other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different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clusters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dis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105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oth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algn="just" marL="354965" marR="5080" indent="-342900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These</a:t>
            </a:r>
            <a:r>
              <a:rPr dirty="0" sz="1800" spc="-114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r>
              <a:rPr dirty="0" sz="18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may</a:t>
            </a:r>
            <a:r>
              <a:rPr dirty="0" sz="1800" spc="-114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dirty="0" sz="1800" spc="-1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later</a:t>
            </a:r>
            <a:r>
              <a:rPr dirty="0" sz="18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leveraged</a:t>
            </a:r>
            <a:r>
              <a:rPr dirty="0" sz="1800" spc="-1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dirty="0" sz="1800" spc="-6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offer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consumers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personalized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show </a:t>
            </a:r>
            <a:r>
              <a:rPr dirty="0" sz="1800" spc="-6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recommendations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based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their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interests.</a:t>
            </a:r>
            <a:endParaRPr sz="1800">
              <a:latin typeface="Verdana"/>
              <a:cs typeface="Verdana"/>
            </a:endParaRPr>
          </a:p>
          <a:p>
            <a:pPr algn="just"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1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dirty="0" sz="1800" spc="9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dirty="0" sz="1800" spc="9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5" b="1">
                <a:solidFill>
                  <a:srgbClr val="124F5C"/>
                </a:solidFill>
                <a:latin typeface="Verdana"/>
                <a:cs typeface="Verdana"/>
              </a:rPr>
              <a:t>7787</a:t>
            </a:r>
            <a:r>
              <a:rPr dirty="0" sz="1800" spc="12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records,</a:t>
            </a:r>
            <a:r>
              <a:rPr dirty="0" sz="1800" spc="9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algn="just"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-575" b="1">
                <a:solidFill>
                  <a:srgbClr val="124F5C"/>
                </a:solidFill>
                <a:latin typeface="Verdana"/>
                <a:cs typeface="Verdana"/>
              </a:rPr>
              <a:t>11</a:t>
            </a:r>
            <a:r>
              <a:rPr dirty="0" sz="1800" spc="-16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attributes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8803" y="1719072"/>
            <a:ext cx="2463292" cy="22738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8105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95"/>
              <a:t>Data</a:t>
            </a:r>
            <a:r>
              <a:rPr dirty="0" sz="2800" spc="-170"/>
              <a:t> </a:t>
            </a:r>
            <a:r>
              <a:rPr dirty="0" sz="2800" spc="-80"/>
              <a:t>Sum</a:t>
            </a:r>
            <a:r>
              <a:rPr dirty="0" sz="2800" spc="-120"/>
              <a:t>m</a:t>
            </a:r>
            <a:r>
              <a:rPr dirty="0" sz="2800" spc="-165"/>
              <a:t>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977004" cy="38131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4" b="1">
                <a:solidFill>
                  <a:srgbClr val="124F5C"/>
                </a:solidFill>
                <a:latin typeface="Verdana"/>
                <a:cs typeface="Verdana"/>
              </a:rPr>
              <a:t>ID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dirty="0" sz="1800" spc="-20" b="1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5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45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Mo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dirty="0" sz="18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dirty="0" sz="18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Title</a:t>
            </a:r>
            <a:r>
              <a:rPr dirty="0" sz="1800" spc="-15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45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7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tit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Dir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ctor</a:t>
            </a:r>
            <a:r>
              <a:rPr dirty="0" sz="1800" spc="-15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45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85">
                <a:solidFill>
                  <a:srgbClr val="124F5C"/>
                </a:solidFill>
                <a:latin typeface="Verdana"/>
                <a:cs typeface="Verdana"/>
              </a:rPr>
              <a:t>me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director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dirty="0" sz="1800" spc="-14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45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85">
                <a:solidFill>
                  <a:srgbClr val="124F5C"/>
                </a:solidFill>
                <a:latin typeface="Verdana"/>
                <a:cs typeface="Verdana"/>
              </a:rPr>
              <a:t>me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Country</a:t>
            </a:r>
            <a:r>
              <a:rPr dirty="0" sz="1800" spc="-13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45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70">
                <a:solidFill>
                  <a:srgbClr val="124F5C"/>
                </a:solidFill>
                <a:latin typeface="Verdana"/>
                <a:cs typeface="Verdana"/>
              </a:rPr>
              <a:t>Produ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tion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oun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try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dd</a:t>
            </a:r>
            <a:r>
              <a:rPr dirty="0" sz="1800" spc="-25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5" b="1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Release</a:t>
            </a:r>
            <a:r>
              <a:rPr dirty="0" sz="1800" spc="-114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85" b="1">
                <a:solidFill>
                  <a:srgbClr val="124F5C"/>
                </a:solidFill>
                <a:latin typeface="Verdana"/>
                <a:cs typeface="Verdana"/>
              </a:rPr>
              <a:t>ye</a:t>
            </a:r>
            <a:r>
              <a:rPr dirty="0" sz="1800" spc="-80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120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Rating</a:t>
            </a:r>
            <a:r>
              <a:rPr dirty="0" sz="1800" spc="-13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45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ge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rat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Dur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dirty="0" sz="1800" spc="-90" b="1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-40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1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45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45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ut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sons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Listed</a:t>
            </a:r>
            <a:r>
              <a:rPr dirty="0" sz="1800" spc="-11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1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Gen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Description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7170" y="1552346"/>
            <a:ext cx="2796844" cy="30675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6689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95"/>
              <a:t>Data</a:t>
            </a:r>
            <a:r>
              <a:rPr dirty="0" sz="2800" spc="-170"/>
              <a:t> </a:t>
            </a:r>
            <a:r>
              <a:rPr dirty="0" sz="2800" spc="-75"/>
              <a:t>Cleaning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238834"/>
            <a:ext cx="5471795" cy="378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dl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95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14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val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44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lvl="1" marL="812165" indent="-317500">
              <a:lnSpc>
                <a:spcPct val="100000"/>
              </a:lnSpc>
              <a:spcBef>
                <a:spcPts val="1914"/>
              </a:spcBef>
              <a:buFont typeface="Tahoma"/>
              <a:buChar char="○"/>
              <a:tabLst>
                <a:tab pos="812165" algn="l"/>
                <a:tab pos="812800" algn="l"/>
                <a:tab pos="1681480" algn="l"/>
                <a:tab pos="2397760" algn="l"/>
                <a:tab pos="2899410" algn="l"/>
                <a:tab pos="3475354" algn="l"/>
                <a:tab pos="3959860" algn="l"/>
                <a:tab pos="4789170" algn="l"/>
                <a:tab pos="5367020" algn="l"/>
              </a:tabLst>
            </a:pPr>
            <a:r>
              <a:rPr dirty="0" sz="1400" spc="8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35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400" spc="-17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dirty="0" sz="1400" spc="-105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dirty="0" sz="1400" spc="-114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dirty="0" sz="1400" spc="-5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dirty="0" sz="1400" spc="-21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dirty="0" sz="1400" spc="-17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ast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400" spc="-17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dirty="0" sz="1400" spc="-225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dirty="0" sz="1400" spc="-235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dirty="0" sz="1400" spc="-1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dirty="0" sz="1400" spc="-21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dirty="0" sz="1400" spc="-17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spc="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 spc="-55">
                <a:solidFill>
                  <a:srgbClr val="124F5C"/>
                </a:solidFill>
                <a:latin typeface="Verdana"/>
                <a:cs typeface="Verdana"/>
              </a:rPr>
              <a:t>ry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400" spc="-17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dirty="0" sz="1400" spc="-3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dirty="0" sz="1400" spc="-5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dirty="0" sz="1400" spc="-7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dirty="0" sz="1400" spc="-175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dirty="0" sz="1400" spc="-19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endParaRPr sz="1400">
              <a:latin typeface="Verdana"/>
              <a:cs typeface="Verdana"/>
            </a:endParaRPr>
          </a:p>
          <a:p>
            <a:pPr marL="812165">
              <a:lnSpc>
                <a:spcPct val="100000"/>
              </a:lnSpc>
              <a:spcBef>
                <a:spcPts val="250"/>
              </a:spcBef>
            </a:pPr>
            <a:r>
              <a:rPr dirty="0" sz="1400" spc="-15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dirty="0" sz="1400" spc="5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400" spc="1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400" spc="20">
                <a:solidFill>
                  <a:srgbClr val="124F5C"/>
                </a:solidFill>
                <a:latin typeface="Verdana"/>
                <a:cs typeface="Verdana"/>
              </a:rPr>
              <a:t>ace</a:t>
            </a:r>
            <a:r>
              <a:rPr dirty="0" sz="14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dirty="0" sz="14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45" b="1">
                <a:solidFill>
                  <a:srgbClr val="124F5C"/>
                </a:solidFill>
                <a:latin typeface="Verdana"/>
                <a:cs typeface="Verdana"/>
              </a:rPr>
              <a:t>'Unkno</a:t>
            </a:r>
            <a:r>
              <a:rPr dirty="0" sz="1400" spc="-65" b="1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dirty="0" sz="1400" spc="-40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-100" b="1">
                <a:solidFill>
                  <a:srgbClr val="124F5C"/>
                </a:solidFill>
                <a:latin typeface="Verdana"/>
                <a:cs typeface="Verdana"/>
              </a:rPr>
              <a:t>’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Verdana"/>
              <a:cs typeface="Verdana"/>
            </a:endParaRPr>
          </a:p>
          <a:p>
            <a:pPr lvl="1" marL="812165" indent="-317500">
              <a:lnSpc>
                <a:spcPct val="100000"/>
              </a:lnSpc>
              <a:buFont typeface="Tahoma"/>
              <a:buChar char="○"/>
              <a:tabLst>
                <a:tab pos="812165" algn="l"/>
                <a:tab pos="812800" algn="l"/>
              </a:tabLst>
            </a:pP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Dat</a:t>
            </a:r>
            <a:r>
              <a:rPr dirty="0" sz="1400" spc="1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7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dirty="0" sz="1400" spc="-18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dirty="0" sz="1400" spc="-185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dirty="0" sz="1400" spc="-175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dirty="0" sz="14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60" b="1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400" spc="-50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400" spc="-25" b="1">
                <a:solidFill>
                  <a:srgbClr val="124F5C"/>
                </a:solidFill>
                <a:latin typeface="Verdana"/>
                <a:cs typeface="Verdana"/>
              </a:rPr>
              <a:t>op</a:t>
            </a:r>
            <a:r>
              <a:rPr dirty="0" sz="1400" spc="-20" b="1">
                <a:solidFill>
                  <a:srgbClr val="124F5C"/>
                </a:solidFill>
                <a:latin typeface="Verdana"/>
                <a:cs typeface="Verdana"/>
              </a:rPr>
              <a:t>ped</a:t>
            </a:r>
            <a:r>
              <a:rPr dirty="0" sz="1400" spc="-21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Tahoma"/>
              <a:buChar char="○"/>
            </a:pPr>
            <a:endParaRPr sz="1500">
              <a:latin typeface="Verdana"/>
              <a:cs typeface="Verdana"/>
            </a:endParaRPr>
          </a:p>
          <a:p>
            <a:pPr lvl="1" marL="812165" indent="-317500">
              <a:lnSpc>
                <a:spcPct val="100000"/>
              </a:lnSpc>
              <a:buFont typeface="Tahoma"/>
              <a:buChar char="○"/>
              <a:tabLst>
                <a:tab pos="812165" algn="l"/>
                <a:tab pos="812800" algn="l"/>
              </a:tabLst>
            </a:pPr>
            <a:r>
              <a:rPr dirty="0" sz="1400" spc="4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75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dirty="0" sz="14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dirty="0" sz="1400" spc="-65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dirty="0" sz="1400" spc="-175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19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dirty="0" sz="14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400" spc="-15" b="1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-30" b="1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dirty="0" sz="1400" spc="-9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125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dirty="0" sz="1400" spc="7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dirty="0" sz="1400" spc="45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dirty="0" sz="1400" spc="3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40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dirty="0" sz="1400" spc="-2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400" spc="2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400" spc="6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400" spc="-21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algn="just" marL="355600" indent="-342900">
              <a:lnSpc>
                <a:spcPct val="100000"/>
              </a:lnSpc>
              <a:spcBef>
                <a:spcPts val="260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Only </a:t>
            </a:r>
            <a:r>
              <a:rPr dirty="0" sz="1800" spc="409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primary </a:t>
            </a:r>
            <a:r>
              <a:rPr dirty="0" sz="1800" spc="4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genre </a:t>
            </a:r>
            <a:r>
              <a:rPr dirty="0" sz="1800" spc="409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dirty="0" sz="1800" spc="39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country </a:t>
            </a:r>
            <a:r>
              <a:rPr dirty="0" sz="1800" spc="4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were</a:t>
            </a:r>
            <a:endParaRPr sz="1800">
              <a:latin typeface="Verdana"/>
              <a:cs typeface="Verdana"/>
            </a:endParaRPr>
          </a:p>
          <a:p>
            <a:pPr algn="just"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ected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105">
                <a:solidFill>
                  <a:srgbClr val="124F5C"/>
                </a:solidFill>
                <a:latin typeface="Verdana"/>
                <a:cs typeface="Verdana"/>
              </a:rPr>
              <a:t>mp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ify</a:t>
            </a:r>
            <a:r>
              <a:rPr dirty="0" sz="18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1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8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endParaRPr sz="1800">
              <a:latin typeface="Verdana"/>
              <a:cs typeface="Verdana"/>
            </a:endParaRPr>
          </a:p>
          <a:p>
            <a:pPr algn="just" marL="354965" marR="5080" indent="-342900">
              <a:lnSpc>
                <a:spcPct val="114999"/>
              </a:lnSpc>
              <a:spcBef>
                <a:spcPts val="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The dataset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contained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separate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age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ratings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dirty="0" sz="18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movies</a:t>
            </a:r>
            <a:r>
              <a:rPr dirty="0" sz="18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8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dirty="0" sz="18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shows,</a:t>
            </a:r>
            <a:r>
              <a:rPr dirty="0" sz="18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8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were</a:t>
            </a:r>
            <a:r>
              <a:rPr dirty="0" sz="1800" spc="-1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replaced </a:t>
            </a:r>
            <a:r>
              <a:rPr dirty="0" sz="1800" spc="-6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124F5C"/>
                </a:solidFill>
                <a:latin typeface="Verdana"/>
                <a:cs typeface="Verdana"/>
              </a:rPr>
              <a:t>of:</a:t>
            </a:r>
            <a:r>
              <a:rPr dirty="0" sz="18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'Adults',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124F5C"/>
                </a:solidFill>
                <a:latin typeface="Verdana"/>
                <a:cs typeface="Verdana"/>
              </a:rPr>
              <a:t>'Teens',</a:t>
            </a:r>
            <a:r>
              <a:rPr dirty="0" sz="1800" spc="-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'Young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dults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'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'O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124F5C"/>
                </a:solidFill>
                <a:latin typeface="Verdana"/>
                <a:cs typeface="Verdana"/>
              </a:rPr>
              <a:t>Kids',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'Kids'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1165" y="1690477"/>
            <a:ext cx="1538722" cy="2491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59696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20"/>
              <a:t>Exploratory</a:t>
            </a:r>
            <a:r>
              <a:rPr dirty="0" sz="2800" spc="-150"/>
              <a:t> </a:t>
            </a:r>
            <a:r>
              <a:rPr dirty="0" sz="2800" spc="-95"/>
              <a:t>Data</a:t>
            </a:r>
            <a:r>
              <a:rPr dirty="0" sz="2800" spc="-170"/>
              <a:t> </a:t>
            </a:r>
            <a:r>
              <a:rPr dirty="0" sz="2800" spc="-45"/>
              <a:t>A</a:t>
            </a:r>
            <a:r>
              <a:rPr dirty="0" sz="2800" spc="-135"/>
              <a:t>nalysis</a:t>
            </a:r>
            <a:r>
              <a:rPr dirty="0" sz="2800" spc="-155"/>
              <a:t> </a:t>
            </a:r>
            <a:r>
              <a:rPr dirty="0" sz="2800" spc="-175"/>
              <a:t>(E</a:t>
            </a:r>
            <a:r>
              <a:rPr dirty="0" sz="2800" spc="-250"/>
              <a:t>D</a:t>
            </a:r>
            <a:r>
              <a:rPr dirty="0" sz="2800" spc="-280"/>
              <a:t>A)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902710" cy="2866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4965" marR="6350" indent="-342900">
              <a:lnSpc>
                <a:spcPct val="114999"/>
              </a:lnSpc>
              <a:spcBef>
                <a:spcPts val="10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-135" b="1">
                <a:solidFill>
                  <a:srgbClr val="124F5C"/>
                </a:solidFill>
                <a:latin typeface="Verdana"/>
                <a:cs typeface="Verdana"/>
              </a:rPr>
              <a:t>69</a:t>
            </a:r>
            <a:r>
              <a:rPr dirty="0" sz="1800" spc="-185" b="1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dirty="0" sz="1800" spc="-310" b="1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dirty="0" sz="1800" spc="-320" b="1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dirty="0" sz="1800" spc="-710" b="1">
                <a:solidFill>
                  <a:srgbClr val="124F5C"/>
                </a:solidFill>
                <a:latin typeface="Verdana"/>
                <a:cs typeface="Verdana"/>
              </a:rPr>
              <a:t>%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dirty="0" sz="1800" spc="-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Netfl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x 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movies,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35" b="1">
                <a:solidFill>
                  <a:srgbClr val="124F5C"/>
                </a:solidFill>
                <a:latin typeface="Verdana"/>
                <a:cs typeface="Verdana"/>
              </a:rPr>
              <a:t>30.86%</a:t>
            </a:r>
            <a:r>
              <a:rPr dirty="0" sz="1800" spc="-229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TV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shows.</a:t>
            </a:r>
            <a:endParaRPr sz="1800">
              <a:latin typeface="Verdana"/>
              <a:cs typeface="Verdana"/>
            </a:endParaRPr>
          </a:p>
          <a:p>
            <a:pPr algn="just" marL="354965" indent="-342900">
              <a:lnSpc>
                <a:spcPct val="100000"/>
              </a:lnSpc>
              <a:spcBef>
                <a:spcPts val="320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3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dirty="0" sz="1800" spc="3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dirty="0" sz="1800" spc="3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countries</a:t>
            </a:r>
            <a:r>
              <a:rPr dirty="0" sz="1800" spc="3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together</a:t>
            </a:r>
            <a:endParaRPr sz="1800">
              <a:latin typeface="Verdana"/>
              <a:cs typeface="Verdana"/>
            </a:endParaRPr>
          </a:p>
          <a:p>
            <a:pPr algn="just" marL="354965" marR="5080">
              <a:lnSpc>
                <a:spcPct val="114999"/>
              </a:lnSpc>
              <a:spcBef>
                <a:spcPts val="5"/>
              </a:spcBef>
            </a:pP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account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about </a:t>
            </a:r>
            <a:r>
              <a:rPr dirty="0" sz="1800" spc="-355" b="1">
                <a:solidFill>
                  <a:srgbClr val="124F5C"/>
                </a:solidFill>
                <a:latin typeface="Verdana"/>
                <a:cs typeface="Verdana"/>
              </a:rPr>
              <a:t>56%</a:t>
            </a:r>
            <a:r>
              <a:rPr dirty="0" sz="1800" spc="-35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all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movies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TV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  <a:p>
            <a:pPr algn="just" marL="3556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dirty="0" sz="1800" spc="2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value</a:t>
            </a:r>
            <a:r>
              <a:rPr dirty="0" sz="1800" spc="29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increases</a:t>
            </a:r>
            <a:r>
              <a:rPr dirty="0" sz="1800" spc="29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28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about</a:t>
            </a:r>
            <a:endParaRPr sz="1800">
              <a:latin typeface="Verdana"/>
              <a:cs typeface="Verdana"/>
            </a:endParaRPr>
          </a:p>
          <a:p>
            <a:pPr algn="just"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-130" b="1">
                <a:solidFill>
                  <a:srgbClr val="124F5C"/>
                </a:solidFill>
                <a:latin typeface="Verdana"/>
                <a:cs typeface="Verdana"/>
              </a:rPr>
              <a:t>78</a:t>
            </a:r>
            <a:r>
              <a:rPr dirty="0" sz="1800" spc="-715" b="1">
                <a:solidFill>
                  <a:srgbClr val="124F5C"/>
                </a:solidFill>
                <a:latin typeface="Verdana"/>
                <a:cs typeface="Verdana"/>
              </a:rPr>
              <a:t>%</a:t>
            </a:r>
            <a:r>
              <a:rPr dirty="0" sz="1800" spc="-15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oun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trie</a:t>
            </a:r>
            <a:r>
              <a:rPr dirty="0" sz="1800" spc="-2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8951" y="489085"/>
            <a:ext cx="1920626" cy="22542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1634" y="3072825"/>
            <a:ext cx="4392791" cy="20113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/>
              <a:t>E</a:t>
            </a:r>
            <a:r>
              <a:rPr dirty="0" sz="2800" spc="-40"/>
              <a:t>D</a:t>
            </a:r>
            <a:r>
              <a:rPr dirty="0" sz="2800" spc="-35"/>
              <a:t>A</a:t>
            </a:r>
            <a:r>
              <a:rPr dirty="0" sz="2800" spc="-150"/>
              <a:t> </a:t>
            </a:r>
            <a:r>
              <a:rPr dirty="0" sz="2800" spc="-195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66750" y="1197438"/>
            <a:ext cx="4297680" cy="3813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93065" marR="66040" indent="-342900">
              <a:lnSpc>
                <a:spcPct val="114999"/>
              </a:lnSpc>
              <a:spcBef>
                <a:spcPts val="105"/>
              </a:spcBef>
              <a:buFont typeface="Tahoma"/>
              <a:buChar char="●"/>
              <a:tabLst>
                <a:tab pos="393700" algn="l"/>
              </a:tabLst>
            </a:pP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More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added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months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October,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November, </a:t>
            </a:r>
            <a:r>
              <a:rPr dirty="0" sz="1800" spc="-7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25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35" b="1">
                <a:solidFill>
                  <a:srgbClr val="124F5C"/>
                </a:solidFill>
                <a:latin typeface="Verdana"/>
                <a:cs typeface="Verdana"/>
              </a:rPr>
              <a:t>mbe</a:t>
            </a:r>
            <a:r>
              <a:rPr dirty="0" sz="1800" spc="-150" b="1">
                <a:solidFill>
                  <a:srgbClr val="124F5C"/>
                </a:solidFill>
                <a:latin typeface="Verdana"/>
                <a:cs typeface="Verdana"/>
              </a:rPr>
              <a:t>r,</a:t>
            </a:r>
            <a:r>
              <a:rPr dirty="0" sz="1800" spc="-114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Ja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ua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95" b="1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algn="just" marL="393065" indent="-342900">
              <a:lnSpc>
                <a:spcPct val="100000"/>
              </a:lnSpc>
              <a:spcBef>
                <a:spcPts val="320"/>
              </a:spcBef>
              <a:buFont typeface="Tahoma"/>
              <a:buChar char="●"/>
              <a:tabLst>
                <a:tab pos="393700" algn="l"/>
              </a:tabLst>
            </a:pP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dirty="0" sz="1800" spc="12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dirty="0" sz="1800" spc="120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12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decrease</a:t>
            </a:r>
            <a:r>
              <a:rPr dirty="0" sz="1800" spc="123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dirty="0" sz="1800" spc="5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algn="just" marL="393065" marR="66675">
              <a:lnSpc>
                <a:spcPct val="114999"/>
              </a:lnSpc>
              <a:spcBef>
                <a:spcPts val="5"/>
              </a:spcBef>
            </a:pP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number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added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year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165" b="1">
                <a:solidFill>
                  <a:srgbClr val="124F5C"/>
                </a:solidFill>
                <a:latin typeface="Verdana"/>
                <a:cs typeface="Verdana"/>
              </a:rPr>
              <a:t>2020</a:t>
            </a:r>
            <a:r>
              <a:rPr dirty="0" sz="1800" spc="-16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-1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dirty="0" sz="1800" spc="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might</a:t>
            </a:r>
            <a:r>
              <a:rPr dirty="0" sz="1800" spc="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be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attributed to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Covid-induced </a:t>
            </a:r>
            <a:r>
              <a:rPr dirty="0" sz="1800" spc="-6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lockdowns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-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dirty="0" sz="1800" spc="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halted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dirty="0" sz="1800" spc="-1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tion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algn="just" marL="393700" indent="-34290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93700" algn="l"/>
              </a:tabLst>
            </a:pP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dirty="0" sz="1800" spc="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dirty="0" sz="1800" spc="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124F5C"/>
                </a:solidFill>
                <a:latin typeface="Verdana"/>
                <a:cs typeface="Verdana"/>
              </a:rPr>
              <a:t>very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few</a:t>
            </a:r>
            <a:r>
              <a:rPr dirty="0" sz="1800" spc="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dirty="0" sz="1800" spc="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added</a:t>
            </a:r>
            <a:endParaRPr sz="1800">
              <a:latin typeface="Verdana"/>
              <a:cs typeface="Verdana"/>
            </a:endParaRPr>
          </a:p>
          <a:p>
            <a:pPr algn="just" marL="393065">
              <a:lnSpc>
                <a:spcPct val="100000"/>
              </a:lnSpc>
              <a:spcBef>
                <a:spcPts val="325"/>
              </a:spcBef>
            </a:pP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-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ye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5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29" b="1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dirty="0" sz="1800" spc="-285" b="1">
                <a:solidFill>
                  <a:srgbClr val="124F5C"/>
                </a:solidFill>
                <a:latin typeface="Verdana"/>
                <a:cs typeface="Verdana"/>
              </a:rPr>
              <a:t>02</a:t>
            </a:r>
            <a:r>
              <a:rPr dirty="0" sz="1800" spc="-280" b="1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dirty="0" sz="1800" spc="-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nce</a:t>
            </a:r>
            <a:r>
              <a:rPr dirty="0" sz="1800" spc="-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8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dirty="0" sz="1800" spc="-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algn="just" marL="393065">
              <a:lnSpc>
                <a:spcPct val="100000"/>
              </a:lnSpc>
              <a:spcBef>
                <a:spcPts val="325"/>
              </a:spcBef>
            </a:pP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124F5C"/>
                </a:solidFill>
                <a:latin typeface="Verdana"/>
                <a:cs typeface="Verdana"/>
              </a:rPr>
              <a:t>vai</a:t>
            </a:r>
            <a:r>
              <a:rPr dirty="0" sz="1800" spc="-35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ble</a:t>
            </a:r>
            <a:r>
              <a:rPr dirty="0" sz="1800" spc="-14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only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124F5C"/>
                </a:solidFill>
                <a:latin typeface="Verdana"/>
                <a:cs typeface="Verdana"/>
              </a:rPr>
              <a:t>up</a:t>
            </a:r>
            <a:r>
              <a:rPr dirty="0" sz="1800" spc="-1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-17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80">
                <a:solidFill>
                  <a:srgbClr val="124F5C"/>
                </a:solidFill>
                <a:latin typeface="Verdana"/>
                <a:cs typeface="Verdana"/>
              </a:rPr>
              <a:t>16</a:t>
            </a:r>
            <a:r>
              <a:rPr dirty="0" baseline="25462" sz="1800" spc="44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dirty="0" baseline="25462" sz="1800" spc="89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Ja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dirty="0" sz="1800" spc="3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dirty="0" sz="1800" spc="-6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dirty="0" sz="1800" spc="-85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7178" y="730546"/>
            <a:ext cx="4264528" cy="21488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7260" y="3006039"/>
            <a:ext cx="4195606" cy="20895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3232" y="400812"/>
            <a:ext cx="4620768" cy="22738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/>
              <a:t>E</a:t>
            </a:r>
            <a:r>
              <a:rPr dirty="0" sz="2800" spc="-40"/>
              <a:t>D</a:t>
            </a:r>
            <a:r>
              <a:rPr dirty="0" sz="2800" spc="-35"/>
              <a:t>A</a:t>
            </a:r>
            <a:r>
              <a:rPr dirty="0" sz="2800" spc="-150"/>
              <a:t> </a:t>
            </a:r>
            <a:r>
              <a:rPr dirty="0" sz="2800" spc="-195"/>
              <a:t>(Contd.)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3990340" cy="2235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4965" marR="5080" indent="-342900">
              <a:lnSpc>
                <a:spcPct val="114999"/>
              </a:lnSpc>
              <a:spcBef>
                <a:spcPts val="105"/>
              </a:spcBef>
              <a:buFont typeface="Tahoma"/>
              <a:buChar char="●"/>
              <a:tabLst>
                <a:tab pos="355600" algn="l"/>
              </a:tabLst>
            </a:pP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-10">
                <a:solidFill>
                  <a:srgbClr val="124F5C"/>
                </a:solidFill>
                <a:latin typeface="Verdana"/>
                <a:cs typeface="Verdana"/>
              </a:rPr>
              <a:t>majority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dirty="0" sz="1800" spc="15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dirty="0" sz="1800" spc="5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dirty="0" sz="18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dirty="0" sz="1800" spc="-1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catered</a:t>
            </a:r>
            <a:r>
              <a:rPr dirty="0" sz="1800" spc="-13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dirty="0" sz="18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dirty="0" sz="1800" spc="-1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124F5C"/>
                </a:solidFill>
                <a:latin typeface="Verdana"/>
                <a:cs typeface="Verdana"/>
              </a:rPr>
              <a:t>needs </a:t>
            </a:r>
            <a:r>
              <a:rPr dirty="0" sz="1800" spc="-6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adult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young</a:t>
            </a:r>
            <a:r>
              <a:rPr dirty="0" sz="1800" spc="-4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124F5C"/>
                </a:solidFill>
                <a:latin typeface="Verdana"/>
                <a:cs typeface="Verdana"/>
              </a:rPr>
              <a:t>adult </a:t>
            </a:r>
            <a:r>
              <a:rPr dirty="0" sz="1800" spc="-5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population.</a:t>
            </a:r>
            <a:endParaRPr sz="1800">
              <a:latin typeface="Verdana"/>
              <a:cs typeface="Verdana"/>
            </a:endParaRPr>
          </a:p>
          <a:p>
            <a:pPr algn="just" marL="354965" marR="6985" indent="-342900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dirty="0" sz="1800" spc="-5">
                <a:solidFill>
                  <a:srgbClr val="124F5C"/>
                </a:solidFill>
                <a:latin typeface="Verdana"/>
                <a:cs typeface="Verdana"/>
              </a:rPr>
              <a:t>Netflix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has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greater </a:t>
            </a:r>
            <a:r>
              <a:rPr dirty="0" sz="1800" spc="60">
                <a:solidFill>
                  <a:srgbClr val="124F5C"/>
                </a:solidFill>
                <a:latin typeface="Verdana"/>
                <a:cs typeface="Verdana"/>
              </a:rPr>
              <a:t>number </a:t>
            </a:r>
            <a:r>
              <a:rPr dirty="0" sz="180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124F5C"/>
                </a:solidFill>
                <a:latin typeface="Verdana"/>
                <a:cs typeface="Verdana"/>
              </a:rPr>
              <a:t>new </a:t>
            </a:r>
            <a:r>
              <a:rPr dirty="0" sz="1800" spc="5">
                <a:solidFill>
                  <a:srgbClr val="124F5C"/>
                </a:solidFill>
                <a:latin typeface="Verdana"/>
                <a:cs typeface="Verdana"/>
              </a:rPr>
              <a:t>movies </a:t>
            </a:r>
            <a:r>
              <a:rPr dirty="0" sz="1800" spc="-215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dirty="0" sz="1800" spc="-2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124F5C"/>
                </a:solidFill>
                <a:latin typeface="Verdana"/>
                <a:cs typeface="Verdana"/>
              </a:rPr>
              <a:t>TV </a:t>
            </a:r>
            <a:r>
              <a:rPr dirty="0" sz="1800" spc="2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than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1800" spc="65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1800" spc="1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17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old</a:t>
            </a:r>
            <a:r>
              <a:rPr dirty="0" sz="1800" spc="-1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dirty="0" sz="1800" spc="4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1800" spc="-6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dirty="0" sz="1800" spc="-27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0428" y="2725750"/>
            <a:ext cx="4469750" cy="23666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Shaloy Lewis</dc:creator>
  <dc:title>Capstone Project - 2</dc:title>
  <dcterms:created xsi:type="dcterms:W3CDTF">2023-02-27T05:55:53Z</dcterms:created>
  <dcterms:modified xsi:type="dcterms:W3CDTF">2023-02-27T05:55:53Z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2023-02-27T00:00:00Z</vt:filetime>
  </property>
</Properties>
</file>