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56" r:id="rId9"/>
    <p:sldId id="293" r:id="rId10"/>
    <p:sldId id="292" r:id="rId11"/>
    <p:sldId id="295" r:id="rId12"/>
    <p:sldId id="294" r:id="rId13"/>
    <p:sldId id="291" r:id="rId14"/>
    <p:sldId id="299" r:id="rId15"/>
    <p:sldId id="298" r:id="rId16"/>
    <p:sldId id="297" r:id="rId17"/>
    <p:sldId id="300" r:id="rId18"/>
    <p:sldId id="296" r:id="rId19"/>
    <p:sldId id="30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1639" y="5103837"/>
            <a:ext cx="3315687" cy="1754163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Pabitra</a:t>
            </a:r>
            <a:r>
              <a:rPr lang="en-US" dirty="0"/>
              <a:t> </a:t>
            </a:r>
            <a:r>
              <a:rPr lang="en-US" dirty="0" err="1"/>
              <a:t>Parida</a:t>
            </a:r>
            <a:r>
              <a:rPr lang="en-US" dirty="0"/>
              <a:t> (3154081)</a:t>
            </a:r>
          </a:p>
          <a:p>
            <a:r>
              <a:rPr lang="en-US" dirty="0"/>
              <a:t>Prasad Pathak (3154084)</a:t>
            </a:r>
          </a:p>
          <a:p>
            <a:r>
              <a:rPr lang="en-US" dirty="0"/>
              <a:t>Anish </a:t>
            </a:r>
            <a:r>
              <a:rPr lang="en-US" dirty="0" err="1"/>
              <a:t>Pawar</a:t>
            </a:r>
            <a:r>
              <a:rPr lang="en-US" dirty="0"/>
              <a:t> (3154089)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670" y="2378737"/>
            <a:ext cx="11462656" cy="170965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 Secure Block-Chain Based Electronic Voting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93568" y="386064"/>
            <a:ext cx="6204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MAAER’S MIT COLLEGE OF </a:t>
            </a:r>
          </a:p>
          <a:p>
            <a:pPr algn="ctr"/>
            <a:r>
              <a:rPr lang="en-US" sz="2800" dirty="0"/>
              <a:t>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4975" y="1730931"/>
            <a:ext cx="3282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/>
              <a:t>Project Based Seminar </a:t>
            </a:r>
            <a:endParaRPr lang="en-US" sz="2000" dirty="0"/>
          </a:p>
          <a:p>
            <a:pPr algn="ctr"/>
            <a:r>
              <a:rPr lang="en-US" sz="2000" dirty="0"/>
              <a:t>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628" y="561275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 :Prof. </a:t>
            </a:r>
            <a:r>
              <a:rPr lang="en-US" dirty="0" err="1"/>
              <a:t>Vaishali</a:t>
            </a:r>
            <a:r>
              <a:rPr lang="en-US" dirty="0"/>
              <a:t> </a:t>
            </a:r>
            <a:r>
              <a:rPr lang="en-US" dirty="0" err="1"/>
              <a:t>Suryawanshi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" y="130887"/>
            <a:ext cx="1666777" cy="1638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0" y="378089"/>
            <a:ext cx="2047592" cy="14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9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CF08-1AC1-404E-A0BF-0592A1A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B5B0DF-422A-4A0A-A228-F537AFEC0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81" t="14553" r="19243" b="20372"/>
          <a:stretch/>
        </p:blipFill>
        <p:spPr>
          <a:xfrm>
            <a:off x="6248382" y="2497540"/>
            <a:ext cx="5534185" cy="380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B2B0B-3E93-4AC3-8DD9-F7C026D85733}"/>
              </a:ext>
            </a:extLst>
          </p:cNvPr>
          <p:cNvSpPr txBox="1"/>
          <p:nvPr/>
        </p:nvSpPr>
        <p:spPr>
          <a:xfrm>
            <a:off x="457219" y="2724019"/>
            <a:ext cx="5486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Working:</a:t>
            </a:r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The sending node records new data and broad casting to network.</a:t>
            </a:r>
            <a:endParaRPr lang="en-GB" sz="1600" dirty="0"/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The receiving node checked the message from those data which it received, if the message was correct then it will be stored to a block.</a:t>
            </a:r>
            <a:endParaRPr lang="en-GB" sz="1600" dirty="0"/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All receiving node in the network execute proof of work (</a:t>
            </a:r>
            <a:r>
              <a:rPr lang="en-US" sz="1600" dirty="0" err="1"/>
              <a:t>PoW</a:t>
            </a:r>
            <a:r>
              <a:rPr lang="en-US" sz="1600" dirty="0"/>
              <a:t>) or proof of stake (</a:t>
            </a:r>
            <a:r>
              <a:rPr lang="en-US" sz="1600" dirty="0" err="1"/>
              <a:t>PoS</a:t>
            </a:r>
            <a:r>
              <a:rPr lang="en-US" sz="1600" dirty="0"/>
              <a:t>) algorithm to the block.</a:t>
            </a:r>
            <a:endParaRPr lang="en-GB" sz="1600" dirty="0"/>
          </a:p>
          <a:p>
            <a:pPr marL="285750" indent="-2857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The block will be stored into the chain after executing consensus algorithm, every node in the network admit this block and will continuously extend the chain base on this block.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7492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4F86-8542-4C8A-8920-B1E3B26E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Blockchain Protocols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BB1B-6599-4DBD-BC68-A68E7539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13835"/>
            <a:ext cx="10554574" cy="36365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Blockchain eliminates the need for third party to conduct transactions on one’s behalf. 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implies that the consensus mechanism has to exist in the network itself. 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How a given blockchain network implements its consensus mechanism, determines the strength of the network. 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foolproof consensus mechanism, suitable for purpose (of the blockchain in question) is essential to maintain sanity and coherence of data among the participating nodes of the network.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843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189C-BAC7-4D19-B64F-BC2CA59D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Protocols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B6AE-6E37-486C-8C91-A1F98AAD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/>
              <a:t>Proof of Work :</a:t>
            </a:r>
            <a:endParaRPr lang="en-GB" dirty="0"/>
          </a:p>
          <a:p>
            <a:pPr lvl="1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PoW</a:t>
            </a:r>
            <a:r>
              <a:rPr lang="en-US" dirty="0"/>
              <a:t> protocol requires all nodes on the network to solve cryptographic puzzles by brute force.</a:t>
            </a:r>
          </a:p>
          <a:p>
            <a:pPr lvl="1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 For example, in case of Bitcoin blockchain, the new transactions are tentatively committed and then based on the </a:t>
            </a:r>
            <a:r>
              <a:rPr lang="en-US" dirty="0" err="1"/>
              <a:t>PoW</a:t>
            </a:r>
            <a:r>
              <a:rPr lang="en-US" dirty="0"/>
              <a:t> output, a selected block created by the winning node is broadcast to all the nodes, at specific synchronization intervals.</a:t>
            </a:r>
            <a:endParaRPr lang="en-GB" dirty="0"/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/>
              <a:t>Proof of Stake :</a:t>
            </a:r>
            <a:endParaRPr lang="en-GB" dirty="0"/>
          </a:p>
          <a:p>
            <a:pPr lvl="1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Proof of stake protocol of block verification does not rely on excessive computations.</a:t>
            </a:r>
          </a:p>
          <a:p>
            <a:pPr lvl="1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Instead of splitting blocks across proportionally to the relative hash rates of miners (i.e. their mining power), proof-of-stake protocols split stake blocks proportionally to the current wealth of miners.</a:t>
            </a:r>
          </a:p>
        </p:txBody>
      </p:sp>
    </p:spTree>
    <p:extLst>
      <p:ext uri="{BB962C8B-B14F-4D97-AF65-F5344CB8AC3E}">
        <p14:creationId xmlns:p14="http://schemas.microsoft.com/office/powerpoint/2010/main" val="284600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4A42-D486-4EF7-9F53-FE452DD8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Survey/</a:t>
            </a:r>
            <a:r>
              <a:rPr lang="en-US" dirty="0"/>
              <a:t>Related work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69DF70-E3FE-44B1-A696-7E712527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74642"/>
              </p:ext>
            </p:extLst>
          </p:nvPr>
        </p:nvGraphicFramePr>
        <p:xfrm>
          <a:off x="1047048" y="2293914"/>
          <a:ext cx="10097901" cy="411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103">
                  <a:extLst>
                    <a:ext uri="{9D8B030D-6E8A-4147-A177-3AD203B41FA5}">
                      <a16:colId xmlns:a16="http://schemas.microsoft.com/office/drawing/2014/main" val="2736633370"/>
                    </a:ext>
                  </a:extLst>
                </a:gridCol>
                <a:gridCol w="4181848">
                  <a:extLst>
                    <a:ext uri="{9D8B030D-6E8A-4147-A177-3AD203B41FA5}">
                      <a16:colId xmlns:a16="http://schemas.microsoft.com/office/drawing/2014/main" val="2500882434"/>
                    </a:ext>
                  </a:extLst>
                </a:gridCol>
                <a:gridCol w="2524475">
                  <a:extLst>
                    <a:ext uri="{9D8B030D-6E8A-4147-A177-3AD203B41FA5}">
                      <a16:colId xmlns:a16="http://schemas.microsoft.com/office/drawing/2014/main" val="3443322911"/>
                    </a:ext>
                  </a:extLst>
                </a:gridCol>
                <a:gridCol w="2524475">
                  <a:extLst>
                    <a:ext uri="{9D8B030D-6E8A-4147-A177-3AD203B41FA5}">
                      <a16:colId xmlns:a16="http://schemas.microsoft.com/office/drawing/2014/main" val="2373933962"/>
                    </a:ext>
                  </a:extLst>
                </a:gridCol>
              </a:tblGrid>
              <a:tr h="45223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Seed Idea/ Work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Problems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82022"/>
                  </a:ext>
                </a:extLst>
              </a:tr>
              <a:tr h="741494">
                <a:tc>
                  <a:txBody>
                    <a:bodyPr/>
                    <a:lstStyle/>
                    <a:p>
                      <a:r>
                        <a:rPr lang="en-GB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Blockchain and Its Applications – A Detailed Survey, International Journal of Computer Applications (0975 – 8887)</a:t>
                      </a:r>
                    </a:p>
                    <a:p>
                      <a:r>
                        <a:rPr lang="en-GB" sz="1200" dirty="0"/>
                        <a:t>Volume 180 – No.3, December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 basic survey which includes the introduction, protocols,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Major challenges like scalability and regulation are not mentioned.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68424"/>
                  </a:ext>
                </a:extLst>
              </a:tr>
              <a:tr h="741494">
                <a:tc>
                  <a:txBody>
                    <a:bodyPr/>
                    <a:lstStyle/>
                    <a:p>
                      <a:r>
                        <a:rPr lang="en-GB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Reinforcing the links of the blockchain, IEEE Future Directions Blockchain initiative white paper, November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Applications and challenges are mentioned in detail.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Basic concepts of blockchain like structure and protocols are not explained.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08234"/>
                  </a:ext>
                </a:extLst>
              </a:tr>
              <a:tr h="604902">
                <a:tc>
                  <a:txBody>
                    <a:bodyPr/>
                    <a:lstStyle/>
                    <a:p>
                      <a:r>
                        <a:rPr lang="en-GB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 Survey of Blockchain Security Issues and Challenges, International Journal of Network Security, Vol.19, No.5, PP.653-659, Sept.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All the protocols and challenges of blockchain are mentioned in detail.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Applications of blockchain in various sectors are not mentioned.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50321"/>
                  </a:ext>
                </a:extLst>
              </a:tr>
              <a:tr h="741494">
                <a:tc>
                  <a:txBody>
                    <a:bodyPr/>
                    <a:lstStyle/>
                    <a:p>
                      <a:r>
                        <a:rPr lang="en-GB" sz="12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 Challenges and Opportunities: A Survey, International Journal of Web and Grid Services, December 2017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 brief study about various aspects of the blockchain technology.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 level language used which is difficult to interpret for beginners.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62289"/>
                  </a:ext>
                </a:extLst>
              </a:tr>
              <a:tr h="571244">
                <a:tc>
                  <a:txBody>
                    <a:bodyPr/>
                    <a:lstStyle/>
                    <a:p>
                      <a:r>
                        <a:rPr lang="en-GB" sz="12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Blockchain in public sector,</a:t>
                      </a: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Federation of Indian Chambers of Commerce &amp; Industry, January 2018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Possible use cases of blockchain in public sector.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Research is not focused on core Indian industries.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7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C1F9-8947-4824-806E-452F46B1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97E-B3A9-40FC-A617-2A4350EA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4239078" cy="36365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Healthcare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Education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Public Safety and Justice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Agriculture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Civil Registration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Supply 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A1126-0B7C-4E51-B38C-4196288E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07" y="2565735"/>
            <a:ext cx="1788391" cy="1788391"/>
          </a:xfrm>
          <a:prstGeom prst="rect">
            <a:avLst/>
          </a:prstGeom>
        </p:spPr>
      </p:pic>
      <p:pic>
        <p:nvPicPr>
          <p:cNvPr id="2056" name="Picture 8" descr="Image result for Education logo">
            <a:extLst>
              <a:ext uri="{FF2B5EF4-FFF2-40B4-BE49-F238E27FC236}">
                <a16:creationId xmlns:a16="http://schemas.microsoft.com/office/drawing/2014/main" id="{2C39D1AF-93C0-49DC-9BE9-437D057CF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4" t="17163" r="13908" b="11204"/>
          <a:stretch/>
        </p:blipFill>
        <p:spPr bwMode="auto">
          <a:xfrm>
            <a:off x="7404954" y="2565735"/>
            <a:ext cx="1763809" cy="17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JUSTICElogo">
            <a:extLst>
              <a:ext uri="{FF2B5EF4-FFF2-40B4-BE49-F238E27FC236}">
                <a16:creationId xmlns:a16="http://schemas.microsoft.com/office/drawing/2014/main" id="{4936D1D5-94A8-47E7-8887-05BD1DFF1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t="4268" r="7506" b="6021"/>
          <a:stretch/>
        </p:blipFill>
        <p:spPr bwMode="auto">
          <a:xfrm>
            <a:off x="9366119" y="2565735"/>
            <a:ext cx="2464764" cy="17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agriculture logo">
            <a:extLst>
              <a:ext uri="{FF2B5EF4-FFF2-40B4-BE49-F238E27FC236}">
                <a16:creationId xmlns:a16="http://schemas.microsoft.com/office/drawing/2014/main" id="{9E71F869-7426-452A-B14B-A7AD51F52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7" t="8940" r="14406" b="11522"/>
          <a:stretch/>
        </p:blipFill>
        <p:spPr bwMode="auto">
          <a:xfrm>
            <a:off x="5419207" y="4592556"/>
            <a:ext cx="1850148" cy="17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15B95-3BC5-40EC-9E0A-6E00530DF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454" y="4592556"/>
            <a:ext cx="1996623" cy="1700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8A97F-C270-40F9-8B67-439AA9908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630" y="4592556"/>
            <a:ext cx="2123918" cy="17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7496-B308-4E15-9726-779548C0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8FD2-AD32-4526-81C3-3DA78592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4855304" cy="36365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 err="1"/>
              <a:t>Defense</a:t>
            </a:r>
            <a:endParaRPr lang="en-GB" sz="2400" dirty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Governance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Energy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Finance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Identity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Internet of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8ADAE-27A3-4022-A6D5-0E1034C5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37" y="2642547"/>
            <a:ext cx="1678429" cy="1678429"/>
          </a:xfrm>
          <a:prstGeom prst="rect">
            <a:avLst/>
          </a:prstGeom>
        </p:spPr>
      </p:pic>
      <p:pic>
        <p:nvPicPr>
          <p:cNvPr id="1026" name="Picture 2" descr="Image result for defense">
            <a:extLst>
              <a:ext uri="{FF2B5EF4-FFF2-40B4-BE49-F238E27FC236}">
                <a16:creationId xmlns:a16="http://schemas.microsoft.com/office/drawing/2014/main" id="{FA18E16F-6480-469E-9306-A0A218E8F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4" t="9332" r="22911" b="6253"/>
          <a:stretch/>
        </p:blipFill>
        <p:spPr bwMode="auto">
          <a:xfrm>
            <a:off x="5164612" y="2537024"/>
            <a:ext cx="2096145" cy="1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nergy logo">
            <a:extLst>
              <a:ext uri="{FF2B5EF4-FFF2-40B4-BE49-F238E27FC236}">
                <a16:creationId xmlns:a16="http://schemas.microsoft.com/office/drawing/2014/main" id="{0814B609-DAA0-4676-9A62-FCA56B8BA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8" t="15485" r="19382" b="13256"/>
          <a:stretch/>
        </p:blipFill>
        <p:spPr bwMode="auto">
          <a:xfrm>
            <a:off x="9920498" y="2677456"/>
            <a:ext cx="1518064" cy="170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inance logo">
            <a:extLst>
              <a:ext uri="{FF2B5EF4-FFF2-40B4-BE49-F238E27FC236}">
                <a16:creationId xmlns:a16="http://schemas.microsoft.com/office/drawing/2014/main" id="{9E96CB63-AA89-4F40-BCE7-86AA770B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61" y="4558253"/>
            <a:ext cx="2096849" cy="167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identity logo">
            <a:extLst>
              <a:ext uri="{FF2B5EF4-FFF2-40B4-BE49-F238E27FC236}">
                <a16:creationId xmlns:a16="http://schemas.microsoft.com/office/drawing/2014/main" id="{59BC1347-88A4-46C2-9999-D0F33E2E0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9" t="17259" r="26380" b="22916"/>
          <a:stretch/>
        </p:blipFill>
        <p:spPr bwMode="auto">
          <a:xfrm>
            <a:off x="7613373" y="4558253"/>
            <a:ext cx="1828800" cy="170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iot logo">
            <a:extLst>
              <a:ext uri="{FF2B5EF4-FFF2-40B4-BE49-F238E27FC236}">
                <a16:creationId xmlns:a16="http://schemas.microsoft.com/office/drawing/2014/main" id="{B56D03DA-F3C7-45C9-8D98-50B0D8CB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435" y="4592555"/>
            <a:ext cx="1644127" cy="16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5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2AEB-C571-45EC-9F3D-A6810C6E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1531-8752-40BE-820D-36F5150C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30" y="2672663"/>
            <a:ext cx="10554574" cy="3636511"/>
          </a:xfrm>
        </p:spPr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Scaling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Security and Reliability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Accessibility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dirty="0"/>
              <a:t>Regulation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12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A960-FA5C-45BC-AE60-67AEC03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1DB9-D262-49BF-A9C0-1D2710C7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a plethora of blockchain based applications and experiments, faith on the longevity of blockchain technology, is increasing.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 Scalability and consensus algorithms are areas of growing research in order to make blockchain more adaptable for businesses of larger scale.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83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05A3-8BA4-4F6B-82FC-F01AA6E5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3B1C-F1E5-403E-AA12-33C31394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+mj-lt"/>
              <a:buAutoNum type="arabicParenR"/>
            </a:pPr>
            <a:r>
              <a:rPr lang="en-US" sz="1700" dirty="0"/>
              <a:t>Journal article - </a:t>
            </a:r>
            <a:r>
              <a:rPr lang="en-US" sz="1700" dirty="0" err="1"/>
              <a:t>Supriya</a:t>
            </a:r>
            <a:r>
              <a:rPr lang="en-US" sz="1700" dirty="0"/>
              <a:t> Thakur Aras. “Blockchain and Its Applications – A Detailed Survey”, International Journal of Computer Applications (0975 – 8887), Volume 180, No.3, December 2017</a:t>
            </a:r>
            <a:endParaRPr lang="en-GB" sz="1700" dirty="0"/>
          </a:p>
          <a:p>
            <a:pPr algn="just">
              <a:buClr>
                <a:schemeClr val="tx1"/>
              </a:buClr>
              <a:buFont typeface="+mj-lt"/>
              <a:buAutoNum type="arabicParenR"/>
            </a:pPr>
            <a:r>
              <a:rPr lang="en-US" sz="1700" dirty="0"/>
              <a:t>Journal article - </a:t>
            </a:r>
            <a:r>
              <a:rPr lang="en-US" sz="1700" dirty="0" err="1"/>
              <a:t>Iuon</a:t>
            </a:r>
            <a:r>
              <a:rPr lang="en-US" sz="1700" dirty="0"/>
              <a:t>-Chang Lin. “A Survey of Blockchain Security Issues and Challenges”, International Journal of Network Security, Vol.19, No.5, PP.653-659, Sept. 2017</a:t>
            </a:r>
            <a:endParaRPr lang="en-GB" sz="1700" dirty="0"/>
          </a:p>
          <a:p>
            <a:pPr algn="just">
              <a:buClr>
                <a:schemeClr val="tx1"/>
              </a:buClr>
              <a:buFont typeface="+mj-lt"/>
              <a:buAutoNum type="arabicParenR"/>
            </a:pPr>
            <a:r>
              <a:rPr lang="en-US" sz="1700" dirty="0"/>
              <a:t>Journal article - </a:t>
            </a:r>
            <a:r>
              <a:rPr lang="en-US" sz="1700" dirty="0" err="1"/>
              <a:t>Zibin</a:t>
            </a:r>
            <a:r>
              <a:rPr lang="en-US" sz="1700" dirty="0"/>
              <a:t> Zheng. “Blockchain Challenges and Opportunities: A Survey”, International Journal of Web and Grid Services, December 2017</a:t>
            </a:r>
            <a:endParaRPr lang="en-GB" sz="1700" dirty="0"/>
          </a:p>
          <a:p>
            <a:pPr algn="just">
              <a:buClr>
                <a:schemeClr val="tx1"/>
              </a:buClr>
              <a:buFont typeface="+mj-lt"/>
              <a:buAutoNum type="arabicParenR"/>
            </a:pPr>
            <a:r>
              <a:rPr lang="en-US" sz="1700" dirty="0"/>
              <a:t>White Paper – Morgen Peck, “Reinforcing the links of blockchain”, IEEE Future Directions Blockchain Initiative White Paper, November 2017 </a:t>
            </a:r>
            <a:endParaRPr lang="en-GB" sz="1700" dirty="0"/>
          </a:p>
          <a:p>
            <a:pPr algn="just">
              <a:buClr>
                <a:schemeClr val="tx1"/>
              </a:buClr>
              <a:buFont typeface="+mj-lt"/>
              <a:buAutoNum type="arabicParenR"/>
            </a:pPr>
            <a:r>
              <a:rPr lang="en-US" sz="1700" dirty="0"/>
              <a:t>Study – “Blockchain: The next innovation to make our cities smarter”, Federation of Indian Chambers of Commerce and Industry, January 16, 2018</a:t>
            </a:r>
            <a:endParaRPr lang="en-GB" sz="1700" dirty="0"/>
          </a:p>
          <a:p>
            <a:pPr algn="just"/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83211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47B-0BF7-4AD5-8216-46A2D6D4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74DA-5F30-4008-B296-0BCE3EFF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738622"/>
            <a:ext cx="10554574" cy="3672190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chemeClr val="tx1"/>
              </a:buClr>
              <a:buFont typeface="+mj-lt"/>
              <a:buAutoNum type="arabicParenR" startAt="6"/>
            </a:pPr>
            <a:r>
              <a:rPr lang="en-US" dirty="0"/>
              <a:t>Study – Nikolas Roby. “Application of Blockchain technology in online voting”, University of Maryland University College, 2017</a:t>
            </a:r>
            <a:endParaRPr lang="en-GB" dirty="0"/>
          </a:p>
          <a:p>
            <a:pPr lvl="0" algn="just">
              <a:buClr>
                <a:schemeClr val="tx1"/>
              </a:buClr>
              <a:buFont typeface="+mj-lt"/>
              <a:buAutoNum type="arabicParenR" startAt="6"/>
            </a:pPr>
            <a:r>
              <a:rPr lang="en-US" dirty="0"/>
              <a:t>Journal Article – Ahmed Ben </a:t>
            </a:r>
            <a:r>
              <a:rPr lang="en-US" dirty="0" err="1"/>
              <a:t>Ayed</a:t>
            </a:r>
            <a:r>
              <a:rPr lang="en-US" dirty="0"/>
              <a:t>. “A Conceptual Secure Blockchain based electronic voting system”, International Journal of Network Security &amp; Its Applications (IJNSA) Vol.9, No.3, May 2017</a:t>
            </a:r>
            <a:endParaRPr lang="en-GB" dirty="0"/>
          </a:p>
          <a:p>
            <a:pPr lvl="0" algn="just">
              <a:buClr>
                <a:schemeClr val="tx1"/>
              </a:buClr>
              <a:buFont typeface="+mj-lt"/>
              <a:buAutoNum type="arabicParenR" startAt="6"/>
            </a:pPr>
            <a:r>
              <a:rPr lang="en-US" dirty="0"/>
              <a:t>Study – Yi Liu and Qi Wang . “An E-voting Protocol Based on Blockchain”, Southern University of Science and Technology, Shenzhen, China</a:t>
            </a:r>
            <a:endParaRPr lang="en-GB" dirty="0"/>
          </a:p>
          <a:p>
            <a:pPr lvl="0" algn="just">
              <a:buClr>
                <a:schemeClr val="tx1"/>
              </a:buClr>
              <a:buFont typeface="+mj-lt"/>
              <a:buAutoNum type="arabicParenR" startAt="6"/>
            </a:pPr>
            <a:r>
              <a:rPr lang="en-US" dirty="0"/>
              <a:t>Study – Ivo </a:t>
            </a:r>
            <a:r>
              <a:rPr lang="en-US" dirty="0" err="1"/>
              <a:t>Kubjas</a:t>
            </a:r>
            <a:r>
              <a:rPr lang="en-US" dirty="0"/>
              <a:t>. “Using blockchain for enabling internet voting”, January 6, 2017</a:t>
            </a:r>
            <a:endParaRPr lang="en-GB" dirty="0"/>
          </a:p>
          <a:p>
            <a:pPr lvl="0" algn="just">
              <a:buClr>
                <a:schemeClr val="tx1"/>
              </a:buClr>
              <a:buFont typeface="+mj-lt"/>
              <a:buAutoNum type="arabicParenR" startAt="6"/>
            </a:pPr>
            <a:r>
              <a:rPr lang="en-US" dirty="0"/>
              <a:t>Article – Phillip Bouche. “What if blockchain revolutionized voting”, European Parliamentary Research Service, Scientific Foresight Unit (STOA), September 2016-PE 581.918</a:t>
            </a:r>
            <a:endParaRPr lang="en-GB" dirty="0"/>
          </a:p>
          <a:p>
            <a:pPr lvl="0" algn="just">
              <a:buClr>
                <a:schemeClr val="tx1"/>
              </a:buClr>
              <a:buFont typeface="+mj-lt"/>
              <a:buAutoNum type="arabicParenR" startAt="6"/>
            </a:pPr>
            <a:r>
              <a:rPr lang="en-US" dirty="0"/>
              <a:t>Study - </a:t>
            </a:r>
            <a:r>
              <a:rPr lang="en-US" dirty="0" err="1"/>
              <a:t>Binaifer</a:t>
            </a:r>
            <a:r>
              <a:rPr lang="en-US" dirty="0"/>
              <a:t> </a:t>
            </a:r>
            <a:r>
              <a:rPr lang="en-US" dirty="0" err="1"/>
              <a:t>Karanjia</a:t>
            </a:r>
            <a:r>
              <a:rPr lang="en-US" dirty="0"/>
              <a:t>. “Blockchain in public sector”, January 2018, Federation of Indian Chambers of Commerce and Industry</a:t>
            </a:r>
            <a:endParaRPr lang="en-GB" dirty="0"/>
          </a:p>
          <a:p>
            <a:pPr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4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40339"/>
            <a:ext cx="10554574" cy="36365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Project Topic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Project Details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Project Motivation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Introduction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Seminar Topics : </a:t>
            </a:r>
            <a:r>
              <a:rPr lang="en-GB" sz="2000" dirty="0"/>
              <a:t>Survey of Blockchain: Potential applications and challenges</a:t>
            </a:r>
            <a:endParaRPr lang="en-US" sz="2000" dirty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Application, challenges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1077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70454-2D0C-407A-A5E3-95220D714AF7}"/>
              </a:ext>
            </a:extLst>
          </p:cNvPr>
          <p:cNvSpPr txBox="1"/>
          <p:nvPr/>
        </p:nvSpPr>
        <p:spPr>
          <a:xfrm>
            <a:off x="1749287" y="3244334"/>
            <a:ext cx="8693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0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Project Title : A Secure Block-Chain Based on Electronic Voting System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Project Domain : Distributed Computing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Project Group Members : 	1. </a:t>
            </a:r>
            <a:r>
              <a:rPr lang="en-US" sz="2000" dirty="0" err="1"/>
              <a:t>Pabitra</a:t>
            </a:r>
            <a:r>
              <a:rPr lang="en-US" sz="2000" dirty="0"/>
              <a:t> </a:t>
            </a:r>
            <a:r>
              <a:rPr lang="en-US" sz="2000" dirty="0" err="1"/>
              <a:t>Parida</a:t>
            </a:r>
            <a:r>
              <a:rPr lang="en-US" sz="2000" dirty="0"/>
              <a:t> (3154081)</a:t>
            </a:r>
          </a:p>
          <a:p>
            <a:pPr marL="0" indent="0">
              <a:buNone/>
            </a:pPr>
            <a:r>
              <a:rPr lang="en-US" sz="2000" dirty="0"/>
              <a:t>								2. Prasad Pathak(3154084)</a:t>
            </a:r>
          </a:p>
          <a:p>
            <a:pPr marL="0" indent="0">
              <a:buNone/>
            </a:pPr>
            <a:r>
              <a:rPr lang="en-US" sz="2000" dirty="0"/>
              <a:t>								3. Anish </a:t>
            </a:r>
            <a:r>
              <a:rPr lang="en-US" sz="2000" dirty="0" err="1"/>
              <a:t>Pawar</a:t>
            </a:r>
            <a:r>
              <a:rPr lang="en-US" sz="2000" dirty="0"/>
              <a:t> (3154089)</a:t>
            </a:r>
          </a:p>
        </p:txBody>
      </p:sp>
    </p:spTree>
    <p:extLst>
      <p:ext uri="{BB962C8B-B14F-4D97-AF65-F5344CB8AC3E}">
        <p14:creationId xmlns:p14="http://schemas.microsoft.com/office/powerpoint/2010/main" val="11780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tx1"/>
              </a:buClr>
              <a:buNone/>
            </a:pPr>
            <a:endParaRPr lang="en-US" sz="2000" dirty="0"/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Democratic voting is a crucial and serious event in any country. 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most common way in which a country votes is through a paper based system, but is it not time to bring voting into the 21</a:t>
            </a:r>
            <a:r>
              <a:rPr lang="en-US" sz="2000" baseline="30000" dirty="0"/>
              <a:t>st</a:t>
            </a:r>
            <a:r>
              <a:rPr lang="en-US" sz="2000" dirty="0"/>
              <a:t> century of modern technology? 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Digital voting is the use of electronic devices, such as voting machines or an internet browser to cast votes.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76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To design a next generation secure, transparent, tamper proof voting system built on the foundations of the blockchain. </a:t>
            </a:r>
          </a:p>
        </p:txBody>
      </p:sp>
    </p:spTree>
    <p:extLst>
      <p:ext uri="{BB962C8B-B14F-4D97-AF65-F5344CB8AC3E}">
        <p14:creationId xmlns:p14="http://schemas.microsoft.com/office/powerpoint/2010/main" val="131242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96D9-7C7E-471D-899C-EB6FE329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 of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52FA-BF77-47FE-BAF4-B990F800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13835"/>
            <a:ext cx="10554574" cy="363651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b="1" dirty="0"/>
              <a:t>Aim</a:t>
            </a:r>
          </a:p>
          <a:p>
            <a:pPr lvl="1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aim of this project is solving the issues of digital voting by using blockchain technology. </a:t>
            </a:r>
            <a:endParaRPr lang="en-GB" sz="2000" dirty="0"/>
          </a:p>
          <a:p>
            <a:pPr marL="400050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400" b="1" dirty="0"/>
              <a:t>Objectives</a:t>
            </a:r>
          </a:p>
          <a:p>
            <a:pPr lvl="1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000" dirty="0"/>
              <a:t>To build a secure, transparent , efficient voting system to replace current slow, ineffective voting systems.</a:t>
            </a:r>
          </a:p>
          <a:p>
            <a:pPr lvl="1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000" dirty="0"/>
              <a:t>The final system should be unbiased and tamper proof.</a:t>
            </a:r>
          </a:p>
        </p:txBody>
      </p:sp>
    </p:spTree>
    <p:extLst>
      <p:ext uri="{BB962C8B-B14F-4D97-AF65-F5344CB8AC3E}">
        <p14:creationId xmlns:p14="http://schemas.microsoft.com/office/powerpoint/2010/main" val="424389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9731-C24D-4FCF-822C-49D65FD2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and Seminar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E3F0-83A5-4C93-866D-B3A929E9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000" dirty="0"/>
              <a:t>Project </a:t>
            </a:r>
            <a:r>
              <a:rPr lang="en-GB" sz="2000" dirty="0" err="1"/>
              <a:t>Titile</a:t>
            </a:r>
            <a:r>
              <a:rPr lang="en-GB" sz="2000" dirty="0"/>
              <a:t> : </a:t>
            </a:r>
            <a:r>
              <a:rPr lang="en-US" sz="2000" dirty="0"/>
              <a:t>A Secure Block-Chain Based on Electronic Voting System.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Pabitra</a:t>
            </a:r>
            <a:r>
              <a:rPr lang="en-US" sz="2000" dirty="0"/>
              <a:t> </a:t>
            </a:r>
            <a:r>
              <a:rPr lang="en-US" sz="2000" dirty="0" err="1"/>
              <a:t>Parida</a:t>
            </a:r>
            <a:r>
              <a:rPr lang="en-US" sz="2000" dirty="0"/>
              <a:t> : Technologies in blockchain.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Prasad Pathak : </a:t>
            </a:r>
            <a:r>
              <a:rPr lang="en-GB" sz="2000" dirty="0"/>
              <a:t>Survey of Blockchain: Potential applications and challenges.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000" dirty="0"/>
              <a:t>Anish </a:t>
            </a:r>
            <a:r>
              <a:rPr lang="en-GB" sz="2000" dirty="0" err="1"/>
              <a:t>Pawar</a:t>
            </a:r>
            <a:r>
              <a:rPr lang="en-GB" sz="2000" dirty="0"/>
              <a:t> : Voting system </a:t>
            </a:r>
            <a:r>
              <a:rPr lang="en-GB" sz="2000"/>
              <a:t>using Smart Contracts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1278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F8B-CEC6-471B-AD80-69DAEFA2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3" y="1714686"/>
            <a:ext cx="11423374" cy="2971051"/>
          </a:xfrm>
        </p:spPr>
        <p:txBody>
          <a:bodyPr/>
          <a:lstStyle/>
          <a:p>
            <a:r>
              <a:rPr lang="en-GB" sz="4000" dirty="0"/>
              <a:t>Survey of Blockchain: Potential applications and challenges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D2DD-53E7-4D15-85DC-22F322DF2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625404"/>
            <a:ext cx="10572000" cy="434974"/>
          </a:xfrm>
        </p:spPr>
        <p:txBody>
          <a:bodyPr/>
          <a:lstStyle/>
          <a:p>
            <a:pPr algn="r"/>
            <a:r>
              <a:rPr lang="en-GB" dirty="0"/>
              <a:t>- Prasad A Pathak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7C4DC-4B51-48A3-BD02-6530FBED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65" b="23131"/>
          <a:stretch/>
        </p:blipFill>
        <p:spPr>
          <a:xfrm>
            <a:off x="0" y="346904"/>
            <a:ext cx="12192000" cy="27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A820-A20D-4F16-8567-9C4E7468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78F4-B762-4665-8085-B5F54F6F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Blockchain is being termed as the fifth disruptive innovation in computing.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detailed survey intends to bring together all the key developments so far in terms of putting blockchain to practice.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Although the feature of blockchain technologies may bring us more reliable and convenient services.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security issues and challenges behind this innovative technique is also an important topic that we need to concern.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4670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735</TotalTime>
  <Words>1268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Courier New</vt:lpstr>
      <vt:lpstr>Wingdings 2</vt:lpstr>
      <vt:lpstr>Quotable</vt:lpstr>
      <vt:lpstr>PowerPoint Presentation</vt:lpstr>
      <vt:lpstr>Contents:</vt:lpstr>
      <vt:lpstr>Project Details </vt:lpstr>
      <vt:lpstr>Project Motivation</vt:lpstr>
      <vt:lpstr>Problem Statement</vt:lpstr>
      <vt:lpstr>Aim and Objectives of the Project </vt:lpstr>
      <vt:lpstr>Project and Seminar Topics</vt:lpstr>
      <vt:lpstr>Survey of Blockchain: Potential applications and challenges</vt:lpstr>
      <vt:lpstr>Introduction</vt:lpstr>
      <vt:lpstr>Literature Survey</vt:lpstr>
      <vt:lpstr>Blockchain Protocols </vt:lpstr>
      <vt:lpstr>Types of Protocols </vt:lpstr>
      <vt:lpstr>Literature Survey/Related work</vt:lpstr>
      <vt:lpstr>Applications</vt:lpstr>
      <vt:lpstr>Applications</vt:lpstr>
      <vt:lpstr>Challenges</vt:lpstr>
      <vt:lpstr>Conclusion</vt:lpstr>
      <vt:lpstr>References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Block-Chain</dc:title>
  <dc:creator>Dhananjay Pathak</dc:creator>
  <cp:lastModifiedBy>Dhananjay Pathak</cp:lastModifiedBy>
  <cp:revision>67</cp:revision>
  <dcterms:created xsi:type="dcterms:W3CDTF">2018-02-16T14:13:21Z</dcterms:created>
  <dcterms:modified xsi:type="dcterms:W3CDTF">2018-04-20T05:20:47Z</dcterms:modified>
</cp:coreProperties>
</file>