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342" r:id="rId5"/>
    <p:sldId id="374" r:id="rId6"/>
    <p:sldId id="375" r:id="rId7"/>
    <p:sldId id="335" r:id="rId8"/>
    <p:sldId id="378" r:id="rId9"/>
    <p:sldId id="367" r:id="rId10"/>
    <p:sldId id="377" r:id="rId11"/>
    <p:sldId id="376" r:id="rId12"/>
    <p:sldId id="379" r:id="rId13"/>
    <p:sldId id="381" r:id="rId14"/>
    <p:sldId id="380" r:id="rId15"/>
    <p:sldId id="382" r:id="rId16"/>
    <p:sldId id="286" r:id="rId17"/>
    <p:sldId id="324" r:id="rId18"/>
  </p:sldIdLst>
  <p:sldSz cx="9144000" cy="5143500" type="screen16x9"/>
  <p:notesSz cx="6648450" cy="9896475"/>
  <p:custDataLst>
    <p:tags r:id="rId21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92"/>
    <a:srgbClr val="000000"/>
    <a:srgbClr val="EDF192"/>
    <a:srgbClr val="FFC000"/>
    <a:srgbClr val="BCA36A"/>
    <a:srgbClr val="C2BD94"/>
    <a:srgbClr val="CBC6A1"/>
    <a:srgbClr val="2D403E"/>
    <a:srgbClr val="989898"/>
    <a:srgbClr val="596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1418" autoAdjust="0"/>
  </p:normalViewPr>
  <p:slideViewPr>
    <p:cSldViewPr>
      <p:cViewPr varScale="1">
        <p:scale>
          <a:sx n="89" d="100"/>
          <a:sy n="89" d="100"/>
        </p:scale>
        <p:origin x="52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813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9588"/>
            <a:ext cx="28813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399588"/>
            <a:ext cx="28813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D848604-9132-48CD-88E9-690528F50A5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30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813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2950"/>
            <a:ext cx="6594475" cy="37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5163" y="4700588"/>
            <a:ext cx="5318125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9588"/>
            <a:ext cx="28813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399588"/>
            <a:ext cx="28813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3CF703-2468-4222-BF30-ECC691EE08F8}" type="slidenum">
              <a:rPr lang="en-US" smtClean="0"/>
              <a:pPr>
                <a:defRPr/>
              </a:pPr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50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3CF703-2468-4222-BF30-ECC691EE08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8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3CF703-2468-4222-BF30-ECC691EE08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3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3CF703-2468-4222-BF30-ECC691EE08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3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_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879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5" descr="SANOFI_Logo_H_2011_Quadri copi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5" y="4731544"/>
            <a:ext cx="1240382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000" y="252000"/>
            <a:ext cx="1278608" cy="5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1437" y="1206861"/>
            <a:ext cx="6461125" cy="1102519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71750"/>
            <a:ext cx="6400800" cy="1314450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255569F9-89C7-4E3D-AD9A-3D493CE0C95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Integration COE - Knowledge Transfer</a:t>
            </a:r>
          </a:p>
        </p:txBody>
      </p:sp>
    </p:spTree>
    <p:extLst>
      <p:ext uri="{BB962C8B-B14F-4D97-AF65-F5344CB8AC3E}">
        <p14:creationId xmlns:p14="http://schemas.microsoft.com/office/powerpoint/2010/main" val="150129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Integration COE - Knowledge Transfer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3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_cou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539" y="213123"/>
            <a:ext cx="6736773" cy="631031"/>
          </a:xfrm>
        </p:spPr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539" y="1042987"/>
            <a:ext cx="7922611" cy="3186113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Integration COE - Knowledge Transfer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ED2E7696-2EB0-4BB1-8693-8523D7977F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9763" y="205978"/>
            <a:ext cx="7926388" cy="583574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9763" y="987574"/>
            <a:ext cx="3857625" cy="64358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9763" y="1631157"/>
            <a:ext cx="3857625" cy="277679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987574"/>
            <a:ext cx="3921125" cy="64358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7"/>
            <a:ext cx="3921125" cy="277679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Integration COE - Knowledge Transfer</a:t>
            </a:r>
          </a:p>
        </p:txBody>
      </p:sp>
      <p:sp>
        <p:nvSpPr>
          <p:cNvPr id="8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1BFE392C-6CC9-4431-9432-79F4946F570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5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9763" y="3600450"/>
            <a:ext cx="7926387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39763" y="1113588"/>
            <a:ext cx="7926387" cy="24320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9763" y="4025503"/>
            <a:ext cx="7926387" cy="3824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/>
              <a:t>Modifiez les styles du texte du masque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Integration COE - Knowledge Transfer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0AF5CF7C-1180-47AF-9E29-1B6CEF51645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4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45879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9925" y="4610100"/>
            <a:ext cx="1728788" cy="500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fr-FR"/>
              <a:t>Integration COE - Knowledge Transfer</a:t>
            </a: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15947D03-6E64-47F9-BD7C-81DB171578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42" y="1851670"/>
            <a:ext cx="2033026" cy="79208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31" y="3219822"/>
            <a:ext cx="5832648" cy="5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843558"/>
            <a:ext cx="914400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13123"/>
            <a:ext cx="6537325" cy="6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7064" y="1042987"/>
            <a:ext cx="7862887" cy="318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25812" y="4803998"/>
            <a:ext cx="2895600" cy="1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/>
              <a:t>Integration COE - Knowledge Transfer</a:t>
            </a:r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05537" y="4806379"/>
            <a:ext cx="482600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E9A5839-F678-4EEE-BF13-9E5509A42B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pic>
        <p:nvPicPr>
          <p:cNvPr id="1031" name="Image 1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802" y="267494"/>
            <a:ext cx="1061974" cy="44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5" descr="SANOFI_Logo_H_2011_Quadri copi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5" y="4731544"/>
            <a:ext cx="1240382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8"/>
          <p:cNvCxnSpPr/>
          <p:nvPr userDrawn="1"/>
        </p:nvCxnSpPr>
        <p:spPr>
          <a:xfrm>
            <a:off x="595315" y="915566"/>
            <a:ext cx="7937125" cy="0"/>
          </a:xfrm>
          <a:prstGeom prst="line">
            <a:avLst/>
          </a:prstGeom>
          <a:ln w="19050">
            <a:solidFill>
              <a:srgbClr val="444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5" r:id="rId2"/>
    <p:sldLayoutId id="2147483686" r:id="rId3"/>
    <p:sldLayoutId id="2147483687" r:id="rId4"/>
    <p:sldLayoutId id="2147483688" r:id="rId5"/>
    <p:sldLayoutId id="2147483690" r:id="rId6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989898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30000"/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Verdana" pitchFamily="34" charset="0"/>
        <a:buChar char="●"/>
        <a:defRPr sz="1600" b="1">
          <a:solidFill>
            <a:srgbClr val="989898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rgbClr val="989898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989898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ale-portal-eu.service.cloud.local:8443/console/project/shift-dev/browse/pods/sap-s4hana-masterdata-dhp2-3-bb99v?tab=logs" TargetMode="External"/><Relationship Id="rId2" Type="http://schemas.openxmlformats.org/officeDocument/2006/relationships/hyperlink" Target="https://scale-portal-eu.service.cloud.local:8443/console/project/shift-dev/membership?tab=Us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scale-portal-eu.service.cloud.local:8443/console/project/shift-dev/browse/dc/sap-s4hana-masterdata-dhp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ale-portal-eu.service.cloud.local:8443/console/project/shift-dev/browse/pods/sap-s4hana-masterdata-dhp2-3-bb99v?tab=logs" TargetMode="External"/><Relationship Id="rId2" Type="http://schemas.openxmlformats.org/officeDocument/2006/relationships/hyperlink" Target="https://scale-portal-eu.service.cloud.local:8443/console/project/shift-dev/membership?tab=Us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ale-portal-eu.service.cloud.local:8443/console/project/shift-dev/browse/deploy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scp-e11.scale.sanofi.com:844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scp-e21.scale.sanofi.com:844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cale-portal-eu.service.cloud.local:844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ale-portal-eu.service.cloud.local:8443/console/project/shift-dev/membership" TargetMode="External"/><Relationship Id="rId2" Type="http://schemas.openxmlformats.org/officeDocument/2006/relationships/hyperlink" Target="https://scale-portal-eu.service.cloud.local:8443/console/project/shift-dev/membership?tab=Us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01670" y="1059582"/>
            <a:ext cx="5940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dirty="0">
                <a:solidFill>
                  <a:srgbClr val="FFFFFF"/>
                </a:solidFill>
              </a:rPr>
              <a:t>ITS Infrastructure Services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</a:rPr>
              <a:t>Integration COE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</a:rPr>
              <a:t>Knowledge Transfer (</a:t>
            </a:r>
            <a:r>
              <a:rPr lang="pl-PL" sz="2400" b="1" dirty="0">
                <a:solidFill>
                  <a:srgbClr val="FFFFFF"/>
                </a:solidFill>
              </a:rPr>
              <a:t>1</a:t>
            </a:r>
            <a:r>
              <a:rPr lang="pl-PL" sz="2400" b="1" baseline="30000" dirty="0">
                <a:solidFill>
                  <a:srgbClr val="FFFFFF"/>
                </a:solidFill>
              </a:rPr>
              <a:t>st</a:t>
            </a:r>
            <a:r>
              <a:rPr lang="en-US" sz="2400" b="1" dirty="0">
                <a:solidFill>
                  <a:srgbClr val="FFFFFF"/>
                </a:solidFill>
              </a:rPr>
              <a:t> session)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FFFFFF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l-PL" sz="2400" b="1" dirty="0" err="1">
                <a:solidFill>
                  <a:srgbClr val="ACB217"/>
                </a:solidFill>
              </a:rPr>
              <a:t>OpenShift</a:t>
            </a:r>
            <a:endParaRPr lang="fr-FR" sz="2400" b="1" dirty="0">
              <a:solidFill>
                <a:srgbClr val="ACB217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2400" b="1" dirty="0">
              <a:solidFill>
                <a:srgbClr val="ACB217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2400" b="1" dirty="0">
                <a:solidFill>
                  <a:srgbClr val="FFFFFF"/>
                </a:solidFill>
              </a:rPr>
              <a:t>On 01/</a:t>
            </a:r>
            <a:r>
              <a:rPr lang="pl-PL" sz="2400" b="1" dirty="0">
                <a:solidFill>
                  <a:srgbClr val="FFFFFF"/>
                </a:solidFill>
              </a:rPr>
              <a:t>04</a:t>
            </a:r>
            <a:r>
              <a:rPr lang="fr-FR" sz="2400" b="1" dirty="0">
                <a:solidFill>
                  <a:srgbClr val="FFFFFF"/>
                </a:solidFill>
              </a:rPr>
              <a:t>/2020</a:t>
            </a:r>
            <a:br>
              <a:rPr lang="fr-FR" sz="2400" b="1" dirty="0">
                <a:solidFill>
                  <a:srgbClr val="ACB217"/>
                </a:solidFill>
              </a:rPr>
            </a:br>
            <a:endParaRPr lang="fr-FR" sz="2400" b="1" dirty="0">
              <a:solidFill>
                <a:srgbClr val="ACB217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4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Start &amp; stop </a:t>
            </a:r>
            <a:r>
              <a:rPr lang="pl-PL" dirty="0" err="1"/>
              <a:t>components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Integration</a:t>
            </a:r>
            <a:r>
              <a:rPr lang="fr-FR" dirty="0"/>
              <a:t> COE - </a:t>
            </a:r>
            <a:r>
              <a:rPr lang="fr-FR" dirty="0" err="1"/>
              <a:t>Knowledge</a:t>
            </a:r>
            <a:r>
              <a:rPr lang="fr-FR" dirty="0"/>
              <a:t>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52923" y="987574"/>
            <a:ext cx="6542176" cy="9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000" dirty="0" err="1"/>
              <a:t>Address</a:t>
            </a:r>
            <a:r>
              <a:rPr lang="pl-PL" sz="1000" dirty="0"/>
              <a:t> for </a:t>
            </a:r>
            <a:r>
              <a:rPr lang="pl-PL" sz="1000" dirty="0" err="1"/>
              <a:t>deployment</a:t>
            </a:r>
            <a:r>
              <a:rPr lang="pl-PL" sz="1000" dirty="0"/>
              <a:t> </a:t>
            </a:r>
            <a:r>
              <a:rPr lang="pl-PL" sz="1000" dirty="0" err="1"/>
              <a:t>configuration</a:t>
            </a:r>
            <a:r>
              <a:rPr lang="pl-PL" sz="1000" dirty="0"/>
              <a:t> : </a:t>
            </a:r>
          </a:p>
          <a:p>
            <a:pPr>
              <a:lnSpc>
                <a:spcPct val="150000"/>
              </a:lnSpc>
            </a:pPr>
            <a:r>
              <a:rPr lang="pl-PL" sz="1000" dirty="0">
                <a:hlinkClick r:id="rId2"/>
              </a:rPr>
              <a:t>&lt;&lt;</a:t>
            </a:r>
            <a:r>
              <a:rPr lang="pl-PL" sz="1000" dirty="0" err="1">
                <a:hlinkClick r:id="rId2"/>
              </a:rPr>
              <a:t>OpenShiftClusterURL</a:t>
            </a:r>
            <a:r>
              <a:rPr lang="pl-PL" sz="1000" dirty="0">
                <a:hlinkClick r:id="rId2"/>
              </a:rPr>
              <a:t>&gt;&gt;</a:t>
            </a:r>
            <a:r>
              <a:rPr lang="en-US" sz="1000" dirty="0">
                <a:hlinkClick r:id="rId2"/>
              </a:rPr>
              <a:t>/console/project/</a:t>
            </a:r>
            <a:r>
              <a:rPr lang="pl-PL" sz="1000" dirty="0">
                <a:hlinkClick r:id="rId2"/>
              </a:rPr>
              <a:t>&lt;&lt;</a:t>
            </a:r>
            <a:r>
              <a:rPr lang="pl-PL" sz="1000" dirty="0" err="1">
                <a:hlinkClick r:id="rId2"/>
              </a:rPr>
              <a:t>project</a:t>
            </a:r>
            <a:r>
              <a:rPr lang="pl-PL" sz="1000" dirty="0">
                <a:hlinkClick r:id="rId2"/>
              </a:rPr>
              <a:t>&gt;&gt;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>
                <a:hlinkClick r:id="rId3"/>
              </a:rPr>
              <a:t>browse/</a:t>
            </a:r>
            <a:r>
              <a:rPr lang="pl-PL" sz="1000" dirty="0">
                <a:hlinkClick r:id="rId3"/>
              </a:rPr>
              <a:t>dc</a:t>
            </a:r>
            <a:r>
              <a:rPr lang="en-US" sz="1000" dirty="0">
                <a:hlinkClick r:id="rId3"/>
              </a:rPr>
              <a:t>/</a:t>
            </a:r>
            <a:r>
              <a:rPr lang="pl-PL" sz="1000" dirty="0">
                <a:hlinkClick r:id="rId2"/>
              </a:rPr>
              <a:t>&lt;&lt;component </a:t>
            </a:r>
            <a:r>
              <a:rPr lang="pl-PL" sz="1000" dirty="0" err="1">
                <a:hlinkClick r:id="rId2"/>
              </a:rPr>
              <a:t>name</a:t>
            </a:r>
            <a:r>
              <a:rPr lang="pl-PL" sz="1000" dirty="0">
                <a:hlinkClick r:id="rId2"/>
              </a:rPr>
              <a:t>&gt;&gt;</a:t>
            </a:r>
            <a:endParaRPr lang="pl-PL" sz="1000" dirty="0"/>
          </a:p>
          <a:p>
            <a:pPr>
              <a:lnSpc>
                <a:spcPct val="150000"/>
              </a:lnSpc>
            </a:pPr>
            <a:r>
              <a:rPr lang="pl-PL" sz="1000" dirty="0" err="1"/>
              <a:t>Example</a:t>
            </a:r>
            <a:r>
              <a:rPr lang="pl-PL" sz="1000" dirty="0"/>
              <a:t> </a:t>
            </a:r>
            <a:r>
              <a:rPr lang="pl-PL" sz="1000" dirty="0" err="1"/>
              <a:t>address</a:t>
            </a:r>
            <a:r>
              <a:rPr lang="pl-PL" sz="1000" dirty="0"/>
              <a:t> for SHIFT-DEV </a:t>
            </a:r>
            <a:r>
              <a:rPr lang="pl-PL" sz="1000" dirty="0" err="1"/>
              <a:t>project</a:t>
            </a:r>
            <a:r>
              <a:rPr lang="pl-PL" sz="1000" dirty="0"/>
              <a:t> on AWS </a:t>
            </a:r>
            <a:r>
              <a:rPr lang="pl-PL" sz="1000" dirty="0" err="1"/>
              <a:t>cluster</a:t>
            </a:r>
            <a:r>
              <a:rPr lang="pl-PL" sz="1000" dirty="0"/>
              <a:t> :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hlinkClick r:id="rId4"/>
              </a:rPr>
              <a:t>https://scale-portal-eu.service.cloud.local:8443/console/project/shift-dev/browse/dc/sap-s4hana-masterdata-dhp2</a:t>
            </a:r>
            <a:r>
              <a:rPr lang="pl-PL" sz="1000" dirty="0"/>
              <a:t> </a:t>
            </a:r>
            <a:endParaRPr lang="fr-FR" sz="10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1A8058C-649D-4175-9C1B-098072A5A189}"/>
              </a:ext>
            </a:extLst>
          </p:cNvPr>
          <p:cNvSpPr txBox="1"/>
          <p:nvPr/>
        </p:nvSpPr>
        <p:spPr>
          <a:xfrm>
            <a:off x="4324335" y="2227538"/>
            <a:ext cx="4536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Start ( </a:t>
            </a:r>
            <a:r>
              <a:rPr lang="pl-PL" sz="1000" dirty="0" err="1"/>
              <a:t>scale</a:t>
            </a:r>
            <a:r>
              <a:rPr lang="pl-PL" sz="1000" dirty="0"/>
              <a:t> </a:t>
            </a:r>
            <a:r>
              <a:rPr lang="pl-PL" sz="1000" dirty="0" err="1"/>
              <a:t>up</a:t>
            </a:r>
            <a:r>
              <a:rPr lang="pl-PL" sz="1000" dirty="0"/>
              <a:t> to </a:t>
            </a:r>
            <a:r>
              <a:rPr lang="pl-PL" sz="1000" dirty="0" err="1"/>
              <a:t>value</a:t>
            </a:r>
            <a:r>
              <a:rPr lang="pl-PL" sz="1000" dirty="0"/>
              <a:t> &gt;0 ) and stop ( </a:t>
            </a:r>
            <a:r>
              <a:rPr lang="pl-PL" sz="1000" dirty="0" err="1"/>
              <a:t>scale</a:t>
            </a:r>
            <a:r>
              <a:rPr lang="pl-PL" sz="1000" dirty="0"/>
              <a:t> down to 0 ).</a:t>
            </a:r>
            <a:endParaRPr lang="en-US" sz="10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81FA42F-4F2F-405A-8BB9-3F8AEE49B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118124"/>
            <a:ext cx="3624368" cy="21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TIBCO BWCE </a:t>
            </a:r>
            <a:r>
              <a:rPr lang="pl-PL" dirty="0" err="1"/>
              <a:t>logs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Integration</a:t>
            </a:r>
            <a:r>
              <a:rPr lang="fr-FR" dirty="0"/>
              <a:t> COE - </a:t>
            </a:r>
            <a:r>
              <a:rPr lang="fr-FR" dirty="0" err="1"/>
              <a:t>Knowledge</a:t>
            </a:r>
            <a:r>
              <a:rPr lang="fr-FR" dirty="0"/>
              <a:t>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52923" y="987574"/>
            <a:ext cx="77428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000" dirty="0"/>
              <a:t>Pod log URL : </a:t>
            </a:r>
          </a:p>
          <a:p>
            <a:pPr>
              <a:lnSpc>
                <a:spcPct val="150000"/>
              </a:lnSpc>
            </a:pPr>
            <a:r>
              <a:rPr lang="pl-PL" sz="1000" dirty="0">
                <a:hlinkClick r:id="rId2"/>
              </a:rPr>
              <a:t>&lt;&lt;</a:t>
            </a:r>
            <a:r>
              <a:rPr lang="pl-PL" sz="1000" dirty="0" err="1">
                <a:hlinkClick r:id="rId2"/>
              </a:rPr>
              <a:t>OpenShiftClusterURL</a:t>
            </a:r>
            <a:r>
              <a:rPr lang="pl-PL" sz="1000" dirty="0">
                <a:hlinkClick r:id="rId2"/>
              </a:rPr>
              <a:t>&gt;&gt;</a:t>
            </a:r>
            <a:r>
              <a:rPr lang="en-US" sz="1000" dirty="0">
                <a:hlinkClick r:id="rId2"/>
              </a:rPr>
              <a:t>/console/project/</a:t>
            </a:r>
            <a:r>
              <a:rPr lang="pl-PL" sz="1000" dirty="0">
                <a:hlinkClick r:id="rId2"/>
              </a:rPr>
              <a:t>&lt;&lt;</a:t>
            </a:r>
            <a:r>
              <a:rPr lang="pl-PL" sz="1000" dirty="0" err="1">
                <a:hlinkClick r:id="rId2"/>
              </a:rPr>
              <a:t>project</a:t>
            </a:r>
            <a:r>
              <a:rPr lang="pl-PL" sz="1000" dirty="0">
                <a:hlinkClick r:id="rId2"/>
              </a:rPr>
              <a:t>&gt;&gt;</a:t>
            </a:r>
            <a:r>
              <a:rPr lang="en-US" sz="1000" dirty="0">
                <a:hlinkClick r:id="rId2"/>
              </a:rPr>
              <a:t>/</a:t>
            </a:r>
            <a:r>
              <a:rPr lang="en-US" sz="1000" dirty="0">
                <a:hlinkClick r:id="rId3"/>
              </a:rPr>
              <a:t>browse/pods/</a:t>
            </a:r>
            <a:r>
              <a:rPr lang="pl-PL" sz="1000" dirty="0">
                <a:hlinkClick r:id="rId2"/>
              </a:rPr>
              <a:t>&lt;&lt;</a:t>
            </a:r>
            <a:r>
              <a:rPr lang="pl-PL" sz="1000" dirty="0" err="1">
                <a:hlinkClick r:id="rId2"/>
              </a:rPr>
              <a:t>PodName</a:t>
            </a:r>
            <a:r>
              <a:rPr lang="pl-PL" sz="1000" dirty="0">
                <a:hlinkClick r:id="rId2"/>
              </a:rPr>
              <a:t>&gt;&gt;</a:t>
            </a:r>
            <a:r>
              <a:rPr lang="en-US" sz="1000" dirty="0">
                <a:hlinkClick r:id="rId3"/>
              </a:rPr>
              <a:t>?tab=logs</a:t>
            </a:r>
            <a:endParaRPr lang="pl-PL" sz="1000" dirty="0"/>
          </a:p>
          <a:p>
            <a:pPr>
              <a:lnSpc>
                <a:spcPct val="150000"/>
              </a:lnSpc>
            </a:pPr>
            <a:r>
              <a:rPr lang="pl-PL" sz="1000" dirty="0" err="1"/>
              <a:t>Example</a:t>
            </a:r>
            <a:r>
              <a:rPr lang="pl-PL" sz="1000" dirty="0"/>
              <a:t> </a:t>
            </a:r>
            <a:r>
              <a:rPr lang="pl-PL" sz="1000" dirty="0" err="1"/>
              <a:t>address</a:t>
            </a:r>
            <a:r>
              <a:rPr lang="pl-PL" sz="1000" dirty="0"/>
              <a:t> for SHIFT-DEV </a:t>
            </a:r>
            <a:r>
              <a:rPr lang="pl-PL" sz="1000" dirty="0" err="1"/>
              <a:t>project</a:t>
            </a:r>
            <a:r>
              <a:rPr lang="pl-PL" sz="1000" dirty="0"/>
              <a:t> on AWS </a:t>
            </a:r>
            <a:r>
              <a:rPr lang="pl-PL" sz="1000" dirty="0" err="1"/>
              <a:t>cluster</a:t>
            </a:r>
            <a:r>
              <a:rPr lang="pl-PL" sz="1000" dirty="0"/>
              <a:t> :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hlinkClick r:id="rId3"/>
              </a:rPr>
              <a:t>https://scale-portal-eu.service.cloud.local:8443/console/project/shift-dev/browse/pods/sap-s4hana-masterdata-dhp2-3-bb99v?tab=logs</a:t>
            </a:r>
            <a:endParaRPr lang="fr-FR" sz="1000" dirty="0"/>
          </a:p>
          <a:p>
            <a:endParaRPr lang="fr-FR" sz="10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1A8058C-649D-4175-9C1B-098072A5A189}"/>
              </a:ext>
            </a:extLst>
          </p:cNvPr>
          <p:cNvSpPr txBox="1"/>
          <p:nvPr/>
        </p:nvSpPr>
        <p:spPr>
          <a:xfrm>
            <a:off x="4324335" y="2227538"/>
            <a:ext cx="4536504" cy="679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 err="1"/>
              <a:t>Successfully</a:t>
            </a:r>
            <a:r>
              <a:rPr lang="pl-PL" sz="1000" dirty="0"/>
              <a:t> </a:t>
            </a:r>
            <a:r>
              <a:rPr lang="pl-PL" sz="1000" dirty="0" err="1"/>
              <a:t>started</a:t>
            </a:r>
            <a:r>
              <a:rPr lang="pl-PL" sz="1000" dirty="0"/>
              <a:t> </a:t>
            </a:r>
            <a:r>
              <a:rPr lang="pl-PL" sz="1000" dirty="0" err="1"/>
              <a:t>application</a:t>
            </a:r>
            <a:r>
              <a:rPr lang="pl-PL" sz="1000" dirty="0"/>
              <a:t> log </a:t>
            </a:r>
            <a:r>
              <a:rPr lang="pl-PL" sz="1000" dirty="0" err="1"/>
              <a:t>entries</a:t>
            </a:r>
            <a:r>
              <a:rPr lang="pl-PL" sz="1000" dirty="0"/>
              <a:t> 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dirty="0"/>
              <a:t>… </a:t>
            </a:r>
            <a:r>
              <a:rPr lang="en-US" sz="1000" dirty="0"/>
              <a:t>BW_PROFILE is set to '</a:t>
            </a:r>
            <a:r>
              <a:rPr lang="en-US" sz="1000" dirty="0" err="1"/>
              <a:t>deployed.substvar</a:t>
            </a:r>
            <a:r>
              <a:rPr lang="en-US" sz="1000" dirty="0"/>
              <a:t>’</a:t>
            </a:r>
            <a:r>
              <a:rPr lang="pl-PL" sz="1000" dirty="0"/>
              <a:t> …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000" dirty="0"/>
              <a:t>…</a:t>
            </a:r>
            <a:r>
              <a:rPr lang="en-US" sz="1000" dirty="0"/>
              <a:t>TIBCO-THOR-FRWK-300006: Started BW Application</a:t>
            </a:r>
            <a:r>
              <a:rPr lang="pl-PL" sz="1000" dirty="0"/>
              <a:t> …</a:t>
            </a:r>
            <a:endParaRPr lang="en-US" sz="10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3CFA8F5-270B-4F30-A7F6-CCE1B25AF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29" y="2227538"/>
            <a:ext cx="3472445" cy="22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7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Core</a:t>
            </a:r>
            <a:r>
              <a:rPr lang="pl-PL" dirty="0"/>
              <a:t>-Router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Integration</a:t>
            </a:r>
            <a:r>
              <a:rPr lang="fr-FR" dirty="0"/>
              <a:t> COE - </a:t>
            </a:r>
            <a:r>
              <a:rPr lang="fr-FR" dirty="0" err="1"/>
              <a:t>Knowledge</a:t>
            </a:r>
            <a:r>
              <a:rPr lang="fr-FR" dirty="0"/>
              <a:t>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52923" y="987574"/>
            <a:ext cx="8302273" cy="1342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pl-PL" sz="950" dirty="0"/>
              <a:t>Go to DC list : </a:t>
            </a:r>
            <a:r>
              <a:rPr lang="pl-PL" sz="950" dirty="0">
                <a:hlinkClick r:id="rId2"/>
              </a:rPr>
              <a:t>&lt;&lt;</a:t>
            </a:r>
            <a:r>
              <a:rPr lang="pl-PL" sz="950" dirty="0" err="1">
                <a:hlinkClick r:id="rId2"/>
              </a:rPr>
              <a:t>OpenShift</a:t>
            </a:r>
            <a:r>
              <a:rPr lang="pl-PL" sz="950" dirty="0">
                <a:hlinkClick r:id="rId2"/>
              </a:rPr>
              <a:t> </a:t>
            </a:r>
            <a:r>
              <a:rPr lang="pl-PL" sz="950" dirty="0" err="1">
                <a:hlinkClick r:id="rId2"/>
              </a:rPr>
              <a:t>cluster</a:t>
            </a:r>
            <a:r>
              <a:rPr lang="pl-PL" sz="950" dirty="0">
                <a:hlinkClick r:id="rId2"/>
              </a:rPr>
              <a:t> URL&gt;&gt;</a:t>
            </a:r>
            <a:r>
              <a:rPr lang="en-US" sz="950" dirty="0">
                <a:hlinkClick r:id="rId2"/>
              </a:rPr>
              <a:t>/console/project/</a:t>
            </a:r>
            <a:r>
              <a:rPr lang="pl-PL" sz="950" dirty="0">
                <a:hlinkClick r:id="rId2"/>
              </a:rPr>
              <a:t>&lt;&lt;</a:t>
            </a:r>
            <a:r>
              <a:rPr lang="pl-PL" sz="950" dirty="0" err="1">
                <a:hlinkClick r:id="rId2"/>
              </a:rPr>
              <a:t>project</a:t>
            </a:r>
            <a:r>
              <a:rPr lang="pl-PL" sz="950" dirty="0">
                <a:hlinkClick r:id="rId2"/>
              </a:rPr>
              <a:t> </a:t>
            </a:r>
            <a:r>
              <a:rPr lang="pl-PL" sz="950" dirty="0" err="1">
                <a:hlinkClick r:id="rId2"/>
              </a:rPr>
              <a:t>name</a:t>
            </a:r>
            <a:r>
              <a:rPr lang="pl-PL" sz="950" dirty="0">
                <a:hlinkClick r:id="rId2"/>
              </a:rPr>
              <a:t>&gt;&gt;</a:t>
            </a:r>
            <a:r>
              <a:rPr lang="en-US" sz="950" dirty="0">
                <a:hlinkClick r:id="rId2"/>
              </a:rPr>
              <a:t>/browse/deployments</a:t>
            </a:r>
            <a:endParaRPr lang="pl-PL" sz="950" dirty="0"/>
          </a:p>
          <a:p>
            <a:pPr>
              <a:lnSpc>
                <a:spcPct val="150000"/>
              </a:lnSpc>
            </a:pPr>
            <a:r>
              <a:rPr lang="pl-PL" sz="950" dirty="0"/>
              <a:t>       I.e. for SHIFT-DEV on AWS </a:t>
            </a:r>
            <a:r>
              <a:rPr lang="pl-PL" sz="950" dirty="0" err="1"/>
              <a:t>cluster</a:t>
            </a:r>
            <a:r>
              <a:rPr lang="pl-PL" sz="950" dirty="0"/>
              <a:t> : </a:t>
            </a:r>
            <a:r>
              <a:rPr lang="en-US" sz="950" dirty="0">
                <a:hlinkClick r:id="rId2"/>
              </a:rPr>
              <a:t>https://scale-portal-eu.service.cloud.local:8443/console/project/shift-dev/browse/deployments</a:t>
            </a:r>
            <a:endParaRPr lang="pl-PL" sz="950" dirty="0"/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pl-PL" sz="950" dirty="0"/>
              <a:t>Select </a:t>
            </a:r>
            <a:r>
              <a:rPr lang="pl-PL" sz="950" dirty="0" err="1"/>
              <a:t>core</a:t>
            </a:r>
            <a:r>
              <a:rPr lang="pl-PL" sz="950" dirty="0"/>
              <a:t>-router DC </a:t>
            </a:r>
            <a:r>
              <a:rPr lang="pl-PL" sz="950" dirty="0" err="1"/>
              <a:t>add</a:t>
            </a:r>
            <a:r>
              <a:rPr lang="pl-PL" sz="950" dirty="0"/>
              <a:t> </a:t>
            </a:r>
            <a:r>
              <a:rPr lang="pl-PL" sz="950" dirty="0" err="1"/>
              <a:t>choose</a:t>
            </a:r>
            <a:r>
              <a:rPr lang="pl-PL" sz="950" dirty="0"/>
              <a:t> the </a:t>
            </a:r>
            <a:r>
              <a:rPr lang="pl-PL" sz="950" dirty="0" err="1"/>
              <a:t>latest</a:t>
            </a:r>
            <a:r>
              <a:rPr lang="pl-PL" sz="950" dirty="0"/>
              <a:t> applied </a:t>
            </a:r>
            <a:r>
              <a:rPr lang="pl-PL" sz="950" dirty="0" err="1"/>
              <a:t>configuration</a:t>
            </a:r>
            <a:r>
              <a:rPr lang="pl-PL" sz="950" dirty="0"/>
              <a:t>.</a:t>
            </a: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pl-PL" sz="950" dirty="0" err="1"/>
              <a:t>Scale-up</a:t>
            </a:r>
            <a:r>
              <a:rPr lang="pl-PL" sz="950" dirty="0"/>
              <a:t> / </a:t>
            </a:r>
            <a:r>
              <a:rPr lang="pl-PL" sz="950" dirty="0" err="1"/>
              <a:t>scale</a:t>
            </a:r>
            <a:r>
              <a:rPr lang="pl-PL" sz="950" dirty="0"/>
              <a:t>-down as </a:t>
            </a:r>
            <a:r>
              <a:rPr lang="pl-PL" sz="950" dirty="0" err="1"/>
              <a:t>described</a:t>
            </a:r>
            <a:r>
              <a:rPr lang="pl-PL" sz="950" dirty="0"/>
              <a:t> on „Start &amp; stop </a:t>
            </a:r>
            <a:r>
              <a:rPr lang="pl-PL" sz="950" dirty="0" err="1"/>
              <a:t>components</a:t>
            </a:r>
            <a:r>
              <a:rPr lang="pl-PL" sz="950" dirty="0"/>
              <a:t>”.</a:t>
            </a: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pl-PL" sz="950" dirty="0" err="1"/>
              <a:t>If</a:t>
            </a:r>
            <a:r>
              <a:rPr lang="pl-PL" sz="950" dirty="0"/>
              <a:t> </a:t>
            </a:r>
            <a:r>
              <a:rPr lang="pl-PL" sz="950" dirty="0" err="1"/>
              <a:t>it’s</a:t>
            </a:r>
            <a:r>
              <a:rPr lang="pl-PL" sz="950" dirty="0"/>
              <a:t> component start ( </a:t>
            </a:r>
            <a:r>
              <a:rPr lang="pl-PL" sz="950" dirty="0" err="1"/>
              <a:t>scale</a:t>
            </a:r>
            <a:r>
              <a:rPr lang="pl-PL" sz="950" dirty="0"/>
              <a:t> </a:t>
            </a:r>
            <a:r>
              <a:rPr lang="pl-PL" sz="950" dirty="0" err="1"/>
              <a:t>up</a:t>
            </a:r>
            <a:r>
              <a:rPr lang="pl-PL" sz="950" dirty="0"/>
              <a:t> ) </a:t>
            </a:r>
            <a:r>
              <a:rPr lang="pl-PL" sz="950" dirty="0" err="1"/>
              <a:t>please</a:t>
            </a:r>
            <a:r>
              <a:rPr lang="pl-PL" sz="950" dirty="0"/>
              <a:t> </a:t>
            </a:r>
            <a:r>
              <a:rPr lang="pl-PL" sz="950" dirty="0" err="1"/>
              <a:t>verify</a:t>
            </a:r>
            <a:r>
              <a:rPr lang="pl-PL" sz="950" dirty="0"/>
              <a:t> </a:t>
            </a:r>
            <a:r>
              <a:rPr lang="pl-PL" sz="950" dirty="0" err="1"/>
              <a:t>pods</a:t>
            </a:r>
            <a:r>
              <a:rPr lang="pl-PL" sz="950" dirty="0"/>
              <a:t> </a:t>
            </a:r>
            <a:r>
              <a:rPr lang="pl-PL" sz="950" dirty="0" err="1"/>
              <a:t>logs</a:t>
            </a:r>
            <a:r>
              <a:rPr lang="pl-PL" sz="950" dirty="0"/>
              <a:t> to </a:t>
            </a:r>
            <a:r>
              <a:rPr lang="pl-PL" sz="950" dirty="0" err="1"/>
              <a:t>check</a:t>
            </a:r>
            <a:r>
              <a:rPr lang="pl-PL" sz="950" dirty="0"/>
              <a:t> </a:t>
            </a:r>
            <a:r>
              <a:rPr lang="pl-PL" sz="950" dirty="0" err="1"/>
              <a:t>if</a:t>
            </a:r>
            <a:r>
              <a:rPr lang="pl-PL" sz="950" dirty="0"/>
              <a:t> </a:t>
            </a:r>
            <a:r>
              <a:rPr lang="pl-PL" sz="950" dirty="0" err="1"/>
              <a:t>everything</a:t>
            </a:r>
            <a:r>
              <a:rPr lang="pl-PL" sz="950" dirty="0"/>
              <a:t> was </a:t>
            </a:r>
            <a:r>
              <a:rPr lang="pl-PL" sz="950" dirty="0" err="1"/>
              <a:t>successfully</a:t>
            </a:r>
            <a:r>
              <a:rPr lang="pl-PL" sz="950" dirty="0"/>
              <a:t> </a:t>
            </a:r>
            <a:r>
              <a:rPr lang="pl-PL" sz="950" dirty="0" err="1"/>
              <a:t>started</a:t>
            </a:r>
            <a:r>
              <a:rPr lang="pl-PL" sz="950" dirty="0"/>
              <a:t> – </a:t>
            </a:r>
            <a:r>
              <a:rPr lang="pl-PL" sz="950" dirty="0" err="1"/>
              <a:t>see</a:t>
            </a:r>
            <a:r>
              <a:rPr lang="pl-PL" sz="950" dirty="0"/>
              <a:t> „TIBCO BWCE </a:t>
            </a:r>
            <a:r>
              <a:rPr lang="pl-PL" sz="950" dirty="0" err="1"/>
              <a:t>logs</a:t>
            </a:r>
            <a:r>
              <a:rPr lang="pl-PL" sz="950" dirty="0"/>
              <a:t>” </a:t>
            </a:r>
            <a:r>
              <a:rPr lang="pl-PL" sz="950" dirty="0" err="1"/>
              <a:t>slide</a:t>
            </a:r>
            <a:r>
              <a:rPr lang="pl-PL" sz="950" dirty="0"/>
              <a:t> for </a:t>
            </a:r>
            <a:r>
              <a:rPr lang="pl-PL" sz="950" dirty="0" err="1"/>
              <a:t>details</a:t>
            </a:r>
            <a:endParaRPr lang="fr-FR" sz="950" dirty="0"/>
          </a:p>
          <a:p>
            <a:endParaRPr lang="fr-FR" sz="10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D3C4CE0-0E40-4552-A119-4A8AA755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83718"/>
            <a:ext cx="2232248" cy="216759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19CEBA6-70A4-4F44-BC7F-F8E9BC109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283718"/>
            <a:ext cx="3064602" cy="216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7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B90872-7DD1-4097-B2FD-71968D60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  <a:endParaRPr lang="en-US" dirty="0"/>
          </a:p>
        </p:txBody>
      </p:sp>
      <p:pic>
        <p:nvPicPr>
          <p:cNvPr id="7" name="Picture 2" descr="Thank you in multiple languages">
            <a:extLst>
              <a:ext uri="{FF2B5EF4-FFF2-40B4-BE49-F238E27FC236}">
                <a16:creationId xmlns:a16="http://schemas.microsoft.com/office/drawing/2014/main" id="{B4E3A7B3-BE7D-40F0-ADFC-F58B6C78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83" y="1523239"/>
            <a:ext cx="4881345" cy="243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7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en-US"/>
              <a:t>Integration COE - Knowledge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|</a:t>
            </a:r>
            <a:r>
              <a:rPr lang="en-US" sz="900" baseline="16000" dirty="0"/>
              <a:t>         </a:t>
            </a:r>
            <a:fld id="{15947D03-6E64-47F9-BD7C-81DB1715784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1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</a:t>
            </a:r>
            <a:r>
              <a:rPr lang="pl-PL" dirty="0" err="1"/>
              <a:t>ve</a:t>
            </a:r>
            <a:r>
              <a:rPr lang="fr-FR" dirty="0"/>
              <a:t>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Integration COE - Knowledge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11560" y="1203598"/>
            <a:ext cx="752648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1400" dirty="0"/>
              <a:t>High </a:t>
            </a:r>
            <a:r>
              <a:rPr lang="pl-PL" sz="1400" dirty="0" err="1"/>
              <a:t>level</a:t>
            </a:r>
            <a:r>
              <a:rPr lang="pl-PL" sz="1400" dirty="0"/>
              <a:t> o</a:t>
            </a:r>
            <a:r>
              <a:rPr lang="en-US" sz="1400" dirty="0" err="1"/>
              <a:t>verview</a:t>
            </a:r>
            <a:r>
              <a:rPr lang="en-US" sz="1400" dirty="0"/>
              <a:t> of the OpenShift platform</a:t>
            </a:r>
            <a:endParaRPr lang="pl-PL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How to navigate on the Platform between projects</a:t>
            </a:r>
            <a:endParaRPr lang="pl-PL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1400" dirty="0" err="1"/>
              <a:t>Permissions</a:t>
            </a:r>
            <a:r>
              <a:rPr lang="pl-PL" sz="1400" dirty="0"/>
              <a:t> / a</a:t>
            </a:r>
            <a:r>
              <a:rPr lang="en-US" sz="1400" dirty="0" err="1"/>
              <a:t>ccess</a:t>
            </a:r>
            <a:r>
              <a:rPr lang="en-US" sz="1400" dirty="0"/>
              <a:t> rights (</a:t>
            </a:r>
            <a:r>
              <a:rPr lang="pl-PL" sz="1400" dirty="0"/>
              <a:t> </a:t>
            </a:r>
            <a:r>
              <a:rPr lang="en-US" sz="1400" dirty="0"/>
              <a:t>full access or </a:t>
            </a:r>
            <a:r>
              <a:rPr lang="pl-PL" sz="1400" dirty="0" err="1"/>
              <a:t>read-only</a:t>
            </a:r>
            <a:r>
              <a:rPr lang="pl-PL" sz="1400" dirty="0"/>
              <a:t> </a:t>
            </a:r>
            <a:r>
              <a:rPr lang="en-US" sz="1400" dirty="0"/>
              <a:t>)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Access to the Open</a:t>
            </a:r>
            <a:r>
              <a:rPr lang="pl-PL" sz="1400" dirty="0"/>
              <a:t>S</a:t>
            </a:r>
            <a:r>
              <a:rPr lang="en-US" sz="1400" dirty="0" err="1"/>
              <a:t>hift</a:t>
            </a:r>
            <a:r>
              <a:rPr lang="en-US" sz="1400" dirty="0"/>
              <a:t> </a:t>
            </a:r>
            <a:r>
              <a:rPr lang="pl-PL" sz="1400" dirty="0" err="1"/>
              <a:t>projects</a:t>
            </a:r>
            <a:r>
              <a:rPr lang="pl-PL" sz="1400" dirty="0"/>
              <a:t> 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1400" dirty="0"/>
              <a:t>SHIFT-</a:t>
            </a:r>
            <a:r>
              <a:rPr lang="es-ES" sz="1400" dirty="0"/>
              <a:t>UAT</a:t>
            </a:r>
            <a:r>
              <a:rPr lang="pl-PL" sz="1400" dirty="0"/>
              <a:t> </a:t>
            </a:r>
            <a:r>
              <a:rPr lang="pl-PL" sz="1400" dirty="0" err="1"/>
              <a:t>namespace</a:t>
            </a:r>
            <a:r>
              <a:rPr lang="pl-PL" sz="1400" dirty="0"/>
              <a:t> on E11 </a:t>
            </a:r>
            <a:r>
              <a:rPr lang="pl-PL" sz="1400" dirty="0" err="1"/>
              <a:t>cluster</a:t>
            </a:r>
            <a:endParaRPr lang="pl-PL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1400" dirty="0"/>
              <a:t>SHIFT-UAT-MTNC on E21 </a:t>
            </a:r>
            <a:r>
              <a:rPr lang="pl-PL" sz="1400" dirty="0" err="1"/>
              <a:t>cluster</a:t>
            </a:r>
            <a:endParaRPr lang="en-US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l-PL" sz="1400" dirty="0"/>
              <a:t>SHIFT-DEV, SHIFT-TEST, SHIFT-DEV-MTNC, SHIFT-TEST-MTNC on AWS </a:t>
            </a:r>
            <a:r>
              <a:rPr lang="pl-PL" sz="1400" dirty="0" err="1"/>
              <a:t>cluster</a:t>
            </a:r>
            <a:endParaRPr lang="en-US" sz="1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Stop </a:t>
            </a:r>
            <a:r>
              <a:rPr lang="pl-PL" sz="1400" dirty="0"/>
              <a:t>pod</a:t>
            </a:r>
            <a:r>
              <a:rPr lang="en-US" sz="1400" dirty="0"/>
              <a:t> / Start </a:t>
            </a:r>
            <a:r>
              <a:rPr lang="pl-PL" sz="1400" dirty="0"/>
              <a:t>pod</a:t>
            </a:r>
            <a:r>
              <a:rPr lang="en-US" sz="1400" dirty="0"/>
              <a:t> and verification</a:t>
            </a:r>
            <a:r>
              <a:rPr lang="pl-PL" sz="1400" dirty="0"/>
              <a:t> in</a:t>
            </a:r>
            <a:r>
              <a:rPr lang="en-US" sz="1400" dirty="0"/>
              <a:t> logs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Core Router: Start the Core Router and check the Logs</a:t>
            </a:r>
          </a:p>
          <a:p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88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 of scope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Integration COE - Knowledge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27063" y="1254415"/>
            <a:ext cx="42819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Manage </a:t>
            </a:r>
            <a:r>
              <a:rPr lang="pl-PL" dirty="0" err="1"/>
              <a:t>OpenShift</a:t>
            </a:r>
            <a:r>
              <a:rPr lang="pl-PL" dirty="0"/>
              <a:t> </a:t>
            </a:r>
            <a:r>
              <a:rPr lang="pl-PL" dirty="0" err="1"/>
              <a:t>objects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CI/CD </a:t>
            </a:r>
            <a:r>
              <a:rPr lang="pl-PL" dirty="0" err="1"/>
              <a:t>pipeline</a:t>
            </a:r>
            <a:r>
              <a:rPr lang="pl-PL" dirty="0"/>
              <a:t> for </a:t>
            </a:r>
            <a:r>
              <a:rPr lang="pl-PL" dirty="0" err="1"/>
              <a:t>OpenShift</a:t>
            </a:r>
            <a:r>
              <a:rPr lang="pl-PL" dirty="0"/>
              <a:t> platform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TIBCO BWCE </a:t>
            </a:r>
            <a:r>
              <a:rPr lang="pl-PL" dirty="0" err="1"/>
              <a:t>images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TIBCO BWCE </a:t>
            </a:r>
            <a:r>
              <a:rPr lang="pl-PL" dirty="0" err="1"/>
              <a:t>runtime</a:t>
            </a:r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TIBCO BWCE Monitoring </a:t>
            </a:r>
            <a:r>
              <a:rPr lang="pl-PL" dirty="0" err="1"/>
              <a:t>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75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OpenShift</a:t>
            </a:r>
            <a:r>
              <a:rPr lang="pl-PL" dirty="0"/>
              <a:t> </a:t>
            </a:r>
            <a:r>
              <a:rPr lang="pl-PL" dirty="0" err="1"/>
              <a:t>overview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|</a:t>
            </a:r>
            <a:r>
              <a:rPr lang="fr-FR" sz="900" baseline="16000" dirty="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920" y="1347614"/>
            <a:ext cx="8856984" cy="33123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●"/>
              <a:defRPr sz="1600" b="1">
                <a:solidFill>
                  <a:srgbClr val="989898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endParaRPr lang="en-US" kern="0" dirty="0"/>
          </a:p>
          <a:p>
            <a:endParaRPr lang="en-US" kern="0" dirty="0"/>
          </a:p>
        </p:txBody>
      </p:sp>
      <p:sp>
        <p:nvSpPr>
          <p:cNvPr id="3" name="AutoShape 2" descr="RÃ©sultat de recherche d'images pour &quot;dock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Integration</a:t>
            </a:r>
            <a:r>
              <a:rPr lang="fr-FR" dirty="0"/>
              <a:t> COE - </a:t>
            </a:r>
            <a:r>
              <a:rPr lang="fr-FR" dirty="0" err="1"/>
              <a:t>Knowledge</a:t>
            </a:r>
            <a:r>
              <a:rPr lang="fr-FR" dirty="0"/>
              <a:t> Transfer</a:t>
            </a:r>
          </a:p>
        </p:txBody>
      </p:sp>
      <p:sp>
        <p:nvSpPr>
          <p:cNvPr id="6" name="AutoShape 2" descr="https://d33wubrfki0l68.cloudfront.net/fe03f68d8ede9815184852ca2a4fd30325e5d15a/98064/docs/tutorials/kubernetes-basics/public/images/module_03_pods.svg">
            <a:extLst>
              <a:ext uri="{FF2B5EF4-FFF2-40B4-BE49-F238E27FC236}">
                <a16:creationId xmlns:a16="http://schemas.microsoft.com/office/drawing/2014/main" id="{3FD6C635-7D51-4805-A17F-DBDCE6EA8A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26" name="Picture 2" descr="OpenShift Container Platform Reference Architecture Implementation ...">
            <a:extLst>
              <a:ext uri="{FF2B5EF4-FFF2-40B4-BE49-F238E27FC236}">
                <a16:creationId xmlns:a16="http://schemas.microsoft.com/office/drawing/2014/main" id="{BD93C4F8-9287-41E1-9176-F97E3DC72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628753" cy="342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43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OpenShift</a:t>
            </a:r>
            <a:r>
              <a:rPr lang="pl-PL" dirty="0"/>
              <a:t> </a:t>
            </a:r>
            <a:r>
              <a:rPr lang="pl-PL" dirty="0" err="1"/>
              <a:t>pods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|</a:t>
            </a:r>
            <a:r>
              <a:rPr lang="fr-FR" sz="900" baseline="16000" dirty="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920" y="1347614"/>
            <a:ext cx="8856984" cy="331236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30000"/>
              <a:buFont typeface="Verdana" pitchFamily="34" charset="0"/>
              <a:buChar char="●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Verdana" pitchFamily="34" charset="0"/>
              <a:buChar char="●"/>
              <a:defRPr sz="1600" b="1">
                <a:solidFill>
                  <a:srgbClr val="989898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1600">
                <a:solidFill>
                  <a:srgbClr val="989898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</a:rPr>
              <a:t>A pod is the smallest building block of Kubernetes</a:t>
            </a:r>
            <a:r>
              <a:rPr lang="pl-PL" sz="2000" kern="0" dirty="0">
                <a:latin typeface="Calibri" panose="020F0502020204030204" pitchFamily="34" charset="0"/>
              </a:rPr>
              <a:t> / </a:t>
            </a:r>
            <a:r>
              <a:rPr lang="pl-PL" sz="2000" kern="0" dirty="0" err="1">
                <a:latin typeface="Calibri" panose="020F0502020204030204" pitchFamily="34" charset="0"/>
              </a:rPr>
              <a:t>Openshift</a:t>
            </a:r>
            <a:r>
              <a:rPr lang="en-US" sz="2000" kern="0" dirty="0">
                <a:latin typeface="Calibri" panose="020F0502020204030204" pitchFamily="34" charset="0"/>
              </a:rPr>
              <a:t> object model</a:t>
            </a:r>
            <a:endParaRPr lang="pl-PL" sz="2000" kern="0" dirty="0">
              <a:latin typeface="Calibri" panose="020F0502020204030204" pitchFamily="34" charset="0"/>
            </a:endParaRPr>
          </a:p>
          <a:p>
            <a:r>
              <a:rPr lang="en-US" dirty="0"/>
              <a:t>There are two model types of pod you can create</a:t>
            </a:r>
            <a:r>
              <a:rPr lang="pl-PL" dirty="0"/>
              <a:t> :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“one-container-per-pod” </a:t>
            </a:r>
            <a:endParaRPr lang="pl-PL" b="0" dirty="0">
              <a:solidFill>
                <a:schemeClr val="tx1"/>
              </a:solidFill>
            </a:endParaRP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“multi-container-pod.</a:t>
            </a:r>
            <a:endParaRPr lang="pl-PL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kern="0" dirty="0"/>
          </a:p>
          <a:p>
            <a:endParaRPr lang="en-US" kern="0" dirty="0"/>
          </a:p>
        </p:txBody>
      </p:sp>
      <p:sp>
        <p:nvSpPr>
          <p:cNvPr id="3" name="AutoShape 2" descr="RÃ©sultat de recherche d'images pour &quot;dock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Integration</a:t>
            </a:r>
            <a:r>
              <a:rPr lang="fr-FR" dirty="0"/>
              <a:t> COE - </a:t>
            </a:r>
            <a:r>
              <a:rPr lang="fr-FR" dirty="0" err="1"/>
              <a:t>Knowledge</a:t>
            </a:r>
            <a:r>
              <a:rPr lang="fr-FR" dirty="0"/>
              <a:t> Transfer</a:t>
            </a:r>
          </a:p>
        </p:txBody>
      </p:sp>
      <p:sp>
        <p:nvSpPr>
          <p:cNvPr id="6" name="AutoShape 2" descr="https://d33wubrfki0l68.cloudfront.net/fe03f68d8ede9815184852ca2a4fd30325e5d15a/98064/docs/tutorials/kubernetes-basics/public/images/module_03_pods.svg">
            <a:extLst>
              <a:ext uri="{FF2B5EF4-FFF2-40B4-BE49-F238E27FC236}">
                <a16:creationId xmlns:a16="http://schemas.microsoft.com/office/drawing/2014/main" id="{3FD6C635-7D51-4805-A17F-DBDCE6EA8A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2B5C7918-817E-49F4-ADEA-AD792A88C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7784" y="2172638"/>
            <a:ext cx="63627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1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OpenShift</a:t>
            </a:r>
            <a:r>
              <a:rPr lang="pl-PL" dirty="0"/>
              <a:t> E11 </a:t>
            </a:r>
            <a:r>
              <a:rPr lang="pl-PL" dirty="0" err="1"/>
              <a:t>cluster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Integration</a:t>
            </a:r>
            <a:r>
              <a:rPr lang="fr-FR" dirty="0"/>
              <a:t> COE - </a:t>
            </a:r>
            <a:r>
              <a:rPr lang="fr-FR" dirty="0" err="1"/>
              <a:t>Knowledge</a:t>
            </a:r>
            <a:r>
              <a:rPr lang="fr-FR" dirty="0"/>
              <a:t>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71600" y="1077313"/>
            <a:ext cx="534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Location</a:t>
            </a:r>
            <a:r>
              <a:rPr lang="pl-PL" dirty="0"/>
              <a:t> : NGDC</a:t>
            </a:r>
          </a:p>
          <a:p>
            <a:r>
              <a:rPr lang="pl-PL" dirty="0"/>
              <a:t>URL 	: </a:t>
            </a:r>
            <a:r>
              <a:rPr lang="en-US" dirty="0">
                <a:hlinkClick r:id="rId2"/>
              </a:rPr>
              <a:t>https://oscp-e11.scale.sanofi.com:8443/</a:t>
            </a:r>
            <a:r>
              <a:rPr lang="pl-PL" dirty="0"/>
              <a:t> </a:t>
            </a:r>
            <a:endParaRPr lang="fr-FR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9B804BE-A04E-456A-B9ED-DDB30E9E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2211710"/>
            <a:ext cx="3344982" cy="199568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1A8058C-649D-4175-9C1B-098072A5A189}"/>
              </a:ext>
            </a:extLst>
          </p:cNvPr>
          <p:cNvSpPr txBox="1"/>
          <p:nvPr/>
        </p:nvSpPr>
        <p:spPr>
          <a:xfrm>
            <a:off x="4499992" y="206769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Projects</a:t>
            </a:r>
            <a:r>
              <a:rPr lang="pl-PL" dirty="0"/>
              <a:t> list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SHIFT-UAT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TIBCO-COMMON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5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OpenShift</a:t>
            </a:r>
            <a:r>
              <a:rPr lang="pl-PL" dirty="0"/>
              <a:t> E21 </a:t>
            </a:r>
            <a:r>
              <a:rPr lang="pl-PL" dirty="0" err="1"/>
              <a:t>cluster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Integration</a:t>
            </a:r>
            <a:r>
              <a:rPr lang="fr-FR" dirty="0"/>
              <a:t> COE - </a:t>
            </a:r>
            <a:r>
              <a:rPr lang="fr-FR" dirty="0" err="1"/>
              <a:t>Knowledge</a:t>
            </a:r>
            <a:r>
              <a:rPr lang="fr-FR" dirty="0"/>
              <a:t>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71600" y="1077313"/>
            <a:ext cx="5348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Location</a:t>
            </a:r>
            <a:r>
              <a:rPr lang="pl-PL" dirty="0"/>
              <a:t> : NGDC</a:t>
            </a:r>
          </a:p>
          <a:p>
            <a:r>
              <a:rPr lang="pl-PL" dirty="0"/>
              <a:t>URL 	: </a:t>
            </a:r>
            <a:r>
              <a:rPr lang="en-US" dirty="0">
                <a:hlinkClick r:id="rId2"/>
              </a:rPr>
              <a:t>https://oscp-e21.scale.sanofi.com:8443/</a:t>
            </a:r>
            <a:endParaRPr lang="fr-FR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9B804BE-A04E-456A-B9ED-DDB30E9E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2211710"/>
            <a:ext cx="3344982" cy="199568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1A8058C-649D-4175-9C1B-098072A5A189}"/>
              </a:ext>
            </a:extLst>
          </p:cNvPr>
          <p:cNvSpPr txBox="1"/>
          <p:nvPr/>
        </p:nvSpPr>
        <p:spPr>
          <a:xfrm>
            <a:off x="4499992" y="2067694"/>
            <a:ext cx="4536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Projects</a:t>
            </a:r>
            <a:r>
              <a:rPr lang="pl-PL" sz="1400" dirty="0"/>
              <a:t> list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TIBCO-COMMON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SHIFT-UAT-MTNC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VEEVAVEDR-(DEV/TEST/UAT/PRD)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1CRM-(DEV/TEST/UAT/PRD)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PROMOMATS-(DEV/TEST/UAT/PRD)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ECOMMERCE-(DEV/TEST/UAT/PRD)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GTT-(DEV/TEST/UAT/PRD)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WEBB-(DEV/TEST/UAT/PRD)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SANETIQ-DEV</a:t>
            </a:r>
          </a:p>
        </p:txBody>
      </p:sp>
    </p:spTree>
    <p:extLst>
      <p:ext uri="{BB962C8B-B14F-4D97-AF65-F5344CB8AC3E}">
        <p14:creationId xmlns:p14="http://schemas.microsoft.com/office/powerpoint/2010/main" val="23505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OpenShift</a:t>
            </a:r>
            <a:r>
              <a:rPr lang="pl-PL" dirty="0"/>
              <a:t> AWS </a:t>
            </a:r>
            <a:r>
              <a:rPr lang="pl-PL" dirty="0" err="1"/>
              <a:t>cluster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Integration</a:t>
            </a:r>
            <a:r>
              <a:rPr lang="fr-FR" dirty="0"/>
              <a:t> COE - </a:t>
            </a:r>
            <a:r>
              <a:rPr lang="fr-FR" dirty="0" err="1"/>
              <a:t>Knowledge</a:t>
            </a:r>
            <a:r>
              <a:rPr lang="fr-FR" dirty="0"/>
              <a:t>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71600" y="1077313"/>
            <a:ext cx="6109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Location</a:t>
            </a:r>
            <a:r>
              <a:rPr lang="pl-PL" dirty="0"/>
              <a:t> : AWS</a:t>
            </a:r>
          </a:p>
          <a:p>
            <a:r>
              <a:rPr lang="pl-PL" dirty="0"/>
              <a:t>URL 	: </a:t>
            </a:r>
            <a:r>
              <a:rPr lang="en-US" dirty="0">
                <a:hlinkClick r:id="rId2"/>
              </a:rPr>
              <a:t>https://scale-portal-eu.service.cloud.local:8443/</a:t>
            </a:r>
            <a:r>
              <a:rPr lang="pl-PL" dirty="0"/>
              <a:t> </a:t>
            </a:r>
            <a:endParaRPr lang="fr-FR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9B804BE-A04E-456A-B9ED-DDB30E9E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2211710"/>
            <a:ext cx="3344982" cy="199568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1A8058C-649D-4175-9C1B-098072A5A189}"/>
              </a:ext>
            </a:extLst>
          </p:cNvPr>
          <p:cNvSpPr txBox="1"/>
          <p:nvPr/>
        </p:nvSpPr>
        <p:spPr>
          <a:xfrm>
            <a:off x="4499992" y="2067694"/>
            <a:ext cx="3672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Projects</a:t>
            </a:r>
            <a:r>
              <a:rPr lang="pl-PL" sz="1600" dirty="0"/>
              <a:t> list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TIBCO-COMMON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SHIFT-DEV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SHIFT-TEST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SHIFT-DEV-MTNC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SHIFT-TEST-MTNC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072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OpenShift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permissions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Integration</a:t>
            </a:r>
            <a:r>
              <a:rPr lang="fr-FR" dirty="0"/>
              <a:t> COE - </a:t>
            </a:r>
            <a:r>
              <a:rPr lang="fr-FR" dirty="0" err="1"/>
              <a:t>Knowledge</a:t>
            </a:r>
            <a:r>
              <a:rPr lang="fr-FR" dirty="0"/>
              <a:t> Transfer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</a:t>
            </a:r>
            <a:r>
              <a:rPr lang="fr-FR" sz="900" baseline="16000"/>
              <a:t>         </a:t>
            </a:r>
            <a:fld id="{842E382D-8CD7-4C91-8811-60CE7E92299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52923" y="987574"/>
            <a:ext cx="64700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200" dirty="0"/>
              <a:t>URL : </a:t>
            </a:r>
          </a:p>
          <a:p>
            <a:pPr algn="ctr">
              <a:lnSpc>
                <a:spcPct val="150000"/>
              </a:lnSpc>
            </a:pPr>
            <a:r>
              <a:rPr lang="pl-PL" sz="1200" dirty="0">
                <a:hlinkClick r:id="rId2"/>
              </a:rPr>
              <a:t>&lt;&lt;</a:t>
            </a:r>
            <a:r>
              <a:rPr lang="pl-PL" sz="1200" dirty="0" err="1">
                <a:hlinkClick r:id="rId2"/>
              </a:rPr>
              <a:t>OpenShiftClusterURL</a:t>
            </a:r>
            <a:r>
              <a:rPr lang="pl-PL" sz="1200" dirty="0">
                <a:hlinkClick r:id="rId2"/>
              </a:rPr>
              <a:t>&gt;&gt;</a:t>
            </a:r>
            <a:r>
              <a:rPr lang="en-US" sz="1200" dirty="0">
                <a:hlinkClick r:id="rId2"/>
              </a:rPr>
              <a:t>/console/project/</a:t>
            </a:r>
            <a:r>
              <a:rPr lang="pl-PL" sz="1200" dirty="0">
                <a:hlinkClick r:id="rId2"/>
              </a:rPr>
              <a:t>&lt;&lt;</a:t>
            </a:r>
            <a:r>
              <a:rPr lang="pl-PL" sz="1200" dirty="0" err="1">
                <a:hlinkClick r:id="rId2"/>
              </a:rPr>
              <a:t>project</a:t>
            </a:r>
            <a:r>
              <a:rPr lang="pl-PL" sz="1200" dirty="0">
                <a:hlinkClick r:id="rId2"/>
              </a:rPr>
              <a:t>&gt;&gt;</a:t>
            </a:r>
            <a:r>
              <a:rPr lang="en-US" sz="1200" dirty="0">
                <a:hlinkClick r:id="rId2"/>
              </a:rPr>
              <a:t>/membership</a:t>
            </a:r>
            <a:endParaRPr lang="pl-PL" sz="1200" dirty="0"/>
          </a:p>
          <a:p>
            <a:pPr>
              <a:lnSpc>
                <a:spcPct val="150000"/>
              </a:lnSpc>
            </a:pPr>
            <a:r>
              <a:rPr lang="pl-PL" sz="1200" dirty="0" err="1"/>
              <a:t>Example</a:t>
            </a:r>
            <a:r>
              <a:rPr lang="pl-PL" sz="1200" dirty="0"/>
              <a:t> </a:t>
            </a:r>
            <a:r>
              <a:rPr lang="pl-PL" sz="1200" dirty="0" err="1"/>
              <a:t>address</a:t>
            </a:r>
            <a:r>
              <a:rPr lang="pl-PL" sz="1200" dirty="0"/>
              <a:t> for SHIFT-DEV </a:t>
            </a:r>
            <a:r>
              <a:rPr lang="pl-PL" sz="1200" dirty="0" err="1"/>
              <a:t>project</a:t>
            </a:r>
            <a:r>
              <a:rPr lang="pl-PL" sz="1200" dirty="0"/>
              <a:t> on AWS </a:t>
            </a:r>
            <a:r>
              <a:rPr lang="pl-PL" sz="1200" dirty="0" err="1"/>
              <a:t>cluster</a:t>
            </a:r>
            <a:r>
              <a:rPr lang="pl-PL" sz="1200" dirty="0"/>
              <a:t> : 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hlinkClick r:id="rId3"/>
              </a:rPr>
              <a:t>https://scale-portal-eu.service.cloud.local:8443/console/project/shift-dev/membership</a:t>
            </a:r>
            <a:endParaRPr lang="fr-FR" sz="1200" dirty="0"/>
          </a:p>
          <a:p>
            <a:endParaRPr lang="fr-FR" sz="12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1A8058C-649D-4175-9C1B-098072A5A189}"/>
              </a:ext>
            </a:extLst>
          </p:cNvPr>
          <p:cNvSpPr txBox="1"/>
          <p:nvPr/>
        </p:nvSpPr>
        <p:spPr>
          <a:xfrm>
            <a:off x="4499992" y="2252359"/>
            <a:ext cx="36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Possible</a:t>
            </a:r>
            <a:r>
              <a:rPr lang="pl-PL" sz="1600" dirty="0"/>
              <a:t> </a:t>
            </a:r>
            <a:r>
              <a:rPr lang="pl-PL" sz="1600" dirty="0" err="1"/>
              <a:t>build</a:t>
            </a:r>
            <a:r>
              <a:rPr lang="pl-PL" sz="1600" dirty="0"/>
              <a:t>-in </a:t>
            </a:r>
            <a:r>
              <a:rPr lang="pl-PL" sz="1600" dirty="0" err="1"/>
              <a:t>permissions</a:t>
            </a:r>
            <a:r>
              <a:rPr lang="pl-PL" sz="16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/>
              <a:t>edit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/>
              <a:t>view</a:t>
            </a:r>
            <a:endParaRPr lang="en-US" sz="16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E6D7B25-915D-4732-8D0A-FB8320088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68" y="2211710"/>
            <a:ext cx="2715186" cy="22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ITS169">
  <a:themeElements>
    <a:clrScheme name="Conception personnalisée 1">
      <a:dk1>
        <a:srgbClr val="444492"/>
      </a:dk1>
      <a:lt1>
        <a:srgbClr val="FFFFFF"/>
      </a:lt1>
      <a:dk2>
        <a:srgbClr val="ACB317"/>
      </a:dk2>
      <a:lt2>
        <a:srgbClr val="BCA36A"/>
      </a:lt2>
      <a:accent1>
        <a:srgbClr val="9690C4"/>
      </a:accent1>
      <a:accent2>
        <a:srgbClr val="ED5B43"/>
      </a:accent2>
      <a:accent3>
        <a:srgbClr val="FFFFFF"/>
      </a:accent3>
      <a:accent4>
        <a:srgbClr val="39397C"/>
      </a:accent4>
      <a:accent5>
        <a:srgbClr val="C9C6DE"/>
      </a:accent5>
      <a:accent6>
        <a:srgbClr val="D7523C"/>
      </a:accent6>
      <a:hlink>
        <a:srgbClr val="751D1F"/>
      </a:hlink>
      <a:folHlink>
        <a:srgbClr val="99CC00"/>
      </a:folHlink>
    </a:clrScheme>
    <a:fontScheme name="Conception personnalisé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ception personnalisée 1">
        <a:dk1>
          <a:srgbClr val="444492"/>
        </a:dk1>
        <a:lt1>
          <a:srgbClr val="FFFFFF"/>
        </a:lt1>
        <a:dk2>
          <a:srgbClr val="ACB317"/>
        </a:dk2>
        <a:lt2>
          <a:srgbClr val="BCA36A"/>
        </a:lt2>
        <a:accent1>
          <a:srgbClr val="9690C4"/>
        </a:accent1>
        <a:accent2>
          <a:srgbClr val="ED5B43"/>
        </a:accent2>
        <a:accent3>
          <a:srgbClr val="FFFFFF"/>
        </a:accent3>
        <a:accent4>
          <a:srgbClr val="39397C"/>
        </a:accent4>
        <a:accent5>
          <a:srgbClr val="C9C6DE"/>
        </a:accent5>
        <a:accent6>
          <a:srgbClr val="D7523C"/>
        </a:accent6>
        <a:hlink>
          <a:srgbClr val="751D1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ojectDocumentsLibraryCT" ma:contentTypeID="0x0101008A98423170284BEEB635F43C3CF4E98B0046B01368083B4F3D948F5F2AD2286D4600EA066F4AC7EC9B4C9EE44A240E88778B" ma:contentTypeVersion="6" ma:contentTypeDescription="CT used in DANCE-PARMA Integration" ma:contentTypeScope="" ma:versionID="92ea39b4c046514f8cc069a9b7deae3f">
  <xsd:schema xmlns:xsd="http://www.w3.org/2001/XMLSchema" xmlns:xs="http://www.w3.org/2001/XMLSchema" xmlns:p="http://schemas.microsoft.com/office/2006/metadata/properties" xmlns:ns1="http://schemas.microsoft.com/sharepoint/v3" xmlns:ns2="60AB2C87-3A46-4E67-A07C-23988B0F2603" xmlns:ns3="60ab2c87-3a46-4e67-a07c-23988b0f2603" targetNamespace="http://schemas.microsoft.com/office/2006/metadata/properties" ma:root="true" ma:fieldsID="dd79e0417687f26f929ecb2aceec487e" ns1:_="" ns2:_="" ns3:_="">
    <xsd:import namespace="http://schemas.microsoft.com/sharepoint/v3"/>
    <xsd:import namespace="60AB2C87-3A46-4E67-A07C-23988B0F2603"/>
    <xsd:import namespace="60ab2c87-3a46-4e67-a07c-23988b0f2603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Status" minOccurs="0"/>
                <xsd:element ref="ns2:Links" minOccurs="0"/>
                <xsd:element ref="ns1:SPPARMA_ProjectDoc_Phase" minOccurs="0"/>
                <xsd:element ref="ns1:SPPARMA_ProjectDoc_Approver" minOccurs="0"/>
                <xsd:element ref="ns3:_dlc_DocId" minOccurs="0"/>
                <xsd:element ref="ns3:_dlc_DocIdUrl" minOccurs="0"/>
                <xsd:element ref="ns3:_dlc_DocIdPersistId" minOccurs="0"/>
                <xsd:element ref="ns3:LockedVersions" minOccurs="0"/>
                <xsd:element ref="ns3:AdvancedVersioningLimi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PPARMA_ProjectDoc_Phase" ma:index="11" nillable="true" ma:displayName="Phase" ma:default="Initiate" ma:description="Select the project phase this document is linked to" ma:internalName="SPPARMA_ProjectDoc_Phase">
      <xsd:simpleType>
        <xsd:restriction base="dms:Choice">
          <xsd:enumeration value="Initiate"/>
          <xsd:enumeration value="Design"/>
          <xsd:enumeration value="Build"/>
          <xsd:enumeration value="Run"/>
          <xsd:enumeration value="Closure"/>
        </xsd:restriction>
      </xsd:simpleType>
    </xsd:element>
    <xsd:element name="SPPARMA_ProjectDoc_Approver" ma:index="12" nillable="true" ma:displayName="Approver" ma:description="Select the person which is required to approve the document." ma:SharePointGroup="0" ma:internalName="SPPARMA_ProjectDoc_Approv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AB2C87-3A46-4E67-A07C-23988B0F2603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description="Add or change owner of the document" ma:list="UserInfo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9" nillable="true" ma:displayName="Status" ma:default="Draft" ma:description="Set status to:&#10;-&quot;Draft&quot;: Document is in draft mode&#10;-&quot;Ready for review&quot;: Document is waiting for approval&#10;-&quot;Final&quot;: Document is approved by approver" ma:internalName="Status">
      <xsd:simpleType>
        <xsd:restriction base="dms:Choice">
          <xsd:enumeration value="Draft"/>
          <xsd:enumeration value="Ready For Review"/>
          <xsd:enumeration value="Final"/>
        </xsd:restriction>
      </xsd:simpleType>
    </xsd:element>
    <xsd:element name="Links" ma:index="10" nillable="true" ma:displayName="Links" ma:description="Link related project task, will only be shown in case you link the document to a project task" ma:internalName="Links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ab2c87-3a46-4e67-a07c-23988b0f2603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LockedVersions" ma:index="16" nillable="true" ma:displayName="LockedVersions" ma:hidden="true" ma:internalName="LockedVersions">
      <xsd:simpleType>
        <xsd:restriction base="dms:Text"/>
      </xsd:simpleType>
    </xsd:element>
    <xsd:element name="AdvancedVersioningLimit" ma:index="17" nillable="true" ma:displayName="AdvancedVersioningLimit" ma:hidden="true" ma:internalName="AdvancedVersioningLimi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kedVersions xmlns="60ab2c87-3a46-4e67-a07c-23988b0f2603" xsi:nil="true"/>
    <Owner xmlns="60AB2C87-3A46-4E67-A07C-23988B0F2603">
      <UserInfo>
        <DisplayName>MOLINIER, NICOLAS  [A457430]</DisplayName>
        <AccountId>18395</AccountId>
        <AccountType/>
      </UserInfo>
    </Owner>
    <Status xmlns="60AB2C87-3A46-4E67-A07C-23988B0F2603">Final</Status>
    <SPPARMA_ProjectDoc_Approver xmlns="http://schemas.microsoft.com/sharepoint/v3">
      <UserInfo>
        <DisplayName/>
        <AccountId xsi:nil="true"/>
        <AccountType/>
      </UserInfo>
    </SPPARMA_ProjectDoc_Approver>
    <Links xmlns="60AB2C87-3A46-4E67-A07C-23988B0F2603">&lt;?xml version="1.0" encoding="UTF-8"?&gt;&lt;Result&gt;&lt;NewXML&gt;&lt;PWSLinkDataSet xmlns="http://schemas.microsoft.com/office/project/server/webservices/PWSLinkDataSet/" /&gt;&lt;/NewXML&gt;&lt;ProjectUID&gt;00000000-0000-0000-0000-000000000000&lt;/ProjectUID&gt;&lt;OldXML&gt;&lt;PWSLinkDataSet xmlns="http://schemas.microsoft.com/office/project/server/webservices/PWSLinkDataSet/" /&gt;&lt;/OldXML&gt;&lt;ItemType&gt;3&lt;/ItemType&gt;&lt;PSURL&gt;&lt;/PSURL&gt;&lt;/Result&gt;</Links>
    <SPPARMA_ProjectDoc_Phase xmlns="http://schemas.microsoft.com/sharepoint/v3">Initiate</SPPARMA_ProjectDoc_Phase>
    <AdvancedVersioningLimit xmlns="60ab2c87-3a46-4e67-a07c-23988b0f2603" xsi:nil="true"/>
    <_dlc_DocId xmlns="60ab2c87-3a46-4e67-a07c-23988b0f2603">Z624FFR6MWFA-4101-94</_dlc_DocId>
    <_dlc_DocIdUrl xmlns="60ab2c87-3a46-4e67-a07c-23988b0f2603">
      <Url>https://sp.myatos.net/clients/s/Sanofi/Centre-de-compé/_layouts/DocIdRedir.aspx?ID=Z624FFR6MWFA-4101-94</Url>
      <Description>Z624FFR6MWFA-4101-94</Description>
    </_dlc_DocIdUrl>
  </documentManagement>
</p:properties>
</file>

<file path=customXml/itemProps1.xml><?xml version="1.0" encoding="utf-8"?>
<ds:datastoreItem xmlns:ds="http://schemas.openxmlformats.org/officeDocument/2006/customXml" ds:itemID="{9488DDC6-328D-4100-A193-7969099509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5152B7-FE04-416B-837A-5EF8D524F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0AB2C87-3A46-4E67-A07C-23988B0F2603"/>
    <ds:schemaRef ds:uri="60ab2c87-3a46-4e67-a07c-23988b0f26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1767A2-07C0-4DDD-AD9C-20D3CFF8D4B8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60AB2C87-3A46-4E67-A07C-23988B0F2603"/>
    <ds:schemaRef ds:uri="http://schemas.microsoft.com/office/2006/documentManagement/types"/>
    <ds:schemaRef ds:uri="60ab2c87-3a46-4e67-a07c-23988b0f2603"/>
    <ds:schemaRef ds:uri="http://www.w3.org/XML/1998/namespace"/>
    <ds:schemaRef ds:uri="http://schemas.microsoft.com/sharepoint/v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8226</TotalTime>
  <Words>670</Words>
  <Application>Microsoft Office PowerPoint</Application>
  <PresentationFormat>Affichage à l'écran (16:9)</PresentationFormat>
  <Paragraphs>116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ITS169</vt:lpstr>
      <vt:lpstr>Présentation PowerPoint</vt:lpstr>
      <vt:lpstr>Objectives</vt:lpstr>
      <vt:lpstr>Out of scope</vt:lpstr>
      <vt:lpstr>OpenShift overview</vt:lpstr>
      <vt:lpstr>OpenShift pods</vt:lpstr>
      <vt:lpstr>OpenShift E11 cluster</vt:lpstr>
      <vt:lpstr>OpenShift E21 cluster</vt:lpstr>
      <vt:lpstr>OpenShift AWS cluster</vt:lpstr>
      <vt:lpstr>OpenShift project permissions</vt:lpstr>
      <vt:lpstr>Start &amp; stop components</vt:lpstr>
      <vt:lpstr>TIBCO BWCE logs</vt:lpstr>
      <vt:lpstr>Core-Router</vt:lpstr>
      <vt:lpstr>Q&amp;A</vt:lpstr>
      <vt:lpstr>Présentation PowerPoint</vt:lpstr>
    </vt:vector>
  </TitlesOfParts>
  <Company>sanofi-aventis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TIBCO BusinessWorks 6</dc:title>
  <dc:creator>Ghade, Parul Ayush /IN</dc:creator>
  <cp:lastModifiedBy>Willeretz, Joel /FR/EXT</cp:lastModifiedBy>
  <cp:revision>855</cp:revision>
  <dcterms:created xsi:type="dcterms:W3CDTF">2016-01-13T08:01:05Z</dcterms:created>
  <dcterms:modified xsi:type="dcterms:W3CDTF">2020-03-31T13:34:00Z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498445E4-1CC8-4B43-B901-9BF2FBF6F0E2</vt:lpwstr>
  </property>
  <property fmtid="{D5CDD505-2E9C-101B-9397-08002B2CF9AE}" pid="3" name="ArticulatePath">
    <vt:lpwstr>201408-v1-Template-OneIS-incolor</vt:lpwstr>
  </property>
  <property fmtid="{D5CDD505-2E9C-101B-9397-08002B2CF9AE}" pid="4" name="ContentTypeId">
    <vt:lpwstr>0x0101008A98423170284BEEB635F43C3CF4E98B0046B01368083B4F3D948F5F2AD2286D4600EA066F4AC7EC9B4C9EE44A240E88778B</vt:lpwstr>
  </property>
  <property fmtid="{D5CDD505-2E9C-101B-9397-08002B2CF9AE}" pid="5" name="SAG_DisplayLanguage">
    <vt:lpwstr/>
  </property>
  <property fmtid="{D5CDD505-2E9C-101B-9397-08002B2CF9AE}" pid="6" name="_NewReviewCycle">
    <vt:lpwstr/>
  </property>
  <property fmtid="{D5CDD505-2E9C-101B-9397-08002B2CF9AE}" pid="7" name="_dlc_DocIdItemGuid">
    <vt:lpwstr>ba6401dd-c3f2-4d9b-9989-51b705db75fe</vt:lpwstr>
  </property>
</Properties>
</file>