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369" r:id="rId4"/>
    <p:sldId id="370" r:id="rId5"/>
    <p:sldId id="372" r:id="rId6"/>
    <p:sldId id="373" r:id="rId7"/>
    <p:sldId id="379" r:id="rId8"/>
    <p:sldId id="380" r:id="rId9"/>
    <p:sldId id="381" r:id="rId10"/>
    <p:sldId id="382" r:id="rId11"/>
    <p:sldId id="374" r:id="rId12"/>
    <p:sldId id="375" r:id="rId13"/>
    <p:sldId id="377" r:id="rId14"/>
    <p:sldId id="378"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74" d="100"/>
          <a:sy n="74" d="100"/>
        </p:scale>
        <p:origin x="5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65307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SMART PARKING SYSTEM INTEGRATING IOT SENSORS</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592347" y="4972043"/>
            <a:ext cx="545516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Supervisor</a:t>
            </a:r>
          </a:p>
          <a:p>
            <a:pPr>
              <a:spcBef>
                <a:spcPct val="0"/>
              </a:spcBef>
              <a:buClrTx/>
              <a:buFontTx/>
              <a:buNone/>
            </a:pPr>
            <a:r>
              <a:rPr lang="en-IN" altLang="en-US" sz="2400" b="1" dirty="0" err="1">
                <a:solidFill>
                  <a:srgbClr val="FF0000"/>
                </a:solidFill>
              </a:rPr>
              <a:t>Dr.K.Anandhajothi</a:t>
            </a:r>
            <a:r>
              <a:rPr lang="en-IN" altLang="en-US" sz="2400" b="1" dirty="0">
                <a:solidFill>
                  <a:srgbClr val="FF0000"/>
                </a:solidFill>
              </a:rPr>
              <a:t>, M.E.,</a:t>
            </a:r>
            <a:r>
              <a:rPr lang="en-IN" altLang="en-US" sz="2400" b="1" dirty="0" err="1">
                <a:solidFill>
                  <a:srgbClr val="FF0000"/>
                </a:solidFill>
              </a:rPr>
              <a:t>Ph.D</a:t>
            </a:r>
            <a:r>
              <a:rPr lang="en-IN" altLang="en-US" sz="2400" b="1" dirty="0">
                <a:solidFill>
                  <a:srgbClr val="FF0000"/>
                </a:solidFill>
              </a:rPr>
              <a:t>,</a:t>
            </a:r>
          </a:p>
          <a:p>
            <a:pPr>
              <a:spcBef>
                <a:spcPct val="0"/>
              </a:spcBef>
              <a:buClrTx/>
              <a:buFontTx/>
              <a:buNone/>
            </a:pPr>
            <a:r>
              <a:rPr lang="en-IN" altLang="en-US" sz="2400" b="1" dirty="0">
                <a:solidFill>
                  <a:srgbClr val="FF0000"/>
                </a:solidFill>
              </a:rPr>
              <a:t>Professor</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2" name="TextBox 1">
            <a:extLst>
              <a:ext uri="{FF2B5EF4-FFF2-40B4-BE49-F238E27FC236}">
                <a16:creationId xmlns:a16="http://schemas.microsoft.com/office/drawing/2014/main" id="{304A99B0-515F-340F-A4AD-59C130084DB9}"/>
              </a:ext>
            </a:extLst>
          </p:cNvPr>
          <p:cNvSpPr txBox="1">
            <a:spLocks noChangeArrowheads="1"/>
          </p:cNvSpPr>
          <p:nvPr/>
        </p:nvSpPr>
        <p:spPr bwMode="auto">
          <a:xfrm>
            <a:off x="5448822" y="5572208"/>
            <a:ext cx="64383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               PRASADH C - 210701191</a:t>
            </a:r>
          </a:p>
          <a:p>
            <a:pPr>
              <a:spcBef>
                <a:spcPct val="0"/>
              </a:spcBef>
              <a:buClrTx/>
              <a:buFontTx/>
              <a:buNone/>
            </a:pPr>
            <a:r>
              <a:rPr lang="en-IN" altLang="en-US" sz="2400" b="1" dirty="0">
                <a:solidFill>
                  <a:srgbClr val="FF0000"/>
                </a:solidFill>
              </a:rPr>
              <a:t>     KARTHICK RAJA K - 210701505</a:t>
            </a:r>
          </a:p>
        </p:txBody>
      </p:sp>
      <p:sp>
        <p:nvSpPr>
          <p:cNvPr id="3" name="TextBox 2">
            <a:extLst>
              <a:ext uri="{FF2B5EF4-FFF2-40B4-BE49-F238E27FC236}">
                <a16:creationId xmlns:a16="http://schemas.microsoft.com/office/drawing/2014/main" id="{BE23B501-B3A2-39D6-38E2-433ABE97D601}"/>
              </a:ext>
            </a:extLst>
          </p:cNvPr>
          <p:cNvSpPr txBox="1">
            <a:spLocks noChangeArrowheads="1"/>
          </p:cNvSpPr>
          <p:nvPr/>
        </p:nvSpPr>
        <p:spPr bwMode="auto">
          <a:xfrm>
            <a:off x="7002049" y="5060222"/>
            <a:ext cx="45036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Batch ID - B21A2425C34</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77C59-1EA2-1001-A6A2-C46820208F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E1EE4E-C044-F418-3B05-4DF72FF9B71C}"/>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Explanation of Modules</a:t>
            </a:r>
            <a:endParaRPr lang="en-IN" sz="2800" dirty="0"/>
          </a:p>
        </p:txBody>
      </p:sp>
      <p:sp>
        <p:nvSpPr>
          <p:cNvPr id="3" name="Content Placeholder 2">
            <a:extLst>
              <a:ext uri="{FF2B5EF4-FFF2-40B4-BE49-F238E27FC236}">
                <a16:creationId xmlns:a16="http://schemas.microsoft.com/office/drawing/2014/main" id="{336662EA-48F2-2B23-B0ED-A9A3159077AA}"/>
              </a:ext>
            </a:extLst>
          </p:cNvPr>
          <p:cNvSpPr>
            <a:spLocks noGrp="1"/>
          </p:cNvSpPr>
          <p:nvPr>
            <p:ph idx="1"/>
          </p:nvPr>
        </p:nvSpPr>
        <p:spPr/>
        <p:txBody>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Database Module </a:t>
            </a:r>
            <a:r>
              <a:rPr lang="en-US" dirty="0">
                <a:latin typeface="Times New Roman" panose="02020603050405020304" pitchFamily="18" charset="0"/>
                <a:cs typeface="Times New Roman" panose="02020603050405020304" pitchFamily="18" charset="0"/>
              </a:rPr>
              <a:t>serves as the backbone for storing and managing all data related to the Smart Parking System. It handles the storage of essential information such as vehicle details (license plates, vehicle numbers), parking slot availability, transaction records, payment status, and system logs. The database ensures seamless integration between various modules, such as the ANPR system, parking slot allocation, and payment processing. </a:t>
            </a:r>
          </a:p>
        </p:txBody>
      </p:sp>
      <p:sp>
        <p:nvSpPr>
          <p:cNvPr id="4" name="Date Placeholder 3">
            <a:extLst>
              <a:ext uri="{FF2B5EF4-FFF2-40B4-BE49-F238E27FC236}">
                <a16:creationId xmlns:a16="http://schemas.microsoft.com/office/drawing/2014/main" id="{565EF7A7-5334-8251-AD39-641D725E6D05}"/>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66037EBC-7AEE-7F06-A4DB-65A0586CF895}"/>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B06E1403-CBEA-8821-13A3-11CC2CC30563}"/>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229468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Activity Diagram</a:t>
            </a:r>
            <a:endParaRPr lang="en-IN"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633A6AEB-474D-758D-42D2-168ACE8BD42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462228" y="1752600"/>
            <a:ext cx="3307153" cy="4335780"/>
          </a:xfrm>
          <a:prstGeom prst="rect">
            <a:avLst/>
          </a:prstGeom>
        </p:spPr>
      </p:pic>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517529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Conclusion &amp; Work for Phase II</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R="138430" algn="just">
              <a:spcBef>
                <a:spcPts val="1605"/>
              </a:spcBef>
            </a:pPr>
            <a:r>
              <a:rPr lang="en-US" sz="1800" dirty="0">
                <a:latin typeface="Times New Roman" panose="02020603050405020304" pitchFamily="18" charset="0"/>
                <a:cs typeface="Times New Roman" panose="02020603050405020304" pitchFamily="18" charset="0"/>
              </a:rPr>
              <a:t>The Smart Parking System, as designed and implemented in Phase I, successfully integrates Automatic Number Plate Recognition (ANPR), IoT sensors, and SMS notifications to provide an efficient and automated solution for parking space management. The system enhances user convenience by automating entry, slot allocation, and exit processes while optimizing parking space usage. Real-time monitoring through IoT sensors and a web-based dashboard ensures effective management of parking resources.</a:t>
            </a:r>
            <a:endParaRPr lang="en-US" sz="1800" dirty="0">
              <a:effectLst/>
              <a:latin typeface="Times New Roman" panose="02020603050405020304" pitchFamily="18" charset="0"/>
              <a:ea typeface="Times New Roman" panose="02020603050405020304" pitchFamily="18" charset="0"/>
            </a:endParaRPr>
          </a:p>
          <a:p>
            <a:pPr marR="138430" algn="just">
              <a:spcBef>
                <a:spcPts val="1605"/>
              </a:spcBef>
            </a:pPr>
            <a:r>
              <a:rPr lang="en-US" sz="1800" dirty="0">
                <a:latin typeface="Times New Roman" panose="02020603050405020304" pitchFamily="18" charset="0"/>
                <a:cs typeface="Times New Roman" panose="02020603050405020304" pitchFamily="18" charset="0"/>
              </a:rPr>
              <a:t>Smart Parking System will focus on enhancing system functionality by integrating advanced features such as support for commercial vehicles with QR code-based slot selection and payment, incorporating multiple payment methods including credit cards and mobile wallets, and integrating AI to predict parking availability based on data patterns. Additionally, a mobile app will be developed for users to reserve and pay for parking via their smartphones, and security will be strengthened through encryption and secure access controls. Scalability and performance optimization will be prioritized to ensure the system can handle larger parking areas and higher traffic efficiently, making the solution more robust and user-friendly for real-world applications.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236916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
        <p:nvSpPr>
          <p:cNvPr id="9" name="TextBox 8">
            <a:extLst>
              <a:ext uri="{FF2B5EF4-FFF2-40B4-BE49-F238E27FC236}">
                <a16:creationId xmlns:a16="http://schemas.microsoft.com/office/drawing/2014/main" id="{D98AC862-7019-EBCA-2C69-916689494461}"/>
              </a:ext>
            </a:extLst>
          </p:cNvPr>
          <p:cNvSpPr txBox="1"/>
          <p:nvPr/>
        </p:nvSpPr>
        <p:spPr>
          <a:xfrm>
            <a:off x="812800" y="1798320"/>
            <a:ext cx="10566400" cy="4524315"/>
          </a:xfrm>
          <a:prstGeom prst="rect">
            <a:avLst/>
          </a:prstGeom>
          <a:noFill/>
        </p:spPr>
        <p:txBody>
          <a:bodyPr wrap="square" rtlCol="0">
            <a:spAutoFit/>
          </a:bodyPr>
          <a:lstStyle/>
          <a:p>
            <a:pPr marL="342900" indent="-342900">
              <a:buAutoNum type="arabicPeriod"/>
            </a:pPr>
            <a:r>
              <a:rPr lang="en-US" sz="1800" dirty="0">
                <a:effectLst/>
                <a:latin typeface="Times New Roman" panose="02020603050405020304" pitchFamily="18" charset="0"/>
                <a:ea typeface="Times New Roman" panose="02020603050405020304" pitchFamily="18" charset="0"/>
              </a:rPr>
              <a:t>Z. Huang et al., "Convolutional Neural Network Based on Complex Networks for Brain Tumor Image Classification With a Modified Activation Function," in IEEE Access</a:t>
            </a:r>
          </a:p>
          <a:p>
            <a:pPr marL="342900" indent="-342900">
              <a:buAutoNum type="arabicPeriod"/>
            </a:pPr>
            <a:endParaRPr lang="en-US" dirty="0">
              <a:latin typeface="Times New Roman" panose="02020603050405020304" pitchFamily="18" charset="0"/>
            </a:endParaRPr>
          </a:p>
          <a:p>
            <a:pPr marL="342900" indent="-342900">
              <a:buAutoNum type="arabicPeriod"/>
            </a:pPr>
            <a:r>
              <a:rPr lang="en-US"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 Agarwal, S. D. Pande, S. N. Mohanty and S. K. Panda, "A Novel Hybrid System of Detecting Brain Tumors in MRI," in IEEE Access.</a:t>
            </a:r>
          </a:p>
          <a:p>
            <a:pPr marL="342900" indent="-342900">
              <a:buAutoNum type="arabicPeriod"/>
            </a:pPr>
            <a:endParaRPr lang="en-US" dirty="0">
              <a:latin typeface="Times New Roman" panose="02020603050405020304" pitchFamily="18" charset="0"/>
            </a:endParaRPr>
          </a:p>
          <a:p>
            <a:pPr marL="342900" indent="-342900">
              <a:buAutoNum type="arabicPeriod"/>
            </a:pPr>
            <a:r>
              <a:rPr lang="en-US" sz="1800" dirty="0">
                <a:effectLst/>
                <a:latin typeface="Times New Roman" panose="02020603050405020304" pitchFamily="18" charset="0"/>
                <a:ea typeface="Times New Roman" panose="02020603050405020304" pitchFamily="18" charset="0"/>
              </a:rPr>
              <a:t>M. S. </a:t>
            </a:r>
            <a:r>
              <a:rPr lang="en-US" sz="1800" dirty="0" err="1">
                <a:effectLst/>
                <a:latin typeface="Times New Roman" panose="02020603050405020304" pitchFamily="18" charset="0"/>
                <a:ea typeface="Times New Roman" panose="02020603050405020304" pitchFamily="18" charset="0"/>
              </a:rPr>
              <a:t>Majib</a:t>
            </a:r>
            <a:r>
              <a:rPr lang="en-US" sz="1800" dirty="0">
                <a:effectLst/>
                <a:latin typeface="Times New Roman" panose="02020603050405020304" pitchFamily="18" charset="0"/>
                <a:ea typeface="Times New Roman" panose="02020603050405020304" pitchFamily="18" charset="0"/>
              </a:rPr>
              <a:t>, M. M. Rahman, T. M. S. </a:t>
            </a:r>
            <a:r>
              <a:rPr lang="en-US" sz="1800" dirty="0" err="1">
                <a:effectLst/>
                <a:latin typeface="Times New Roman" panose="02020603050405020304" pitchFamily="18" charset="0"/>
                <a:ea typeface="Times New Roman" panose="02020603050405020304" pitchFamily="18" charset="0"/>
              </a:rPr>
              <a:t>Sazzad</a:t>
            </a:r>
            <a:r>
              <a:rPr lang="en-US" sz="1800" dirty="0">
                <a:effectLst/>
                <a:latin typeface="Times New Roman" panose="02020603050405020304" pitchFamily="18" charset="0"/>
                <a:ea typeface="Times New Roman" panose="02020603050405020304" pitchFamily="18" charset="0"/>
              </a:rPr>
              <a:t>, N. I. Khan and S. K. Dey, "VGG-</a:t>
            </a:r>
            <a:r>
              <a:rPr lang="en-US" sz="1800" dirty="0" err="1">
                <a:effectLst/>
                <a:latin typeface="Times New Roman" panose="02020603050405020304" pitchFamily="18" charset="0"/>
                <a:ea typeface="Times New Roman" panose="02020603050405020304" pitchFamily="18" charset="0"/>
              </a:rPr>
              <a:t>SCNet</a:t>
            </a:r>
            <a:r>
              <a:rPr lang="en-US" sz="1800" dirty="0">
                <a:effectLst/>
                <a:latin typeface="Times New Roman" panose="02020603050405020304" pitchFamily="18" charset="0"/>
                <a:ea typeface="Times New Roman" panose="02020603050405020304" pitchFamily="18" charset="0"/>
              </a:rPr>
              <a:t>: A VGG Net-Based Deep Learning Framework for Brain Tumor Detection on MRI Pictures," in IEEE Access.</a:t>
            </a:r>
          </a:p>
          <a:p>
            <a:pPr marL="342900" indent="-342900">
              <a:buAutoNum type="arabicPeriod"/>
            </a:pPr>
            <a:endParaRPr lang="en-US" dirty="0">
              <a:latin typeface="Times New Roman" panose="02020603050405020304" pitchFamily="18" charset="0"/>
            </a:endParaRPr>
          </a:p>
          <a:p>
            <a:pPr marL="342900" indent="-342900">
              <a:buFontTx/>
              <a:buAutoNum type="arabicPeriod"/>
            </a:pPr>
            <a:r>
              <a:rPr lang="en-US" sz="1800" b="0" kern="0" spc="-5" dirty="0">
                <a:effectLst/>
                <a:latin typeface="Times New Roman" panose="02020603050405020304" pitchFamily="18" charset="0"/>
                <a:ea typeface="Times New Roman" panose="02020603050405020304" pitchFamily="18" charset="0"/>
              </a:rPr>
              <a:t>A. A. Asiri, T. A. Soomro, A. A. Shah, G. </a:t>
            </a:r>
            <a:r>
              <a:rPr lang="en-US" sz="1800" b="0" kern="0" spc="-5" dirty="0" err="1">
                <a:effectLst/>
                <a:latin typeface="Times New Roman" panose="02020603050405020304" pitchFamily="18" charset="0"/>
                <a:ea typeface="Times New Roman" panose="02020603050405020304" pitchFamily="18" charset="0"/>
              </a:rPr>
              <a:t>Pogrebna</a:t>
            </a:r>
            <a:r>
              <a:rPr lang="en-US" sz="1800" b="0" kern="0" spc="-5" dirty="0">
                <a:effectLst/>
                <a:latin typeface="Times New Roman" panose="02020603050405020304" pitchFamily="18" charset="0"/>
                <a:ea typeface="Times New Roman" panose="02020603050405020304" pitchFamily="18" charset="0"/>
              </a:rPr>
              <a:t>, M. Irfan and S. </a:t>
            </a:r>
            <a:r>
              <a:rPr lang="en-US" sz="1800" b="0" kern="0" spc="-5" dirty="0" err="1">
                <a:effectLst/>
                <a:latin typeface="Times New Roman" panose="02020603050405020304" pitchFamily="18" charset="0"/>
                <a:ea typeface="Times New Roman" panose="02020603050405020304" pitchFamily="18" charset="0"/>
              </a:rPr>
              <a:t>Alqahtani</a:t>
            </a:r>
            <a:r>
              <a:rPr lang="en-US" sz="1800" b="0" kern="0" spc="-5" dirty="0">
                <a:effectLst/>
                <a:latin typeface="Times New Roman" panose="02020603050405020304" pitchFamily="18" charset="0"/>
                <a:ea typeface="Times New Roman" panose="02020603050405020304" pitchFamily="18" charset="0"/>
              </a:rPr>
              <a:t>, "Optimized Brain Tumor Detection: A Dual-Module Approach for MRI Image Enhancement and Tumor Classification," in IEEE Access</a:t>
            </a:r>
            <a:endParaRPr lang="en-IN" sz="1800" b="1" kern="0" spc="-5" dirty="0">
              <a:effectLst/>
              <a:latin typeface="Times New Roman" panose="02020603050405020304" pitchFamily="18" charset="0"/>
              <a:ea typeface="Times New Roman" panose="02020603050405020304" pitchFamily="18" charset="0"/>
            </a:endParaRPr>
          </a:p>
          <a:p>
            <a:pPr marL="342900" indent="-342900">
              <a:buAutoNum type="arabicPeriod"/>
            </a:pPr>
            <a:endParaRPr lang="en-US" dirty="0">
              <a:latin typeface="Times New Roman" panose="02020603050405020304" pitchFamily="18" charset="0"/>
            </a:endParaRPr>
          </a:p>
          <a:p>
            <a:pPr marL="342900" indent="-342900">
              <a:buFontTx/>
              <a:buAutoNum type="arabicPeriod"/>
            </a:pPr>
            <a:r>
              <a:rPr lang="en-US" sz="1800" b="0" kern="0" spc="-5" dirty="0">
                <a:effectLst/>
                <a:latin typeface="Times New Roman" panose="02020603050405020304" pitchFamily="18" charset="0"/>
                <a:ea typeface="Times New Roman" panose="02020603050405020304" pitchFamily="18" charset="0"/>
              </a:rPr>
              <a:t>M. F. </a:t>
            </a:r>
            <a:r>
              <a:rPr lang="en-US" sz="1800" b="0" kern="0" spc="-5" dirty="0" err="1">
                <a:effectLst/>
                <a:latin typeface="Times New Roman" panose="02020603050405020304" pitchFamily="18" charset="0"/>
                <a:ea typeface="Times New Roman" panose="02020603050405020304" pitchFamily="18" charset="0"/>
              </a:rPr>
              <a:t>Almufareh</a:t>
            </a:r>
            <a:r>
              <a:rPr lang="en-US" sz="1800" b="0" kern="0" spc="-5" dirty="0">
                <a:effectLst/>
                <a:latin typeface="Times New Roman" panose="02020603050405020304" pitchFamily="18" charset="0"/>
                <a:ea typeface="Times New Roman" panose="02020603050405020304" pitchFamily="18" charset="0"/>
              </a:rPr>
              <a:t>, M. Imran, A. Khan, M. Humayun and M. Asim, "Automated Brain Tumor Segmentation and Classification in MRI Using YOLO-Based Deep Learning," in IEEE Access,</a:t>
            </a:r>
            <a:endParaRPr lang="en-IN" sz="1800" b="1" kern="0" spc="-5" dirty="0">
              <a:effectLst/>
              <a:latin typeface="Times New Roman" panose="02020603050405020304" pitchFamily="18" charset="0"/>
              <a:ea typeface="Times New Roman" panose="02020603050405020304" pitchFamily="18" charset="0"/>
            </a:endParaRPr>
          </a:p>
          <a:p>
            <a:pPr marL="342900" indent="-342900">
              <a:buAutoNum type="arabicPeriod"/>
            </a:pPr>
            <a:endParaRPr lang="en-IN" dirty="0"/>
          </a:p>
        </p:txBody>
      </p:sp>
    </p:spTree>
    <p:extLst>
      <p:ext uri="{BB962C8B-B14F-4D97-AF65-F5344CB8AC3E}">
        <p14:creationId xmlns:p14="http://schemas.microsoft.com/office/powerpoint/2010/main" val="153016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Paper Publication Status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0" i="0" dirty="0">
                <a:effectLst/>
                <a:latin typeface="Times New Roman" panose="02020603050405020304" pitchFamily="18" charset="0"/>
                <a:cs typeface="Times New Roman" panose="02020603050405020304" pitchFamily="18" charset="0"/>
              </a:rPr>
              <a:t>Preparing the paper for the conference submission, awaiting acceptance.</a:t>
            </a:r>
            <a:endParaRPr lang="en-IN"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294642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15</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Times New Roman" panose="02020603050405020304" pitchFamily="18" charset="0"/>
                <a:cs typeface="Times New Roman" panose="02020603050405020304" pitchFamily="18" charset="0"/>
              </a:rPr>
              <a:t>Problem Statement and Motivation</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
        <p:nvSpPr>
          <p:cNvPr id="7" name="Content Placeholder 6">
            <a:extLst>
              <a:ext uri="{FF2B5EF4-FFF2-40B4-BE49-F238E27FC236}">
                <a16:creationId xmlns:a16="http://schemas.microsoft.com/office/drawing/2014/main" id="{E129905E-F12F-1BE9-D3F0-C44B40B73421}"/>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Traditional parking systems face challenges such as inefficient space utilization, manual processes, long wait times, and limited monitoring capabilities, leading to user frustration and operational inefficiencies. With increasing urbanization and vehicle usage, the demand for smarter solutions has grown. The motivation for developing the Smart Parking System lies in leveraging advancements in technology, such as ANPR, IoT sensors, and digital payments, to address these issues. This system aims to reduce time spent searching for parking, enhance user convenience, minimize environmental impact through lower emissions, and optimize revenue for parking lot owners. By providing real-time monitoring, automated processes, and seamless payment options, it supports the vision of modern, scalable, and efficient urban infrastructure.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Times New Roman" panose="02020603050405020304" pitchFamily="18" charset="0"/>
                <a:cs typeface="Times New Roman" panose="02020603050405020304" pitchFamily="18" charset="0"/>
              </a:rPr>
              <a:t>Objectives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The main objectives of the Smart Parking System project are to automate parking space management using ANPR technology for vehicle license plate recognition, allocate parking slots based on real-time availability through IoT sensors, and provide vehicle owners with SMS notifications containing parking details and payment links. The system aims to offer commercial vehicles a QR code for easy slot selection and payment, ensure the automated exit process by verifying payments before opening the gate, and provide a web-based dashboard for administrators to monitor slot usage, track payments, and analyze system performance, ultimately optimizing parking space usage and improving overall efficiency.</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
        <p:nvSpPr>
          <p:cNvPr id="9" name="TextBox 8">
            <a:extLst>
              <a:ext uri="{FF2B5EF4-FFF2-40B4-BE49-F238E27FC236}">
                <a16:creationId xmlns:a16="http://schemas.microsoft.com/office/drawing/2014/main" id="{D9DECDE0-A238-9753-F00F-0B8F0DAB613D}"/>
              </a:ext>
            </a:extLst>
          </p:cNvPr>
          <p:cNvSpPr txBox="1"/>
          <p:nvPr/>
        </p:nvSpPr>
        <p:spPr>
          <a:xfrm>
            <a:off x="812800" y="1813560"/>
            <a:ext cx="10621433" cy="3631763"/>
          </a:xfrm>
          <a:prstGeom prst="rect">
            <a:avLst/>
          </a:prstGeom>
          <a:noFill/>
        </p:spPr>
        <p:txBody>
          <a:bodyPr wrap="square" rtlCol="0">
            <a:spAutoFit/>
          </a:bodyPr>
          <a:lstStyle/>
          <a:p>
            <a:pPr marL="238125" marR="280670" algn="just">
              <a:spcBef>
                <a:spcPts val="790"/>
              </a:spcBef>
            </a:pPr>
            <a:r>
              <a:rPr lang="en-US" sz="2300" b="0" kern="0" dirty="0">
                <a:effectLst/>
                <a:latin typeface="Times New Roman" panose="02020603050405020304" pitchFamily="18" charset="0"/>
                <a:ea typeface="Times New Roman" panose="02020603050405020304" pitchFamily="18" charset="0"/>
              </a:rPr>
              <a:t>Parking management in city and commercial areas is terribly inefficient and prompt largely by difficulty in space usage, bulky manual processes, and inconvenience to its end users. This project proposes a Smart Parking System that incorporates state-of-the-art technologies such as ANPR, IoT sensors, and SMS messages to overcome those difficulties. The entry of the vehicle is automated using ANPR license plate scanning and based on the real-time availability from IoT sensors provides dynamic allocation of slots. It sends the details of the slot and the payment link to the users' SMS. For commercial vehicles, a QR code facilitates slot selection and payment. A web-based dashboard empowers parking operators to track slot occupancy, monitor payments, and oversee system performance</a:t>
            </a:r>
            <a:r>
              <a:rPr lang="en-US" sz="2300" b="0" kern="0">
                <a:effectLst/>
                <a:latin typeface="Times New Roman" panose="02020603050405020304" pitchFamily="18" charset="0"/>
                <a:ea typeface="Times New Roman" panose="02020603050405020304" pitchFamily="18" charset="0"/>
              </a:rPr>
              <a:t>. </a:t>
            </a:r>
            <a:endParaRPr lang="en-IN" sz="23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Times New Roman" panose="02020603050405020304" pitchFamily="18" charset="0"/>
                <a:cs typeface="Times New Roman" panose="02020603050405020304" pitchFamily="18" charset="0"/>
              </a:rPr>
              <a:t>System Architecture</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pic>
        <p:nvPicPr>
          <p:cNvPr id="7" name="Content Placeholder 6">
            <a:extLst>
              <a:ext uri="{FF2B5EF4-FFF2-40B4-BE49-F238E27FC236}">
                <a16:creationId xmlns:a16="http://schemas.microsoft.com/office/drawing/2014/main" id="{49ACC4CC-A851-439D-C3F9-DC9B556AFCB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5183" r="5183"/>
          <a:stretch/>
        </p:blipFill>
        <p:spPr bwMode="auto">
          <a:xfrm>
            <a:off x="2915115" y="1783080"/>
            <a:ext cx="6395077" cy="4236719"/>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List of Modules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514350" indent="-514350">
              <a:buAutoNum type="arabicPeriod"/>
            </a:pPr>
            <a:r>
              <a:rPr lang="en-IN" dirty="0"/>
              <a:t>ANPR (Automatic Number Plate Recognition)</a:t>
            </a:r>
          </a:p>
          <a:p>
            <a:pPr marL="514350" indent="-514350">
              <a:buAutoNum type="arabicPeriod"/>
            </a:pPr>
            <a:r>
              <a:rPr lang="en-IN" dirty="0" err="1"/>
              <a:t>ModuleParking</a:t>
            </a:r>
            <a:r>
              <a:rPr lang="en-IN" dirty="0"/>
              <a:t> Slot Allocation Module</a:t>
            </a:r>
          </a:p>
          <a:p>
            <a:pPr marL="514350" indent="-514350">
              <a:buAutoNum type="arabicPeriod"/>
            </a:pPr>
            <a:r>
              <a:rPr lang="en-IN" dirty="0"/>
              <a:t>Web-Based Dashboard Module</a:t>
            </a:r>
          </a:p>
          <a:p>
            <a:pPr marL="514350" indent="-514350">
              <a:buAutoNum type="arabicPeriod"/>
            </a:pPr>
            <a:r>
              <a:rPr lang="en-IN" dirty="0"/>
              <a:t>Database Module</a:t>
            </a:r>
            <a:endParaRPr lang="en-US"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50B72-C16B-B372-E395-2D86FDBC7E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D609F5-520E-44A4-15D8-3DC0BF3B49D6}"/>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Explanation of Modules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BDBA11-B6BA-061F-AC2A-3CF90CCF2214}"/>
              </a:ext>
            </a:extLst>
          </p:cNvPr>
          <p:cNvSpPr>
            <a:spLocks noGrp="1"/>
          </p:cNvSpPr>
          <p:nvPr>
            <p:ph idx="1"/>
          </p:nvPr>
        </p:nvSpPr>
        <p:spPr/>
        <p:txBody>
          <a:bodyPr/>
          <a:lstStyle/>
          <a:p>
            <a:pPr marL="514350" indent="-514350" algn="just">
              <a:buAutoNum type="arabicPeriod"/>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ANPR (Automatic Number Plate Recognition) Module</a:t>
            </a:r>
            <a:r>
              <a:rPr lang="en-US" dirty="0">
                <a:latin typeface="Times New Roman" panose="02020603050405020304" pitchFamily="18" charset="0"/>
                <a:cs typeface="Times New Roman" panose="02020603050405020304" pitchFamily="18" charset="0"/>
              </a:rPr>
              <a:t> is responsible for scanning and recognizing vehicle license plates at the entry and exit points of the parking facility. Using high-resolution cameras and specialized software, it captures the vehicle’s number plate and processes it through optical character recognition (OCR) to extract the alphanumeric characters. The system then matches the recognized plate with available parking slots in the database, records the entry time, and grants access to the vehicle. </a:t>
            </a:r>
          </a:p>
        </p:txBody>
      </p:sp>
      <p:sp>
        <p:nvSpPr>
          <p:cNvPr id="4" name="Date Placeholder 3">
            <a:extLst>
              <a:ext uri="{FF2B5EF4-FFF2-40B4-BE49-F238E27FC236}">
                <a16:creationId xmlns:a16="http://schemas.microsoft.com/office/drawing/2014/main" id="{FDC353B3-7C4E-2B2D-D2D3-E5B80CFB6ED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6A32097E-E9BD-C74F-A627-950F3D5D9CD5}"/>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3D012B8D-1980-9E96-2409-BBA096120EFC}"/>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114656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7A551-7380-FEAD-F95F-F30BF63684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E542C6-8FBE-3DEC-C08D-CD92BF53BB8E}"/>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Explanation of Modules</a:t>
            </a:r>
            <a:endParaRPr lang="en-IN" sz="2800" dirty="0"/>
          </a:p>
        </p:txBody>
      </p:sp>
      <p:sp>
        <p:nvSpPr>
          <p:cNvPr id="3" name="Content Placeholder 2">
            <a:extLst>
              <a:ext uri="{FF2B5EF4-FFF2-40B4-BE49-F238E27FC236}">
                <a16:creationId xmlns:a16="http://schemas.microsoft.com/office/drawing/2014/main" id="{F6AE50B8-BD8A-A0D5-F490-41368828A1A1}"/>
              </a:ext>
            </a:extLst>
          </p:cNvPr>
          <p:cNvSpPr>
            <a:spLocks noGrp="1"/>
          </p:cNvSpPr>
          <p:nvPr>
            <p:ph idx="1"/>
          </p:nvPr>
        </p:nvSpPr>
        <p:spPr/>
        <p:txBody>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Parking Slot Allocation Module</a:t>
            </a:r>
            <a:r>
              <a:rPr lang="en-US" dirty="0">
                <a:latin typeface="Times New Roman" panose="02020603050405020304" pitchFamily="18" charset="0"/>
                <a:cs typeface="Times New Roman" panose="02020603050405020304" pitchFamily="18" charset="0"/>
              </a:rPr>
              <a:t> is responsible for dynamically managing and assigning parking spaces to vehicles based on availability. This module uses data from IoT sensors embedded in each parking spot to monitor real-time occupancy. When a vehicle enters the parking area, the system checks for available slots and automatically allocates an empty space. The slot allocation is communicated to the ANPR system, which updates the vehicle's details in the database, including the assigned slot. </a:t>
            </a:r>
          </a:p>
        </p:txBody>
      </p:sp>
      <p:sp>
        <p:nvSpPr>
          <p:cNvPr id="4" name="Date Placeholder 3">
            <a:extLst>
              <a:ext uri="{FF2B5EF4-FFF2-40B4-BE49-F238E27FC236}">
                <a16:creationId xmlns:a16="http://schemas.microsoft.com/office/drawing/2014/main" id="{436A8F14-469D-362A-1BB6-730E2382CF82}"/>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A2A0168B-3645-1164-169D-4F17960BA3C1}"/>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E08D8399-EF7C-6028-37EE-73E7CA567CB2}"/>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22082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C58B9-8112-7B1B-29A3-CF0594DD1F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3813A0-FB8D-5041-F64E-3B01BD461422}"/>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Explanation of Modules</a:t>
            </a:r>
            <a:endParaRPr lang="en-IN" sz="2800" dirty="0"/>
          </a:p>
        </p:txBody>
      </p:sp>
      <p:sp>
        <p:nvSpPr>
          <p:cNvPr id="3" name="Content Placeholder 2">
            <a:extLst>
              <a:ext uri="{FF2B5EF4-FFF2-40B4-BE49-F238E27FC236}">
                <a16:creationId xmlns:a16="http://schemas.microsoft.com/office/drawing/2014/main" id="{3424FF9F-DE8F-EF24-6220-1886217CE8FA}"/>
              </a:ext>
            </a:extLst>
          </p:cNvPr>
          <p:cNvSpPr>
            <a:spLocks noGrp="1"/>
          </p:cNvSpPr>
          <p:nvPr>
            <p:ph idx="1"/>
          </p:nvPr>
        </p:nvSpPr>
        <p:spPr/>
        <p:txBody>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Web-Based Dashboard Module</a:t>
            </a:r>
            <a:r>
              <a:rPr lang="en-US" dirty="0">
                <a:latin typeface="Times New Roman" panose="02020603050405020304" pitchFamily="18" charset="0"/>
                <a:cs typeface="Times New Roman" panose="02020603050405020304" pitchFamily="18" charset="0"/>
              </a:rPr>
              <a:t> provides a centralized platform for system administrators to monitor and manage the entire smart parking system. This module displays real-time data on parking slot availability, vehicle entry and exit logs, payment status, and system performance metrics. The dashboard allows administrators to track which parking spots are occupied, view detailed information about vehicles (e.g., license plate, slot number), and oversee payment transactions.</a:t>
            </a:r>
          </a:p>
        </p:txBody>
      </p:sp>
      <p:sp>
        <p:nvSpPr>
          <p:cNvPr id="4" name="Date Placeholder 3">
            <a:extLst>
              <a:ext uri="{FF2B5EF4-FFF2-40B4-BE49-F238E27FC236}">
                <a16:creationId xmlns:a16="http://schemas.microsoft.com/office/drawing/2014/main" id="{6DEFD3EA-14C6-AAF3-B9D0-267DB8657680}"/>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0F559354-927C-DAF1-9888-9E091916CB64}"/>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6EA79297-2076-00BE-3C9D-42C5B835E9CC}"/>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2155178168"/>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122</TotalTime>
  <Words>1335</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Explanation of Modules</vt:lpstr>
      <vt:lpstr>Explanation of Modules</vt:lpstr>
      <vt:lpstr>Explanation of Modules</vt:lpstr>
      <vt:lpstr>Explanation of Modules</vt:lpstr>
      <vt:lpstr>Activity Diagram</vt:lpstr>
      <vt:lpstr>Conclusion &amp; Work for Phase II</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Karthick Raja</cp:lastModifiedBy>
  <cp:revision>9</cp:revision>
  <dcterms:created xsi:type="dcterms:W3CDTF">2023-08-03T04:32:32Z</dcterms:created>
  <dcterms:modified xsi:type="dcterms:W3CDTF">2024-11-27T02:21:28Z</dcterms:modified>
</cp:coreProperties>
</file>