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374" r:id="rId2"/>
    <p:sldId id="257" r:id="rId3"/>
    <p:sldId id="372" r:id="rId4"/>
    <p:sldId id="368" r:id="rId5"/>
    <p:sldId id="373" r:id="rId6"/>
    <p:sldId id="369" r:id="rId7"/>
    <p:sldId id="370" r:id="rId8"/>
    <p:sldId id="3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746B5-B454-4708-9E36-CD74B1A9D022}" v="1" dt="2024-10-03T07:23:09.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9750" y="1814927"/>
            <a:ext cx="10010408" cy="454025"/>
          </a:xfrm>
          <a:prstGeom prst="rect">
            <a:avLst/>
          </a:prstGeom>
        </p:spPr>
        <p:txBody>
          <a:bodyPr vert="horz" wrap="square" lIns="0" tIns="13970" rIns="0" bIns="0" rtlCol="0">
            <a:spAutoFit/>
          </a:bodyPr>
          <a:lstStyle/>
          <a:p>
            <a:pPr marL="12700" algn="ctr">
              <a:lnSpc>
                <a:spcPct val="100000"/>
              </a:lnSpc>
              <a:spcBef>
                <a:spcPts val="110"/>
              </a:spcBef>
            </a:pPr>
            <a:r>
              <a:rPr sz="2800" b="1" spc="-5" dirty="0">
                <a:solidFill>
                  <a:srgbClr val="001F5F"/>
                </a:solidFill>
              </a:rPr>
              <a:t>Department</a:t>
            </a:r>
            <a:r>
              <a:rPr sz="2800" b="1" spc="-45" dirty="0">
                <a:solidFill>
                  <a:srgbClr val="001F5F"/>
                </a:solidFill>
              </a:rPr>
              <a:t> </a:t>
            </a:r>
            <a:r>
              <a:rPr sz="2800" b="1" dirty="0">
                <a:solidFill>
                  <a:srgbClr val="001F5F"/>
                </a:solidFill>
              </a:rPr>
              <a:t>of</a:t>
            </a:r>
            <a:r>
              <a:rPr sz="2800" b="1" spc="-55" dirty="0">
                <a:solidFill>
                  <a:srgbClr val="001F5F"/>
                </a:solidFill>
              </a:rPr>
              <a:t> </a:t>
            </a:r>
            <a:r>
              <a:rPr sz="2800" b="1" spc="-5" dirty="0">
                <a:solidFill>
                  <a:srgbClr val="001F5F"/>
                </a:solidFill>
              </a:rPr>
              <a:t>Computer</a:t>
            </a:r>
            <a:r>
              <a:rPr sz="2800" b="1" spc="-15" dirty="0">
                <a:solidFill>
                  <a:srgbClr val="001F5F"/>
                </a:solidFill>
              </a:rPr>
              <a:t> </a:t>
            </a:r>
            <a:r>
              <a:rPr sz="2800" b="1" spc="-5" dirty="0">
                <a:solidFill>
                  <a:srgbClr val="001F5F"/>
                </a:solidFill>
              </a:rPr>
              <a:t>Science</a:t>
            </a:r>
            <a:r>
              <a:rPr sz="2800" b="1" dirty="0">
                <a:solidFill>
                  <a:srgbClr val="001F5F"/>
                </a:solidFill>
              </a:rPr>
              <a:t> </a:t>
            </a:r>
            <a:r>
              <a:rPr sz="2800" b="1" spc="-10" dirty="0">
                <a:solidFill>
                  <a:srgbClr val="001F5F"/>
                </a:solidFill>
              </a:rPr>
              <a:t>and</a:t>
            </a:r>
            <a:r>
              <a:rPr sz="2800" b="1" spc="-20" dirty="0">
                <a:solidFill>
                  <a:srgbClr val="001F5F"/>
                </a:solidFill>
              </a:rPr>
              <a:t> </a:t>
            </a:r>
            <a:r>
              <a:rPr sz="2800" b="1" spc="-5" dirty="0">
                <a:solidFill>
                  <a:srgbClr val="001F5F"/>
                </a:solidFill>
              </a:rPr>
              <a:t>Engineering</a:t>
            </a:r>
            <a:endParaRPr sz="2800" b="1" dirty="0"/>
          </a:p>
        </p:txBody>
      </p:sp>
      <p:sp>
        <p:nvSpPr>
          <p:cNvPr id="3" name="object 3"/>
          <p:cNvSpPr txBox="1"/>
          <p:nvPr/>
        </p:nvSpPr>
        <p:spPr>
          <a:xfrm>
            <a:off x="2510866" y="2841157"/>
            <a:ext cx="7806326" cy="629660"/>
          </a:xfrm>
          <a:prstGeom prst="rect">
            <a:avLst/>
          </a:prstGeom>
        </p:spPr>
        <p:txBody>
          <a:bodyPr vert="horz" wrap="square" lIns="0" tIns="13970" rIns="0" bIns="0" rtlCol="0">
            <a:spAutoFit/>
          </a:bodyPr>
          <a:lstStyle/>
          <a:p>
            <a:pPr marL="12700" algn="ctr">
              <a:lnSpc>
                <a:spcPct val="100000"/>
              </a:lnSpc>
              <a:spcBef>
                <a:spcPts val="110"/>
              </a:spcBef>
            </a:pPr>
            <a:r>
              <a:rPr lang="en-US" sz="4000" b="1" spc="-5" dirty="0">
                <a:solidFill>
                  <a:srgbClr val="6E2E9F"/>
                </a:solidFill>
                <a:latin typeface="Verdana"/>
                <a:cs typeface="Verdana"/>
              </a:rPr>
              <a:t>SMART PARKING SYSTEMS</a:t>
            </a:r>
            <a:endParaRPr sz="4000" dirty="0">
              <a:latin typeface="Verdana"/>
              <a:cs typeface="Verdana"/>
            </a:endParaRPr>
          </a:p>
        </p:txBody>
      </p:sp>
      <p:sp>
        <p:nvSpPr>
          <p:cNvPr id="4" name="object 4"/>
          <p:cNvSpPr txBox="1"/>
          <p:nvPr/>
        </p:nvSpPr>
        <p:spPr>
          <a:xfrm>
            <a:off x="473685" y="4467224"/>
            <a:ext cx="4460371" cy="1137876"/>
          </a:xfrm>
          <a:prstGeom prst="rect">
            <a:avLst/>
          </a:prstGeom>
        </p:spPr>
        <p:txBody>
          <a:bodyPr vert="horz" wrap="square" lIns="0" tIns="15240" rIns="0" bIns="0" rtlCol="0">
            <a:spAutoFit/>
          </a:bodyPr>
          <a:lstStyle/>
          <a:p>
            <a:pPr marL="12700" marR="5715">
              <a:lnSpc>
                <a:spcPct val="99200"/>
              </a:lnSpc>
              <a:spcBef>
                <a:spcPts val="120"/>
              </a:spcBef>
            </a:pPr>
            <a:r>
              <a:rPr lang="en-US" sz="2400" b="1" spc="-5" dirty="0">
                <a:solidFill>
                  <a:srgbClr val="FF0000"/>
                </a:solidFill>
                <a:latin typeface="Verdana"/>
                <a:cs typeface="Verdana"/>
              </a:rPr>
              <a:t>Supervisor</a:t>
            </a:r>
          </a:p>
          <a:p>
            <a:pPr marL="12700" marR="5715">
              <a:lnSpc>
                <a:spcPct val="99200"/>
              </a:lnSpc>
              <a:spcBef>
                <a:spcPts val="120"/>
              </a:spcBef>
            </a:pPr>
            <a:r>
              <a:rPr lang="en-US" sz="2400" b="1" spc="-5" dirty="0">
                <a:solidFill>
                  <a:srgbClr val="FF0000"/>
                </a:solidFill>
                <a:latin typeface="Verdana"/>
                <a:cs typeface="Verdana"/>
              </a:rPr>
              <a:t>Mrs. </a:t>
            </a:r>
            <a:r>
              <a:rPr lang="en-US" sz="2400" b="1" spc="-5" dirty="0" err="1">
                <a:solidFill>
                  <a:srgbClr val="FF0000"/>
                </a:solidFill>
                <a:latin typeface="Verdana"/>
                <a:cs typeface="Verdana"/>
              </a:rPr>
              <a:t>Anitha</a:t>
            </a:r>
            <a:r>
              <a:rPr lang="en-US" sz="2400" b="1" spc="-5" dirty="0">
                <a:solidFill>
                  <a:srgbClr val="FF0000"/>
                </a:solidFill>
                <a:latin typeface="Verdana"/>
                <a:cs typeface="Verdana"/>
              </a:rPr>
              <a:t> </a:t>
            </a:r>
            <a:r>
              <a:rPr lang="en-US" sz="2400" b="1" spc="-5" dirty="0" err="1">
                <a:solidFill>
                  <a:srgbClr val="FF0000"/>
                </a:solidFill>
                <a:latin typeface="Verdana"/>
                <a:cs typeface="Verdana"/>
              </a:rPr>
              <a:t>Ashishdeep</a:t>
            </a:r>
            <a:endParaRPr lang="en-US" sz="2400" b="1" spc="-5" dirty="0">
              <a:solidFill>
                <a:srgbClr val="FF0000"/>
              </a:solidFill>
              <a:latin typeface="Verdana"/>
              <a:cs typeface="Verdana"/>
            </a:endParaRPr>
          </a:p>
          <a:p>
            <a:pPr marL="12700" marR="5715">
              <a:lnSpc>
                <a:spcPct val="99200"/>
              </a:lnSpc>
              <a:spcBef>
                <a:spcPts val="120"/>
              </a:spcBef>
            </a:pPr>
            <a:r>
              <a:rPr lang="en-US" sz="2400" b="1" spc="-5" dirty="0">
                <a:solidFill>
                  <a:srgbClr val="FF0000"/>
                </a:solidFill>
                <a:latin typeface="Verdana"/>
                <a:cs typeface="Verdana"/>
              </a:rPr>
              <a:t>Assistant Professor(SG)</a:t>
            </a:r>
            <a:endParaRPr sz="2400" dirty="0">
              <a:latin typeface="Verdana"/>
              <a:cs typeface="Verdana"/>
            </a:endParaRPr>
          </a:p>
        </p:txBody>
      </p:sp>
      <p:sp>
        <p:nvSpPr>
          <p:cNvPr id="5" name="object 5"/>
          <p:cNvSpPr txBox="1"/>
          <p:nvPr/>
        </p:nvSpPr>
        <p:spPr>
          <a:xfrm>
            <a:off x="7736440" y="4467224"/>
            <a:ext cx="5766727" cy="1558119"/>
          </a:xfrm>
          <a:prstGeom prst="rect">
            <a:avLst/>
          </a:prstGeom>
        </p:spPr>
        <p:txBody>
          <a:bodyPr vert="horz" wrap="square" lIns="0" tIns="80010" rIns="0" bIns="0" rtlCol="0">
            <a:spAutoFit/>
          </a:bodyPr>
          <a:lstStyle/>
          <a:p>
            <a:pPr>
              <a:spcBef>
                <a:spcPct val="0"/>
              </a:spcBef>
              <a:buClrTx/>
              <a:buFontTx/>
              <a:buNone/>
            </a:pPr>
            <a:r>
              <a:rPr lang="en-IN" altLang="en-US" sz="2400" b="1" dirty="0">
                <a:solidFill>
                  <a:srgbClr val="FF0000"/>
                </a:solidFill>
              </a:rPr>
              <a:t>&lt;KARTHICKRAJA K</a:t>
            </a:r>
          </a:p>
          <a:p>
            <a:pPr>
              <a:spcBef>
                <a:spcPct val="0"/>
              </a:spcBef>
              <a:buClrTx/>
              <a:buFontTx/>
              <a:buNone/>
            </a:pPr>
            <a:r>
              <a:rPr lang="en-IN" altLang="en-US" sz="2400" b="1" dirty="0">
                <a:solidFill>
                  <a:srgbClr val="FF0000"/>
                </a:solidFill>
              </a:rPr>
              <a:t>		210701505</a:t>
            </a:r>
          </a:p>
          <a:p>
            <a:pPr>
              <a:spcBef>
                <a:spcPct val="0"/>
              </a:spcBef>
              <a:buClrTx/>
              <a:buFontTx/>
              <a:buNone/>
            </a:pPr>
            <a:r>
              <a:rPr lang="en-IN" altLang="en-US" sz="2400" b="1" dirty="0">
                <a:solidFill>
                  <a:srgbClr val="FF0000"/>
                </a:solidFill>
              </a:rPr>
              <a:t>PRASADH C</a:t>
            </a:r>
          </a:p>
          <a:p>
            <a:pPr>
              <a:spcBef>
                <a:spcPct val="0"/>
              </a:spcBef>
              <a:buClrTx/>
              <a:buFontTx/>
              <a:buNone/>
            </a:pPr>
            <a:r>
              <a:rPr lang="en-IN" altLang="en-US" sz="2400" b="1" dirty="0">
                <a:solidFill>
                  <a:srgbClr val="FF0000"/>
                </a:solidFill>
              </a:rPr>
              <a:t>		210701191&gt;</a:t>
            </a:r>
          </a:p>
        </p:txBody>
      </p:sp>
      <p:pic>
        <p:nvPicPr>
          <p:cNvPr id="6" name="object 6"/>
          <p:cNvPicPr/>
          <p:nvPr/>
        </p:nvPicPr>
        <p:blipFill>
          <a:blip r:embed="rId2" cstate="print"/>
          <a:stretch>
            <a:fillRect/>
          </a:stretch>
        </p:blipFill>
        <p:spPr>
          <a:xfrm>
            <a:off x="80095" y="88900"/>
            <a:ext cx="2908154" cy="952500"/>
          </a:xfrm>
          <a:prstGeom prst="rect">
            <a:avLst/>
          </a:prstGeom>
        </p:spPr>
      </p:pic>
      <p:pic>
        <p:nvPicPr>
          <p:cNvPr id="7" name="object 7"/>
          <p:cNvPicPr/>
          <p:nvPr/>
        </p:nvPicPr>
        <p:blipFill>
          <a:blip r:embed="rId3" cstate="print"/>
          <a:stretch>
            <a:fillRect/>
          </a:stretch>
        </p:blipFill>
        <p:spPr>
          <a:xfrm>
            <a:off x="11111375" y="64007"/>
            <a:ext cx="1001168" cy="1142492"/>
          </a:xfrm>
          <a:prstGeom prst="rect">
            <a:avLst/>
          </a:prstGeom>
        </p:spPr>
      </p:pic>
      <p:grpSp>
        <p:nvGrpSpPr>
          <p:cNvPr id="8" name="object 8"/>
          <p:cNvGrpSpPr/>
          <p:nvPr/>
        </p:nvGrpSpPr>
        <p:grpSpPr>
          <a:xfrm>
            <a:off x="914083" y="2386018"/>
            <a:ext cx="10363200" cy="114935"/>
            <a:chOff x="913130" y="2386017"/>
            <a:chExt cx="10352405" cy="114935"/>
          </a:xfrm>
        </p:grpSpPr>
        <p:sp>
          <p:nvSpPr>
            <p:cNvPr id="9" name="object 9"/>
            <p:cNvSpPr/>
            <p:nvPr/>
          </p:nvSpPr>
          <p:spPr>
            <a:xfrm>
              <a:off x="913130" y="2390775"/>
              <a:ext cx="6398260" cy="109855"/>
            </a:xfrm>
            <a:custGeom>
              <a:avLst/>
              <a:gdLst/>
              <a:ahLst/>
              <a:cxnLst/>
              <a:rect l="l" t="t" r="r" b="b"/>
              <a:pathLst>
                <a:path w="6398259" h="109855">
                  <a:moveTo>
                    <a:pt x="6398260" y="0"/>
                  </a:moveTo>
                  <a:lnTo>
                    <a:pt x="0" y="0"/>
                  </a:lnTo>
                  <a:lnTo>
                    <a:pt x="0" y="109854"/>
                  </a:lnTo>
                  <a:lnTo>
                    <a:pt x="6398260" y="109854"/>
                  </a:lnTo>
                  <a:lnTo>
                    <a:pt x="6398260" y="0"/>
                  </a:lnTo>
                  <a:close/>
                </a:path>
              </a:pathLst>
            </a:custGeom>
            <a:solidFill>
              <a:srgbClr val="CC0000"/>
            </a:solidFill>
          </p:spPr>
          <p:txBody>
            <a:bodyPr wrap="square" lIns="0" tIns="0" rIns="0" bIns="0" rtlCol="0"/>
            <a:lstStyle/>
            <a:p>
              <a:endParaRPr/>
            </a:p>
          </p:txBody>
        </p:sp>
        <p:sp>
          <p:nvSpPr>
            <p:cNvPr id="10" name="object 10"/>
            <p:cNvSpPr/>
            <p:nvPr/>
          </p:nvSpPr>
          <p:spPr>
            <a:xfrm>
              <a:off x="913130" y="2390775"/>
              <a:ext cx="10352405" cy="0"/>
            </a:xfrm>
            <a:custGeom>
              <a:avLst/>
              <a:gdLst/>
              <a:ahLst/>
              <a:cxnLst/>
              <a:rect l="l" t="t" r="r" b="b"/>
              <a:pathLst>
                <a:path w="10352405">
                  <a:moveTo>
                    <a:pt x="0" y="0"/>
                  </a:moveTo>
                  <a:lnTo>
                    <a:pt x="10352405" y="0"/>
                  </a:lnTo>
                </a:path>
              </a:pathLst>
            </a:custGeom>
            <a:ln w="9514">
              <a:solidFill>
                <a:srgbClr val="CC000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000" b="0" i="0" u="none" strike="noStrike" kern="0" cap="none" spc="0" normalizeH="0" baseline="0" noProof="0" dirty="0">
                <a:ln>
                  <a:noFill/>
                </a:ln>
                <a:solidFill>
                  <a:srgbClr val="000000"/>
                </a:solidFill>
                <a:effectLst/>
                <a:uLnTx/>
                <a:uFillTx/>
                <a:latin typeface="Verdana"/>
                <a:ea typeface="+mn-ea"/>
                <a:cs typeface="+mn-cs"/>
              </a:rPr>
              <a:t>Smart parking systems leverage advanced technologies like real-time number plate recognition, AI, and automated slot allocation to streamline parking management. By integrating high-resolution cameras and AI tools such as OpenCV, these systems detect vehicle number plates upon entry, automatically assign parking slots, and send confirmation to the vehicle owner.</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000" b="0" i="0" u="none" strike="noStrike" kern="0" cap="none" spc="0" normalizeH="0" baseline="0" noProof="0" dirty="0">
                <a:ln>
                  <a:noFill/>
                </a:ln>
                <a:solidFill>
                  <a:srgbClr val="000000"/>
                </a:solidFill>
                <a:effectLst/>
                <a:uLnTx/>
                <a:uFillTx/>
                <a:latin typeface="Verdana"/>
                <a:ea typeface="+mn-ea"/>
                <a:cs typeface="+mn-cs"/>
              </a:rPr>
              <a:t> Additionally, they automate fee calculation based on parking duration and verify vehicle exit by re-scanning the number plate, ensuring a seamless and efficient parking experience.</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000" b="0" i="0" u="none" strike="noStrike" kern="0" cap="none" spc="0" normalizeH="0" baseline="0" noProof="0" dirty="0">
                <a:ln>
                  <a:noFill/>
                </a:ln>
                <a:solidFill>
                  <a:srgbClr val="000000"/>
                </a:solidFill>
                <a:effectLst/>
                <a:uLnTx/>
                <a:uFillTx/>
                <a:latin typeface="Verdana"/>
                <a:ea typeface="+mn-ea"/>
                <a:cs typeface="+mn-cs"/>
              </a:rPr>
              <a:t> These systems not only improve convenience for drivers but also enhance security, optimize space utilization, and reduce the need for manual intervention in both public and private parking facilities.</a:t>
            </a: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For literature</a:t>
            </a:r>
            <a:r>
              <a:rPr kumimoji="0" lang="en-IN" altLang="en-US" sz="2800" b="0" i="0" u="none" strike="noStrike" kern="0" cap="none" spc="0" normalizeH="0" noProof="0" dirty="0">
                <a:ln>
                  <a:noFill/>
                </a:ln>
                <a:solidFill>
                  <a:srgbClr val="000000"/>
                </a:solidFill>
                <a:effectLst/>
                <a:uLnTx/>
                <a:uFillTx/>
                <a:latin typeface="Verdana"/>
                <a:ea typeface="+mn-ea"/>
                <a:cs typeface="+mn-cs"/>
              </a:rPr>
              <a:t> review or survey refer this link.</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r>
              <a:rPr lang="en-US" dirty="0"/>
              <a:t>https://docs.google.com/spreadsheets/d/1yFOqnxVuIsoAetaCExS3g3R9VGzlGNmnHYQ63AZZbKI/edit?usp=sharing</a:t>
            </a:r>
            <a:endParaRPr lang="en-IN" b="1"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3</a:t>
            </a:fld>
            <a:endParaRPr lang="en-IN"/>
          </a:p>
        </p:txBody>
      </p:sp>
      <p:sp>
        <p:nvSpPr>
          <p:cNvPr id="7" name="TextBox 6"/>
          <p:cNvSpPr txBox="1"/>
          <p:nvPr/>
        </p:nvSpPr>
        <p:spPr>
          <a:xfrm>
            <a:off x="6295292" y="603152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lvl="0">
              <a:buClr>
                <a:srgbClr val="CC0000"/>
              </a:buClr>
              <a:defRPr/>
            </a:pPr>
            <a:r>
              <a:rPr lang="en-US" altLang="en-US" sz="2200" dirty="0">
                <a:solidFill>
                  <a:srgbClr val="000000"/>
                </a:solidFill>
                <a:latin typeface="Times New Roman" panose="02020603050405020304" pitchFamily="18" charset="0"/>
                <a:cs typeface="Times New Roman" panose="02020603050405020304" pitchFamily="18" charset="0"/>
              </a:rPr>
              <a:t>The reviewed papers focus on various smart parking solutions to address urban parking challenges. They explore diverse techniques like distributed system architectures, IoT integration, and AI-driven predictions to optimize parking resource use, reduce traffic congestion, and lower environmental impact. </a:t>
            </a:r>
          </a:p>
          <a:p>
            <a:pPr lvl="0">
              <a:buClr>
                <a:srgbClr val="CC0000"/>
              </a:buClr>
              <a:defRPr/>
            </a:pPr>
            <a:r>
              <a:rPr lang="en-US" altLang="en-US" sz="2200" dirty="0">
                <a:solidFill>
                  <a:srgbClr val="000000"/>
                </a:solidFill>
                <a:latin typeface="Times New Roman" panose="02020603050405020304" pitchFamily="18" charset="0"/>
                <a:cs typeface="Times New Roman" panose="02020603050405020304" pitchFamily="18" charset="0"/>
              </a:rPr>
              <a:t>Several studies propose blockchain and cybersecurity frameworks to enhance security, transparency, and privacy in parking systems. The use of advanced algorithms like genetic and neural networks improves parking slot availability prediction and decision-making efficiency.</a:t>
            </a:r>
          </a:p>
          <a:p>
            <a:pPr lvl="0">
              <a:buClr>
                <a:srgbClr val="CC0000"/>
              </a:buClr>
              <a:defRPr/>
            </a:pPr>
            <a:r>
              <a:rPr lang="en-US" altLang="en-US" sz="2200" dirty="0">
                <a:solidFill>
                  <a:srgbClr val="000000"/>
                </a:solidFill>
                <a:latin typeface="Times New Roman" panose="02020603050405020304" pitchFamily="18" charset="0"/>
                <a:cs typeface="Times New Roman" panose="02020603050405020304" pitchFamily="18" charset="0"/>
              </a:rPr>
              <a:t> Moreover, the integration of electric vehicle (EV) infrastructure and dynamic parking policies demonstrates future-ready parking models that cater to both EVs and traditional vehicles, ensuring sustainability and profitability.</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proposed system integrates Automatic Number Plate Recognition (ANPR) technology into parking management to automate vehicle identification and streamline operations. ANPR cameras are installed at entry and exit points to capture license plate images, which are processed by an image processing module that utilizes Optical Character Recognition (OCR) to extract information despite varying plate formats and lighting conditions. </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This information is stored in a centralized database, recording vehicle entry and exit times. The system automates entry and exit control, generating parking tickets, and enhancing security while ensuring efficient utilization of parking facilities, significantly improving convenience for both public and private parking users.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5</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dirty="0">
                <a:solidFill>
                  <a:srgbClr val="000000"/>
                </a:solidFill>
                <a:latin typeface="Times New Roman" panose="02020603050405020304" pitchFamily="18" charset="0"/>
                <a:cs typeface="Times New Roman" panose="02020603050405020304" pitchFamily="18" charset="0"/>
              </a:rPr>
              <a:t>The main objective of the proposed system is to enhance parking management by automating vehicle identification through ANPR technology.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dirty="0">
                <a:solidFill>
                  <a:srgbClr val="000000"/>
                </a:solidFill>
                <a:latin typeface="Times New Roman" panose="02020603050405020304" pitchFamily="18" charset="0"/>
                <a:cs typeface="Times New Roman" panose="02020603050405020304" pitchFamily="18" charset="0"/>
              </a:rPr>
              <a:t>It aims to streamline entry and exit processes, reduce the need for manual intervention, improve the accuracy of license plate recognition despite challenges like non-uniform formats and lighting conditions, and ensure better security.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dirty="0">
                <a:solidFill>
                  <a:srgbClr val="000000"/>
                </a:solidFill>
                <a:latin typeface="Times New Roman" panose="02020603050405020304" pitchFamily="18" charset="0"/>
                <a:cs typeface="Times New Roman" panose="02020603050405020304" pitchFamily="18" charset="0"/>
              </a:rPr>
              <a:t> Additionally, the system seeks to optimize parking lot utilization, provide accurate records of vehicle entry and exit times, and improve the overall convenience and efficiency of both public and private parking facilities.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6</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2000" dirty="0"/>
              <a:t>ANPR systems are essential for traffic control and vehicle identification, particularly in catching traffic violators. However, challenges like high vehicle speeds, non-standard plate formats, different languages, and varying lighting conditions affect recognition accuracy. </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2000" dirty="0"/>
              <a:t>Despite these challenges, ANPR technology is widely used, especially in parking management systems, where it automates vehicle entry and exit, tracks time, and enhances security. </a:t>
            </a:r>
          </a:p>
          <a:p>
            <a:pPr marL="469900" marR="0" lvl="0" indent="-46990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2000" dirty="0"/>
              <a:t>By reducing the need for manual intervention, ANPR improves efficiency, security, and overall parking IOT management.</a:t>
            </a: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7</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8</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572</TotalTime>
  <Words>676</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Times New Roman</vt:lpstr>
      <vt:lpstr>Verdana</vt:lpstr>
      <vt:lpstr>Wingdings</vt:lpstr>
      <vt:lpstr>Profile</vt:lpstr>
      <vt:lpstr>Department of Computer Science and Engineering</vt:lpstr>
      <vt:lpstr>Introduction</vt:lpstr>
      <vt:lpstr>Literature Review</vt:lpstr>
      <vt:lpstr>Summary of Literature Review</vt:lpstr>
      <vt:lpstr>Problem Statement</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karthickraja</dc:creator>
  <cp:lastModifiedBy>Karthick Raja</cp:lastModifiedBy>
  <cp:revision>9</cp:revision>
  <dcterms:created xsi:type="dcterms:W3CDTF">2023-08-03T04:32:32Z</dcterms:created>
  <dcterms:modified xsi:type="dcterms:W3CDTF">2024-10-03T15:23:33Z</dcterms:modified>
</cp:coreProperties>
</file>