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5" r:id="rId10"/>
    <p:sldId id="266" r:id="rId11"/>
    <p:sldId id="264" r:id="rId12"/>
    <p:sldId id="268" r:id="rId13"/>
    <p:sldId id="267" r:id="rId14"/>
    <p:sldId id="269" r:id="rId15"/>
    <p:sldId id="270" r:id="rId16"/>
    <p:sldId id="275" r:id="rId17"/>
    <p:sldId id="271" r:id="rId18"/>
    <p:sldId id="272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1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38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963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484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69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84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320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1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0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0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0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9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8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7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RANDOMIZED ALGORITHMS FOR CLOSEST PAIR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Authors: M. </a:t>
            </a:r>
            <a:r>
              <a:rPr lang="en-US" dirty="0" err="1"/>
              <a:t>Golin</a:t>
            </a:r>
            <a:r>
              <a:rPr lang="en-US" dirty="0"/>
              <a:t>, R. Raman, C. Schwarz, M. </a:t>
            </a:r>
            <a:r>
              <a:rPr lang="en-US" dirty="0" err="1"/>
              <a:t>Smid</a:t>
            </a:r>
            <a:endParaRPr lang="en-US" dirty="0"/>
          </a:p>
          <a:p>
            <a:r>
              <a:rPr lang="en-US" dirty="0"/>
              <a:t>Presented by: P. Khedekar, S. </a:t>
            </a:r>
            <a:r>
              <a:rPr lang="en-US" dirty="0" err="1"/>
              <a:t>Sheth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4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4243"/>
            <a:ext cx="10018713" cy="430695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Algorithm Details – P</a:t>
            </a:r>
            <a:r>
              <a:rPr lang="en-US" sz="3200" baseline="-25000" dirty="0"/>
              <a:t>i+1</a:t>
            </a:r>
            <a:r>
              <a:rPr lang="en-US" sz="3200" dirty="0"/>
              <a:t>  Insertion Case 2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522236"/>
              </p:ext>
            </p:extLst>
          </p:nvPr>
        </p:nvGraphicFramePr>
        <p:xfrm>
          <a:off x="3962399" y="1908312"/>
          <a:ext cx="4326840" cy="369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4">
                  <a:extLst>
                    <a:ext uri="{9D8B030D-6E8A-4147-A177-3AD203B41FA5}">
                      <a16:colId xmlns:a16="http://schemas.microsoft.com/office/drawing/2014/main" val="3347018712"/>
                    </a:ext>
                  </a:extLst>
                </a:gridCol>
                <a:gridCol w="432684">
                  <a:extLst>
                    <a:ext uri="{9D8B030D-6E8A-4147-A177-3AD203B41FA5}">
                      <a16:colId xmlns:a16="http://schemas.microsoft.com/office/drawing/2014/main" val="350603894"/>
                    </a:ext>
                  </a:extLst>
                </a:gridCol>
                <a:gridCol w="432684">
                  <a:extLst>
                    <a:ext uri="{9D8B030D-6E8A-4147-A177-3AD203B41FA5}">
                      <a16:colId xmlns:a16="http://schemas.microsoft.com/office/drawing/2014/main" val="1451272666"/>
                    </a:ext>
                  </a:extLst>
                </a:gridCol>
                <a:gridCol w="432684">
                  <a:extLst>
                    <a:ext uri="{9D8B030D-6E8A-4147-A177-3AD203B41FA5}">
                      <a16:colId xmlns:a16="http://schemas.microsoft.com/office/drawing/2014/main" val="3460706643"/>
                    </a:ext>
                  </a:extLst>
                </a:gridCol>
                <a:gridCol w="432684">
                  <a:extLst>
                    <a:ext uri="{9D8B030D-6E8A-4147-A177-3AD203B41FA5}">
                      <a16:colId xmlns:a16="http://schemas.microsoft.com/office/drawing/2014/main" val="2104038039"/>
                    </a:ext>
                  </a:extLst>
                </a:gridCol>
                <a:gridCol w="432684">
                  <a:extLst>
                    <a:ext uri="{9D8B030D-6E8A-4147-A177-3AD203B41FA5}">
                      <a16:colId xmlns:a16="http://schemas.microsoft.com/office/drawing/2014/main" val="4062484946"/>
                    </a:ext>
                  </a:extLst>
                </a:gridCol>
                <a:gridCol w="432684">
                  <a:extLst>
                    <a:ext uri="{9D8B030D-6E8A-4147-A177-3AD203B41FA5}">
                      <a16:colId xmlns:a16="http://schemas.microsoft.com/office/drawing/2014/main" val="3427556118"/>
                    </a:ext>
                  </a:extLst>
                </a:gridCol>
                <a:gridCol w="432684">
                  <a:extLst>
                    <a:ext uri="{9D8B030D-6E8A-4147-A177-3AD203B41FA5}">
                      <a16:colId xmlns:a16="http://schemas.microsoft.com/office/drawing/2014/main" val="362351460"/>
                    </a:ext>
                  </a:extLst>
                </a:gridCol>
                <a:gridCol w="432684">
                  <a:extLst>
                    <a:ext uri="{9D8B030D-6E8A-4147-A177-3AD203B41FA5}">
                      <a16:colId xmlns:a16="http://schemas.microsoft.com/office/drawing/2014/main" val="3224356450"/>
                    </a:ext>
                  </a:extLst>
                </a:gridCol>
                <a:gridCol w="432684">
                  <a:extLst>
                    <a:ext uri="{9D8B030D-6E8A-4147-A177-3AD203B41FA5}">
                      <a16:colId xmlns:a16="http://schemas.microsoft.com/office/drawing/2014/main" val="3354368394"/>
                    </a:ext>
                  </a:extLst>
                </a:gridCol>
              </a:tblGrid>
              <a:tr h="36973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48515"/>
                  </a:ext>
                </a:extLst>
              </a:tr>
              <a:tr h="36973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042313"/>
                  </a:ext>
                </a:extLst>
              </a:tr>
              <a:tr h="36973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24718"/>
                  </a:ext>
                </a:extLst>
              </a:tr>
              <a:tr h="36973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19046"/>
                  </a:ext>
                </a:extLst>
              </a:tr>
              <a:tr h="36973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08405"/>
                  </a:ext>
                </a:extLst>
              </a:tr>
              <a:tr h="36973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139021"/>
                  </a:ext>
                </a:extLst>
              </a:tr>
              <a:tr h="36973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80382"/>
                  </a:ext>
                </a:extLst>
              </a:tr>
              <a:tr h="36973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2167"/>
                  </a:ext>
                </a:extLst>
              </a:tr>
              <a:tr h="36973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98144"/>
                  </a:ext>
                </a:extLst>
              </a:tr>
              <a:tr h="36973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22655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499111" y="3703980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9111" y="2643808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39334" y="2199859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67735" y="4512363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2616" y="3172239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15537" y="3664226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32440" y="2226364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79841" y="5201477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73346" y="5254486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36698" y="3979286"/>
            <a:ext cx="119270" cy="10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395316" y="2252868"/>
            <a:ext cx="15178" cy="4174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16571" y="2252868"/>
            <a:ext cx="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∂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69683" y="36958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i+1</a:t>
            </a:r>
          </a:p>
        </p:txBody>
      </p:sp>
      <p:cxnSp>
        <p:nvCxnSpPr>
          <p:cNvPr id="27" name="Straight Arrow Connector 26"/>
          <p:cNvCxnSpPr>
            <a:stCxn id="10" idx="1"/>
            <a:endCxn id="16" idx="3"/>
          </p:cNvCxnSpPr>
          <p:nvPr/>
        </p:nvCxnSpPr>
        <p:spPr>
          <a:xfrm flipV="1">
            <a:off x="5285202" y="4069778"/>
            <a:ext cx="168963" cy="4581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54063" y="4157147"/>
            <a:ext cx="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∂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7716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4243"/>
            <a:ext cx="10018713" cy="43069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2 variants for implementing the box dictionary data structure of the grid. They are as follows:</a:t>
            </a:r>
          </a:p>
          <a:p>
            <a:r>
              <a:rPr lang="en-US" dirty="0"/>
              <a:t>Balanced binary search trees</a:t>
            </a:r>
          </a:p>
          <a:p>
            <a:r>
              <a:rPr lang="en-US" dirty="0"/>
              <a:t>Dynamic perfect hashing</a:t>
            </a:r>
          </a:p>
          <a:p>
            <a:pPr marL="0" indent="0">
              <a:buNone/>
            </a:pPr>
            <a:r>
              <a:rPr lang="en-US" dirty="0"/>
              <a:t>Based on the implementation chosen, the running time of the algorithm varies.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Algorithm Details – Box dictionary of Grid</a:t>
            </a:r>
          </a:p>
        </p:txBody>
      </p:sp>
    </p:spTree>
    <p:extLst>
      <p:ext uri="{BB962C8B-B14F-4D97-AF65-F5344CB8AC3E}">
        <p14:creationId xmlns:p14="http://schemas.microsoft.com/office/powerpoint/2010/main" val="53663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Algorithm Details – Running Time Analysis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247" y="4349889"/>
            <a:ext cx="4265505" cy="263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247" y="3275595"/>
            <a:ext cx="4265505" cy="2484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6693" y="1997768"/>
            <a:ext cx="675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Q(n) = time for Report, U(n) = time for Insert and P(n) = time for build. X(</a:t>
            </a:r>
            <a:r>
              <a:rPr lang="en-US" dirty="0" err="1"/>
              <a:t>p,S</a:t>
            </a:r>
            <a:r>
              <a:rPr lang="en-US" dirty="0"/>
              <a:t>) is random variable.</a:t>
            </a:r>
          </a:p>
          <a:p>
            <a:r>
              <a:rPr lang="en-US" dirty="0"/>
              <a:t> The equation below represents the running time of the algorithm.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6693" y="3746916"/>
            <a:ext cx="6546575" cy="37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running time of the algorithm is given by:</a:t>
            </a:r>
          </a:p>
        </p:txBody>
      </p:sp>
    </p:spTree>
    <p:extLst>
      <p:ext uri="{BB962C8B-B14F-4D97-AF65-F5344CB8AC3E}">
        <p14:creationId xmlns:p14="http://schemas.microsoft.com/office/powerpoint/2010/main" val="135512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425082"/>
              </p:ext>
            </p:extLst>
          </p:nvPr>
        </p:nvGraphicFramePr>
        <p:xfrm>
          <a:off x="1431304" y="1964635"/>
          <a:ext cx="1001871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3960089535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1730863349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31666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 binary search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perfect hashing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2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Build(P,∂)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O(n*log n)   deterministic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  expected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Insert(</a:t>
                      </a:r>
                      <a:r>
                        <a:rPr lang="en-US" dirty="0" err="1"/>
                        <a:t>p,G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n)   </a:t>
                      </a:r>
                      <a:r>
                        <a:rPr lang="en-US" dirty="0"/>
                        <a:t>deterministic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  </a:t>
                      </a:r>
                      <a:r>
                        <a:rPr lang="en-US" dirty="0"/>
                        <a:t>expected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3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Report(</a:t>
                      </a:r>
                      <a:r>
                        <a:rPr lang="en-US" dirty="0" err="1"/>
                        <a:t>G,b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   </a:t>
                      </a:r>
                      <a:r>
                        <a:rPr lang="en-US" dirty="0"/>
                        <a:t>deterministic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  </a:t>
                      </a:r>
                      <a:r>
                        <a:rPr lang="en-US" dirty="0"/>
                        <a:t>deterministic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987508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Algorithm Details – Running Time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1304" y="4041913"/>
            <a:ext cx="10018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 the total running time of algorithm based on equations and table above,</a:t>
            </a:r>
          </a:p>
          <a:p>
            <a:endParaRPr lang="en-US" dirty="0"/>
          </a:p>
          <a:p>
            <a:r>
              <a:rPr lang="en-US" b="1" dirty="0"/>
              <a:t>Balanced binary search tree = O(n*log n)   expected time</a:t>
            </a:r>
          </a:p>
          <a:p>
            <a:endParaRPr lang="en-US" b="1" dirty="0"/>
          </a:p>
          <a:p>
            <a:r>
              <a:rPr lang="en-US" b="1" dirty="0"/>
              <a:t>Dynamic perfect hashing = O(n)   expected time</a:t>
            </a:r>
          </a:p>
        </p:txBody>
      </p:sp>
    </p:spTree>
    <p:extLst>
      <p:ext uri="{BB962C8B-B14F-4D97-AF65-F5344CB8AC3E}">
        <p14:creationId xmlns:p14="http://schemas.microsoft.com/office/powerpoint/2010/main" val="168728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66" y="2716694"/>
            <a:ext cx="10018713" cy="3246783"/>
          </a:xfrm>
        </p:spPr>
        <p:txBody>
          <a:bodyPr/>
          <a:lstStyle/>
          <a:p>
            <a:r>
              <a:rPr lang="en-US" dirty="0"/>
              <a:t>This algorithm runs quickly with high probability bounds.</a:t>
            </a:r>
          </a:p>
          <a:p>
            <a:r>
              <a:rPr lang="en-US" dirty="0"/>
              <a:t>The author makes use of a result proven in another paper to show that the stronger high-probability bounds yield faster run time than expected-time bounds.</a:t>
            </a:r>
          </a:p>
          <a:p>
            <a:r>
              <a:rPr lang="en-US" dirty="0"/>
              <a:t>Rebuilding the grid is the most expensive operation and we try to do it with a lower probability, which gives us a better run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High Probability Bounds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01127"/>
              </p:ext>
            </p:extLst>
          </p:nvPr>
        </p:nvGraphicFramePr>
        <p:xfrm>
          <a:off x="1855371" y="4167807"/>
          <a:ext cx="8127999" cy="1266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0942">
                  <a:extLst>
                    <a:ext uri="{9D8B030D-6E8A-4147-A177-3AD203B41FA5}">
                      <a16:colId xmlns:a16="http://schemas.microsoft.com/office/drawing/2014/main" val="1792757463"/>
                    </a:ext>
                  </a:extLst>
                </a:gridCol>
                <a:gridCol w="2570922">
                  <a:extLst>
                    <a:ext uri="{9D8B030D-6E8A-4147-A177-3AD203B41FA5}">
                      <a16:colId xmlns:a16="http://schemas.microsoft.com/office/drawing/2014/main" val="685746077"/>
                    </a:ext>
                  </a:extLst>
                </a:gridCol>
                <a:gridCol w="2456135">
                  <a:extLst>
                    <a:ext uri="{9D8B030D-6E8A-4147-A177-3AD203B41FA5}">
                      <a16:colId xmlns:a16="http://schemas.microsoft.com/office/drawing/2014/main" val="1182285395"/>
                    </a:ext>
                  </a:extLst>
                </a:gridCol>
              </a:tblGrid>
              <a:tr h="424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  <a:r>
                        <a:rPr lang="en-US" baseline="0" dirty="0"/>
                        <a:t>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0382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Balanced binary search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O(n*log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1-O(n</a:t>
                      </a:r>
                      <a:r>
                        <a:rPr lang="en-US" baseline="30000" dirty="0"/>
                        <a:t>-s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04726"/>
                  </a:ext>
                </a:extLst>
              </a:tr>
              <a:tr h="418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Dynamic perfect hashing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O(n*log n / log </a:t>
                      </a:r>
                      <a:r>
                        <a:rPr lang="en-US" dirty="0" err="1"/>
                        <a:t>log</a:t>
                      </a:r>
                      <a:r>
                        <a:rPr lang="en-US" dirty="0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1-O(n</a:t>
                      </a:r>
                      <a:r>
                        <a:rPr lang="en-US" baseline="30000" dirty="0"/>
                        <a:t>-s</a:t>
                      </a:r>
                      <a:r>
                        <a:rPr lang="en-US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271"/>
            <a:ext cx="10018713" cy="4147929"/>
          </a:xfrm>
        </p:spPr>
        <p:txBody>
          <a:bodyPr>
            <a:normAutofit/>
          </a:bodyPr>
          <a:lstStyle/>
          <a:p>
            <a:r>
              <a:rPr lang="en-US" dirty="0"/>
              <a:t>Dynamic hashing:</a:t>
            </a:r>
          </a:p>
          <a:p>
            <a:pPr marL="0" indent="0">
              <a:buNone/>
            </a:pPr>
            <a:r>
              <a:rPr lang="en-US" dirty="0"/>
              <a:t>	Insertion takes O(1+X(</a:t>
            </a:r>
            <a:r>
              <a:rPr lang="en-US" dirty="0" err="1"/>
              <a:t>p,S</a:t>
            </a:r>
            <a:r>
              <a:rPr lang="en-US" dirty="0"/>
              <a:t> U {p})*n)  expected time.</a:t>
            </a:r>
          </a:p>
          <a:p>
            <a:pPr marL="0" indent="0">
              <a:buNone/>
            </a:pPr>
            <a:r>
              <a:rPr lang="en-US" dirty="0"/>
              <a:t>	Deletion takes O(1+X(</a:t>
            </a:r>
            <a:r>
              <a:rPr lang="en-US" dirty="0" err="1"/>
              <a:t>p,S</a:t>
            </a:r>
            <a:r>
              <a:rPr lang="en-US" dirty="0"/>
              <a:t>)*n)  expected time.</a:t>
            </a:r>
          </a:p>
          <a:p>
            <a:r>
              <a:rPr lang="en-US" dirty="0"/>
              <a:t>Tree based implementation: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Insertion takes O(log n + X(</a:t>
            </a:r>
            <a:r>
              <a:rPr lang="en-US" dirty="0" err="1"/>
              <a:t>p,S</a:t>
            </a:r>
            <a:r>
              <a:rPr lang="en-US" dirty="0"/>
              <a:t> U {p})*n)  deterministic time.</a:t>
            </a:r>
          </a:p>
          <a:p>
            <a:pPr marL="0" indent="0">
              <a:buNone/>
            </a:pPr>
            <a:r>
              <a:rPr lang="en-US" dirty="0"/>
              <a:t>	Deletion takes O(log n + X(</a:t>
            </a:r>
            <a:r>
              <a:rPr lang="en-US" dirty="0" err="1"/>
              <a:t>p,S</a:t>
            </a:r>
            <a:r>
              <a:rPr lang="en-US" dirty="0"/>
              <a:t>)*n log n)  expected time.</a:t>
            </a:r>
            <a:endParaRPr lang="en-US" dirty="0"/>
          </a:p>
          <a:p>
            <a:r>
              <a:rPr lang="en-US" dirty="0"/>
              <a:t>To improve the efficiency in this case, the author makes use of a model of </a:t>
            </a:r>
            <a:r>
              <a:rPr lang="en-US" b="1" i="1" dirty="0"/>
              <a:t>random updates</a:t>
            </a:r>
            <a:r>
              <a:rPr lang="en-US" dirty="0"/>
              <a:t> to lower the probability of a closest pair change.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Fully-Dynamic Algorithm</a:t>
            </a:r>
          </a:p>
        </p:txBody>
      </p:sp>
    </p:spTree>
    <p:extLst>
      <p:ext uri="{BB962C8B-B14F-4D97-AF65-F5344CB8AC3E}">
        <p14:creationId xmlns:p14="http://schemas.microsoft.com/office/powerpoint/2010/main" val="71804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271"/>
            <a:ext cx="10018713" cy="4147929"/>
          </a:xfrm>
        </p:spPr>
        <p:txBody>
          <a:bodyPr/>
          <a:lstStyle/>
          <a:p>
            <a:r>
              <a:rPr lang="en-US" dirty="0"/>
              <a:t>This algorithm has a simple extension to solve the k closest pairs problem.</a:t>
            </a:r>
          </a:p>
          <a:p>
            <a:r>
              <a:rPr lang="en-US" dirty="0"/>
              <a:t>Given a set S = {p1, p2,.., </a:t>
            </a:r>
            <a:r>
              <a:rPr lang="en-US" dirty="0" err="1"/>
              <a:t>pn</a:t>
            </a:r>
            <a:r>
              <a:rPr lang="en-US" dirty="0"/>
              <a:t>} of n points, we can find all the distances between all the permutations of pairs of points and then sort them in increasing order as e1&lt;=e2&lt;=..&lt;=e</a:t>
            </a:r>
            <a:r>
              <a:rPr lang="en-US" baseline="-25000" dirty="0"/>
              <a:t>(nP2). </a:t>
            </a:r>
            <a:r>
              <a:rPr lang="en-US" dirty="0"/>
              <a:t> </a:t>
            </a:r>
          </a:p>
          <a:p>
            <a:r>
              <a:rPr lang="en-US" dirty="0"/>
              <a:t>We can then achieve the k closest pairs for ∂</a:t>
            </a:r>
            <a:r>
              <a:rPr lang="en-US" baseline="-25000" dirty="0"/>
              <a:t>k</a:t>
            </a:r>
            <a:r>
              <a:rPr lang="en-US" dirty="0"/>
              <a:t> by taking all the pairs having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less than </a:t>
            </a:r>
            <a:r>
              <a:rPr lang="en-US" dirty="0"/>
              <a:t>∂</a:t>
            </a:r>
            <a:r>
              <a:rPr lang="en-US" baseline="-25000" dirty="0"/>
              <a:t>k</a:t>
            </a:r>
            <a:endParaRPr lang="en-US" baseline="-25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The k closest pairs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657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4" y="1752599"/>
            <a:ext cx="10018713" cy="3124201"/>
          </a:xfrm>
        </p:spPr>
        <p:txBody>
          <a:bodyPr/>
          <a:lstStyle/>
          <a:p>
            <a:r>
              <a:rPr lang="en-US" dirty="0"/>
              <a:t>The crux of the algorithm lies in storing the box indices and all the points occurring in that box as a list in a dictionary.</a:t>
            </a:r>
          </a:p>
          <a:p>
            <a:r>
              <a:rPr lang="en-US" dirty="0"/>
              <a:t>We aim to implement both the variants of implementing the dictionary i.e. using binary search tree and dynamic perfect hashing.</a:t>
            </a:r>
          </a:p>
          <a:p>
            <a:r>
              <a:rPr lang="en-US" dirty="0"/>
              <a:t>For the binary search tree, we are making use of the </a:t>
            </a:r>
            <a:r>
              <a:rPr lang="en-US" dirty="0" err="1"/>
              <a:t>TreeMap</a:t>
            </a:r>
            <a:r>
              <a:rPr lang="en-US" dirty="0"/>
              <a:t> collection in Java and for dynamic hashing, we are making use of the </a:t>
            </a:r>
            <a:r>
              <a:rPr lang="en-US" dirty="0" err="1"/>
              <a:t>HashMap</a:t>
            </a:r>
            <a:r>
              <a:rPr lang="en-US" dirty="0"/>
              <a:t> collection.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66993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271"/>
            <a:ext cx="10018713" cy="41479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we have the dictionary implementation in place, we can follow the algorithm given in the paper to find the closest pair of points.</a:t>
            </a:r>
          </a:p>
          <a:p>
            <a:r>
              <a:rPr lang="en-US" dirty="0"/>
              <a:t>We keep track of the minimum distance ∂ for each set of points currently in the grid and since it is an incremental algorithm, we add a point at each iteration.</a:t>
            </a:r>
          </a:p>
          <a:p>
            <a:r>
              <a:rPr lang="en-US" dirty="0"/>
              <a:t>For every iteration, the box indices are first computed based on the co-ordinates of the given point and the minimum distance of the current set using the floor function.</a:t>
            </a:r>
          </a:p>
          <a:p>
            <a:r>
              <a:rPr lang="en-US" dirty="0"/>
              <a:t>Once the box indices are known, we search our dictionary to retrieve the list of all the points in the 9 neighbors of that particular box, which would yield at most 36 points.</a:t>
            </a:r>
          </a:p>
          <a:p>
            <a:r>
              <a:rPr lang="en-US" dirty="0"/>
              <a:t>We then compute the Euclidean distances between the new point and all these retrieved points and compare with current minimum distance.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 Details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825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271"/>
            <a:ext cx="10018713" cy="4147929"/>
          </a:xfrm>
        </p:spPr>
        <p:txBody>
          <a:bodyPr>
            <a:normAutofit/>
          </a:bodyPr>
          <a:lstStyle/>
          <a:p>
            <a:r>
              <a:rPr lang="en-US" dirty="0"/>
              <a:t>If we find a new minimum distance, the underlying dictionary is re-built by re-computing all the box indices and placing the points in the particular boxes.</a:t>
            </a:r>
          </a:p>
          <a:p>
            <a:r>
              <a:rPr lang="en-US" dirty="0"/>
              <a:t>If the minimum distance remains unchanged, the point is simply added to the list in that particular box.</a:t>
            </a:r>
          </a:p>
          <a:p>
            <a:r>
              <a:rPr lang="en-US" dirty="0"/>
              <a:t>Input – we maintain 2 independent integer lists X and Y and then use random to pass a point with co-ordinates from X and Y</a:t>
            </a:r>
          </a:p>
          <a:p>
            <a:r>
              <a:rPr lang="en-US" dirty="0"/>
              <a:t>Output – after passing all the points (i.e. after all the iterations) we return the closest pair distance.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 Details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74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13115"/>
            <a:ext cx="10018713" cy="4147929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Simple Randomized Closest Pair Algorithm</a:t>
            </a:r>
          </a:p>
          <a:p>
            <a:r>
              <a:rPr lang="en-US" dirty="0"/>
              <a:t>Algorithm Details</a:t>
            </a:r>
          </a:p>
          <a:p>
            <a:r>
              <a:rPr lang="en-US" dirty="0"/>
              <a:t>High-Probability Bounds</a:t>
            </a:r>
          </a:p>
          <a:p>
            <a:r>
              <a:rPr lang="en-US" dirty="0"/>
              <a:t>Fully-Dynamic Algorithm</a:t>
            </a:r>
          </a:p>
          <a:p>
            <a:r>
              <a:rPr lang="en-US" dirty="0"/>
              <a:t>The k closest pairs problem</a:t>
            </a:r>
          </a:p>
          <a:p>
            <a:r>
              <a:rPr lang="en-US" dirty="0"/>
              <a:t>Implementation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3856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019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271"/>
            <a:ext cx="10018713" cy="4147929"/>
          </a:xfrm>
        </p:spPr>
        <p:txBody>
          <a:bodyPr>
            <a:normAutofit/>
          </a:bodyPr>
          <a:lstStyle/>
          <a:p>
            <a:r>
              <a:rPr lang="en-US" dirty="0"/>
              <a:t>The closest pair computation problem is one of the first steps in many other geometric problems such as minimal spanning trees, nearest neighbors, etc.</a:t>
            </a:r>
          </a:p>
          <a:p>
            <a:r>
              <a:rPr lang="en-US" dirty="0"/>
              <a:t>This problem has many applications in the areas such as molecular biology, statistics, pattern recognition, automatic navigation systems, etc.</a:t>
            </a:r>
          </a:p>
          <a:p>
            <a:r>
              <a:rPr lang="en-US" dirty="0"/>
              <a:t>Many algorithms have already been proposed to solve the closest pair problem in </a:t>
            </a:r>
            <a:r>
              <a:rPr lang="el-GR" dirty="0"/>
              <a:t>Ω</a:t>
            </a:r>
            <a:r>
              <a:rPr lang="en-US" dirty="0"/>
              <a:t>(n log n) time, but it is well known that this lower bound does not hold if the underlying model of computation is changed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7342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271"/>
            <a:ext cx="10018713" cy="4147929"/>
          </a:xfrm>
        </p:spPr>
        <p:txBody>
          <a:bodyPr/>
          <a:lstStyle/>
          <a:p>
            <a:r>
              <a:rPr lang="en-US" dirty="0"/>
              <a:t>The closest pair problem entails finding a closest pair in terms of Euclidean distance in a given set of points.</a:t>
            </a:r>
          </a:p>
          <a:p>
            <a:r>
              <a:rPr lang="en-US" dirty="0"/>
              <a:t>This paper proposes a simple </a:t>
            </a:r>
            <a:r>
              <a:rPr lang="en-US" b="1" i="1" dirty="0"/>
              <a:t>randomized incremental</a:t>
            </a:r>
            <a:r>
              <a:rPr lang="en-US" dirty="0"/>
              <a:t> algorithm to find the closest pair in a given set of points in either O(n log n) or O(n) depending on the underlying computation model for dimension, D &gt;= 2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234816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271"/>
            <a:ext cx="10018713" cy="4147929"/>
          </a:xfrm>
        </p:spPr>
        <p:txBody>
          <a:bodyPr/>
          <a:lstStyle/>
          <a:p>
            <a:r>
              <a:rPr lang="en-US" dirty="0"/>
              <a:t>P is a set of points, d(</a:t>
            </a:r>
            <a:r>
              <a:rPr lang="en-US" dirty="0" err="1"/>
              <a:t>p,q</a:t>
            </a:r>
            <a:r>
              <a:rPr lang="en-US" dirty="0"/>
              <a:t>) denotes Euclidean distance between p and q, G is grid, b denotes a grid box</a:t>
            </a:r>
          </a:p>
          <a:p>
            <a:r>
              <a:rPr lang="en-US" dirty="0"/>
              <a:t>∂(P) is closest pair distance in P given by:</a:t>
            </a:r>
          </a:p>
          <a:p>
            <a:endParaRPr lang="en-US" dirty="0"/>
          </a:p>
          <a:p>
            <a:r>
              <a:rPr lang="en-US" dirty="0"/>
              <a:t>Build(P, ∂) – Return grid for P with minimum distance ∂</a:t>
            </a:r>
          </a:p>
          <a:p>
            <a:r>
              <a:rPr lang="en-US" dirty="0"/>
              <a:t>Insert(p, G) – Insert point p in grid G</a:t>
            </a:r>
          </a:p>
          <a:p>
            <a:r>
              <a:rPr lang="en-US" dirty="0"/>
              <a:t>Report(G, b) – Return all points belonging to grid box b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Algorithm Idea – Operations and Notations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259" y="3374335"/>
            <a:ext cx="28003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7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896304"/>
              </p:ext>
            </p:extLst>
          </p:nvPr>
        </p:nvGraphicFramePr>
        <p:xfrm>
          <a:off x="3962399" y="1908312"/>
          <a:ext cx="4326835" cy="369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367">
                  <a:extLst>
                    <a:ext uri="{9D8B030D-6E8A-4147-A177-3AD203B41FA5}">
                      <a16:colId xmlns:a16="http://schemas.microsoft.com/office/drawing/2014/main" val="3347018712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1451272666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2104038039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3427556118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3224356450"/>
                    </a:ext>
                  </a:extLst>
                </a:gridCol>
              </a:tblGrid>
              <a:tr h="739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48515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24718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08405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80382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98144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Algorithm Idea – Grid(P,∂)</a:t>
            </a:r>
          </a:p>
        </p:txBody>
      </p:sp>
      <p:sp>
        <p:nvSpPr>
          <p:cNvPr id="6" name="Oval 5"/>
          <p:cNvSpPr/>
          <p:nvPr/>
        </p:nvSpPr>
        <p:spPr>
          <a:xfrm>
            <a:off x="4545495" y="3644347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26765" y="2170044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06346" y="5088833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15269" y="3597964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46711" y="2491408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26626" y="5208101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57461" y="4200939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50695" y="3014869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896012" y="3613490"/>
            <a:ext cx="399976" cy="693467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481393" y="1908312"/>
            <a:ext cx="13250" cy="795131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94643" y="2117899"/>
            <a:ext cx="6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15269" y="3809278"/>
            <a:ext cx="6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42765" y="425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91884" y="330742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07556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271"/>
            <a:ext cx="10018713" cy="414792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6644" y="699053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Algorithm Idea - Pseudocode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15" y="1643271"/>
            <a:ext cx="9238570" cy="414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0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4243"/>
            <a:ext cx="10018713" cy="430695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Algorithm Details – P</a:t>
            </a:r>
            <a:r>
              <a:rPr lang="en-US" sz="3200" baseline="-25000" dirty="0"/>
              <a:t>i+1</a:t>
            </a:r>
            <a:r>
              <a:rPr lang="en-US" sz="3200" dirty="0"/>
              <a:t>  Insertion Case 1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032436"/>
              </p:ext>
            </p:extLst>
          </p:nvPr>
        </p:nvGraphicFramePr>
        <p:xfrm>
          <a:off x="3962399" y="1908312"/>
          <a:ext cx="4326835" cy="369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367">
                  <a:extLst>
                    <a:ext uri="{9D8B030D-6E8A-4147-A177-3AD203B41FA5}">
                      <a16:colId xmlns:a16="http://schemas.microsoft.com/office/drawing/2014/main" val="3347018712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1451272666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2104038039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3427556118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3224356450"/>
                    </a:ext>
                  </a:extLst>
                </a:gridCol>
              </a:tblGrid>
              <a:tr h="739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48515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24718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08405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80382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9814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499111" y="3703980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9111" y="2643808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39334" y="2199859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67735" y="4512363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2616" y="3172239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15537" y="3664226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32440" y="2226364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79841" y="5201477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73346" y="5254486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49007" y="4649781"/>
            <a:ext cx="119270" cy="10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1" idx="2"/>
          </p:cNvCxnSpPr>
          <p:nvPr/>
        </p:nvCxnSpPr>
        <p:spPr>
          <a:xfrm flipV="1">
            <a:off x="6834807" y="3225248"/>
            <a:ext cx="357809" cy="4389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480107" y="1908313"/>
            <a:ext cx="21737" cy="735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17023" y="2041698"/>
            <a:ext cx="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∂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66654" y="3294894"/>
            <a:ext cx="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∂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63365" y="4333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i+1</a:t>
            </a:r>
          </a:p>
        </p:txBody>
      </p:sp>
      <p:cxnSp>
        <p:nvCxnSpPr>
          <p:cNvPr id="27" name="Straight Arrow Connector 26"/>
          <p:cNvCxnSpPr>
            <a:stCxn id="10" idx="1"/>
          </p:cNvCxnSpPr>
          <p:nvPr/>
        </p:nvCxnSpPr>
        <p:spPr>
          <a:xfrm>
            <a:off x="5285202" y="4527889"/>
            <a:ext cx="867217" cy="1782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71830" y="5759578"/>
            <a:ext cx="484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just need to insert P</a:t>
            </a:r>
            <a:r>
              <a:rPr lang="en-US" baseline="-25000" dirty="0"/>
              <a:t>i+1</a:t>
            </a:r>
            <a:r>
              <a:rPr lang="en-US" dirty="0"/>
              <a:t> as minimum distance remains unchanged.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7106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4243"/>
            <a:ext cx="10018713" cy="430695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6644" y="685801"/>
            <a:ext cx="10018713" cy="957470"/>
          </a:xfrm>
        </p:spPr>
        <p:txBody>
          <a:bodyPr>
            <a:normAutofit/>
          </a:bodyPr>
          <a:lstStyle/>
          <a:p>
            <a:r>
              <a:rPr lang="en-US" sz="3200" dirty="0"/>
              <a:t>Algorithm Details – P</a:t>
            </a:r>
            <a:r>
              <a:rPr lang="en-US" sz="3200" baseline="-25000" dirty="0"/>
              <a:t>i+1</a:t>
            </a:r>
            <a:r>
              <a:rPr lang="en-US" sz="3200" dirty="0"/>
              <a:t>  Insertion Case 2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62399" y="1908312"/>
          <a:ext cx="4326835" cy="369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367">
                  <a:extLst>
                    <a:ext uri="{9D8B030D-6E8A-4147-A177-3AD203B41FA5}">
                      <a16:colId xmlns:a16="http://schemas.microsoft.com/office/drawing/2014/main" val="3347018712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1451272666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2104038039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3427556118"/>
                    </a:ext>
                  </a:extLst>
                </a:gridCol>
                <a:gridCol w="865367">
                  <a:extLst>
                    <a:ext uri="{9D8B030D-6E8A-4147-A177-3AD203B41FA5}">
                      <a16:colId xmlns:a16="http://schemas.microsoft.com/office/drawing/2014/main" val="3224356450"/>
                    </a:ext>
                  </a:extLst>
                </a:gridCol>
              </a:tblGrid>
              <a:tr h="739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48515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24718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08405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80382"/>
                  </a:ext>
                </a:extLst>
              </a:tr>
              <a:tr h="7394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9814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499111" y="3703980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9111" y="2643808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39334" y="2199859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67735" y="4512363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2616" y="3172239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15537" y="3664226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32440" y="2226364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79841" y="5201477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73346" y="5254486"/>
            <a:ext cx="119270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36698" y="3979286"/>
            <a:ext cx="119270" cy="10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1" idx="2"/>
          </p:cNvCxnSpPr>
          <p:nvPr/>
        </p:nvCxnSpPr>
        <p:spPr>
          <a:xfrm flipV="1">
            <a:off x="6834807" y="3225248"/>
            <a:ext cx="357809" cy="4389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480107" y="1908313"/>
            <a:ext cx="21737" cy="735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17023" y="2041698"/>
            <a:ext cx="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∂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66654" y="3294894"/>
            <a:ext cx="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∂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69683" y="36958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i+1</a:t>
            </a:r>
          </a:p>
        </p:txBody>
      </p:sp>
      <p:cxnSp>
        <p:nvCxnSpPr>
          <p:cNvPr id="27" name="Straight Arrow Connector 26"/>
          <p:cNvCxnSpPr>
            <a:stCxn id="10" idx="1"/>
            <a:endCxn id="16" idx="3"/>
          </p:cNvCxnSpPr>
          <p:nvPr/>
        </p:nvCxnSpPr>
        <p:spPr>
          <a:xfrm flipV="1">
            <a:off x="5285202" y="4069778"/>
            <a:ext cx="168963" cy="4581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71830" y="5759578"/>
            <a:ext cx="484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need to rebuild the grid as minimum distance has changed.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96048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1011</TotalTime>
  <Words>1067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SIMPLE RANDOMIZED ALGORITHMS FOR CLOSEST PAIR PROBLEMS</vt:lpstr>
      <vt:lpstr>Agenda</vt:lpstr>
      <vt:lpstr>Motivation</vt:lpstr>
      <vt:lpstr>Problem Description</vt:lpstr>
      <vt:lpstr>Algorithm Idea – Operations and Notations</vt:lpstr>
      <vt:lpstr>Algorithm Idea – Grid(P,∂)</vt:lpstr>
      <vt:lpstr>Algorithm Idea - Pseudocode</vt:lpstr>
      <vt:lpstr>Algorithm Details – Pi+1  Insertion Case 1</vt:lpstr>
      <vt:lpstr>Algorithm Details – Pi+1  Insertion Case 2</vt:lpstr>
      <vt:lpstr>Algorithm Details – Pi+1  Insertion Case 2</vt:lpstr>
      <vt:lpstr>Algorithm Details – Box dictionary of Grid</vt:lpstr>
      <vt:lpstr>Algorithm Details – Running Time Analysis</vt:lpstr>
      <vt:lpstr>Algorithm Details – Running Time Analysis</vt:lpstr>
      <vt:lpstr>High Probability Bounds</vt:lpstr>
      <vt:lpstr>Fully-Dynamic Algorithm</vt:lpstr>
      <vt:lpstr>The k closest pairs problem</vt:lpstr>
      <vt:lpstr>Implementation Details</vt:lpstr>
      <vt:lpstr>Implementation Details</vt:lpstr>
      <vt:lpstr>Implementation Details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Khedekar</dc:creator>
  <cp:lastModifiedBy>Prasad Khedekar</cp:lastModifiedBy>
  <cp:revision>46</cp:revision>
  <dcterms:created xsi:type="dcterms:W3CDTF">2017-04-27T05:21:04Z</dcterms:created>
  <dcterms:modified xsi:type="dcterms:W3CDTF">2017-04-27T22:13:00Z</dcterms:modified>
</cp:coreProperties>
</file>