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6"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71" r:id="rId15"/>
    <p:sldId id="268" r:id="rId16"/>
    <p:sldId id="269" r:id="rId17"/>
    <p:sldId id="270" r:id="rId18"/>
    <p:sldId id="272" r:id="rId19"/>
    <p:sldId id="273" r:id="rId20"/>
    <p:sldId id="274" r:id="rId21"/>
    <p:sldId id="275" r:id="rId22"/>
    <p:sldId id="276"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01344E2-4AD2-4586-B232-676E7D20E230}"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46CD1-11FF-431D-8E9A-760021D69B81}"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8802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C01344E2-4AD2-4586-B232-676E7D20E230}" type="datetimeFigureOut">
              <a:rPr lang="en-IN" smtClean="0"/>
              <a:t>10-08-2023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446CD1-11FF-431D-8E9A-760021D69B81}" type="slidenum">
              <a:rPr lang="en-IN" smtClean="0"/>
              <a:t>‹#›</a:t>
            </a:fld>
            <a:endParaRPr lang="en-IN"/>
          </a:p>
        </p:txBody>
      </p:sp>
    </p:spTree>
    <p:extLst>
      <p:ext uri="{BB962C8B-B14F-4D97-AF65-F5344CB8AC3E}">
        <p14:creationId xmlns:p14="http://schemas.microsoft.com/office/powerpoint/2010/main" val="717540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01344E2-4AD2-4586-B232-676E7D20E230}"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46CD1-11FF-431D-8E9A-760021D69B81}" type="slidenum">
              <a:rPr lang="en-IN" smtClean="0"/>
              <a:t>‹#›</a:t>
            </a:fld>
            <a:endParaRPr lang="en-IN"/>
          </a:p>
        </p:txBody>
      </p:sp>
    </p:spTree>
    <p:extLst>
      <p:ext uri="{BB962C8B-B14F-4D97-AF65-F5344CB8AC3E}">
        <p14:creationId xmlns:p14="http://schemas.microsoft.com/office/powerpoint/2010/main" val="720717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01344E2-4AD2-4586-B232-676E7D20E230}"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46CD1-11FF-431D-8E9A-760021D69B81}"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365345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01344E2-4AD2-4586-B232-676E7D20E230}"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46CD1-11FF-431D-8E9A-760021D69B81}" type="slidenum">
              <a:rPr lang="en-IN" smtClean="0"/>
              <a:t>‹#›</a:t>
            </a:fld>
            <a:endParaRPr lang="en-IN"/>
          </a:p>
        </p:txBody>
      </p:sp>
    </p:spTree>
    <p:extLst>
      <p:ext uri="{BB962C8B-B14F-4D97-AF65-F5344CB8AC3E}">
        <p14:creationId xmlns:p14="http://schemas.microsoft.com/office/powerpoint/2010/main" val="19752089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01344E2-4AD2-4586-B232-676E7D20E230}"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46CD1-11FF-431D-8E9A-760021D69B81}"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7745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01344E2-4AD2-4586-B232-676E7D20E230}"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46CD1-11FF-431D-8E9A-760021D69B81}" type="slidenum">
              <a:rPr lang="en-IN" smtClean="0"/>
              <a:t>‹#›</a:t>
            </a:fld>
            <a:endParaRPr lang="en-IN"/>
          </a:p>
        </p:txBody>
      </p:sp>
    </p:spTree>
    <p:extLst>
      <p:ext uri="{BB962C8B-B14F-4D97-AF65-F5344CB8AC3E}">
        <p14:creationId xmlns:p14="http://schemas.microsoft.com/office/powerpoint/2010/main" val="13067837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1344E2-4AD2-4586-B232-676E7D20E230}"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46CD1-11FF-431D-8E9A-760021D69B81}" type="slidenum">
              <a:rPr lang="en-IN" smtClean="0"/>
              <a:t>‹#›</a:t>
            </a:fld>
            <a:endParaRPr lang="en-IN"/>
          </a:p>
        </p:txBody>
      </p:sp>
    </p:spTree>
    <p:extLst>
      <p:ext uri="{BB962C8B-B14F-4D97-AF65-F5344CB8AC3E}">
        <p14:creationId xmlns:p14="http://schemas.microsoft.com/office/powerpoint/2010/main" val="1813828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1344E2-4AD2-4586-B232-676E7D20E230}"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46CD1-11FF-431D-8E9A-760021D69B81}" type="slidenum">
              <a:rPr lang="en-IN" smtClean="0"/>
              <a:t>‹#›</a:t>
            </a:fld>
            <a:endParaRPr lang="en-IN"/>
          </a:p>
        </p:txBody>
      </p:sp>
    </p:spTree>
    <p:extLst>
      <p:ext uri="{BB962C8B-B14F-4D97-AF65-F5344CB8AC3E}">
        <p14:creationId xmlns:p14="http://schemas.microsoft.com/office/powerpoint/2010/main" val="37400716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01344E2-4AD2-4586-B232-676E7D20E230}"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46CD1-11FF-431D-8E9A-760021D69B81}" type="slidenum">
              <a:rPr lang="en-IN" smtClean="0"/>
              <a:t>‹#›</a:t>
            </a:fld>
            <a:endParaRPr lang="en-IN"/>
          </a:p>
        </p:txBody>
      </p:sp>
    </p:spTree>
    <p:extLst>
      <p:ext uri="{BB962C8B-B14F-4D97-AF65-F5344CB8AC3E}">
        <p14:creationId xmlns:p14="http://schemas.microsoft.com/office/powerpoint/2010/main" val="8019610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1344E2-4AD2-4586-B232-676E7D20E230}"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46CD1-11FF-431D-8E9A-760021D69B81}" type="slidenum">
              <a:rPr lang="en-IN" smtClean="0"/>
              <a:t>‹#›</a:t>
            </a:fld>
            <a:endParaRPr lang="en-IN"/>
          </a:p>
        </p:txBody>
      </p:sp>
    </p:spTree>
    <p:extLst>
      <p:ext uri="{BB962C8B-B14F-4D97-AF65-F5344CB8AC3E}">
        <p14:creationId xmlns:p14="http://schemas.microsoft.com/office/powerpoint/2010/main" val="1295173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1344E2-4AD2-4586-B232-676E7D20E230}"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46CD1-11FF-431D-8E9A-760021D69B81}" type="slidenum">
              <a:rPr lang="en-IN" smtClean="0"/>
              <a:t>‹#›</a:t>
            </a:fld>
            <a:endParaRPr lang="en-IN"/>
          </a:p>
        </p:txBody>
      </p:sp>
    </p:spTree>
    <p:extLst>
      <p:ext uri="{BB962C8B-B14F-4D97-AF65-F5344CB8AC3E}">
        <p14:creationId xmlns:p14="http://schemas.microsoft.com/office/powerpoint/2010/main" val="22142145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01344E2-4AD2-4586-B232-676E7D20E230}"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46CD1-11FF-431D-8E9A-760021D69B81}" type="slidenum">
              <a:rPr lang="en-IN" smtClean="0"/>
              <a:t>‹#›</a:t>
            </a:fld>
            <a:endParaRPr lang="en-IN"/>
          </a:p>
        </p:txBody>
      </p:sp>
    </p:spTree>
    <p:extLst>
      <p:ext uri="{BB962C8B-B14F-4D97-AF65-F5344CB8AC3E}">
        <p14:creationId xmlns:p14="http://schemas.microsoft.com/office/powerpoint/2010/main" val="31229075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01344E2-4AD2-4586-B232-676E7D20E230}" type="datetimeFigureOut">
              <a:rPr lang="en-IN" smtClean="0"/>
              <a:t>10-08-2023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446CD1-11FF-431D-8E9A-760021D69B81}" type="slidenum">
              <a:rPr lang="en-IN" smtClean="0"/>
              <a:t>‹#›</a:t>
            </a:fld>
            <a:endParaRPr lang="en-IN"/>
          </a:p>
        </p:txBody>
      </p:sp>
    </p:spTree>
    <p:extLst>
      <p:ext uri="{BB962C8B-B14F-4D97-AF65-F5344CB8AC3E}">
        <p14:creationId xmlns:p14="http://schemas.microsoft.com/office/powerpoint/2010/main" val="10419225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01344E2-4AD2-4586-B232-676E7D20E230}" type="datetimeFigureOut">
              <a:rPr lang="en-IN" smtClean="0"/>
              <a:t>10-08-2023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446CD1-11FF-431D-8E9A-760021D69B81}" type="slidenum">
              <a:rPr lang="en-IN" smtClean="0"/>
              <a:t>‹#›</a:t>
            </a:fld>
            <a:endParaRPr lang="en-IN"/>
          </a:p>
        </p:txBody>
      </p:sp>
    </p:spTree>
    <p:extLst>
      <p:ext uri="{BB962C8B-B14F-4D97-AF65-F5344CB8AC3E}">
        <p14:creationId xmlns:p14="http://schemas.microsoft.com/office/powerpoint/2010/main" val="13167032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01344E2-4AD2-4586-B232-676E7D20E230}" type="datetimeFigureOut">
              <a:rPr lang="en-IN" smtClean="0"/>
              <a:t>10-08-2023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446CD1-11FF-431D-8E9A-760021D69B81}" type="slidenum">
              <a:rPr lang="en-IN" smtClean="0"/>
              <a:t>‹#›</a:t>
            </a:fld>
            <a:endParaRPr lang="en-IN"/>
          </a:p>
        </p:txBody>
      </p:sp>
    </p:spTree>
    <p:extLst>
      <p:ext uri="{BB962C8B-B14F-4D97-AF65-F5344CB8AC3E}">
        <p14:creationId xmlns:p14="http://schemas.microsoft.com/office/powerpoint/2010/main" val="12843297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1344E2-4AD2-4586-B232-676E7D20E230}" type="datetimeFigureOut">
              <a:rPr lang="en-IN" smtClean="0"/>
              <a:t>10-08-2023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446CD1-11FF-431D-8E9A-760021D69B81}" type="slidenum">
              <a:rPr lang="en-IN" smtClean="0"/>
              <a:t>‹#›</a:t>
            </a:fld>
            <a:endParaRPr lang="en-IN"/>
          </a:p>
        </p:txBody>
      </p:sp>
    </p:spTree>
    <p:extLst>
      <p:ext uri="{BB962C8B-B14F-4D97-AF65-F5344CB8AC3E}">
        <p14:creationId xmlns:p14="http://schemas.microsoft.com/office/powerpoint/2010/main" val="8907796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01344E2-4AD2-4586-B232-676E7D20E230}" type="datetimeFigureOut">
              <a:rPr lang="en-IN" smtClean="0"/>
              <a:t>10-08-2023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446CD1-11FF-431D-8E9A-760021D69B81}" type="slidenum">
              <a:rPr lang="en-IN" smtClean="0"/>
              <a:t>‹#›</a:t>
            </a:fld>
            <a:endParaRPr lang="en-IN"/>
          </a:p>
        </p:txBody>
      </p:sp>
    </p:spTree>
    <p:extLst>
      <p:ext uri="{BB962C8B-B14F-4D97-AF65-F5344CB8AC3E}">
        <p14:creationId xmlns:p14="http://schemas.microsoft.com/office/powerpoint/2010/main" val="40675552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01344E2-4AD2-4586-B232-676E7D20E230}" type="datetimeFigureOut">
              <a:rPr lang="en-IN" smtClean="0"/>
              <a:t>10-08-2023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446CD1-11FF-431D-8E9A-760021D69B81}" type="slidenum">
              <a:rPr lang="en-IN" smtClean="0"/>
              <a:t>‹#›</a:t>
            </a:fld>
            <a:endParaRPr lang="en-IN"/>
          </a:p>
        </p:txBody>
      </p:sp>
    </p:spTree>
    <p:extLst>
      <p:ext uri="{BB962C8B-B14F-4D97-AF65-F5344CB8AC3E}">
        <p14:creationId xmlns:p14="http://schemas.microsoft.com/office/powerpoint/2010/main" val="1879917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1344E2-4AD2-4586-B232-676E7D20E230}"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46CD1-11FF-431D-8E9A-760021D69B81}" type="slidenum">
              <a:rPr lang="en-IN" smtClean="0"/>
              <a:t>‹#›</a:t>
            </a:fld>
            <a:endParaRPr lang="en-IN"/>
          </a:p>
        </p:txBody>
      </p:sp>
    </p:spTree>
    <p:extLst>
      <p:ext uri="{BB962C8B-B14F-4D97-AF65-F5344CB8AC3E}">
        <p14:creationId xmlns:p14="http://schemas.microsoft.com/office/powerpoint/2010/main" val="27421685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1344E2-4AD2-4586-B232-676E7D20E230}"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46CD1-11FF-431D-8E9A-760021D69B81}" type="slidenum">
              <a:rPr lang="en-IN" smtClean="0"/>
              <a:t>‹#›</a:t>
            </a:fld>
            <a:endParaRPr lang="en-IN"/>
          </a:p>
        </p:txBody>
      </p:sp>
    </p:spTree>
    <p:extLst>
      <p:ext uri="{BB962C8B-B14F-4D97-AF65-F5344CB8AC3E}">
        <p14:creationId xmlns:p14="http://schemas.microsoft.com/office/powerpoint/2010/main" val="3481166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01344E2-4AD2-4586-B232-676E7D20E230}"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46CD1-11FF-431D-8E9A-760021D69B81}" type="slidenum">
              <a:rPr lang="en-IN" smtClean="0"/>
              <a:t>‹#›</a:t>
            </a:fld>
            <a:endParaRPr lang="en-IN"/>
          </a:p>
        </p:txBody>
      </p:sp>
    </p:spTree>
    <p:extLst>
      <p:ext uri="{BB962C8B-B14F-4D97-AF65-F5344CB8AC3E}">
        <p14:creationId xmlns:p14="http://schemas.microsoft.com/office/powerpoint/2010/main" val="1058379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01344E2-4AD2-4586-B232-676E7D20E230}" type="datetimeFigureOut">
              <a:rPr lang="en-IN" smtClean="0"/>
              <a:t>10-08-2023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446CD1-11FF-431D-8E9A-760021D69B81}" type="slidenum">
              <a:rPr lang="en-IN" smtClean="0"/>
              <a:t>‹#›</a:t>
            </a:fld>
            <a:endParaRPr lang="en-IN"/>
          </a:p>
        </p:txBody>
      </p:sp>
    </p:spTree>
    <p:extLst>
      <p:ext uri="{BB962C8B-B14F-4D97-AF65-F5344CB8AC3E}">
        <p14:creationId xmlns:p14="http://schemas.microsoft.com/office/powerpoint/2010/main" val="340396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01344E2-4AD2-4586-B232-676E7D20E230}" type="datetimeFigureOut">
              <a:rPr lang="en-IN" smtClean="0"/>
              <a:t>10-08-2023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446CD1-11FF-431D-8E9A-760021D69B81}" type="slidenum">
              <a:rPr lang="en-IN" smtClean="0"/>
              <a:t>‹#›</a:t>
            </a:fld>
            <a:endParaRPr lang="en-IN"/>
          </a:p>
        </p:txBody>
      </p:sp>
    </p:spTree>
    <p:extLst>
      <p:ext uri="{BB962C8B-B14F-4D97-AF65-F5344CB8AC3E}">
        <p14:creationId xmlns:p14="http://schemas.microsoft.com/office/powerpoint/2010/main" val="2598270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01344E2-4AD2-4586-B232-676E7D20E230}" type="datetimeFigureOut">
              <a:rPr lang="en-IN" smtClean="0"/>
              <a:t>10-08-2023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446CD1-11FF-431D-8E9A-760021D69B81}" type="slidenum">
              <a:rPr lang="en-IN" smtClean="0"/>
              <a:t>‹#›</a:t>
            </a:fld>
            <a:endParaRPr lang="en-IN"/>
          </a:p>
        </p:txBody>
      </p:sp>
    </p:spTree>
    <p:extLst>
      <p:ext uri="{BB962C8B-B14F-4D97-AF65-F5344CB8AC3E}">
        <p14:creationId xmlns:p14="http://schemas.microsoft.com/office/powerpoint/2010/main" val="1967758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1344E2-4AD2-4586-B232-676E7D20E230}" type="datetimeFigureOut">
              <a:rPr lang="en-IN" smtClean="0"/>
              <a:t>10-08-2023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446CD1-11FF-431D-8E9A-760021D69B81}" type="slidenum">
              <a:rPr lang="en-IN" smtClean="0"/>
              <a:t>‹#›</a:t>
            </a:fld>
            <a:endParaRPr lang="en-IN"/>
          </a:p>
        </p:txBody>
      </p:sp>
    </p:spTree>
    <p:extLst>
      <p:ext uri="{BB962C8B-B14F-4D97-AF65-F5344CB8AC3E}">
        <p14:creationId xmlns:p14="http://schemas.microsoft.com/office/powerpoint/2010/main" val="2829579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01344E2-4AD2-4586-B232-676E7D20E230}" type="datetimeFigureOut">
              <a:rPr lang="en-IN" smtClean="0"/>
              <a:t>10-08-2023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446CD1-11FF-431D-8E9A-760021D69B81}" type="slidenum">
              <a:rPr lang="en-IN" smtClean="0"/>
              <a:t>‹#›</a:t>
            </a:fld>
            <a:endParaRPr lang="en-IN"/>
          </a:p>
        </p:txBody>
      </p:sp>
    </p:spTree>
    <p:extLst>
      <p:ext uri="{BB962C8B-B14F-4D97-AF65-F5344CB8AC3E}">
        <p14:creationId xmlns:p14="http://schemas.microsoft.com/office/powerpoint/2010/main" val="1247436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01344E2-4AD2-4586-B232-676E7D20E230}" type="datetimeFigureOut">
              <a:rPr lang="en-IN" smtClean="0"/>
              <a:t>10-08-2023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446CD1-11FF-431D-8E9A-760021D69B81}" type="slidenum">
              <a:rPr lang="en-IN" smtClean="0"/>
              <a:t>‹#›</a:t>
            </a:fld>
            <a:endParaRPr lang="en-IN"/>
          </a:p>
        </p:txBody>
      </p:sp>
    </p:spTree>
    <p:extLst>
      <p:ext uri="{BB962C8B-B14F-4D97-AF65-F5344CB8AC3E}">
        <p14:creationId xmlns:p14="http://schemas.microsoft.com/office/powerpoint/2010/main" val="332762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01344E2-4AD2-4586-B232-676E7D20E230}" type="datetimeFigureOut">
              <a:rPr lang="en-IN" smtClean="0"/>
              <a:t>10-08-2023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0446CD1-11FF-431D-8E9A-760021D69B81}" type="slidenum">
              <a:rPr lang="en-IN" smtClean="0"/>
              <a:t>‹#›</a:t>
            </a:fld>
            <a:endParaRPr lang="en-IN"/>
          </a:p>
        </p:txBody>
      </p:sp>
    </p:spTree>
    <p:extLst>
      <p:ext uri="{BB962C8B-B14F-4D97-AF65-F5344CB8AC3E}">
        <p14:creationId xmlns:p14="http://schemas.microsoft.com/office/powerpoint/2010/main" val="233556571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1344E2-4AD2-4586-B232-676E7D20E230}" type="datetimeFigureOut">
              <a:rPr lang="en-IN" smtClean="0"/>
              <a:t>10-08-2023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446CD1-11FF-431D-8E9A-760021D69B81}" type="slidenum">
              <a:rPr lang="en-IN" smtClean="0"/>
              <a:t>‹#›</a:t>
            </a:fld>
            <a:endParaRPr lang="en-IN"/>
          </a:p>
        </p:txBody>
      </p:sp>
    </p:spTree>
    <p:extLst>
      <p:ext uri="{BB962C8B-B14F-4D97-AF65-F5344CB8AC3E}">
        <p14:creationId xmlns:p14="http://schemas.microsoft.com/office/powerpoint/2010/main" val="296965790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98582" y="1451295"/>
            <a:ext cx="9538283" cy="630942"/>
          </a:xfrm>
          <a:prstGeom prst="rect">
            <a:avLst/>
          </a:prstGeom>
          <a:noFill/>
        </p:spPr>
        <p:txBody>
          <a:bodyPr wrap="square" rtlCol="0">
            <a:spAutoFit/>
          </a:bodyPr>
          <a:lstStyle/>
          <a:p>
            <a:r>
              <a:rPr lang="en-US" sz="3500" b="1" dirty="0" smtClean="0"/>
              <a:t>Capstone Project – Movie Rental Analysis</a:t>
            </a:r>
            <a:endParaRPr lang="en-IN" sz="3500" b="1" dirty="0"/>
          </a:p>
        </p:txBody>
      </p:sp>
      <p:pic>
        <p:nvPicPr>
          <p:cNvPr id="5" name="Picture 4" descr="Microsoft Power BI"/>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spTree>
    <p:extLst>
      <p:ext uri="{BB962C8B-B14F-4D97-AF65-F5344CB8AC3E}">
        <p14:creationId xmlns:p14="http://schemas.microsoft.com/office/powerpoint/2010/main" val="4231851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0451" y="771787"/>
            <a:ext cx="6769916" cy="1754326"/>
          </a:xfrm>
          <a:prstGeom prst="rect">
            <a:avLst/>
          </a:prstGeom>
          <a:noFill/>
        </p:spPr>
        <p:txBody>
          <a:bodyPr wrap="square" rtlCol="0">
            <a:spAutoFit/>
          </a:bodyPr>
          <a:lstStyle/>
          <a:p>
            <a:r>
              <a:rPr lang="en-US" dirty="0" smtClean="0"/>
              <a:t>How may customers are there in each country?</a:t>
            </a:r>
          </a:p>
          <a:p>
            <a:endParaRPr lang="en-US" dirty="0"/>
          </a:p>
          <a:p>
            <a:r>
              <a:rPr lang="en-US" dirty="0" smtClean="0"/>
              <a:t>Going by the visual, It can be understood that customer distribution is </a:t>
            </a:r>
          </a:p>
          <a:p>
            <a:r>
              <a:rPr lang="en-US" dirty="0" smtClean="0"/>
              <a:t>Uneven.</a:t>
            </a:r>
          </a:p>
          <a:p>
            <a:r>
              <a:rPr lang="en-US" dirty="0" smtClean="0"/>
              <a:t>India, China,US,Japan and Mexico are the top 5 countries with highest</a:t>
            </a:r>
          </a:p>
          <a:p>
            <a:r>
              <a:rPr lang="en-US" dirty="0" smtClean="0"/>
              <a:t>Number of customers present. </a:t>
            </a:r>
            <a:endParaRPr lang="en-IN" dirty="0"/>
          </a:p>
        </p:txBody>
      </p:sp>
      <p:pic>
        <p:nvPicPr>
          <p:cNvPr id="5" name="Picture 4"/>
          <p:cNvPicPr>
            <a:picLocks noChangeAspect="1"/>
          </p:cNvPicPr>
          <p:nvPr/>
        </p:nvPicPr>
        <p:blipFill>
          <a:blip r:embed="rId2"/>
          <a:stretch>
            <a:fillRect/>
          </a:stretch>
        </p:blipFill>
        <p:spPr>
          <a:xfrm>
            <a:off x="791910" y="2981562"/>
            <a:ext cx="3410426" cy="2857899"/>
          </a:xfrm>
          <a:prstGeom prst="rect">
            <a:avLst/>
          </a:prstGeom>
        </p:spPr>
      </p:pic>
      <p:pic>
        <p:nvPicPr>
          <p:cNvPr id="6" name="Picture 5"/>
          <p:cNvPicPr>
            <a:picLocks noChangeAspect="1"/>
          </p:cNvPicPr>
          <p:nvPr/>
        </p:nvPicPr>
        <p:blipFill>
          <a:blip r:embed="rId3"/>
          <a:stretch>
            <a:fillRect/>
          </a:stretch>
        </p:blipFill>
        <p:spPr>
          <a:xfrm>
            <a:off x="7757406" y="667220"/>
            <a:ext cx="3858163" cy="5792008"/>
          </a:xfrm>
          <a:prstGeom prst="rect">
            <a:avLst/>
          </a:prstGeom>
        </p:spPr>
      </p:pic>
    </p:spTree>
    <p:extLst>
      <p:ext uri="{BB962C8B-B14F-4D97-AF65-F5344CB8AC3E}">
        <p14:creationId xmlns:p14="http://schemas.microsoft.com/office/powerpoint/2010/main" val="2230294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31846" y="729842"/>
            <a:ext cx="5654180" cy="4801314"/>
          </a:xfrm>
          <a:prstGeom prst="rect">
            <a:avLst/>
          </a:prstGeom>
          <a:noFill/>
        </p:spPr>
        <p:txBody>
          <a:bodyPr wrap="square" rtlCol="0">
            <a:spAutoFit/>
          </a:bodyPr>
          <a:lstStyle/>
          <a:p>
            <a:r>
              <a:rPr lang="en-US" dirty="0" smtClean="0"/>
              <a:t>What is the distribution of the customers store wise?</a:t>
            </a:r>
          </a:p>
          <a:p>
            <a:endParaRPr lang="en-US" dirty="0" smtClean="0"/>
          </a:p>
          <a:p>
            <a:r>
              <a:rPr lang="en-US" dirty="0" smtClean="0"/>
              <a:t>The visual depicts that Store 1 has 54 % of the total customers whereas store 2 has 46 % of the total customers.</a:t>
            </a:r>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r>
              <a:rPr lang="en-US" dirty="0" smtClean="0"/>
              <a:t>What is the sales distribution store wise?</a:t>
            </a:r>
          </a:p>
          <a:p>
            <a:endParaRPr lang="en-US" dirty="0"/>
          </a:p>
          <a:p>
            <a:endParaRPr lang="en-US" dirty="0" smtClean="0"/>
          </a:p>
          <a:p>
            <a:r>
              <a:rPr lang="en-US" dirty="0" smtClean="0"/>
              <a:t>As can be seen from the visual store 1 does the 55 % of the total sales whereas store 2 does 45 % of the total sales</a:t>
            </a:r>
            <a:endParaRPr lang="en-IN" dirty="0"/>
          </a:p>
        </p:txBody>
      </p:sp>
      <p:pic>
        <p:nvPicPr>
          <p:cNvPr id="3" name="Picture 2"/>
          <p:cNvPicPr>
            <a:picLocks noChangeAspect="1"/>
          </p:cNvPicPr>
          <p:nvPr/>
        </p:nvPicPr>
        <p:blipFill>
          <a:blip r:embed="rId2"/>
          <a:stretch>
            <a:fillRect/>
          </a:stretch>
        </p:blipFill>
        <p:spPr>
          <a:xfrm>
            <a:off x="7310156" y="630371"/>
            <a:ext cx="3410426" cy="2896004"/>
          </a:xfrm>
          <a:prstGeom prst="rect">
            <a:avLst/>
          </a:prstGeom>
        </p:spPr>
      </p:pic>
      <p:pic>
        <p:nvPicPr>
          <p:cNvPr id="4" name="Picture 3"/>
          <p:cNvPicPr>
            <a:picLocks noChangeAspect="1"/>
          </p:cNvPicPr>
          <p:nvPr/>
        </p:nvPicPr>
        <p:blipFill>
          <a:blip r:embed="rId3"/>
          <a:stretch>
            <a:fillRect/>
          </a:stretch>
        </p:blipFill>
        <p:spPr>
          <a:xfrm>
            <a:off x="7310155" y="3675147"/>
            <a:ext cx="3494865" cy="2762636"/>
          </a:xfrm>
          <a:prstGeom prst="rect">
            <a:avLst/>
          </a:prstGeom>
        </p:spPr>
      </p:pic>
    </p:spTree>
    <p:extLst>
      <p:ext uri="{BB962C8B-B14F-4D97-AF65-F5344CB8AC3E}">
        <p14:creationId xmlns:p14="http://schemas.microsoft.com/office/powerpoint/2010/main" val="802391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454779" y="194784"/>
            <a:ext cx="5372850" cy="3096057"/>
          </a:xfrm>
          <a:prstGeom prst="rect">
            <a:avLst/>
          </a:prstGeom>
        </p:spPr>
      </p:pic>
      <p:pic>
        <p:nvPicPr>
          <p:cNvPr id="3" name="Picture 2"/>
          <p:cNvPicPr>
            <a:picLocks noChangeAspect="1"/>
          </p:cNvPicPr>
          <p:nvPr/>
        </p:nvPicPr>
        <p:blipFill>
          <a:blip r:embed="rId3"/>
          <a:stretch>
            <a:fillRect/>
          </a:stretch>
        </p:blipFill>
        <p:spPr>
          <a:xfrm>
            <a:off x="6454779" y="3553792"/>
            <a:ext cx="5467753" cy="3038899"/>
          </a:xfrm>
          <a:prstGeom prst="rect">
            <a:avLst/>
          </a:prstGeom>
        </p:spPr>
      </p:pic>
      <p:sp>
        <p:nvSpPr>
          <p:cNvPr id="4" name="TextBox 3"/>
          <p:cNvSpPr txBox="1"/>
          <p:nvPr/>
        </p:nvSpPr>
        <p:spPr>
          <a:xfrm>
            <a:off x="855677" y="1742812"/>
            <a:ext cx="4974672" cy="2585323"/>
          </a:xfrm>
          <a:prstGeom prst="rect">
            <a:avLst/>
          </a:prstGeom>
          <a:noFill/>
        </p:spPr>
        <p:txBody>
          <a:bodyPr wrap="square" rtlCol="0">
            <a:spAutoFit/>
          </a:bodyPr>
          <a:lstStyle/>
          <a:p>
            <a:r>
              <a:rPr lang="en-US" dirty="0" smtClean="0"/>
              <a:t>How do the sales and no of rental orders vary month wise?</a:t>
            </a:r>
          </a:p>
          <a:p>
            <a:endParaRPr lang="en-US" dirty="0" smtClean="0"/>
          </a:p>
          <a:p>
            <a:endParaRPr lang="en-US" dirty="0"/>
          </a:p>
          <a:p>
            <a:endParaRPr lang="en-US" dirty="0"/>
          </a:p>
          <a:p>
            <a:r>
              <a:rPr lang="en-US" dirty="0" smtClean="0"/>
              <a:t>As can be understood from the visual , sales starts to increase from the May month. It peaks in July and starts to decrease.</a:t>
            </a:r>
          </a:p>
          <a:p>
            <a:r>
              <a:rPr lang="en-US" dirty="0" smtClean="0"/>
              <a:t>Similar trend is observed in rental orders.</a:t>
            </a:r>
            <a:endParaRPr lang="en-IN" dirty="0"/>
          </a:p>
        </p:txBody>
      </p:sp>
    </p:spTree>
    <p:extLst>
      <p:ext uri="{BB962C8B-B14F-4D97-AF65-F5344CB8AC3E}">
        <p14:creationId xmlns:p14="http://schemas.microsoft.com/office/powerpoint/2010/main" val="2746223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0117" y="1983668"/>
            <a:ext cx="5738070" cy="2862322"/>
          </a:xfrm>
          <a:prstGeom prst="rect">
            <a:avLst/>
          </a:prstGeom>
          <a:noFill/>
        </p:spPr>
        <p:txBody>
          <a:bodyPr wrap="square" rtlCol="0">
            <a:spAutoFit/>
          </a:bodyPr>
          <a:lstStyle/>
          <a:p>
            <a:r>
              <a:rPr lang="en-US" dirty="0" smtClean="0"/>
              <a:t>Which are top 5 countries by sales and no of rentals orders?</a:t>
            </a:r>
          </a:p>
          <a:p>
            <a:endParaRPr lang="en-US" dirty="0"/>
          </a:p>
          <a:p>
            <a:endParaRPr lang="en-US" dirty="0" smtClean="0"/>
          </a:p>
          <a:p>
            <a:r>
              <a:rPr lang="en-US" dirty="0" smtClean="0"/>
              <a:t>India, China, US , Japan and Mexico are the  top 5 countries in terms of the sales generated. </a:t>
            </a:r>
          </a:p>
          <a:p>
            <a:endParaRPr lang="en-US" dirty="0" smtClean="0"/>
          </a:p>
          <a:p>
            <a:endParaRPr lang="en-US" dirty="0"/>
          </a:p>
          <a:p>
            <a:r>
              <a:rPr lang="en-US" dirty="0" smtClean="0"/>
              <a:t>These same 5 countries with the same order are also top 5 countries in terms of the number of rental orders.</a:t>
            </a:r>
            <a:endParaRPr lang="en-IN" dirty="0"/>
          </a:p>
        </p:txBody>
      </p:sp>
      <p:pic>
        <p:nvPicPr>
          <p:cNvPr id="3" name="Picture 2"/>
          <p:cNvPicPr>
            <a:picLocks noChangeAspect="1"/>
          </p:cNvPicPr>
          <p:nvPr/>
        </p:nvPicPr>
        <p:blipFill>
          <a:blip r:embed="rId2"/>
          <a:stretch>
            <a:fillRect/>
          </a:stretch>
        </p:blipFill>
        <p:spPr>
          <a:xfrm>
            <a:off x="6813930" y="490246"/>
            <a:ext cx="4182059" cy="2924583"/>
          </a:xfrm>
          <a:prstGeom prst="rect">
            <a:avLst/>
          </a:prstGeom>
        </p:spPr>
      </p:pic>
      <p:pic>
        <p:nvPicPr>
          <p:cNvPr id="4" name="Picture 3"/>
          <p:cNvPicPr>
            <a:picLocks noChangeAspect="1"/>
          </p:cNvPicPr>
          <p:nvPr/>
        </p:nvPicPr>
        <p:blipFill>
          <a:blip r:embed="rId3"/>
          <a:stretch>
            <a:fillRect/>
          </a:stretch>
        </p:blipFill>
        <p:spPr>
          <a:xfrm>
            <a:off x="6813930" y="3704213"/>
            <a:ext cx="4134427" cy="2876951"/>
          </a:xfrm>
          <a:prstGeom prst="rect">
            <a:avLst/>
          </a:prstGeom>
        </p:spPr>
      </p:pic>
    </p:spTree>
    <p:extLst>
      <p:ext uri="{BB962C8B-B14F-4D97-AF65-F5344CB8AC3E}">
        <p14:creationId xmlns:p14="http://schemas.microsoft.com/office/powerpoint/2010/main" val="274170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81137" y="1602297"/>
            <a:ext cx="5972962" cy="1200329"/>
          </a:xfrm>
          <a:prstGeom prst="rect">
            <a:avLst/>
          </a:prstGeom>
          <a:noFill/>
        </p:spPr>
        <p:txBody>
          <a:bodyPr wrap="square" rtlCol="0">
            <a:spAutoFit/>
          </a:bodyPr>
          <a:lstStyle/>
          <a:p>
            <a:r>
              <a:rPr lang="en-US" dirty="0" smtClean="0"/>
              <a:t>Which are top 5 cities in terms on sales and number of rental orders?</a:t>
            </a:r>
          </a:p>
          <a:p>
            <a:endParaRPr lang="en-US" dirty="0"/>
          </a:p>
          <a:p>
            <a:pPr algn="ctr"/>
            <a:endParaRPr lang="en-US" dirty="0" smtClean="0"/>
          </a:p>
        </p:txBody>
      </p:sp>
      <p:pic>
        <p:nvPicPr>
          <p:cNvPr id="3" name="Picture 2"/>
          <p:cNvPicPr>
            <a:picLocks noChangeAspect="1"/>
          </p:cNvPicPr>
          <p:nvPr/>
        </p:nvPicPr>
        <p:blipFill>
          <a:blip r:embed="rId2"/>
          <a:stretch>
            <a:fillRect/>
          </a:stretch>
        </p:blipFill>
        <p:spPr>
          <a:xfrm>
            <a:off x="958520" y="3262239"/>
            <a:ext cx="8278380" cy="2934109"/>
          </a:xfrm>
          <a:prstGeom prst="rect">
            <a:avLst/>
          </a:prstGeom>
        </p:spPr>
      </p:pic>
    </p:spTree>
    <p:extLst>
      <p:ext uri="{BB962C8B-B14F-4D97-AF65-F5344CB8AC3E}">
        <p14:creationId xmlns:p14="http://schemas.microsoft.com/office/powerpoint/2010/main" val="1759586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554686" y="580627"/>
            <a:ext cx="7059010" cy="5696745"/>
          </a:xfrm>
          <a:prstGeom prst="rect">
            <a:avLst/>
          </a:prstGeom>
        </p:spPr>
      </p:pic>
      <p:sp>
        <p:nvSpPr>
          <p:cNvPr id="4" name="TextBox 3"/>
          <p:cNvSpPr txBox="1"/>
          <p:nvPr/>
        </p:nvSpPr>
        <p:spPr>
          <a:xfrm>
            <a:off x="352338" y="1593908"/>
            <a:ext cx="3842157" cy="3416320"/>
          </a:xfrm>
          <a:prstGeom prst="rect">
            <a:avLst/>
          </a:prstGeom>
          <a:noFill/>
        </p:spPr>
        <p:txBody>
          <a:bodyPr wrap="square" rtlCol="0">
            <a:spAutoFit/>
          </a:bodyPr>
          <a:lstStyle/>
          <a:p>
            <a:r>
              <a:rPr lang="en-US" dirty="0" smtClean="0"/>
              <a:t>What is sales per customer country wise?</a:t>
            </a:r>
          </a:p>
          <a:p>
            <a:endParaRPr lang="en-US" dirty="0"/>
          </a:p>
          <a:p>
            <a:r>
              <a:rPr lang="en-US" dirty="0" smtClean="0"/>
              <a:t>Sales per customer in the country= (total sales generated in the country)/(Total number of customers in the country)</a:t>
            </a:r>
          </a:p>
          <a:p>
            <a:endParaRPr lang="en-US" dirty="0"/>
          </a:p>
          <a:p>
            <a:endParaRPr lang="en-US" dirty="0" smtClean="0"/>
          </a:p>
          <a:p>
            <a:r>
              <a:rPr lang="en-US" dirty="0" smtClean="0"/>
              <a:t>As can be seen Reunion has the  highest sales per customer that is 217.</a:t>
            </a:r>
          </a:p>
          <a:p>
            <a:endParaRPr lang="en-US" dirty="0"/>
          </a:p>
        </p:txBody>
      </p:sp>
    </p:spTree>
    <p:extLst>
      <p:ext uri="{BB962C8B-B14F-4D97-AF65-F5344CB8AC3E}">
        <p14:creationId xmlns:p14="http://schemas.microsoft.com/office/powerpoint/2010/main" val="796975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8036" y="-62400"/>
            <a:ext cx="12508071" cy="6982799"/>
          </a:xfrm>
          <a:prstGeom prst="rect">
            <a:avLst/>
          </a:prstGeom>
        </p:spPr>
      </p:pic>
    </p:spTree>
    <p:extLst>
      <p:ext uri="{BB962C8B-B14F-4D97-AF65-F5344CB8AC3E}">
        <p14:creationId xmlns:p14="http://schemas.microsoft.com/office/powerpoint/2010/main" val="3453871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898976" y="322465"/>
            <a:ext cx="5830114" cy="2924583"/>
          </a:xfrm>
          <a:prstGeom prst="rect">
            <a:avLst/>
          </a:prstGeom>
        </p:spPr>
      </p:pic>
      <p:sp>
        <p:nvSpPr>
          <p:cNvPr id="3" name="TextBox 2"/>
          <p:cNvSpPr txBox="1"/>
          <p:nvPr/>
        </p:nvSpPr>
        <p:spPr>
          <a:xfrm>
            <a:off x="771787" y="662730"/>
            <a:ext cx="4832059" cy="5078313"/>
          </a:xfrm>
          <a:prstGeom prst="rect">
            <a:avLst/>
          </a:prstGeom>
          <a:noFill/>
        </p:spPr>
        <p:txBody>
          <a:bodyPr wrap="square" rtlCol="0">
            <a:spAutoFit/>
          </a:bodyPr>
          <a:lstStyle/>
          <a:p>
            <a:r>
              <a:rPr lang="en-US" dirty="0" smtClean="0"/>
              <a:t>What is the sales distribution by the films category ?</a:t>
            </a:r>
          </a:p>
          <a:p>
            <a:endParaRPr lang="en-US" dirty="0"/>
          </a:p>
          <a:p>
            <a:r>
              <a:rPr lang="en-US" dirty="0" smtClean="0"/>
              <a:t>As can be seen from the visual sports category has the maximum sales and no of rental orders.</a:t>
            </a:r>
          </a:p>
          <a:p>
            <a:r>
              <a:rPr lang="en-US" dirty="0" smtClean="0"/>
              <a:t>Sci-fi, Animation, drama and comedy are other top 4 categories. </a:t>
            </a:r>
            <a:endParaRPr lang="en-US" dirty="0"/>
          </a:p>
          <a:p>
            <a:endParaRPr lang="en-US" dirty="0" smtClean="0"/>
          </a:p>
          <a:p>
            <a:endParaRPr lang="en-US" dirty="0"/>
          </a:p>
          <a:p>
            <a:endParaRPr lang="en-US" dirty="0" smtClean="0"/>
          </a:p>
          <a:p>
            <a:endParaRPr lang="en-US" dirty="0"/>
          </a:p>
          <a:p>
            <a:endParaRPr lang="en-US" dirty="0" smtClean="0"/>
          </a:p>
          <a:p>
            <a:r>
              <a:rPr lang="en-US" dirty="0" smtClean="0"/>
              <a:t>What is the rental order distribution by film category</a:t>
            </a:r>
          </a:p>
          <a:p>
            <a:endParaRPr lang="en-US" dirty="0"/>
          </a:p>
          <a:p>
            <a:r>
              <a:rPr lang="en-US" dirty="0" smtClean="0"/>
              <a:t>As can be seen from the visual, Sports category has the maximum no of rentals orders. Followed by Animation, Action, Sci-fi and family.</a:t>
            </a:r>
            <a:endParaRPr lang="en-IN" dirty="0"/>
          </a:p>
        </p:txBody>
      </p:sp>
      <p:pic>
        <p:nvPicPr>
          <p:cNvPr id="4" name="Picture 3"/>
          <p:cNvPicPr>
            <a:picLocks noChangeAspect="1"/>
          </p:cNvPicPr>
          <p:nvPr/>
        </p:nvPicPr>
        <p:blipFill>
          <a:blip r:embed="rId3"/>
          <a:stretch>
            <a:fillRect/>
          </a:stretch>
        </p:blipFill>
        <p:spPr>
          <a:xfrm>
            <a:off x="5937081" y="3608802"/>
            <a:ext cx="5753903" cy="2915057"/>
          </a:xfrm>
          <a:prstGeom prst="rect">
            <a:avLst/>
          </a:prstGeom>
        </p:spPr>
      </p:pic>
    </p:spTree>
    <p:extLst>
      <p:ext uri="{BB962C8B-B14F-4D97-AF65-F5344CB8AC3E}">
        <p14:creationId xmlns:p14="http://schemas.microsoft.com/office/powerpoint/2010/main" val="3134142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259489" y="1091979"/>
            <a:ext cx="5763429" cy="2962688"/>
          </a:xfrm>
          <a:prstGeom prst="rect">
            <a:avLst/>
          </a:prstGeom>
        </p:spPr>
      </p:pic>
      <p:sp>
        <p:nvSpPr>
          <p:cNvPr id="3" name="TextBox 2"/>
          <p:cNvSpPr txBox="1"/>
          <p:nvPr/>
        </p:nvSpPr>
        <p:spPr>
          <a:xfrm>
            <a:off x="620785" y="1280661"/>
            <a:ext cx="4882393" cy="2585323"/>
          </a:xfrm>
          <a:prstGeom prst="rect">
            <a:avLst/>
          </a:prstGeom>
          <a:noFill/>
        </p:spPr>
        <p:txBody>
          <a:bodyPr wrap="square" rtlCol="0">
            <a:spAutoFit/>
          </a:bodyPr>
          <a:lstStyle/>
          <a:p>
            <a:r>
              <a:rPr lang="en-US" dirty="0" smtClean="0"/>
              <a:t>How each film category performs in terms of sales and no of rentals?</a:t>
            </a:r>
          </a:p>
          <a:p>
            <a:endParaRPr lang="en-US" dirty="0"/>
          </a:p>
          <a:p>
            <a:endParaRPr lang="en-US" dirty="0" smtClean="0"/>
          </a:p>
          <a:p>
            <a:r>
              <a:rPr lang="en-US" dirty="0" smtClean="0"/>
              <a:t>The scatter plot shows the sales on Y axis and count of rental orders on X axis for each film category.</a:t>
            </a:r>
          </a:p>
          <a:p>
            <a:r>
              <a:rPr lang="en-US" dirty="0" smtClean="0"/>
              <a:t>Sports is the category which dominates both in orders and sales.</a:t>
            </a:r>
            <a:endParaRPr lang="en-IN" dirty="0"/>
          </a:p>
        </p:txBody>
      </p:sp>
    </p:spTree>
    <p:extLst>
      <p:ext uri="{BB962C8B-B14F-4D97-AF65-F5344CB8AC3E}">
        <p14:creationId xmlns:p14="http://schemas.microsoft.com/office/powerpoint/2010/main" val="603772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970637" y="1372014"/>
            <a:ext cx="5753903" cy="2838846"/>
          </a:xfrm>
          <a:prstGeom prst="rect">
            <a:avLst/>
          </a:prstGeom>
        </p:spPr>
      </p:pic>
      <p:sp>
        <p:nvSpPr>
          <p:cNvPr id="3" name="TextBox 2"/>
          <p:cNvSpPr txBox="1"/>
          <p:nvPr/>
        </p:nvSpPr>
        <p:spPr>
          <a:xfrm>
            <a:off x="713064" y="1820411"/>
            <a:ext cx="4723002" cy="2308324"/>
          </a:xfrm>
          <a:prstGeom prst="rect">
            <a:avLst/>
          </a:prstGeom>
          <a:noFill/>
        </p:spPr>
        <p:txBody>
          <a:bodyPr wrap="square" rtlCol="0">
            <a:spAutoFit/>
          </a:bodyPr>
          <a:lstStyle/>
          <a:p>
            <a:r>
              <a:rPr lang="en-US" dirty="0" smtClean="0"/>
              <a:t>What is distribution of Average rental rate and average rental duration across film category?</a:t>
            </a:r>
          </a:p>
          <a:p>
            <a:endParaRPr lang="en-US" dirty="0"/>
          </a:p>
          <a:p>
            <a:r>
              <a:rPr lang="en-US" dirty="0" smtClean="0"/>
              <a:t>As can be seen from the visual, Travel category films has the maximum Average rental duration whereas Sports category films have the lowest average rental duration despite being the highest sales film category.</a:t>
            </a:r>
          </a:p>
        </p:txBody>
      </p:sp>
    </p:spTree>
    <p:extLst>
      <p:ext uri="{BB962C8B-B14F-4D97-AF65-F5344CB8AC3E}">
        <p14:creationId xmlns:p14="http://schemas.microsoft.com/office/powerpoint/2010/main" val="3105923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6615" y="-90979"/>
            <a:ext cx="12565229" cy="7039957"/>
          </a:xfrm>
          <a:prstGeom prst="rect">
            <a:avLst/>
          </a:prstGeom>
        </p:spPr>
      </p:pic>
    </p:spTree>
    <p:extLst>
      <p:ext uri="{BB962C8B-B14F-4D97-AF65-F5344CB8AC3E}">
        <p14:creationId xmlns:p14="http://schemas.microsoft.com/office/powerpoint/2010/main" val="2543044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853491" y="1477445"/>
            <a:ext cx="7182852" cy="2829320"/>
          </a:xfrm>
          <a:prstGeom prst="rect">
            <a:avLst/>
          </a:prstGeom>
        </p:spPr>
      </p:pic>
      <p:sp>
        <p:nvSpPr>
          <p:cNvPr id="3" name="TextBox 2"/>
          <p:cNvSpPr txBox="1"/>
          <p:nvPr/>
        </p:nvSpPr>
        <p:spPr>
          <a:xfrm>
            <a:off x="755009" y="1761688"/>
            <a:ext cx="3816991" cy="2031325"/>
          </a:xfrm>
          <a:prstGeom prst="rect">
            <a:avLst/>
          </a:prstGeom>
          <a:noFill/>
        </p:spPr>
        <p:txBody>
          <a:bodyPr wrap="square" rtlCol="0">
            <a:spAutoFit/>
          </a:bodyPr>
          <a:lstStyle/>
          <a:p>
            <a:r>
              <a:rPr lang="en-US" dirty="0" smtClean="0"/>
              <a:t>What is rating wise sales generated?</a:t>
            </a:r>
          </a:p>
          <a:p>
            <a:endParaRPr lang="en-US" dirty="0"/>
          </a:p>
          <a:p>
            <a:r>
              <a:rPr lang="en-US" dirty="0" smtClean="0"/>
              <a:t>PG-13 rated films generate the highest sales.</a:t>
            </a:r>
          </a:p>
          <a:p>
            <a:endParaRPr lang="en-US" dirty="0"/>
          </a:p>
          <a:p>
            <a:r>
              <a:rPr lang="en-US" dirty="0" smtClean="0"/>
              <a:t>G- rates films generate the lowest sales.</a:t>
            </a:r>
            <a:endParaRPr lang="en-IN" dirty="0"/>
          </a:p>
        </p:txBody>
      </p:sp>
    </p:spTree>
    <p:extLst>
      <p:ext uri="{BB962C8B-B14F-4D97-AF65-F5344CB8AC3E}">
        <p14:creationId xmlns:p14="http://schemas.microsoft.com/office/powerpoint/2010/main" val="2292280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854115" y="1710276"/>
            <a:ext cx="5668166" cy="2934109"/>
          </a:xfrm>
          <a:prstGeom prst="rect">
            <a:avLst/>
          </a:prstGeom>
        </p:spPr>
      </p:pic>
      <p:sp>
        <p:nvSpPr>
          <p:cNvPr id="3" name="TextBox 2"/>
          <p:cNvSpPr txBox="1"/>
          <p:nvPr/>
        </p:nvSpPr>
        <p:spPr>
          <a:xfrm>
            <a:off x="545285" y="1795244"/>
            <a:ext cx="4681057" cy="2031325"/>
          </a:xfrm>
          <a:prstGeom prst="rect">
            <a:avLst/>
          </a:prstGeom>
          <a:noFill/>
        </p:spPr>
        <p:txBody>
          <a:bodyPr wrap="square" rtlCol="0">
            <a:spAutoFit/>
          </a:bodyPr>
          <a:lstStyle/>
          <a:p>
            <a:r>
              <a:rPr lang="en-US" dirty="0" smtClean="0"/>
              <a:t>What is inventory for each category?</a:t>
            </a:r>
          </a:p>
          <a:p>
            <a:endParaRPr lang="en-US" dirty="0"/>
          </a:p>
          <a:p>
            <a:r>
              <a:rPr lang="en-US" dirty="0" smtClean="0"/>
              <a:t>Sports category films have the most inventory. </a:t>
            </a:r>
          </a:p>
          <a:p>
            <a:r>
              <a:rPr lang="en-US" dirty="0" smtClean="0"/>
              <a:t>Interestingly sports category films generate highest sales among all the categories.</a:t>
            </a:r>
          </a:p>
          <a:p>
            <a:endParaRPr lang="en-US" dirty="0"/>
          </a:p>
          <a:p>
            <a:r>
              <a:rPr lang="en-US" dirty="0" smtClean="0"/>
              <a:t>Music films have the lowest inventory.</a:t>
            </a:r>
            <a:endParaRPr lang="en-IN" dirty="0"/>
          </a:p>
        </p:txBody>
      </p:sp>
    </p:spTree>
    <p:extLst>
      <p:ext uri="{BB962C8B-B14F-4D97-AF65-F5344CB8AC3E}">
        <p14:creationId xmlns:p14="http://schemas.microsoft.com/office/powerpoint/2010/main" val="1197949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944119" y="1352037"/>
            <a:ext cx="5706271" cy="2962688"/>
          </a:xfrm>
          <a:prstGeom prst="rect">
            <a:avLst/>
          </a:prstGeom>
        </p:spPr>
      </p:pic>
      <p:sp>
        <p:nvSpPr>
          <p:cNvPr id="3" name="TextBox 2"/>
          <p:cNvSpPr txBox="1"/>
          <p:nvPr/>
        </p:nvSpPr>
        <p:spPr>
          <a:xfrm>
            <a:off x="654341" y="1956218"/>
            <a:ext cx="4915949" cy="1754326"/>
          </a:xfrm>
          <a:prstGeom prst="rect">
            <a:avLst/>
          </a:prstGeom>
          <a:noFill/>
        </p:spPr>
        <p:txBody>
          <a:bodyPr wrap="square" rtlCol="0">
            <a:spAutoFit/>
          </a:bodyPr>
          <a:lstStyle/>
          <a:p>
            <a:r>
              <a:rPr lang="en-US" dirty="0" smtClean="0"/>
              <a:t>What is sales done by each film? </a:t>
            </a:r>
          </a:p>
          <a:p>
            <a:endParaRPr lang="en-US" dirty="0"/>
          </a:p>
          <a:p>
            <a:r>
              <a:rPr lang="en-US" dirty="0" smtClean="0"/>
              <a:t>As can be seen from the visual Telegraph voyage is the highest sales generating film.</a:t>
            </a:r>
          </a:p>
          <a:p>
            <a:endParaRPr lang="en-US" dirty="0"/>
          </a:p>
          <a:p>
            <a:endParaRPr lang="en-IN" dirty="0"/>
          </a:p>
        </p:txBody>
      </p:sp>
    </p:spTree>
    <p:extLst>
      <p:ext uri="{BB962C8B-B14F-4D97-AF65-F5344CB8AC3E}">
        <p14:creationId xmlns:p14="http://schemas.microsoft.com/office/powerpoint/2010/main" val="2105775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Calculator, pen, compass, money and a paper with graphs printed on it">
            <a:extLst>
              <a:ext uri="{FF2B5EF4-FFF2-40B4-BE49-F238E27FC236}">
                <a16:creationId xmlns:a16="http://schemas.microsoft.com/office/drawing/2014/main" id="{E354A2EC-94A7-65C5-3C44-7D66E7084E55}"/>
              </a:ext>
            </a:extLst>
          </p:cNvPr>
          <p:cNvPicPr>
            <a:picLocks noChangeAspect="1"/>
          </p:cNvPicPr>
          <p:nvPr/>
        </p:nvPicPr>
        <p:blipFill rotWithShape="1">
          <a:blip r:embed="rId2"/>
          <a:srcRect l="25333" r="21110" b="-1"/>
          <a:stretch/>
        </p:blipFill>
        <p:spPr>
          <a:xfrm>
            <a:off x="20" y="10"/>
            <a:ext cx="6095980" cy="6857990"/>
          </a:xfrm>
          <a:prstGeom prst="rect">
            <a:avLst/>
          </a:prstGeom>
        </p:spPr>
      </p:pic>
      <p:sp>
        <p:nvSpPr>
          <p:cNvPr id="3" name="TextBox 2"/>
          <p:cNvSpPr txBox="1"/>
          <p:nvPr/>
        </p:nvSpPr>
        <p:spPr>
          <a:xfrm>
            <a:off x="6576969" y="251670"/>
            <a:ext cx="4915948" cy="5970865"/>
          </a:xfrm>
          <a:prstGeom prst="rect">
            <a:avLst/>
          </a:prstGeom>
          <a:noFill/>
        </p:spPr>
        <p:txBody>
          <a:bodyPr wrap="square" rtlCol="0">
            <a:spAutoFit/>
          </a:bodyPr>
          <a:lstStyle/>
          <a:p>
            <a:r>
              <a:rPr lang="en-US" sz="2800" b="1" dirty="0" smtClean="0"/>
              <a:t>Exploring Movie Rental Analysis</a:t>
            </a:r>
          </a:p>
          <a:p>
            <a:endParaRPr lang="en-US" sz="2800" b="1" dirty="0"/>
          </a:p>
          <a:p>
            <a:r>
              <a:rPr lang="en-US" sz="2800" b="1" dirty="0" smtClean="0"/>
              <a:t>Movie Rental Analysis would guide the business to analyze the business trends and guide to determine the further strategy. </a:t>
            </a:r>
          </a:p>
          <a:p>
            <a:endParaRPr lang="en-US" sz="2800" b="1" dirty="0"/>
          </a:p>
          <a:p>
            <a:pPr marL="285750" indent="-285750">
              <a:buFontTx/>
              <a:buChar char="-"/>
            </a:pPr>
            <a:r>
              <a:rPr lang="en-US" sz="2800" b="1" dirty="0" smtClean="0"/>
              <a:t>Performance across different countries</a:t>
            </a:r>
          </a:p>
          <a:p>
            <a:pPr marL="285750" indent="-285750">
              <a:buFontTx/>
              <a:buChar char="-"/>
            </a:pPr>
            <a:r>
              <a:rPr lang="en-US" sz="2800" b="1" dirty="0" smtClean="0"/>
              <a:t> Historical Trends</a:t>
            </a:r>
          </a:p>
          <a:p>
            <a:pPr marL="285750" indent="-285750">
              <a:buFontTx/>
              <a:buChar char="-"/>
            </a:pPr>
            <a:r>
              <a:rPr lang="en-US" sz="2800" b="1" dirty="0" smtClean="0"/>
              <a:t>Limitations and better utilization of resources</a:t>
            </a:r>
          </a:p>
          <a:p>
            <a:endParaRPr lang="en-IN" dirty="0"/>
          </a:p>
        </p:txBody>
      </p:sp>
    </p:spTree>
    <p:extLst>
      <p:ext uri="{BB962C8B-B14F-4D97-AF65-F5344CB8AC3E}">
        <p14:creationId xmlns:p14="http://schemas.microsoft.com/office/powerpoint/2010/main" val="1870369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Calculator, pen, compass, money and a paper with graphs printed on it">
            <a:extLst>
              <a:ext uri="{FF2B5EF4-FFF2-40B4-BE49-F238E27FC236}">
                <a16:creationId xmlns:a16="http://schemas.microsoft.com/office/drawing/2014/main" id="{E354A2EC-94A7-65C5-3C44-7D66E7084E55}"/>
              </a:ext>
            </a:extLst>
          </p:cNvPr>
          <p:cNvPicPr>
            <a:picLocks noChangeAspect="1"/>
          </p:cNvPicPr>
          <p:nvPr/>
        </p:nvPicPr>
        <p:blipFill rotWithShape="1">
          <a:blip r:embed="rId2"/>
          <a:srcRect l="25333" r="21110" b="-1"/>
          <a:stretch/>
        </p:blipFill>
        <p:spPr>
          <a:xfrm>
            <a:off x="20" y="10"/>
            <a:ext cx="6095980" cy="6857990"/>
          </a:xfrm>
          <a:prstGeom prst="rect">
            <a:avLst/>
          </a:prstGeom>
        </p:spPr>
      </p:pic>
      <p:sp>
        <p:nvSpPr>
          <p:cNvPr id="3" name="TextBox 2"/>
          <p:cNvSpPr txBox="1"/>
          <p:nvPr/>
        </p:nvSpPr>
        <p:spPr>
          <a:xfrm>
            <a:off x="6669248" y="385894"/>
            <a:ext cx="5083728" cy="6524863"/>
          </a:xfrm>
          <a:prstGeom prst="rect">
            <a:avLst/>
          </a:prstGeom>
          <a:noFill/>
        </p:spPr>
        <p:txBody>
          <a:bodyPr wrap="square" rtlCol="0">
            <a:spAutoFit/>
          </a:bodyPr>
          <a:lstStyle/>
          <a:p>
            <a:r>
              <a:rPr lang="en-US" sz="2800" b="1" dirty="0"/>
              <a:t>Project Objective</a:t>
            </a:r>
          </a:p>
          <a:p>
            <a:endParaRPr lang="en-US" sz="2800" b="1" dirty="0"/>
          </a:p>
          <a:p>
            <a:r>
              <a:rPr lang="en-IN" sz="2800" b="1" dirty="0"/>
              <a:t>The purpose of the project is to uncover patterns, trends, and factors that impact the sales and volume of the movie rental business. </a:t>
            </a:r>
          </a:p>
          <a:p>
            <a:r>
              <a:rPr lang="en-IN" sz="2800" b="1" dirty="0"/>
              <a:t>By gaining valuable insights from the analysis, strategies can be developed to enhance sales and volume while reducing operational costs for the business.</a:t>
            </a:r>
          </a:p>
          <a:p>
            <a:endParaRPr lang="en-US" dirty="0" smtClean="0"/>
          </a:p>
          <a:p>
            <a:endParaRPr lang="en-US" dirty="0"/>
          </a:p>
          <a:p>
            <a:endParaRPr lang="en-IN" dirty="0"/>
          </a:p>
        </p:txBody>
      </p:sp>
    </p:spTree>
    <p:extLst>
      <p:ext uri="{BB962C8B-B14F-4D97-AF65-F5344CB8AC3E}">
        <p14:creationId xmlns:p14="http://schemas.microsoft.com/office/powerpoint/2010/main" val="3114500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Calculator, pen, compass, money and a paper with graphs printed on it">
            <a:extLst>
              <a:ext uri="{FF2B5EF4-FFF2-40B4-BE49-F238E27FC236}">
                <a16:creationId xmlns:a16="http://schemas.microsoft.com/office/drawing/2014/main" id="{E354A2EC-94A7-65C5-3C44-7D66E7084E55}"/>
              </a:ext>
            </a:extLst>
          </p:cNvPr>
          <p:cNvPicPr>
            <a:picLocks noChangeAspect="1"/>
          </p:cNvPicPr>
          <p:nvPr/>
        </p:nvPicPr>
        <p:blipFill rotWithShape="1">
          <a:blip r:embed="rId2"/>
          <a:srcRect l="25333" r="21110" b="-1"/>
          <a:stretch/>
        </p:blipFill>
        <p:spPr>
          <a:xfrm>
            <a:off x="20" y="10"/>
            <a:ext cx="6095980" cy="6857990"/>
          </a:xfrm>
          <a:prstGeom prst="rect">
            <a:avLst/>
          </a:prstGeom>
        </p:spPr>
      </p:pic>
      <p:sp>
        <p:nvSpPr>
          <p:cNvPr id="3" name="Rectangle 2"/>
          <p:cNvSpPr/>
          <p:nvPr/>
        </p:nvSpPr>
        <p:spPr>
          <a:xfrm>
            <a:off x="6185483" y="1075375"/>
            <a:ext cx="6096000" cy="2677656"/>
          </a:xfrm>
          <a:prstGeom prst="rect">
            <a:avLst/>
          </a:prstGeom>
        </p:spPr>
        <p:txBody>
          <a:bodyPr>
            <a:spAutoFit/>
          </a:bodyPr>
          <a:lstStyle/>
          <a:p>
            <a:r>
              <a:rPr lang="en-GB" sz="2800" b="1" dirty="0"/>
              <a:t>Approach:</a:t>
            </a:r>
          </a:p>
          <a:p>
            <a:endParaRPr lang="en-GB" sz="2800" b="1" dirty="0"/>
          </a:p>
          <a:p>
            <a:r>
              <a:rPr lang="en-GB" sz="2800" b="1" dirty="0"/>
              <a:t>- Source and Clean Movie </a:t>
            </a:r>
            <a:r>
              <a:rPr lang="en-GB" sz="2800" b="1" dirty="0" smtClean="0"/>
              <a:t>Rental Data</a:t>
            </a:r>
            <a:endParaRPr lang="en-GB" sz="2800" b="1" dirty="0"/>
          </a:p>
          <a:p>
            <a:r>
              <a:rPr lang="en-GB" sz="2800" b="1" dirty="0"/>
              <a:t>- Explore Patterns Through Visualization</a:t>
            </a:r>
          </a:p>
          <a:p>
            <a:r>
              <a:rPr lang="en-GB" sz="2800" b="1" dirty="0"/>
              <a:t>- </a:t>
            </a:r>
            <a:r>
              <a:rPr lang="en-GB" sz="2800" b="1" dirty="0" smtClean="0"/>
              <a:t>Analyse </a:t>
            </a:r>
            <a:r>
              <a:rPr lang="en-GB" sz="2800" b="1" dirty="0"/>
              <a:t>Factors Impacting Business</a:t>
            </a:r>
          </a:p>
          <a:p>
            <a:r>
              <a:rPr lang="en-GB" sz="2800" b="1" dirty="0"/>
              <a:t>- Address Limitations and Biases</a:t>
            </a:r>
          </a:p>
        </p:txBody>
      </p:sp>
    </p:spTree>
    <p:extLst>
      <p:ext uri="{BB962C8B-B14F-4D97-AF65-F5344CB8AC3E}">
        <p14:creationId xmlns:p14="http://schemas.microsoft.com/office/powerpoint/2010/main" val="1252681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Calculator, pen, compass, money and a paper with graphs printed on it">
            <a:extLst>
              <a:ext uri="{FF2B5EF4-FFF2-40B4-BE49-F238E27FC236}">
                <a16:creationId xmlns:a16="http://schemas.microsoft.com/office/drawing/2014/main" id="{E354A2EC-94A7-65C5-3C44-7D66E7084E55}"/>
              </a:ext>
            </a:extLst>
          </p:cNvPr>
          <p:cNvPicPr>
            <a:picLocks noChangeAspect="1"/>
          </p:cNvPicPr>
          <p:nvPr/>
        </p:nvPicPr>
        <p:blipFill rotWithShape="1">
          <a:blip r:embed="rId2"/>
          <a:srcRect l="25333" r="21110" b="-1"/>
          <a:stretch/>
        </p:blipFill>
        <p:spPr>
          <a:xfrm>
            <a:off x="20" y="10"/>
            <a:ext cx="6095980" cy="6857990"/>
          </a:xfrm>
          <a:prstGeom prst="rect">
            <a:avLst/>
          </a:prstGeom>
        </p:spPr>
      </p:pic>
      <p:sp>
        <p:nvSpPr>
          <p:cNvPr id="3" name="Rectangle 2"/>
          <p:cNvSpPr/>
          <p:nvPr/>
        </p:nvSpPr>
        <p:spPr>
          <a:xfrm>
            <a:off x="6691619" y="1264208"/>
            <a:ext cx="5170415" cy="3108543"/>
          </a:xfrm>
          <a:prstGeom prst="rect">
            <a:avLst/>
          </a:prstGeom>
        </p:spPr>
        <p:txBody>
          <a:bodyPr wrap="square">
            <a:spAutoFit/>
          </a:bodyPr>
          <a:lstStyle/>
          <a:p>
            <a:r>
              <a:rPr lang="en-GB" sz="2800" b="1" dirty="0"/>
              <a:t>Key Findings and Insights:</a:t>
            </a:r>
          </a:p>
          <a:p>
            <a:endParaRPr lang="en-GB" sz="2800" b="1" dirty="0"/>
          </a:p>
          <a:p>
            <a:r>
              <a:rPr lang="en-GB" sz="2800" b="1" dirty="0"/>
              <a:t>- Correlation Between </a:t>
            </a:r>
            <a:r>
              <a:rPr lang="en-GB" sz="2800" b="1" dirty="0" smtClean="0"/>
              <a:t>Factors </a:t>
            </a:r>
            <a:r>
              <a:rPr lang="en-GB" sz="2800" b="1" dirty="0"/>
              <a:t>and </a:t>
            </a:r>
            <a:r>
              <a:rPr lang="en-GB" sz="2800" b="1" dirty="0" smtClean="0"/>
              <a:t>Sales, Rentals</a:t>
            </a:r>
            <a:endParaRPr lang="en-GB" sz="2800" b="1" dirty="0"/>
          </a:p>
          <a:p>
            <a:r>
              <a:rPr lang="en-GB" sz="2800" b="1" dirty="0"/>
              <a:t>- Strategies to Mitigate Biases</a:t>
            </a:r>
          </a:p>
          <a:p>
            <a:r>
              <a:rPr lang="en-GB" sz="2800" b="1" dirty="0"/>
              <a:t>- Enhancing Decision-Making in </a:t>
            </a:r>
            <a:r>
              <a:rPr lang="en-GB" sz="2800" b="1" dirty="0" smtClean="0"/>
              <a:t>growing business</a:t>
            </a:r>
            <a:endParaRPr lang="en-GB" sz="2800" b="1" dirty="0"/>
          </a:p>
        </p:txBody>
      </p:sp>
    </p:spTree>
    <p:extLst>
      <p:ext uri="{BB962C8B-B14F-4D97-AF65-F5344CB8AC3E}">
        <p14:creationId xmlns:p14="http://schemas.microsoft.com/office/powerpoint/2010/main" val="2120304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Calculator, pen, compass, money and a paper with graphs printed on it">
            <a:extLst>
              <a:ext uri="{FF2B5EF4-FFF2-40B4-BE49-F238E27FC236}">
                <a16:creationId xmlns:a16="http://schemas.microsoft.com/office/drawing/2014/main" id="{E354A2EC-94A7-65C5-3C44-7D66E7084E55}"/>
              </a:ext>
            </a:extLst>
          </p:cNvPr>
          <p:cNvPicPr>
            <a:picLocks noChangeAspect="1"/>
          </p:cNvPicPr>
          <p:nvPr/>
        </p:nvPicPr>
        <p:blipFill rotWithShape="1">
          <a:blip r:embed="rId2"/>
          <a:srcRect l="25333" r="21110" b="-1"/>
          <a:stretch/>
        </p:blipFill>
        <p:spPr>
          <a:xfrm>
            <a:off x="20" y="10"/>
            <a:ext cx="6095980" cy="6857990"/>
          </a:xfrm>
          <a:prstGeom prst="rect">
            <a:avLst/>
          </a:prstGeom>
        </p:spPr>
      </p:pic>
      <p:sp>
        <p:nvSpPr>
          <p:cNvPr id="3" name="Rectangle 2"/>
          <p:cNvSpPr/>
          <p:nvPr/>
        </p:nvSpPr>
        <p:spPr>
          <a:xfrm>
            <a:off x="6213446" y="558988"/>
            <a:ext cx="6096000" cy="4755148"/>
          </a:xfrm>
          <a:prstGeom prst="rect">
            <a:avLst/>
          </a:prstGeom>
        </p:spPr>
        <p:txBody>
          <a:bodyPr>
            <a:spAutoFit/>
          </a:bodyPr>
          <a:lstStyle/>
          <a:p>
            <a:pPr>
              <a:lnSpc>
                <a:spcPct val="90000"/>
              </a:lnSpc>
              <a:spcAft>
                <a:spcPts val="600"/>
              </a:spcAft>
            </a:pPr>
            <a:r>
              <a:rPr lang="en-US" sz="1500" dirty="0"/>
              <a:t>The project will involve the following tasks:</a:t>
            </a:r>
          </a:p>
          <a:p>
            <a:pPr>
              <a:lnSpc>
                <a:spcPct val="90000"/>
              </a:lnSpc>
              <a:spcAft>
                <a:spcPts val="600"/>
              </a:spcAft>
            </a:pPr>
            <a:endParaRPr lang="en-US" sz="1500" dirty="0"/>
          </a:p>
          <a:p>
            <a:pPr>
              <a:lnSpc>
                <a:spcPct val="90000"/>
              </a:lnSpc>
              <a:spcAft>
                <a:spcPts val="600"/>
              </a:spcAft>
            </a:pPr>
            <a:r>
              <a:rPr lang="en-US" sz="1500" dirty="0"/>
              <a:t>Performing a comprehensive analysis of </a:t>
            </a:r>
            <a:r>
              <a:rPr lang="en-US" sz="1500" dirty="0" smtClean="0"/>
              <a:t>movie rental analysis, </a:t>
            </a:r>
            <a:r>
              <a:rPr lang="en-US" sz="1500" dirty="0"/>
              <a:t>including variations across systems, </a:t>
            </a:r>
          </a:p>
          <a:p>
            <a:pPr>
              <a:lnSpc>
                <a:spcPct val="90000"/>
              </a:lnSpc>
              <a:spcAft>
                <a:spcPts val="600"/>
              </a:spcAft>
            </a:pPr>
            <a:r>
              <a:rPr lang="en-US" sz="1500" dirty="0"/>
              <a:t>key factors influencing </a:t>
            </a:r>
            <a:r>
              <a:rPr lang="en-US" sz="1500" dirty="0" smtClean="0"/>
              <a:t>sales, </a:t>
            </a:r>
            <a:r>
              <a:rPr lang="en-US" sz="1500" dirty="0"/>
              <a:t>historical trends, and the impact of limitations and biases on </a:t>
            </a:r>
            <a:r>
              <a:rPr lang="en-US" sz="1500" dirty="0" smtClean="0"/>
              <a:t>rentals and sales.</a:t>
            </a:r>
            <a:endParaRPr lang="en-US" sz="1500" dirty="0"/>
          </a:p>
          <a:p>
            <a:pPr>
              <a:lnSpc>
                <a:spcPct val="90000"/>
              </a:lnSpc>
              <a:spcAft>
                <a:spcPts val="600"/>
              </a:spcAft>
            </a:pPr>
            <a:r>
              <a:rPr lang="en-US" sz="1500" dirty="0"/>
              <a:t>Deriving meaningful conclusions and recommendations for </a:t>
            </a:r>
            <a:r>
              <a:rPr lang="en-US" sz="1500" dirty="0" smtClean="0"/>
              <a:t>improving business growth.</a:t>
            </a:r>
            <a:endParaRPr lang="en-US" sz="1500" dirty="0"/>
          </a:p>
          <a:p>
            <a:pPr>
              <a:lnSpc>
                <a:spcPct val="90000"/>
              </a:lnSpc>
              <a:spcAft>
                <a:spcPts val="600"/>
              </a:spcAft>
            </a:pPr>
            <a:r>
              <a:rPr lang="en-US" sz="1500" dirty="0"/>
              <a:t>Compiling analysis results, conclusions, and recommendations for stakeholders.</a:t>
            </a:r>
          </a:p>
          <a:p>
            <a:pPr>
              <a:lnSpc>
                <a:spcPct val="90000"/>
              </a:lnSpc>
              <a:spcAft>
                <a:spcPts val="600"/>
              </a:spcAft>
            </a:pPr>
            <a:endParaRPr lang="en-US" sz="1500" dirty="0"/>
          </a:p>
          <a:p>
            <a:pPr>
              <a:lnSpc>
                <a:spcPct val="90000"/>
              </a:lnSpc>
              <a:spcAft>
                <a:spcPts val="600"/>
              </a:spcAft>
            </a:pPr>
            <a:r>
              <a:rPr lang="en-US" sz="1500" dirty="0"/>
              <a:t>The success of the project will be measured by the following metrics:</a:t>
            </a:r>
          </a:p>
          <a:p>
            <a:pPr>
              <a:lnSpc>
                <a:spcPct val="90000"/>
              </a:lnSpc>
              <a:spcAft>
                <a:spcPts val="600"/>
              </a:spcAft>
            </a:pPr>
            <a:r>
              <a:rPr lang="en-US" sz="1500" dirty="0"/>
              <a:t>The quality of the analysis</a:t>
            </a:r>
          </a:p>
          <a:p>
            <a:pPr>
              <a:lnSpc>
                <a:spcPct val="90000"/>
              </a:lnSpc>
              <a:spcAft>
                <a:spcPts val="600"/>
              </a:spcAft>
            </a:pPr>
            <a:r>
              <a:rPr lang="en-US" sz="1500" dirty="0"/>
              <a:t>The relevance of the insights</a:t>
            </a:r>
          </a:p>
          <a:p>
            <a:pPr>
              <a:lnSpc>
                <a:spcPct val="90000"/>
              </a:lnSpc>
              <a:spcAft>
                <a:spcPts val="600"/>
              </a:spcAft>
            </a:pPr>
            <a:r>
              <a:rPr lang="en-US" sz="1500" dirty="0"/>
              <a:t>The impact of the recommendations</a:t>
            </a:r>
          </a:p>
          <a:p>
            <a:pPr>
              <a:lnSpc>
                <a:spcPct val="90000"/>
              </a:lnSpc>
              <a:spcAft>
                <a:spcPts val="600"/>
              </a:spcAft>
            </a:pPr>
            <a:endParaRPr lang="en-US" sz="1500" dirty="0"/>
          </a:p>
          <a:p>
            <a:pPr>
              <a:lnSpc>
                <a:spcPct val="90000"/>
              </a:lnSpc>
              <a:spcAft>
                <a:spcPts val="600"/>
              </a:spcAft>
            </a:pPr>
            <a:r>
              <a:rPr lang="en-US" sz="1500" dirty="0"/>
              <a:t>This project is significant because it has the potential to improve </a:t>
            </a:r>
            <a:r>
              <a:rPr lang="en-US" sz="1500" dirty="0" smtClean="0"/>
              <a:t>the sales  of the business and help it grow worldwide.</a:t>
            </a:r>
            <a:endParaRPr lang="en-US" sz="1500" dirty="0"/>
          </a:p>
        </p:txBody>
      </p:sp>
    </p:spTree>
    <p:extLst>
      <p:ext uri="{BB962C8B-B14F-4D97-AF65-F5344CB8AC3E}">
        <p14:creationId xmlns:p14="http://schemas.microsoft.com/office/powerpoint/2010/main" val="465875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C60B770E-507E-4361-9D91-5007702BFC32}"/>
              </a:ext>
            </a:extLst>
          </p:cNvPr>
          <p:cNvSpPr txBox="1">
            <a:spLocks/>
          </p:cNvSpPr>
          <p:nvPr/>
        </p:nvSpPr>
        <p:spPr>
          <a:xfrm>
            <a:off x="1143502" y="424041"/>
            <a:ext cx="5372100" cy="711200"/>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buFont typeface="Arial" panose="020B0604020202020204" pitchFamily="34" charset="0"/>
              <a:buNone/>
              <a:defRPr/>
            </a:pPr>
            <a:r>
              <a:rPr lang="en-US" sz="2400" b="1" smtClean="0">
                <a:ea typeface="+mn-ea"/>
                <a:cs typeface="+mn-cs"/>
              </a:rPr>
              <a:t>ER Diagram</a:t>
            </a:r>
            <a:endParaRPr lang="en-US" sz="2400" b="1" dirty="0">
              <a:ea typeface="+mn-ea"/>
              <a:cs typeface="+mn-cs"/>
            </a:endParaRPr>
          </a:p>
        </p:txBody>
      </p:sp>
      <p:pic>
        <p:nvPicPr>
          <p:cNvPr id="3" name="Picture 2"/>
          <p:cNvPicPr>
            <a:picLocks noChangeAspect="1"/>
          </p:cNvPicPr>
          <p:nvPr/>
        </p:nvPicPr>
        <p:blipFill>
          <a:blip r:embed="rId2"/>
          <a:stretch>
            <a:fillRect/>
          </a:stretch>
        </p:blipFill>
        <p:spPr>
          <a:xfrm>
            <a:off x="656466" y="1135241"/>
            <a:ext cx="10879068" cy="5441728"/>
          </a:xfrm>
          <a:prstGeom prst="rect">
            <a:avLst/>
          </a:prstGeom>
        </p:spPr>
      </p:pic>
    </p:spTree>
    <p:extLst>
      <p:ext uri="{BB962C8B-B14F-4D97-AF65-F5344CB8AC3E}">
        <p14:creationId xmlns:p14="http://schemas.microsoft.com/office/powerpoint/2010/main" val="1355796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3889" y="456785"/>
            <a:ext cx="12004647" cy="5944430"/>
          </a:xfrm>
          <a:prstGeom prst="rect">
            <a:avLst/>
          </a:prstGeom>
        </p:spPr>
      </p:pic>
    </p:spTree>
    <p:extLst>
      <p:ext uri="{BB962C8B-B14F-4D97-AF65-F5344CB8AC3E}">
        <p14:creationId xmlns:p14="http://schemas.microsoft.com/office/powerpoint/2010/main" val="26842911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231</TotalTime>
  <Words>791</Words>
  <Application>Microsoft Office PowerPoint</Application>
  <PresentationFormat>Widescreen</PresentationFormat>
  <Paragraphs>112</Paragraphs>
  <Slides>22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22</vt:i4>
      </vt:variant>
    </vt:vector>
  </HeadingPairs>
  <TitlesOfParts>
    <vt:vector size="29" baseType="lpstr">
      <vt:lpstr>Arial</vt:lpstr>
      <vt:lpstr>Calibri</vt:lpstr>
      <vt:lpstr>Calibri Light</vt:lpstr>
      <vt:lpstr>Century Gothic</vt:lpstr>
      <vt:lpstr>Wingdings 3</vt:lpstr>
      <vt:lpstr>Slice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Prasad</dc:creator>
  <cp:lastModifiedBy>Prasad</cp:lastModifiedBy>
  <cp:revision>11</cp:revision>
  <dcterms:created xsi:type="dcterms:W3CDTF">2023-08-09T14:47:47Z</dcterms:created>
  <dcterms:modified xsi:type="dcterms:W3CDTF">2023-08-10T16:39:43Z</dcterms:modified>
</cp:coreProperties>
</file>