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
      <p:font typeface="Carl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9" roundtripDataSignature="AMtx7mhT41P3PgSqiDEEFThXQgYCNUWk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rlito-bold.fntdata"/><Relationship Id="rId25" Type="http://schemas.openxmlformats.org/officeDocument/2006/relationships/font" Target="fonts/Carlito-regular.fntdata"/><Relationship Id="rId28" Type="http://schemas.openxmlformats.org/officeDocument/2006/relationships/font" Target="fonts/Carlito-boldItalic.fntdata"/><Relationship Id="rId27" Type="http://schemas.openxmlformats.org/officeDocument/2006/relationships/font" Target="fonts/Carl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a2624ca48_0_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a2624ca48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16"/>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6"/>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17"/>
          <p:cNvSpPr txBox="1"/>
          <p:nvPr>
            <p:ph type="title"/>
          </p:nvPr>
        </p:nvSpPr>
        <p:spPr>
          <a:xfrm>
            <a:off x="1184554" y="418846"/>
            <a:ext cx="10280015" cy="7636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000004"/>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body"/>
          </p:nvPr>
        </p:nvSpPr>
        <p:spPr>
          <a:xfrm>
            <a:off x="1208328" y="1476882"/>
            <a:ext cx="9264015" cy="30746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rgbClr val="000004"/>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7"/>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2" name="Shape 22"/>
        <p:cNvGrpSpPr/>
        <p:nvPr/>
      </p:nvGrpSpPr>
      <p:grpSpPr>
        <a:xfrm>
          <a:off x="0" y="0"/>
          <a:ext cx="0" cy="0"/>
          <a:chOff x="0" y="0"/>
          <a:chExt cx="0" cy="0"/>
        </a:xfrm>
      </p:grpSpPr>
      <p:sp>
        <p:nvSpPr>
          <p:cNvPr id="23" name="Google Shape;23;p18"/>
          <p:cNvSpPr/>
          <p:nvPr/>
        </p:nvSpPr>
        <p:spPr>
          <a:xfrm>
            <a:off x="0" y="0"/>
            <a:ext cx="741045" cy="6858000"/>
          </a:xfrm>
          <a:custGeom>
            <a:rect b="b" l="l" r="r" t="t"/>
            <a:pathLst>
              <a:path extrusionOk="0" h="6858000" w="741045">
                <a:moveTo>
                  <a:pt x="740664" y="0"/>
                </a:moveTo>
                <a:lnTo>
                  <a:pt x="0" y="0"/>
                </a:lnTo>
                <a:lnTo>
                  <a:pt x="0" y="6858000"/>
                </a:lnTo>
                <a:lnTo>
                  <a:pt x="740664" y="6858000"/>
                </a:lnTo>
                <a:lnTo>
                  <a:pt x="740664" y="0"/>
                </a:lnTo>
                <a:close/>
              </a:path>
            </a:pathLst>
          </a:custGeom>
          <a:solidFill>
            <a:srgbClr val="00000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 name="Google Shape;24;p18"/>
          <p:cNvPicPr preferRelativeResize="0"/>
          <p:nvPr/>
        </p:nvPicPr>
        <p:blipFill rotWithShape="1">
          <a:blip r:embed="rId2">
            <a:alphaModFix/>
          </a:blip>
          <a:srcRect b="0" l="0" r="0" t="0"/>
          <a:stretch/>
        </p:blipFill>
        <p:spPr>
          <a:xfrm>
            <a:off x="1207008" y="6209284"/>
            <a:ext cx="1421892" cy="360680"/>
          </a:xfrm>
          <a:prstGeom prst="rect">
            <a:avLst/>
          </a:prstGeom>
          <a:noFill/>
          <a:ln>
            <a:noFill/>
          </a:ln>
        </p:spPr>
      </p:pic>
      <p:sp>
        <p:nvSpPr>
          <p:cNvPr id="25" name="Google Shape;25;p18"/>
          <p:cNvSpPr/>
          <p:nvPr/>
        </p:nvSpPr>
        <p:spPr>
          <a:xfrm>
            <a:off x="740663" y="0"/>
            <a:ext cx="11451590" cy="2467610"/>
          </a:xfrm>
          <a:custGeom>
            <a:rect b="b" l="l" r="r" t="t"/>
            <a:pathLst>
              <a:path extrusionOk="0" h="2467610" w="11451590">
                <a:moveTo>
                  <a:pt x="11451336" y="0"/>
                </a:moveTo>
                <a:lnTo>
                  <a:pt x="0" y="0"/>
                </a:lnTo>
                <a:lnTo>
                  <a:pt x="0" y="2467355"/>
                </a:lnTo>
                <a:lnTo>
                  <a:pt x="11451336" y="2467355"/>
                </a:lnTo>
                <a:lnTo>
                  <a:pt x="11451336" y="0"/>
                </a:lnTo>
                <a:close/>
              </a:path>
            </a:pathLst>
          </a:custGeom>
          <a:solidFill>
            <a:srgbClr val="EBE8E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 name="Google Shape;26;p18"/>
          <p:cNvSpPr txBox="1"/>
          <p:nvPr>
            <p:ph type="ctrTitle"/>
          </p:nvPr>
        </p:nvSpPr>
        <p:spPr>
          <a:xfrm>
            <a:off x="1149502" y="207340"/>
            <a:ext cx="1196339" cy="12915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000004"/>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000">
                <a:solidFill>
                  <a:srgbClr val="000004"/>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8"/>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1" name="Shape 31"/>
        <p:cNvGrpSpPr/>
        <p:nvPr/>
      </p:nvGrpSpPr>
      <p:grpSpPr>
        <a:xfrm>
          <a:off x="0" y="0"/>
          <a:ext cx="0" cy="0"/>
          <a:chOff x="0" y="0"/>
          <a:chExt cx="0" cy="0"/>
        </a:xfrm>
      </p:grpSpPr>
      <p:sp>
        <p:nvSpPr>
          <p:cNvPr id="32" name="Google Shape;32;p19"/>
          <p:cNvSpPr/>
          <p:nvPr/>
        </p:nvSpPr>
        <p:spPr>
          <a:xfrm>
            <a:off x="0" y="0"/>
            <a:ext cx="741045" cy="6858000"/>
          </a:xfrm>
          <a:custGeom>
            <a:rect b="b" l="l" r="r" t="t"/>
            <a:pathLst>
              <a:path extrusionOk="0" h="6858000" w="741045">
                <a:moveTo>
                  <a:pt x="740664" y="0"/>
                </a:moveTo>
                <a:lnTo>
                  <a:pt x="0" y="0"/>
                </a:lnTo>
                <a:lnTo>
                  <a:pt x="0" y="6858000"/>
                </a:lnTo>
                <a:lnTo>
                  <a:pt x="740664" y="6858000"/>
                </a:lnTo>
                <a:lnTo>
                  <a:pt x="740664" y="0"/>
                </a:lnTo>
                <a:close/>
              </a:path>
            </a:pathLst>
          </a:custGeom>
          <a:solidFill>
            <a:srgbClr val="00000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 name="Google Shape;33;p19"/>
          <p:cNvPicPr preferRelativeResize="0"/>
          <p:nvPr/>
        </p:nvPicPr>
        <p:blipFill rotWithShape="1">
          <a:blip r:embed="rId2">
            <a:alphaModFix/>
          </a:blip>
          <a:srcRect b="0" l="0" r="0" t="0"/>
          <a:stretch/>
        </p:blipFill>
        <p:spPr>
          <a:xfrm>
            <a:off x="1207008" y="6209284"/>
            <a:ext cx="1421892" cy="360680"/>
          </a:xfrm>
          <a:prstGeom prst="rect">
            <a:avLst/>
          </a:prstGeom>
          <a:noFill/>
          <a:ln>
            <a:noFill/>
          </a:ln>
        </p:spPr>
      </p:pic>
      <p:sp>
        <p:nvSpPr>
          <p:cNvPr id="34" name="Google Shape;34;p19"/>
          <p:cNvSpPr txBox="1"/>
          <p:nvPr>
            <p:ph type="title"/>
          </p:nvPr>
        </p:nvSpPr>
        <p:spPr>
          <a:xfrm>
            <a:off x="1184554" y="418846"/>
            <a:ext cx="10280015" cy="7636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000004"/>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20"/>
          <p:cNvSpPr txBox="1"/>
          <p:nvPr>
            <p:ph type="title"/>
          </p:nvPr>
        </p:nvSpPr>
        <p:spPr>
          <a:xfrm>
            <a:off x="1184554" y="418846"/>
            <a:ext cx="10280015" cy="7636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000004"/>
                </a:solidFill>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20"/>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0"/>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0" y="0"/>
            <a:ext cx="741045" cy="6858000"/>
          </a:xfrm>
          <a:custGeom>
            <a:rect b="b" l="l" r="r" t="t"/>
            <a:pathLst>
              <a:path extrusionOk="0" h="6858000" w="741045">
                <a:moveTo>
                  <a:pt x="740664" y="0"/>
                </a:moveTo>
                <a:lnTo>
                  <a:pt x="0" y="0"/>
                </a:lnTo>
                <a:lnTo>
                  <a:pt x="0" y="6858000"/>
                </a:lnTo>
                <a:lnTo>
                  <a:pt x="740664" y="6858000"/>
                </a:lnTo>
                <a:lnTo>
                  <a:pt x="740664" y="0"/>
                </a:lnTo>
                <a:close/>
              </a:path>
            </a:pathLst>
          </a:custGeom>
          <a:solidFill>
            <a:srgbClr val="00000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5"/>
          <p:cNvSpPr txBox="1"/>
          <p:nvPr>
            <p:ph type="title"/>
          </p:nvPr>
        </p:nvSpPr>
        <p:spPr>
          <a:xfrm>
            <a:off x="1184554" y="418846"/>
            <a:ext cx="10280015" cy="7636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rgbClr val="000004"/>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5"/>
          <p:cNvSpPr txBox="1"/>
          <p:nvPr>
            <p:ph idx="1" type="body"/>
          </p:nvPr>
        </p:nvSpPr>
        <p:spPr>
          <a:xfrm>
            <a:off x="1208328" y="1476882"/>
            <a:ext cx="9264015" cy="30746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000" u="none" cap="none" strike="noStrike">
                <a:solidFill>
                  <a:srgbClr val="000004"/>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5"/>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000">
                <a:solidFill>
                  <a:schemeClr val="dk1"/>
                </a:solidFill>
                <a:latin typeface="Carlito"/>
                <a:ea typeface="Carlito"/>
                <a:cs typeface="Carlito"/>
                <a:sym typeface="Carli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400">
                <a:solidFill>
                  <a:schemeClr val="lt1"/>
                </a:solidFill>
                <a:latin typeface="Roboto"/>
                <a:ea typeface="Roboto"/>
                <a:cs typeface="Roboto"/>
                <a:sym typeface="Roboto"/>
              </a:defRPr>
            </a:lvl1pPr>
            <a:lvl2pPr indent="0" lvl="1" marL="38100">
              <a:lnSpc>
                <a:spcPct val="100000"/>
              </a:lnSpc>
              <a:spcBef>
                <a:spcPts val="0"/>
              </a:spcBef>
              <a:buNone/>
              <a:defRPr b="0" i="0" sz="1400">
                <a:solidFill>
                  <a:schemeClr val="lt1"/>
                </a:solidFill>
                <a:latin typeface="Roboto"/>
                <a:ea typeface="Roboto"/>
                <a:cs typeface="Roboto"/>
                <a:sym typeface="Roboto"/>
              </a:defRPr>
            </a:lvl2pPr>
            <a:lvl3pPr indent="0" lvl="2" marL="38100">
              <a:lnSpc>
                <a:spcPct val="100000"/>
              </a:lnSpc>
              <a:spcBef>
                <a:spcPts val="0"/>
              </a:spcBef>
              <a:buNone/>
              <a:defRPr b="0" i="0" sz="1400">
                <a:solidFill>
                  <a:schemeClr val="lt1"/>
                </a:solidFill>
                <a:latin typeface="Roboto"/>
                <a:ea typeface="Roboto"/>
                <a:cs typeface="Roboto"/>
                <a:sym typeface="Roboto"/>
              </a:defRPr>
            </a:lvl3pPr>
            <a:lvl4pPr indent="0" lvl="3" marL="38100">
              <a:lnSpc>
                <a:spcPct val="100000"/>
              </a:lnSpc>
              <a:spcBef>
                <a:spcPts val="0"/>
              </a:spcBef>
              <a:buNone/>
              <a:defRPr b="0" i="0" sz="1400">
                <a:solidFill>
                  <a:schemeClr val="lt1"/>
                </a:solidFill>
                <a:latin typeface="Roboto"/>
                <a:ea typeface="Roboto"/>
                <a:cs typeface="Roboto"/>
                <a:sym typeface="Roboto"/>
              </a:defRPr>
            </a:lvl4pPr>
            <a:lvl5pPr indent="0" lvl="4" marL="38100">
              <a:lnSpc>
                <a:spcPct val="100000"/>
              </a:lnSpc>
              <a:spcBef>
                <a:spcPts val="0"/>
              </a:spcBef>
              <a:buNone/>
              <a:defRPr b="0" i="0" sz="1400">
                <a:solidFill>
                  <a:schemeClr val="lt1"/>
                </a:solidFill>
                <a:latin typeface="Roboto"/>
                <a:ea typeface="Roboto"/>
                <a:cs typeface="Roboto"/>
                <a:sym typeface="Roboto"/>
              </a:defRPr>
            </a:lvl5pPr>
            <a:lvl6pPr indent="0" lvl="5" marL="38100">
              <a:lnSpc>
                <a:spcPct val="100000"/>
              </a:lnSpc>
              <a:spcBef>
                <a:spcPts val="0"/>
              </a:spcBef>
              <a:buNone/>
              <a:defRPr b="0" i="0" sz="1400">
                <a:solidFill>
                  <a:schemeClr val="lt1"/>
                </a:solidFill>
                <a:latin typeface="Roboto"/>
                <a:ea typeface="Roboto"/>
                <a:cs typeface="Roboto"/>
                <a:sym typeface="Roboto"/>
              </a:defRPr>
            </a:lvl6pPr>
            <a:lvl7pPr indent="0" lvl="6" marL="38100">
              <a:lnSpc>
                <a:spcPct val="100000"/>
              </a:lnSpc>
              <a:spcBef>
                <a:spcPts val="0"/>
              </a:spcBef>
              <a:buNone/>
              <a:defRPr b="0" i="0" sz="1400">
                <a:solidFill>
                  <a:schemeClr val="lt1"/>
                </a:solidFill>
                <a:latin typeface="Roboto"/>
                <a:ea typeface="Roboto"/>
                <a:cs typeface="Roboto"/>
                <a:sym typeface="Roboto"/>
              </a:defRPr>
            </a:lvl7pPr>
            <a:lvl8pPr indent="0" lvl="7" marL="38100">
              <a:lnSpc>
                <a:spcPct val="100000"/>
              </a:lnSpc>
              <a:spcBef>
                <a:spcPts val="0"/>
              </a:spcBef>
              <a:buNone/>
              <a:defRPr b="0" i="0" sz="1400">
                <a:solidFill>
                  <a:schemeClr val="lt1"/>
                </a:solidFill>
                <a:latin typeface="Roboto"/>
                <a:ea typeface="Roboto"/>
                <a:cs typeface="Roboto"/>
                <a:sym typeface="Roboto"/>
              </a:defRPr>
            </a:lvl8pPr>
            <a:lvl9pPr indent="0" lvl="8" marL="38100">
              <a:lnSpc>
                <a:spcPct val="100000"/>
              </a:lnSpc>
              <a:spcBef>
                <a:spcPts val="0"/>
              </a:spcBef>
              <a:buNone/>
              <a:defRPr b="0" i="0" sz="1400">
                <a:solidFill>
                  <a:schemeClr val="lt1"/>
                </a:solidFill>
                <a:latin typeface="Roboto"/>
                <a:ea typeface="Roboto"/>
                <a:cs typeface="Roboto"/>
                <a:sym typeface="Roboto"/>
              </a:defRPr>
            </a:lvl9pPr>
          </a:lstStyle>
          <a:p>
            <a:pPr indent="0" lvl="0" marL="3810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nvSpPr>
        <p:spPr>
          <a:xfrm>
            <a:off x="304495" y="6290546"/>
            <a:ext cx="100330" cy="209550"/>
          </a:xfrm>
          <a:prstGeom prst="rect">
            <a:avLst/>
          </a:prstGeom>
          <a:noFill/>
          <a:ln>
            <a:noFill/>
          </a:ln>
        </p:spPr>
        <p:txBody>
          <a:bodyPr anchorCtr="0" anchor="t" bIns="0" lIns="0" spcFirstLastPara="1" rIns="0" wrap="square" tIns="0">
            <a:spAutoFit/>
          </a:bodyPr>
          <a:lstStyle/>
          <a:p>
            <a:pPr indent="0" lvl="0" marL="0" rtl="0" algn="l">
              <a:lnSpc>
                <a:spcPct val="113214"/>
              </a:lnSpc>
              <a:spcBef>
                <a:spcPts val="0"/>
              </a:spcBef>
              <a:spcAft>
                <a:spcPts val="0"/>
              </a:spcAft>
              <a:buNone/>
            </a:pPr>
            <a:r>
              <a:rPr lang="en-US" sz="1400">
                <a:solidFill>
                  <a:srgbClr val="FFFFFF"/>
                </a:solidFill>
                <a:latin typeface="Roboto"/>
                <a:ea typeface="Roboto"/>
                <a:cs typeface="Roboto"/>
                <a:sym typeface="Roboto"/>
              </a:rPr>
              <a:t>1</a:t>
            </a:r>
            <a:endParaRPr sz="1400">
              <a:latin typeface="Roboto"/>
              <a:ea typeface="Roboto"/>
              <a:cs typeface="Roboto"/>
              <a:sym typeface="Roboto"/>
            </a:endParaRPr>
          </a:p>
        </p:txBody>
      </p:sp>
      <p:pic>
        <p:nvPicPr>
          <p:cNvPr id="50" name="Google Shape;50;p1"/>
          <p:cNvPicPr preferRelativeResize="0"/>
          <p:nvPr/>
        </p:nvPicPr>
        <p:blipFill rotWithShape="1">
          <a:blip r:embed="rId3">
            <a:alphaModFix/>
          </a:blip>
          <a:srcRect b="0" l="0" r="0" t="0"/>
          <a:stretch/>
        </p:blipFill>
        <p:spPr>
          <a:xfrm>
            <a:off x="1207008" y="6209284"/>
            <a:ext cx="1421892" cy="360680"/>
          </a:xfrm>
          <a:prstGeom prst="rect">
            <a:avLst/>
          </a:prstGeom>
          <a:noFill/>
          <a:ln>
            <a:noFill/>
          </a:ln>
        </p:spPr>
      </p:pic>
      <p:sp>
        <p:nvSpPr>
          <p:cNvPr id="51" name="Google Shape;51;p1"/>
          <p:cNvSpPr txBox="1"/>
          <p:nvPr/>
        </p:nvSpPr>
        <p:spPr>
          <a:xfrm>
            <a:off x="5405120" y="6631940"/>
            <a:ext cx="1382395" cy="1778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000">
                <a:latin typeface="Carlito"/>
                <a:ea typeface="Carlito"/>
                <a:cs typeface="Carlito"/>
                <a:sym typeface="Carlito"/>
              </a:rPr>
              <a:t>Classification: Confidential</a:t>
            </a:r>
            <a:endParaRPr sz="1000">
              <a:latin typeface="Carlito"/>
              <a:ea typeface="Carlito"/>
              <a:cs typeface="Carlito"/>
              <a:sym typeface="Carlito"/>
            </a:endParaRPr>
          </a:p>
        </p:txBody>
      </p:sp>
      <p:sp>
        <p:nvSpPr>
          <p:cNvPr id="52" name="Google Shape;52;p1"/>
          <p:cNvSpPr/>
          <p:nvPr/>
        </p:nvSpPr>
        <p:spPr>
          <a:xfrm>
            <a:off x="169163" y="6202679"/>
            <a:ext cx="378460" cy="378460"/>
          </a:xfrm>
          <a:custGeom>
            <a:rect b="b" l="l" r="r" t="t"/>
            <a:pathLst>
              <a:path extrusionOk="0" h="378459" w="378459">
                <a:moveTo>
                  <a:pt x="377952" y="0"/>
                </a:moveTo>
                <a:lnTo>
                  <a:pt x="0" y="0"/>
                </a:lnTo>
                <a:lnTo>
                  <a:pt x="0" y="377952"/>
                </a:lnTo>
                <a:lnTo>
                  <a:pt x="377952" y="377952"/>
                </a:lnTo>
                <a:lnTo>
                  <a:pt x="377952" y="0"/>
                </a:lnTo>
                <a:close/>
              </a:path>
            </a:pathLst>
          </a:custGeom>
          <a:solidFill>
            <a:srgbClr val="00000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3" name="Google Shape;53;p1"/>
          <p:cNvPicPr preferRelativeResize="0"/>
          <p:nvPr/>
        </p:nvPicPr>
        <p:blipFill rotWithShape="1">
          <a:blip r:embed="rId4">
            <a:alphaModFix/>
          </a:blip>
          <a:srcRect b="0" l="0" r="0" t="0"/>
          <a:stretch/>
        </p:blipFill>
        <p:spPr>
          <a:xfrm>
            <a:off x="7580376" y="0"/>
            <a:ext cx="4611624" cy="6857997"/>
          </a:xfrm>
          <a:prstGeom prst="rect">
            <a:avLst/>
          </a:prstGeom>
          <a:noFill/>
          <a:ln>
            <a:noFill/>
          </a:ln>
        </p:spPr>
      </p:pic>
      <p:sp>
        <p:nvSpPr>
          <p:cNvPr id="54" name="Google Shape;54;p1"/>
          <p:cNvSpPr txBox="1"/>
          <p:nvPr/>
        </p:nvSpPr>
        <p:spPr>
          <a:xfrm>
            <a:off x="1200403" y="3438855"/>
            <a:ext cx="3545840" cy="4375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solidFill>
                  <a:srgbClr val="000004"/>
                </a:solidFill>
                <a:latin typeface="Arial"/>
                <a:ea typeface="Arial"/>
                <a:cs typeface="Arial"/>
                <a:sym typeface="Arial"/>
              </a:rPr>
              <a:t>Category review: Chips</a:t>
            </a:r>
            <a:endParaRPr sz="2700">
              <a:latin typeface="Arial"/>
              <a:ea typeface="Arial"/>
              <a:cs typeface="Arial"/>
              <a:sym typeface="Arial"/>
            </a:endParaRPr>
          </a:p>
        </p:txBody>
      </p:sp>
      <p:sp>
        <p:nvSpPr>
          <p:cNvPr id="55" name="Google Shape;55;p1"/>
          <p:cNvSpPr txBox="1"/>
          <p:nvPr/>
        </p:nvSpPr>
        <p:spPr>
          <a:xfrm>
            <a:off x="1206997" y="4282200"/>
            <a:ext cx="3265200" cy="2898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Font typeface="Arial"/>
              <a:buNone/>
            </a:pPr>
            <a:r>
              <a:rPr lang="en-US" sz="1800">
                <a:solidFill>
                  <a:srgbClr val="000004"/>
                </a:solidFill>
              </a:rPr>
              <a:t>Retail Analytics</a:t>
            </a:r>
            <a:endParaRPr sz="1800">
              <a:latin typeface="Arial"/>
              <a:ea typeface="Arial"/>
              <a:cs typeface="Arial"/>
              <a:sym typeface="Arial"/>
            </a:endParaRPr>
          </a:p>
        </p:txBody>
      </p:sp>
      <p:sp>
        <p:nvSpPr>
          <p:cNvPr id="56" name="Google Shape;56;p1"/>
          <p:cNvSpPr txBox="1"/>
          <p:nvPr/>
        </p:nvSpPr>
        <p:spPr>
          <a:xfrm>
            <a:off x="1200396" y="662675"/>
            <a:ext cx="1855800" cy="2124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1300">
                <a:solidFill>
                  <a:srgbClr val="000004"/>
                </a:solidFill>
              </a:rPr>
              <a:t>July 2024</a:t>
            </a:r>
            <a:endParaRPr sz="1500">
              <a:latin typeface="Arial"/>
              <a:ea typeface="Arial"/>
              <a:cs typeface="Arial"/>
              <a:sym typeface="Arial"/>
            </a:endParaRPr>
          </a:p>
        </p:txBody>
      </p:sp>
      <p:sp>
        <p:nvSpPr>
          <p:cNvPr id="57" name="Google Shape;57;p1"/>
          <p:cNvSpPr txBox="1"/>
          <p:nvPr/>
        </p:nvSpPr>
        <p:spPr>
          <a:xfrm>
            <a:off x="1114800" y="284075"/>
            <a:ext cx="3945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0004"/>
                </a:solidFill>
              </a:rPr>
              <a:t>Prasad Khandake</a:t>
            </a:r>
            <a:endParaRPr b="1" sz="2000">
              <a:solidFill>
                <a:srgbClr val="00000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The control store is constructed to reflect performance of the trial store rather than the average of other stores. See e.g. stores 77 and 233:</a:t>
            </a:r>
            <a:endParaRPr/>
          </a:p>
        </p:txBody>
      </p:sp>
      <p:pic>
        <p:nvPicPr>
          <p:cNvPr id="150" name="Google Shape;150;p10"/>
          <p:cNvPicPr preferRelativeResize="0"/>
          <p:nvPr/>
        </p:nvPicPr>
        <p:blipFill rotWithShape="1">
          <a:blip r:embed="rId3">
            <a:alphaModFix/>
          </a:blip>
          <a:srcRect b="0" l="0" r="0" t="0"/>
          <a:stretch/>
        </p:blipFill>
        <p:spPr>
          <a:xfrm>
            <a:off x="1419970" y="2113401"/>
            <a:ext cx="5098082" cy="2534152"/>
          </a:xfrm>
          <a:prstGeom prst="rect">
            <a:avLst/>
          </a:prstGeom>
          <a:noFill/>
          <a:ln>
            <a:noFill/>
          </a:ln>
        </p:spPr>
      </p:pic>
      <p:pic>
        <p:nvPicPr>
          <p:cNvPr id="151" name="Google Shape;151;p10"/>
          <p:cNvPicPr preferRelativeResize="0"/>
          <p:nvPr/>
        </p:nvPicPr>
        <p:blipFill rotWithShape="1">
          <a:blip r:embed="rId4">
            <a:alphaModFix/>
          </a:blip>
          <a:srcRect b="0" l="0" r="0" t="0"/>
          <a:stretch/>
        </p:blipFill>
        <p:spPr>
          <a:xfrm>
            <a:off x="6775815" y="2113401"/>
            <a:ext cx="4926380" cy="2534152"/>
          </a:xfrm>
          <a:prstGeom prst="rect">
            <a:avLst/>
          </a:prstGeom>
          <a:noFill/>
          <a:ln>
            <a:noFill/>
          </a:ln>
        </p:spPr>
      </p:pic>
      <p:sp>
        <p:nvSpPr>
          <p:cNvPr id="152" name="Google Shape;152;p10"/>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0"/>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Trial store 77 and control store 233: trial success, with increases in sales and customer numbers.</a:t>
            </a:r>
            <a:endParaRPr/>
          </a:p>
        </p:txBody>
      </p:sp>
      <p:pic>
        <p:nvPicPr>
          <p:cNvPr id="159" name="Google Shape;159;p11"/>
          <p:cNvPicPr preferRelativeResize="0"/>
          <p:nvPr/>
        </p:nvPicPr>
        <p:blipFill rotWithShape="1">
          <a:blip r:embed="rId3">
            <a:alphaModFix/>
          </a:blip>
          <a:srcRect b="0" l="0" r="0" t="0"/>
          <a:stretch/>
        </p:blipFill>
        <p:spPr>
          <a:xfrm>
            <a:off x="710183" y="2197607"/>
            <a:ext cx="5629656" cy="2462784"/>
          </a:xfrm>
          <a:prstGeom prst="rect">
            <a:avLst/>
          </a:prstGeom>
          <a:noFill/>
          <a:ln>
            <a:noFill/>
          </a:ln>
        </p:spPr>
      </p:pic>
      <p:pic>
        <p:nvPicPr>
          <p:cNvPr id="160" name="Google Shape;160;p11"/>
          <p:cNvPicPr preferRelativeResize="0"/>
          <p:nvPr/>
        </p:nvPicPr>
        <p:blipFill rotWithShape="1">
          <a:blip r:embed="rId4">
            <a:alphaModFix/>
          </a:blip>
          <a:srcRect b="0" l="0" r="0" t="0"/>
          <a:stretch/>
        </p:blipFill>
        <p:spPr>
          <a:xfrm>
            <a:off x="6483925" y="2259676"/>
            <a:ext cx="5554846" cy="2343080"/>
          </a:xfrm>
          <a:prstGeom prst="rect">
            <a:avLst/>
          </a:prstGeom>
          <a:noFill/>
          <a:ln>
            <a:noFill/>
          </a:ln>
        </p:spPr>
      </p:pic>
      <p:sp>
        <p:nvSpPr>
          <p:cNvPr id="161" name="Google Shape;161;p11"/>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11"/>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Trial store 86 and control store 155: trial success, greater increase in customer numbers than sales – check the trial implementation.</a:t>
            </a:r>
            <a:endParaRPr/>
          </a:p>
        </p:txBody>
      </p:sp>
      <p:pic>
        <p:nvPicPr>
          <p:cNvPr id="168" name="Google Shape;168;p12"/>
          <p:cNvPicPr preferRelativeResize="0"/>
          <p:nvPr/>
        </p:nvPicPr>
        <p:blipFill rotWithShape="1">
          <a:blip r:embed="rId3">
            <a:alphaModFix/>
          </a:blip>
          <a:srcRect b="0" l="0" r="0" t="0"/>
          <a:stretch/>
        </p:blipFill>
        <p:spPr>
          <a:xfrm>
            <a:off x="830318" y="2281084"/>
            <a:ext cx="5477778" cy="2288254"/>
          </a:xfrm>
          <a:prstGeom prst="rect">
            <a:avLst/>
          </a:prstGeom>
          <a:noFill/>
          <a:ln>
            <a:noFill/>
          </a:ln>
        </p:spPr>
      </p:pic>
      <p:pic>
        <p:nvPicPr>
          <p:cNvPr id="169" name="Google Shape;169;p12"/>
          <p:cNvPicPr preferRelativeResize="0"/>
          <p:nvPr/>
        </p:nvPicPr>
        <p:blipFill rotWithShape="1">
          <a:blip r:embed="rId4">
            <a:alphaModFix/>
          </a:blip>
          <a:srcRect b="0" l="0" r="0" t="0"/>
          <a:stretch/>
        </p:blipFill>
        <p:spPr>
          <a:xfrm>
            <a:off x="6483718" y="2282268"/>
            <a:ext cx="5576594" cy="2332981"/>
          </a:xfrm>
          <a:prstGeom prst="rect">
            <a:avLst/>
          </a:prstGeom>
          <a:noFill/>
          <a:ln>
            <a:noFill/>
          </a:ln>
        </p:spPr>
      </p:pic>
      <p:sp>
        <p:nvSpPr>
          <p:cNvPr id="170" name="Google Shape;170;p12"/>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1" name="Google Shape;171;p12"/>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Trial store 88 and control store 40: no significant difference in performance.</a:t>
            </a:r>
            <a:endParaRPr/>
          </a:p>
        </p:txBody>
      </p:sp>
      <p:pic>
        <p:nvPicPr>
          <p:cNvPr id="177" name="Google Shape;177;p13"/>
          <p:cNvPicPr preferRelativeResize="0"/>
          <p:nvPr/>
        </p:nvPicPr>
        <p:blipFill rotWithShape="1">
          <a:blip r:embed="rId3">
            <a:alphaModFix/>
          </a:blip>
          <a:srcRect b="0" l="0" r="0" t="0"/>
          <a:stretch/>
        </p:blipFill>
        <p:spPr>
          <a:xfrm>
            <a:off x="784859" y="2199132"/>
            <a:ext cx="11305032" cy="2456688"/>
          </a:xfrm>
          <a:prstGeom prst="rect">
            <a:avLst/>
          </a:prstGeom>
          <a:noFill/>
          <a:ln>
            <a:noFill/>
          </a:ln>
        </p:spPr>
      </p:pic>
      <p:sp>
        <p:nvSpPr>
          <p:cNvPr id="178" name="Google Shape;178;p13"/>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3"/>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a2624ca48_0_1"/>
          <p:cNvSpPr txBox="1"/>
          <p:nvPr>
            <p:ph type="title"/>
          </p:nvPr>
        </p:nvSpPr>
        <p:spPr>
          <a:xfrm>
            <a:off x="1184554" y="418846"/>
            <a:ext cx="10280100" cy="11082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a:t>Recommendation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5" name="Google Shape;185;g2ea2624ca48_0_1"/>
          <p:cNvSpPr txBox="1"/>
          <p:nvPr/>
        </p:nvSpPr>
        <p:spPr>
          <a:xfrm>
            <a:off x="1396650" y="1290175"/>
            <a:ext cx="10208700" cy="3820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0004"/>
              </a:buClr>
              <a:buSzPts val="2000"/>
              <a:buAutoNum type="arabicPeriod"/>
            </a:pPr>
            <a:r>
              <a:rPr lang="en-US" sz="2000">
                <a:solidFill>
                  <a:srgbClr val="000004"/>
                </a:solidFill>
              </a:rPr>
              <a:t>Transaction increase before cristmas on December. So, it is a good opportunity to increase total sales or promotion at this moment and also stocks should be high in December before the Christmas.</a:t>
            </a:r>
            <a:endParaRPr sz="2000">
              <a:solidFill>
                <a:srgbClr val="000004"/>
              </a:solidFill>
            </a:endParaRPr>
          </a:p>
          <a:p>
            <a:pPr indent="-355600" lvl="0" marL="457200" rtl="0" algn="l">
              <a:spcBef>
                <a:spcPts val="0"/>
              </a:spcBef>
              <a:spcAft>
                <a:spcPts val="0"/>
              </a:spcAft>
              <a:buClr>
                <a:srgbClr val="000004"/>
              </a:buClr>
              <a:buSzPts val="2000"/>
              <a:buAutoNum type="arabicPeriod"/>
            </a:pPr>
            <a:r>
              <a:rPr lang="en-US" sz="2000">
                <a:solidFill>
                  <a:srgbClr val="000004"/>
                </a:solidFill>
              </a:rPr>
              <a:t>Chips brand Kettle, Smiths, Doritos, and Pringles should be kept in stocks as they are the most sold Mainstream young singles/couples, retirees are the account for a great share of chips sale so they need much attention</a:t>
            </a:r>
            <a:endParaRPr sz="2000">
              <a:solidFill>
                <a:srgbClr val="000004"/>
              </a:solidFill>
            </a:endParaRPr>
          </a:p>
          <a:p>
            <a:pPr indent="-355600" lvl="0" marL="457200" rtl="0" algn="l">
              <a:spcBef>
                <a:spcPts val="0"/>
              </a:spcBef>
              <a:spcAft>
                <a:spcPts val="0"/>
              </a:spcAft>
              <a:buClr>
                <a:srgbClr val="000004"/>
              </a:buClr>
              <a:buSzPts val="2000"/>
              <a:buAutoNum type="arabicPeriod"/>
            </a:pPr>
            <a:r>
              <a:rPr lang="en-US" sz="2000">
                <a:solidFill>
                  <a:srgbClr val="000004"/>
                </a:solidFill>
              </a:rPr>
              <a:t>Despite Older Families not having the highest population, they have the highest frequency of purchase, which contributes to their high total sales.so, We can give promotions that encourage them to buy more quantity of chips per purchase. and increase the average unit purchase price per customer </a:t>
            </a:r>
            <a:endParaRPr sz="2000">
              <a:solidFill>
                <a:srgbClr val="000004"/>
              </a:solidFill>
            </a:endParaRPr>
          </a:p>
          <a:p>
            <a:pPr indent="-355600" lvl="0" marL="457200" rtl="0" algn="l">
              <a:spcBef>
                <a:spcPts val="0"/>
              </a:spcBef>
              <a:spcAft>
                <a:spcPts val="0"/>
              </a:spcAft>
              <a:buClr>
                <a:srgbClr val="000004"/>
              </a:buClr>
              <a:buSzPts val="2000"/>
              <a:buAutoNum type="arabicPeriod"/>
            </a:pPr>
            <a:r>
              <a:rPr lang="en-US" sz="2000">
                <a:solidFill>
                  <a:srgbClr val="000004"/>
                </a:solidFill>
              </a:rPr>
              <a:t>Control stores 233, 155, 237 for trial stores 77, 86, and 88 respectively would be a good choice. </a:t>
            </a:r>
            <a:endParaRPr sz="2000">
              <a:solidFill>
                <a:srgbClr val="000004"/>
              </a:solidFill>
            </a:endParaRPr>
          </a:p>
          <a:p>
            <a:pPr indent="0" lvl="0" marL="0" rtl="0" algn="l">
              <a:spcBef>
                <a:spcPts val="0"/>
              </a:spcBef>
              <a:spcAft>
                <a:spcPts val="0"/>
              </a:spcAft>
              <a:buClr>
                <a:schemeClr val="dk1"/>
              </a:buClr>
              <a:buSzPts val="1100"/>
              <a:buFont typeface="Arial"/>
              <a:buNone/>
            </a:pPr>
            <a:r>
              <a:t/>
            </a:r>
            <a:endParaRPr sz="2000">
              <a:solidFill>
                <a:srgbClr val="000004"/>
              </a:solidFill>
            </a:endParaRPr>
          </a:p>
          <a:p>
            <a:pPr indent="0" lvl="0" marL="0" rtl="0" algn="l">
              <a:spcBef>
                <a:spcPts val="0"/>
              </a:spcBef>
              <a:spcAft>
                <a:spcPts val="0"/>
              </a:spcAft>
              <a:buNone/>
            </a:pPr>
            <a:r>
              <a:t/>
            </a:r>
            <a:endParaRPr sz="2000">
              <a:solidFill>
                <a:srgbClr val="00000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nvSpPr>
        <p:spPr>
          <a:xfrm>
            <a:off x="254203" y="6290546"/>
            <a:ext cx="201295" cy="209550"/>
          </a:xfrm>
          <a:prstGeom prst="rect">
            <a:avLst/>
          </a:prstGeom>
          <a:noFill/>
          <a:ln>
            <a:noFill/>
          </a:ln>
        </p:spPr>
        <p:txBody>
          <a:bodyPr anchorCtr="0" anchor="t" bIns="0" lIns="0" spcFirstLastPara="1" rIns="0" wrap="square" tIns="0">
            <a:spAutoFit/>
          </a:bodyPr>
          <a:lstStyle/>
          <a:p>
            <a:pPr indent="0" lvl="0" marL="0" rtl="0" algn="l">
              <a:lnSpc>
                <a:spcPct val="113214"/>
              </a:lnSpc>
              <a:spcBef>
                <a:spcPts val="0"/>
              </a:spcBef>
              <a:spcAft>
                <a:spcPts val="0"/>
              </a:spcAft>
              <a:buNone/>
            </a:pPr>
            <a:r>
              <a:rPr lang="en-US" sz="1400">
                <a:solidFill>
                  <a:srgbClr val="FFFFFF"/>
                </a:solidFill>
                <a:latin typeface="Roboto"/>
                <a:ea typeface="Roboto"/>
                <a:cs typeface="Roboto"/>
                <a:sym typeface="Roboto"/>
              </a:rPr>
              <a:t>14</a:t>
            </a:r>
            <a:endParaRPr sz="1400">
              <a:latin typeface="Roboto"/>
              <a:ea typeface="Roboto"/>
              <a:cs typeface="Roboto"/>
              <a:sym typeface="Roboto"/>
            </a:endParaRPr>
          </a:p>
        </p:txBody>
      </p:sp>
      <p:pic>
        <p:nvPicPr>
          <p:cNvPr id="191" name="Google Shape;191;p14"/>
          <p:cNvPicPr preferRelativeResize="0"/>
          <p:nvPr/>
        </p:nvPicPr>
        <p:blipFill rotWithShape="1">
          <a:blip r:embed="rId3">
            <a:alphaModFix/>
          </a:blip>
          <a:srcRect b="0" l="0" r="0" t="0"/>
          <a:stretch/>
        </p:blipFill>
        <p:spPr>
          <a:xfrm>
            <a:off x="1207008" y="6209284"/>
            <a:ext cx="1421892" cy="360680"/>
          </a:xfrm>
          <a:prstGeom prst="rect">
            <a:avLst/>
          </a:prstGeom>
          <a:noFill/>
          <a:ln>
            <a:noFill/>
          </a:ln>
        </p:spPr>
      </p:pic>
      <p:sp>
        <p:nvSpPr>
          <p:cNvPr id="192" name="Google Shape;192;p14"/>
          <p:cNvSpPr/>
          <p:nvPr/>
        </p:nvSpPr>
        <p:spPr>
          <a:xfrm>
            <a:off x="178307" y="6222491"/>
            <a:ext cx="337185" cy="300355"/>
          </a:xfrm>
          <a:custGeom>
            <a:rect b="b" l="l" r="r" t="t"/>
            <a:pathLst>
              <a:path extrusionOk="0" h="300354" w="337184">
                <a:moveTo>
                  <a:pt x="336804" y="0"/>
                </a:moveTo>
                <a:lnTo>
                  <a:pt x="0" y="0"/>
                </a:lnTo>
                <a:lnTo>
                  <a:pt x="0" y="300228"/>
                </a:lnTo>
                <a:lnTo>
                  <a:pt x="336804" y="300228"/>
                </a:lnTo>
                <a:lnTo>
                  <a:pt x="336804" y="0"/>
                </a:lnTo>
                <a:close/>
              </a:path>
            </a:pathLst>
          </a:custGeom>
          <a:solidFill>
            <a:srgbClr val="00000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14"/>
          <p:cNvSpPr txBox="1"/>
          <p:nvPr/>
        </p:nvSpPr>
        <p:spPr>
          <a:xfrm>
            <a:off x="3619246" y="4783328"/>
            <a:ext cx="7981315" cy="154940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None/>
            </a:pPr>
            <a:r>
              <a:rPr lang="en-US" sz="1000">
                <a:solidFill>
                  <a:srgbClr val="736C67"/>
                </a:solidFill>
                <a:latin typeface="Arial"/>
                <a:ea typeface="Arial"/>
                <a:cs typeface="Arial"/>
                <a:sym typeface="Arial"/>
              </a:rPr>
              <a:t>Disclaimer: This document comprises, and is the subject of intellectual property (including copyright) and confidentiality rights of one or multiple owners, including The Quantium Group Pty Limited and its affiliates (Quantium) and where applicable, its third-party data owners (Data Providers), together (IP Owners).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a:t>
            </a:r>
            <a:endParaRPr sz="1000">
              <a:latin typeface="Arial"/>
              <a:ea typeface="Arial"/>
              <a:cs typeface="Arial"/>
              <a:sym typeface="Arial"/>
            </a:endParaRPr>
          </a:p>
        </p:txBody>
      </p:sp>
      <p:sp>
        <p:nvSpPr>
          <p:cNvPr id="194" name="Google Shape;194;p14"/>
          <p:cNvSpPr txBox="1"/>
          <p:nvPr/>
        </p:nvSpPr>
        <p:spPr>
          <a:xfrm>
            <a:off x="3619246" y="6316773"/>
            <a:ext cx="6182360" cy="17399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None/>
            </a:pPr>
            <a:r>
              <a:rPr lang="en-US" sz="1000">
                <a:solidFill>
                  <a:srgbClr val="736C67"/>
                </a:solidFill>
                <a:latin typeface="Arial"/>
                <a:ea typeface="Arial"/>
                <a:cs typeface="Arial"/>
                <a:sym typeface="Arial"/>
              </a:rPr>
              <a:t>written terms and conditions between you and Quantium, or otherwise with Quantium’s prior written permission</a:t>
            </a:r>
            <a:endParaRPr sz="1000">
              <a:latin typeface="Arial"/>
              <a:ea typeface="Arial"/>
              <a:cs typeface="Arial"/>
              <a:sym typeface="Arial"/>
            </a:endParaRPr>
          </a:p>
        </p:txBody>
      </p:sp>
      <p:sp>
        <p:nvSpPr>
          <p:cNvPr id="195" name="Google Shape;195;p14"/>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291795" y="6264960"/>
            <a:ext cx="12573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FFFFFF"/>
                </a:solidFill>
                <a:latin typeface="Roboto"/>
                <a:ea typeface="Roboto"/>
                <a:cs typeface="Roboto"/>
                <a:sym typeface="Roboto"/>
              </a:rPr>
              <a:t>2</a:t>
            </a:r>
            <a:endParaRPr sz="1400">
              <a:latin typeface="Roboto"/>
              <a:ea typeface="Roboto"/>
              <a:cs typeface="Roboto"/>
              <a:sym typeface="Roboto"/>
            </a:endParaRPr>
          </a:p>
        </p:txBody>
      </p:sp>
      <p:sp>
        <p:nvSpPr>
          <p:cNvPr id="63" name="Google Shape;63;p2"/>
          <p:cNvSpPr txBox="1"/>
          <p:nvPr/>
        </p:nvSpPr>
        <p:spPr>
          <a:xfrm>
            <a:off x="5417820" y="6676263"/>
            <a:ext cx="1356995" cy="127000"/>
          </a:xfrm>
          <a:prstGeom prst="rect">
            <a:avLst/>
          </a:prstGeom>
          <a:noFill/>
          <a:ln>
            <a:noFill/>
          </a:ln>
        </p:spPr>
        <p:txBody>
          <a:bodyPr anchorCtr="0" anchor="t" bIns="0" lIns="0" spcFirstLastPara="1" rIns="0" wrap="square" tIns="0">
            <a:spAutoFit/>
          </a:bodyPr>
          <a:lstStyle/>
          <a:p>
            <a:pPr indent="0" lvl="0" marL="0" rtl="0" algn="l">
              <a:lnSpc>
                <a:spcPct val="94400"/>
              </a:lnSpc>
              <a:spcBef>
                <a:spcPts val="0"/>
              </a:spcBef>
              <a:spcAft>
                <a:spcPts val="0"/>
              </a:spcAft>
              <a:buNone/>
            </a:pPr>
            <a:r>
              <a:rPr lang="en-US" sz="1000">
                <a:latin typeface="Carlito"/>
                <a:ea typeface="Carlito"/>
                <a:cs typeface="Carlito"/>
                <a:sym typeface="Carlito"/>
              </a:rPr>
              <a:t>Classification: Confidential</a:t>
            </a:r>
            <a:endParaRPr sz="1000">
              <a:latin typeface="Carlito"/>
              <a:ea typeface="Carlito"/>
              <a:cs typeface="Carlito"/>
              <a:sym typeface="Carlito"/>
            </a:endParaRPr>
          </a:p>
        </p:txBody>
      </p:sp>
      <p:grpSp>
        <p:nvGrpSpPr>
          <p:cNvPr id="64" name="Google Shape;64;p2"/>
          <p:cNvGrpSpPr/>
          <p:nvPr/>
        </p:nvGrpSpPr>
        <p:grpSpPr>
          <a:xfrm>
            <a:off x="740663" y="0"/>
            <a:ext cx="11451464" cy="6858507"/>
            <a:chOff x="740663" y="0"/>
            <a:chExt cx="11451464" cy="6858507"/>
          </a:xfrm>
        </p:grpSpPr>
        <p:sp>
          <p:nvSpPr>
            <p:cNvPr id="65" name="Google Shape;65;p2"/>
            <p:cNvSpPr/>
            <p:nvPr/>
          </p:nvSpPr>
          <p:spPr>
            <a:xfrm>
              <a:off x="740663" y="1778507"/>
              <a:ext cx="8263255" cy="5080000"/>
            </a:xfrm>
            <a:custGeom>
              <a:rect b="b" l="l" r="r" t="t"/>
              <a:pathLst>
                <a:path extrusionOk="0" h="5080000" w="8263255">
                  <a:moveTo>
                    <a:pt x="0" y="5079492"/>
                  </a:moveTo>
                  <a:lnTo>
                    <a:pt x="8263128" y="5079492"/>
                  </a:lnTo>
                  <a:lnTo>
                    <a:pt x="8263128" y="0"/>
                  </a:lnTo>
                  <a:lnTo>
                    <a:pt x="0" y="0"/>
                  </a:lnTo>
                  <a:lnTo>
                    <a:pt x="0" y="5079492"/>
                  </a:lnTo>
                  <a:close/>
                </a:path>
              </a:pathLst>
            </a:custGeom>
            <a:solidFill>
              <a:srgbClr val="EBE8E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p2"/>
            <p:cNvSpPr/>
            <p:nvPr/>
          </p:nvSpPr>
          <p:spPr>
            <a:xfrm>
              <a:off x="9003792" y="0"/>
              <a:ext cx="3188335" cy="6858000"/>
            </a:xfrm>
            <a:custGeom>
              <a:rect b="b" l="l" r="r" t="t"/>
              <a:pathLst>
                <a:path extrusionOk="0" h="6858000" w="3188334">
                  <a:moveTo>
                    <a:pt x="3188207" y="0"/>
                  </a:moveTo>
                  <a:lnTo>
                    <a:pt x="0" y="0"/>
                  </a:lnTo>
                  <a:lnTo>
                    <a:pt x="0" y="6858000"/>
                  </a:lnTo>
                  <a:lnTo>
                    <a:pt x="3188207" y="6858000"/>
                  </a:lnTo>
                  <a:lnTo>
                    <a:pt x="3188207" y="0"/>
                  </a:lnTo>
                  <a:close/>
                </a:path>
              </a:pathLst>
            </a:custGeom>
            <a:solidFill>
              <a:srgbClr val="00000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p2"/>
            <p:cNvSpPr/>
            <p:nvPr/>
          </p:nvSpPr>
          <p:spPr>
            <a:xfrm>
              <a:off x="11678411" y="500898"/>
              <a:ext cx="513715" cy="1071245"/>
            </a:xfrm>
            <a:custGeom>
              <a:rect b="b" l="l" r="r" t="t"/>
              <a:pathLst>
                <a:path extrusionOk="0" h="1071245" w="513715">
                  <a:moveTo>
                    <a:pt x="513588" y="0"/>
                  </a:moveTo>
                  <a:lnTo>
                    <a:pt x="440015" y="7616"/>
                  </a:lnTo>
                  <a:lnTo>
                    <a:pt x="393832" y="18134"/>
                  </a:lnTo>
                  <a:lnTo>
                    <a:pt x="349256" y="32533"/>
                  </a:lnTo>
                  <a:lnTo>
                    <a:pt x="306477" y="50621"/>
                  </a:lnTo>
                  <a:lnTo>
                    <a:pt x="265684" y="72210"/>
                  </a:lnTo>
                  <a:lnTo>
                    <a:pt x="227066" y="97110"/>
                  </a:lnTo>
                  <a:lnTo>
                    <a:pt x="190813" y="125133"/>
                  </a:lnTo>
                  <a:lnTo>
                    <a:pt x="157114" y="156088"/>
                  </a:lnTo>
                  <a:lnTo>
                    <a:pt x="126159" y="189787"/>
                  </a:lnTo>
                  <a:lnTo>
                    <a:pt x="98137" y="226040"/>
                  </a:lnTo>
                  <a:lnTo>
                    <a:pt x="73236" y="264657"/>
                  </a:lnTo>
                  <a:lnTo>
                    <a:pt x="51647" y="305450"/>
                  </a:lnTo>
                  <a:lnTo>
                    <a:pt x="33559" y="348230"/>
                  </a:lnTo>
                  <a:lnTo>
                    <a:pt x="19161" y="392806"/>
                  </a:lnTo>
                  <a:lnTo>
                    <a:pt x="8642" y="438989"/>
                  </a:lnTo>
                  <a:lnTo>
                    <a:pt x="2192" y="486591"/>
                  </a:lnTo>
                  <a:lnTo>
                    <a:pt x="0" y="535421"/>
                  </a:lnTo>
                  <a:lnTo>
                    <a:pt x="2192" y="584252"/>
                  </a:lnTo>
                  <a:lnTo>
                    <a:pt x="8642" y="631853"/>
                  </a:lnTo>
                  <a:lnTo>
                    <a:pt x="19161" y="678037"/>
                  </a:lnTo>
                  <a:lnTo>
                    <a:pt x="33559" y="722613"/>
                  </a:lnTo>
                  <a:lnTo>
                    <a:pt x="51647" y="765392"/>
                  </a:lnTo>
                  <a:lnTo>
                    <a:pt x="73236" y="806185"/>
                  </a:lnTo>
                  <a:lnTo>
                    <a:pt x="98137" y="844803"/>
                  </a:lnTo>
                  <a:lnTo>
                    <a:pt x="126159" y="881056"/>
                  </a:lnTo>
                  <a:lnTo>
                    <a:pt x="157114" y="914754"/>
                  </a:lnTo>
                  <a:lnTo>
                    <a:pt x="190813" y="945710"/>
                  </a:lnTo>
                  <a:lnTo>
                    <a:pt x="227066" y="973732"/>
                  </a:lnTo>
                  <a:lnTo>
                    <a:pt x="265684" y="998633"/>
                  </a:lnTo>
                  <a:lnTo>
                    <a:pt x="306477" y="1020222"/>
                  </a:lnTo>
                  <a:lnTo>
                    <a:pt x="349256" y="1038310"/>
                  </a:lnTo>
                  <a:lnTo>
                    <a:pt x="393832" y="1052708"/>
                  </a:lnTo>
                  <a:lnTo>
                    <a:pt x="440015" y="1063227"/>
                  </a:lnTo>
                  <a:lnTo>
                    <a:pt x="487617" y="1069677"/>
                  </a:lnTo>
                  <a:lnTo>
                    <a:pt x="513588" y="1070843"/>
                  </a:lnTo>
                  <a:lnTo>
                    <a:pt x="513588"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68" name="Google Shape;68;p2"/>
            <p:cNvPicPr preferRelativeResize="0"/>
            <p:nvPr/>
          </p:nvPicPr>
          <p:blipFill rotWithShape="1">
            <a:blip r:embed="rId3">
              <a:alphaModFix/>
            </a:blip>
            <a:srcRect b="0" l="0" r="0" t="0"/>
            <a:stretch/>
          </p:blipFill>
          <p:spPr>
            <a:xfrm>
              <a:off x="1207008" y="6209284"/>
              <a:ext cx="1421892" cy="360680"/>
            </a:xfrm>
            <a:prstGeom prst="rect">
              <a:avLst/>
            </a:prstGeom>
            <a:noFill/>
            <a:ln>
              <a:noFill/>
            </a:ln>
          </p:spPr>
        </p:pic>
      </p:grpSp>
      <p:sp>
        <p:nvSpPr>
          <p:cNvPr id="69" name="Google Shape;69;p2"/>
          <p:cNvSpPr txBox="1"/>
          <p:nvPr>
            <p:ph type="title"/>
          </p:nvPr>
        </p:nvSpPr>
        <p:spPr>
          <a:xfrm>
            <a:off x="1184554" y="418846"/>
            <a:ext cx="6980555"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Our 17 year history assures best practice in privacy, security and the ethical use of data</a:t>
            </a:r>
            <a:endParaRPr/>
          </a:p>
        </p:txBody>
      </p:sp>
      <p:sp>
        <p:nvSpPr>
          <p:cNvPr id="70" name="Google Shape;70;p2"/>
          <p:cNvSpPr txBox="1"/>
          <p:nvPr/>
        </p:nvSpPr>
        <p:spPr>
          <a:xfrm>
            <a:off x="9396221" y="2470530"/>
            <a:ext cx="2331085" cy="2028189"/>
          </a:xfrm>
          <a:prstGeom prst="rect">
            <a:avLst/>
          </a:prstGeom>
          <a:noFill/>
          <a:ln>
            <a:noFill/>
          </a:ln>
        </p:spPr>
        <p:txBody>
          <a:bodyPr anchorCtr="0" anchor="t" bIns="0" lIns="0" spcFirstLastPara="1" rIns="0" wrap="square" tIns="43800">
            <a:spAutoFit/>
          </a:bodyPr>
          <a:lstStyle/>
          <a:p>
            <a:pPr indent="0" lvl="0" marL="12700" marR="333375" rtl="0" algn="l">
              <a:lnSpc>
                <a:spcPct val="107722"/>
              </a:lnSpc>
              <a:spcBef>
                <a:spcPts val="0"/>
              </a:spcBef>
              <a:spcAft>
                <a:spcPts val="0"/>
              </a:spcAft>
              <a:buNone/>
            </a:pPr>
            <a:r>
              <a:rPr lang="en-US" sz="1800">
                <a:solidFill>
                  <a:srgbClr val="FFFFFF"/>
                </a:solidFill>
                <a:latin typeface="Arial"/>
                <a:ea typeface="Arial"/>
                <a:cs typeface="Arial"/>
                <a:sym typeface="Arial"/>
              </a:rPr>
              <a:t>Quantium believes in using data for progress, with great</a:t>
            </a:r>
            <a:endParaRPr sz="1800">
              <a:latin typeface="Arial"/>
              <a:ea typeface="Arial"/>
              <a:cs typeface="Arial"/>
              <a:sym typeface="Arial"/>
            </a:endParaRPr>
          </a:p>
          <a:p>
            <a:pPr indent="0" lvl="0" marL="12700" rtl="0" algn="l">
              <a:lnSpc>
                <a:spcPct val="100777"/>
              </a:lnSpc>
              <a:spcBef>
                <a:spcPts val="0"/>
              </a:spcBef>
              <a:spcAft>
                <a:spcPts val="0"/>
              </a:spcAft>
              <a:buNone/>
            </a:pPr>
            <a:r>
              <a:rPr lang="en-US" sz="1800">
                <a:solidFill>
                  <a:srgbClr val="FFFFFF"/>
                </a:solidFill>
                <a:latin typeface="Arial"/>
                <a:ea typeface="Arial"/>
                <a:cs typeface="Arial"/>
                <a:sym typeface="Arial"/>
              </a:rPr>
              <a:t>care and responsibility.</a:t>
            </a:r>
            <a:endParaRPr sz="1800">
              <a:latin typeface="Arial"/>
              <a:ea typeface="Arial"/>
              <a:cs typeface="Arial"/>
              <a:sym typeface="Arial"/>
            </a:endParaRPr>
          </a:p>
          <a:p>
            <a:pPr indent="0" lvl="0" marL="12700" marR="5080" rtl="0" algn="l">
              <a:lnSpc>
                <a:spcPct val="90000"/>
              </a:lnSpc>
              <a:spcBef>
                <a:spcPts val="110"/>
              </a:spcBef>
              <a:spcAft>
                <a:spcPts val="0"/>
              </a:spcAft>
              <a:buNone/>
            </a:pPr>
            <a:r>
              <a:rPr lang="en-US" sz="1800">
                <a:solidFill>
                  <a:srgbClr val="FFFFFF"/>
                </a:solidFill>
                <a:latin typeface="Arial"/>
                <a:ea typeface="Arial"/>
                <a:cs typeface="Arial"/>
                <a:sym typeface="Arial"/>
              </a:rPr>
              <a:t>As such please respect the commercial in confidence nature</a:t>
            </a:r>
            <a:endParaRPr sz="1800">
              <a:latin typeface="Arial"/>
              <a:ea typeface="Arial"/>
              <a:cs typeface="Arial"/>
              <a:sym typeface="Arial"/>
            </a:endParaRPr>
          </a:p>
          <a:p>
            <a:pPr indent="0" lvl="0" marL="12700" rtl="0" algn="l">
              <a:lnSpc>
                <a:spcPct val="108055"/>
              </a:lnSpc>
              <a:spcBef>
                <a:spcPts val="0"/>
              </a:spcBef>
              <a:spcAft>
                <a:spcPts val="0"/>
              </a:spcAft>
              <a:buNone/>
            </a:pPr>
            <a:r>
              <a:rPr lang="en-US" sz="1800">
                <a:solidFill>
                  <a:srgbClr val="FFFFFF"/>
                </a:solidFill>
                <a:latin typeface="Arial"/>
                <a:ea typeface="Arial"/>
                <a:cs typeface="Arial"/>
                <a:sym typeface="Arial"/>
              </a:rPr>
              <a:t>of this document.</a:t>
            </a:r>
            <a:endParaRPr sz="1800">
              <a:latin typeface="Arial"/>
              <a:ea typeface="Arial"/>
              <a:cs typeface="Arial"/>
              <a:sym typeface="Arial"/>
            </a:endParaRPr>
          </a:p>
        </p:txBody>
      </p:sp>
      <p:sp>
        <p:nvSpPr>
          <p:cNvPr id="71" name="Google Shape;71;p2"/>
          <p:cNvSpPr txBox="1"/>
          <p:nvPr/>
        </p:nvSpPr>
        <p:spPr>
          <a:xfrm>
            <a:off x="9396221" y="435609"/>
            <a:ext cx="1830705" cy="1379220"/>
          </a:xfrm>
          <a:prstGeom prst="rect">
            <a:avLst/>
          </a:prstGeom>
          <a:noFill/>
          <a:ln>
            <a:noFill/>
          </a:ln>
        </p:spPr>
        <p:txBody>
          <a:bodyPr anchorCtr="0" anchor="t" bIns="0" lIns="0" spcFirstLastPara="1" rIns="0" wrap="square" tIns="48875">
            <a:spAutoFit/>
          </a:bodyPr>
          <a:lstStyle/>
          <a:p>
            <a:pPr indent="0" lvl="0" marL="12700" marR="5080" rtl="0" algn="l">
              <a:lnSpc>
                <a:spcPct val="90000"/>
              </a:lnSpc>
              <a:spcBef>
                <a:spcPts val="0"/>
              </a:spcBef>
              <a:spcAft>
                <a:spcPts val="0"/>
              </a:spcAft>
              <a:buNone/>
            </a:pPr>
            <a:r>
              <a:rPr lang="en-US" sz="2400">
                <a:solidFill>
                  <a:srgbClr val="FFFFFF"/>
                </a:solidFill>
                <a:latin typeface="Roboto"/>
                <a:ea typeface="Roboto"/>
                <a:cs typeface="Roboto"/>
                <a:sym typeface="Roboto"/>
              </a:rPr>
              <a:t>We all have a responsibility to use data for good</a:t>
            </a:r>
            <a:endParaRPr sz="2400">
              <a:latin typeface="Roboto"/>
              <a:ea typeface="Roboto"/>
              <a:cs typeface="Roboto"/>
              <a:sym typeface="Roboto"/>
            </a:endParaRPr>
          </a:p>
        </p:txBody>
      </p:sp>
      <p:sp>
        <p:nvSpPr>
          <p:cNvPr id="72" name="Google Shape;72;p2"/>
          <p:cNvSpPr txBox="1"/>
          <p:nvPr/>
        </p:nvSpPr>
        <p:spPr>
          <a:xfrm>
            <a:off x="1197254" y="1998345"/>
            <a:ext cx="600075" cy="239395"/>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sz="1400">
                <a:solidFill>
                  <a:srgbClr val="000004"/>
                </a:solidFill>
                <a:latin typeface="Arial"/>
                <a:ea typeface="Arial"/>
                <a:cs typeface="Arial"/>
                <a:sym typeface="Arial"/>
              </a:rPr>
              <a:t>Privacy</a:t>
            </a:r>
            <a:endParaRPr sz="1400">
              <a:latin typeface="Arial"/>
              <a:ea typeface="Arial"/>
              <a:cs typeface="Arial"/>
              <a:sym typeface="Arial"/>
            </a:endParaRPr>
          </a:p>
        </p:txBody>
      </p:sp>
      <p:sp>
        <p:nvSpPr>
          <p:cNvPr id="73" name="Google Shape;73;p2"/>
          <p:cNvSpPr txBox="1"/>
          <p:nvPr/>
        </p:nvSpPr>
        <p:spPr>
          <a:xfrm>
            <a:off x="1197254" y="2280666"/>
            <a:ext cx="2230120" cy="1855470"/>
          </a:xfrm>
          <a:prstGeom prst="rect">
            <a:avLst/>
          </a:prstGeom>
          <a:noFill/>
          <a:ln>
            <a:noFill/>
          </a:ln>
        </p:spPr>
        <p:txBody>
          <a:bodyPr anchorCtr="0" anchor="t" bIns="0" lIns="0" spcFirstLastPara="1" rIns="0" wrap="square" tIns="13325">
            <a:spAutoFit/>
          </a:bodyPr>
          <a:lstStyle/>
          <a:p>
            <a:pPr indent="-179705" lvl="0" marL="179705" marR="5080" rtl="0" algn="l">
              <a:lnSpc>
                <a:spcPct val="100000"/>
              </a:lnSpc>
              <a:spcBef>
                <a:spcPts val="0"/>
              </a:spcBef>
              <a:spcAft>
                <a:spcPts val="0"/>
              </a:spcAft>
              <a:buClr>
                <a:srgbClr val="000004"/>
              </a:buClr>
              <a:buSzPts val="1100"/>
              <a:buFont typeface="Arial"/>
              <a:buChar char="•"/>
            </a:pPr>
            <a:r>
              <a:rPr lang="en-US" sz="1100">
                <a:solidFill>
                  <a:srgbClr val="000004"/>
                </a:solidFill>
                <a:latin typeface="Arial"/>
                <a:ea typeface="Arial"/>
                <a:cs typeface="Arial"/>
                <a:sym typeface="Arial"/>
              </a:rPr>
              <a:t>We have built our business based on privacy by design principles for the past 17 years</a:t>
            </a:r>
            <a:endParaRPr sz="1100">
              <a:latin typeface="Arial"/>
              <a:ea typeface="Arial"/>
              <a:cs typeface="Arial"/>
              <a:sym typeface="Arial"/>
            </a:endParaRPr>
          </a:p>
          <a:p>
            <a:pPr indent="-179705" lvl="0" marL="179705" marR="173990"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Quantium has strict protocols around the receipt and storage of personal information</a:t>
            </a:r>
            <a:endParaRPr sz="1100">
              <a:latin typeface="Arial"/>
              <a:ea typeface="Arial"/>
              <a:cs typeface="Arial"/>
              <a:sym typeface="Arial"/>
            </a:endParaRPr>
          </a:p>
          <a:p>
            <a:pPr indent="-179705" lvl="0" marL="179705" marR="40640"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All information is de-identified using an irreversible tokenisation process with no ability to</a:t>
            </a:r>
            <a:endParaRPr sz="1100">
              <a:latin typeface="Arial"/>
              <a:ea typeface="Arial"/>
              <a:cs typeface="Arial"/>
              <a:sym typeface="Arial"/>
            </a:endParaRPr>
          </a:p>
          <a:p>
            <a:pPr indent="0" lvl="0" marL="179705" rtl="0" algn="l">
              <a:lnSpc>
                <a:spcPct val="100000"/>
              </a:lnSpc>
              <a:spcBef>
                <a:spcPts val="0"/>
              </a:spcBef>
              <a:spcAft>
                <a:spcPts val="0"/>
              </a:spcAft>
              <a:buNone/>
            </a:pPr>
            <a:r>
              <a:rPr lang="en-US" sz="1100">
                <a:solidFill>
                  <a:srgbClr val="000004"/>
                </a:solidFill>
                <a:latin typeface="Arial"/>
                <a:ea typeface="Arial"/>
                <a:cs typeface="Arial"/>
                <a:sym typeface="Arial"/>
              </a:rPr>
              <a:t>re-identify individuals.</a:t>
            </a:r>
            <a:endParaRPr sz="1100">
              <a:latin typeface="Arial"/>
              <a:ea typeface="Arial"/>
              <a:cs typeface="Arial"/>
              <a:sym typeface="Arial"/>
            </a:endParaRPr>
          </a:p>
        </p:txBody>
      </p:sp>
      <p:sp>
        <p:nvSpPr>
          <p:cNvPr id="74" name="Google Shape;74;p2"/>
          <p:cNvSpPr txBox="1"/>
          <p:nvPr/>
        </p:nvSpPr>
        <p:spPr>
          <a:xfrm>
            <a:off x="3958082" y="1998345"/>
            <a:ext cx="663575" cy="239395"/>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sz="1400">
                <a:solidFill>
                  <a:srgbClr val="000004"/>
                </a:solidFill>
                <a:latin typeface="Arial"/>
                <a:ea typeface="Arial"/>
                <a:cs typeface="Arial"/>
                <a:sym typeface="Arial"/>
              </a:rPr>
              <a:t>Security</a:t>
            </a:r>
            <a:endParaRPr sz="1400">
              <a:latin typeface="Arial"/>
              <a:ea typeface="Arial"/>
              <a:cs typeface="Arial"/>
              <a:sym typeface="Arial"/>
            </a:endParaRPr>
          </a:p>
        </p:txBody>
      </p:sp>
      <p:sp>
        <p:nvSpPr>
          <p:cNvPr id="75" name="Google Shape;75;p2"/>
          <p:cNvSpPr txBox="1"/>
          <p:nvPr/>
        </p:nvSpPr>
        <p:spPr>
          <a:xfrm>
            <a:off x="3958082" y="2280666"/>
            <a:ext cx="2210435" cy="3425190"/>
          </a:xfrm>
          <a:prstGeom prst="rect">
            <a:avLst/>
          </a:prstGeom>
          <a:noFill/>
          <a:ln>
            <a:noFill/>
          </a:ln>
        </p:spPr>
        <p:txBody>
          <a:bodyPr anchorCtr="0" anchor="t" bIns="0" lIns="0" spcFirstLastPara="1" rIns="0" wrap="square" tIns="13325">
            <a:spAutoFit/>
          </a:bodyPr>
          <a:lstStyle/>
          <a:p>
            <a:pPr indent="-179705" lvl="0" marL="179705" marR="318770" rtl="0" algn="l">
              <a:lnSpc>
                <a:spcPct val="100000"/>
              </a:lnSpc>
              <a:spcBef>
                <a:spcPts val="0"/>
              </a:spcBef>
              <a:spcAft>
                <a:spcPts val="0"/>
              </a:spcAft>
              <a:buClr>
                <a:srgbClr val="000004"/>
              </a:buClr>
              <a:buSzPts val="1100"/>
              <a:buFont typeface="Arial"/>
              <a:buChar char="•"/>
            </a:pPr>
            <a:r>
              <a:rPr lang="en-US" sz="1100">
                <a:solidFill>
                  <a:srgbClr val="000004"/>
                </a:solidFill>
                <a:latin typeface="Arial"/>
                <a:ea typeface="Arial"/>
                <a:cs typeface="Arial"/>
                <a:sym typeface="Arial"/>
              </a:rPr>
              <a:t>We are ISO27001 certified - internationally recognised for our ability to uphold best practice standards across information security</a:t>
            </a:r>
            <a:endParaRPr sz="1100">
              <a:latin typeface="Arial"/>
              <a:ea typeface="Arial"/>
              <a:cs typeface="Arial"/>
              <a:sym typeface="Arial"/>
            </a:endParaRPr>
          </a:p>
          <a:p>
            <a:pPr indent="-179705" lvl="0" marL="179705"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We use ‘bank grade’ security</a:t>
            </a:r>
            <a:endParaRPr sz="1100">
              <a:latin typeface="Arial"/>
              <a:ea typeface="Arial"/>
              <a:cs typeface="Arial"/>
              <a:sym typeface="Arial"/>
            </a:endParaRPr>
          </a:p>
          <a:p>
            <a:pPr indent="0" lvl="0" marL="179705" rtl="0" algn="l">
              <a:lnSpc>
                <a:spcPct val="100000"/>
              </a:lnSpc>
              <a:spcBef>
                <a:spcPts val="0"/>
              </a:spcBef>
              <a:spcAft>
                <a:spcPts val="0"/>
              </a:spcAft>
              <a:buNone/>
            </a:pPr>
            <a:r>
              <a:rPr lang="en-US" sz="1100">
                <a:solidFill>
                  <a:srgbClr val="000004"/>
                </a:solidFill>
                <a:latin typeface="Arial"/>
                <a:ea typeface="Arial"/>
                <a:cs typeface="Arial"/>
                <a:sym typeface="Arial"/>
              </a:rPr>
              <a:t>to store and process our data</a:t>
            </a:r>
            <a:endParaRPr sz="1100">
              <a:latin typeface="Arial"/>
              <a:ea typeface="Arial"/>
              <a:cs typeface="Arial"/>
              <a:sym typeface="Arial"/>
            </a:endParaRPr>
          </a:p>
          <a:p>
            <a:pPr indent="-179705" lvl="0" marL="179705" marR="400050"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Comply with 200+ security requirements from NAB, Woolworths and other data partners</a:t>
            </a:r>
            <a:endParaRPr sz="1100">
              <a:latin typeface="Arial"/>
              <a:ea typeface="Arial"/>
              <a:cs typeface="Arial"/>
              <a:sym typeface="Arial"/>
            </a:endParaRPr>
          </a:p>
          <a:p>
            <a:pPr indent="-179705" lvl="0" marL="179705"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All partner data is held in</a:t>
            </a:r>
            <a:endParaRPr sz="1100">
              <a:latin typeface="Arial"/>
              <a:ea typeface="Arial"/>
              <a:cs typeface="Arial"/>
              <a:sym typeface="Arial"/>
            </a:endParaRPr>
          </a:p>
          <a:p>
            <a:pPr indent="0" lvl="0" marL="179705" rtl="0" algn="l">
              <a:lnSpc>
                <a:spcPct val="100000"/>
              </a:lnSpc>
              <a:spcBef>
                <a:spcPts val="0"/>
              </a:spcBef>
              <a:spcAft>
                <a:spcPts val="0"/>
              </a:spcAft>
              <a:buNone/>
            </a:pPr>
            <a:r>
              <a:rPr lang="en-US" sz="1100">
                <a:solidFill>
                  <a:srgbClr val="000004"/>
                </a:solidFill>
                <a:latin typeface="Arial"/>
                <a:ea typeface="Arial"/>
                <a:cs typeface="Arial"/>
                <a:sym typeface="Arial"/>
              </a:rPr>
              <a:t>separate restricted environments</a:t>
            </a:r>
            <a:endParaRPr sz="1100">
              <a:latin typeface="Arial"/>
              <a:ea typeface="Arial"/>
              <a:cs typeface="Arial"/>
              <a:sym typeface="Arial"/>
            </a:endParaRPr>
          </a:p>
          <a:p>
            <a:pPr indent="-179705" lvl="0" marL="179705" marR="275590"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All access to partner data is limited to essential staff only</a:t>
            </a:r>
            <a:endParaRPr sz="1100">
              <a:latin typeface="Arial"/>
              <a:ea typeface="Arial"/>
              <a:cs typeface="Arial"/>
              <a:sym typeface="Arial"/>
            </a:endParaRPr>
          </a:p>
          <a:p>
            <a:pPr indent="-179705" lvl="0" marL="179705" marR="340995" rtl="0" algn="l">
              <a:lnSpc>
                <a:spcPct val="100000"/>
              </a:lnSpc>
              <a:spcBef>
                <a:spcPts val="600"/>
              </a:spcBef>
              <a:spcAft>
                <a:spcPts val="0"/>
              </a:spcAft>
              <a:buClr>
                <a:srgbClr val="000004"/>
              </a:buClr>
              <a:buSzPts val="1100"/>
              <a:buFont typeface="Arial"/>
              <a:buChar char="•"/>
            </a:pPr>
            <a:r>
              <a:rPr lang="en-US" sz="1100">
                <a:solidFill>
                  <a:srgbClr val="000004"/>
                </a:solidFill>
                <a:latin typeface="Arial"/>
                <a:ea typeface="Arial"/>
                <a:cs typeface="Arial"/>
                <a:sym typeface="Arial"/>
              </a:rPr>
              <a:t>Security environment and processes regularly audited by our data partners.</a:t>
            </a:r>
            <a:endParaRPr sz="1100">
              <a:latin typeface="Arial"/>
              <a:ea typeface="Arial"/>
              <a:cs typeface="Arial"/>
              <a:sym typeface="Arial"/>
            </a:endParaRPr>
          </a:p>
        </p:txBody>
      </p:sp>
      <p:sp>
        <p:nvSpPr>
          <p:cNvPr id="76" name="Google Shape;76;p2"/>
          <p:cNvSpPr txBox="1"/>
          <p:nvPr/>
        </p:nvSpPr>
        <p:spPr>
          <a:xfrm>
            <a:off x="6719061" y="1911420"/>
            <a:ext cx="1973580" cy="1233805"/>
          </a:xfrm>
          <a:prstGeom prst="rect">
            <a:avLst/>
          </a:prstGeom>
          <a:noFill/>
          <a:ln>
            <a:noFill/>
          </a:ln>
        </p:spPr>
        <p:txBody>
          <a:bodyPr anchorCtr="0" anchor="t" bIns="0" lIns="0" spcFirstLastPara="1" rIns="0" wrap="square" tIns="99675">
            <a:spAutoFit/>
          </a:bodyPr>
          <a:lstStyle/>
          <a:p>
            <a:pPr indent="0" lvl="0" marL="0" rtl="0" algn="l">
              <a:lnSpc>
                <a:spcPct val="100000"/>
              </a:lnSpc>
              <a:spcBef>
                <a:spcPts val="0"/>
              </a:spcBef>
              <a:spcAft>
                <a:spcPts val="0"/>
              </a:spcAft>
              <a:buNone/>
            </a:pPr>
            <a:r>
              <a:rPr lang="en-US" sz="1400">
                <a:solidFill>
                  <a:srgbClr val="000004"/>
                </a:solidFill>
                <a:latin typeface="Arial"/>
                <a:ea typeface="Arial"/>
                <a:cs typeface="Arial"/>
                <a:sym typeface="Arial"/>
              </a:rPr>
              <a:t>Ethical use of data</a:t>
            </a:r>
            <a:endParaRPr sz="1400">
              <a:latin typeface="Arial"/>
              <a:ea typeface="Arial"/>
              <a:cs typeface="Arial"/>
              <a:sym typeface="Arial"/>
            </a:endParaRPr>
          </a:p>
          <a:p>
            <a:pPr indent="0" lvl="0" marL="0" marR="5080" rtl="0" algn="l">
              <a:lnSpc>
                <a:spcPct val="100000"/>
              </a:lnSpc>
              <a:spcBef>
                <a:spcPts val="545"/>
              </a:spcBef>
              <a:spcAft>
                <a:spcPts val="0"/>
              </a:spcAft>
              <a:buNone/>
            </a:pPr>
            <a:r>
              <a:rPr lang="en-US" sz="1100">
                <a:solidFill>
                  <a:srgbClr val="000004"/>
                </a:solidFill>
                <a:latin typeface="Arial"/>
                <a:ea typeface="Arial"/>
                <a:cs typeface="Arial"/>
                <a:sym typeface="Arial"/>
              </a:rPr>
              <a:t>Applies to all facets of our work, from the initiatives we take on, the information we use and how our solutions impact individuals, organisations and society.</a:t>
            </a:r>
            <a:endParaRPr sz="1100">
              <a:latin typeface="Arial"/>
              <a:ea typeface="Arial"/>
              <a:cs typeface="Arial"/>
              <a:sym typeface="Arial"/>
            </a:endParaRPr>
          </a:p>
        </p:txBody>
      </p:sp>
      <p:sp>
        <p:nvSpPr>
          <p:cNvPr id="77" name="Google Shape;77;p2"/>
          <p:cNvSpPr/>
          <p:nvPr/>
        </p:nvSpPr>
        <p:spPr>
          <a:xfrm>
            <a:off x="3732276" y="1987295"/>
            <a:ext cx="2761615" cy="3790950"/>
          </a:xfrm>
          <a:custGeom>
            <a:rect b="b" l="l" r="r" t="t"/>
            <a:pathLst>
              <a:path extrusionOk="0" h="3790950" w="2761615">
                <a:moveTo>
                  <a:pt x="0" y="0"/>
                </a:moveTo>
                <a:lnTo>
                  <a:pt x="0" y="3790708"/>
                </a:lnTo>
              </a:path>
              <a:path extrusionOk="0" h="3790950" w="2761615">
                <a:moveTo>
                  <a:pt x="2761488" y="0"/>
                </a:moveTo>
                <a:lnTo>
                  <a:pt x="2761488" y="3790708"/>
                </a:lnTo>
              </a:path>
            </a:pathLst>
          </a:custGeom>
          <a:noFill/>
          <a:ln cap="flat" cmpd="sng" w="9525">
            <a:solidFill>
              <a:srgbClr val="BBB5A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b="0" l="0" r="0" t="0"/>
          <a:stretch/>
        </p:blipFill>
        <p:spPr>
          <a:xfrm>
            <a:off x="1207008" y="6209284"/>
            <a:ext cx="1421892" cy="360680"/>
          </a:xfrm>
          <a:prstGeom prst="rect">
            <a:avLst/>
          </a:prstGeom>
          <a:noFill/>
          <a:ln>
            <a:noFill/>
          </a:ln>
        </p:spPr>
      </p:pic>
      <p:sp>
        <p:nvSpPr>
          <p:cNvPr id="83" name="Google Shape;83;p3"/>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Executive summary</a:t>
            </a:r>
            <a:endParaRPr/>
          </a:p>
        </p:txBody>
      </p:sp>
      <p:sp>
        <p:nvSpPr>
          <p:cNvPr id="84" name="Google Shape;84;p3"/>
          <p:cNvSpPr/>
          <p:nvPr/>
        </p:nvSpPr>
        <p:spPr>
          <a:xfrm>
            <a:off x="1196339" y="1905000"/>
            <a:ext cx="486409" cy="486409"/>
          </a:xfrm>
          <a:custGeom>
            <a:rect b="b" l="l" r="r" t="t"/>
            <a:pathLst>
              <a:path extrusionOk="0" h="486410" w="486410">
                <a:moveTo>
                  <a:pt x="0" y="243077"/>
                </a:moveTo>
                <a:lnTo>
                  <a:pt x="4938" y="194091"/>
                </a:lnTo>
                <a:lnTo>
                  <a:pt x="19103" y="148464"/>
                </a:lnTo>
                <a:lnTo>
                  <a:pt x="41516" y="107174"/>
                </a:lnTo>
                <a:lnTo>
                  <a:pt x="71199" y="71199"/>
                </a:lnTo>
                <a:lnTo>
                  <a:pt x="107174" y="41516"/>
                </a:lnTo>
                <a:lnTo>
                  <a:pt x="148464" y="19103"/>
                </a:lnTo>
                <a:lnTo>
                  <a:pt x="194091" y="4938"/>
                </a:lnTo>
                <a:lnTo>
                  <a:pt x="243078" y="0"/>
                </a:lnTo>
                <a:lnTo>
                  <a:pt x="292064" y="4938"/>
                </a:lnTo>
                <a:lnTo>
                  <a:pt x="337691" y="19103"/>
                </a:lnTo>
                <a:lnTo>
                  <a:pt x="378981" y="41516"/>
                </a:lnTo>
                <a:lnTo>
                  <a:pt x="414956" y="71199"/>
                </a:lnTo>
                <a:lnTo>
                  <a:pt x="444639" y="107174"/>
                </a:lnTo>
                <a:lnTo>
                  <a:pt x="467052" y="148464"/>
                </a:lnTo>
                <a:lnTo>
                  <a:pt x="481217" y="194091"/>
                </a:lnTo>
                <a:lnTo>
                  <a:pt x="486155" y="243077"/>
                </a:lnTo>
                <a:lnTo>
                  <a:pt x="481217" y="292064"/>
                </a:lnTo>
                <a:lnTo>
                  <a:pt x="467052" y="337691"/>
                </a:lnTo>
                <a:lnTo>
                  <a:pt x="444639" y="378981"/>
                </a:lnTo>
                <a:lnTo>
                  <a:pt x="414956" y="414956"/>
                </a:lnTo>
                <a:lnTo>
                  <a:pt x="378981" y="444639"/>
                </a:lnTo>
                <a:lnTo>
                  <a:pt x="337691" y="467052"/>
                </a:lnTo>
                <a:lnTo>
                  <a:pt x="292064" y="481217"/>
                </a:lnTo>
                <a:lnTo>
                  <a:pt x="243078" y="486155"/>
                </a:lnTo>
                <a:lnTo>
                  <a:pt x="194091" y="481217"/>
                </a:lnTo>
                <a:lnTo>
                  <a:pt x="148464" y="467052"/>
                </a:lnTo>
                <a:lnTo>
                  <a:pt x="107174" y="444639"/>
                </a:lnTo>
                <a:lnTo>
                  <a:pt x="71199" y="414956"/>
                </a:lnTo>
                <a:lnTo>
                  <a:pt x="41516" y="378981"/>
                </a:lnTo>
                <a:lnTo>
                  <a:pt x="19103" y="337691"/>
                </a:lnTo>
                <a:lnTo>
                  <a:pt x="4938" y="292064"/>
                </a:lnTo>
                <a:lnTo>
                  <a:pt x="0" y="243077"/>
                </a:lnTo>
                <a:close/>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3"/>
          <p:cNvSpPr txBox="1"/>
          <p:nvPr/>
        </p:nvSpPr>
        <p:spPr>
          <a:xfrm>
            <a:off x="1301241" y="1988058"/>
            <a:ext cx="27876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Arial"/>
                <a:ea typeface="Arial"/>
                <a:cs typeface="Arial"/>
                <a:sym typeface="Arial"/>
              </a:rPr>
              <a:t>01</a:t>
            </a:r>
            <a:endParaRPr sz="1800">
              <a:latin typeface="Arial"/>
              <a:ea typeface="Arial"/>
              <a:cs typeface="Arial"/>
              <a:sym typeface="Arial"/>
            </a:endParaRPr>
          </a:p>
        </p:txBody>
      </p:sp>
      <p:sp>
        <p:nvSpPr>
          <p:cNvPr id="86" name="Google Shape;86;p3"/>
          <p:cNvSpPr/>
          <p:nvPr/>
        </p:nvSpPr>
        <p:spPr>
          <a:xfrm>
            <a:off x="1196339" y="4094988"/>
            <a:ext cx="486409" cy="486409"/>
          </a:xfrm>
          <a:custGeom>
            <a:rect b="b" l="l" r="r" t="t"/>
            <a:pathLst>
              <a:path extrusionOk="0" h="486410" w="486410">
                <a:moveTo>
                  <a:pt x="0" y="243078"/>
                </a:moveTo>
                <a:lnTo>
                  <a:pt x="4938" y="194091"/>
                </a:lnTo>
                <a:lnTo>
                  <a:pt x="19103" y="148464"/>
                </a:lnTo>
                <a:lnTo>
                  <a:pt x="41516" y="107174"/>
                </a:lnTo>
                <a:lnTo>
                  <a:pt x="71199" y="71199"/>
                </a:lnTo>
                <a:lnTo>
                  <a:pt x="107174" y="41516"/>
                </a:lnTo>
                <a:lnTo>
                  <a:pt x="148464" y="19103"/>
                </a:lnTo>
                <a:lnTo>
                  <a:pt x="194091" y="4938"/>
                </a:lnTo>
                <a:lnTo>
                  <a:pt x="243078" y="0"/>
                </a:lnTo>
                <a:lnTo>
                  <a:pt x="292064" y="4938"/>
                </a:lnTo>
                <a:lnTo>
                  <a:pt x="337691" y="19103"/>
                </a:lnTo>
                <a:lnTo>
                  <a:pt x="378981" y="41516"/>
                </a:lnTo>
                <a:lnTo>
                  <a:pt x="414956" y="71199"/>
                </a:lnTo>
                <a:lnTo>
                  <a:pt x="444639" y="107174"/>
                </a:lnTo>
                <a:lnTo>
                  <a:pt x="467052" y="148464"/>
                </a:lnTo>
                <a:lnTo>
                  <a:pt x="481217" y="194091"/>
                </a:lnTo>
                <a:lnTo>
                  <a:pt x="486155" y="243078"/>
                </a:lnTo>
                <a:lnTo>
                  <a:pt x="481217" y="292064"/>
                </a:lnTo>
                <a:lnTo>
                  <a:pt x="467052" y="337691"/>
                </a:lnTo>
                <a:lnTo>
                  <a:pt x="444639" y="378981"/>
                </a:lnTo>
                <a:lnTo>
                  <a:pt x="414956" y="414956"/>
                </a:lnTo>
                <a:lnTo>
                  <a:pt x="378981" y="444639"/>
                </a:lnTo>
                <a:lnTo>
                  <a:pt x="337691" y="467052"/>
                </a:lnTo>
                <a:lnTo>
                  <a:pt x="292064" y="481217"/>
                </a:lnTo>
                <a:lnTo>
                  <a:pt x="243078" y="486156"/>
                </a:lnTo>
                <a:lnTo>
                  <a:pt x="194091" y="481217"/>
                </a:lnTo>
                <a:lnTo>
                  <a:pt x="148464" y="467052"/>
                </a:lnTo>
                <a:lnTo>
                  <a:pt x="107174" y="444639"/>
                </a:lnTo>
                <a:lnTo>
                  <a:pt x="71199" y="414956"/>
                </a:lnTo>
                <a:lnTo>
                  <a:pt x="41516" y="378981"/>
                </a:lnTo>
                <a:lnTo>
                  <a:pt x="19103" y="337691"/>
                </a:lnTo>
                <a:lnTo>
                  <a:pt x="4938" y="292064"/>
                </a:lnTo>
                <a:lnTo>
                  <a:pt x="0" y="243078"/>
                </a:lnTo>
                <a:close/>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3"/>
          <p:cNvSpPr txBox="1"/>
          <p:nvPr/>
        </p:nvSpPr>
        <p:spPr>
          <a:xfrm>
            <a:off x="1301241" y="4178934"/>
            <a:ext cx="27876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Arial"/>
                <a:ea typeface="Arial"/>
                <a:cs typeface="Arial"/>
                <a:sym typeface="Arial"/>
              </a:rPr>
              <a:t>02</a:t>
            </a:r>
            <a:endParaRPr sz="1800">
              <a:latin typeface="Arial"/>
              <a:ea typeface="Arial"/>
              <a:cs typeface="Arial"/>
              <a:sym typeface="Arial"/>
            </a:endParaRPr>
          </a:p>
        </p:txBody>
      </p:sp>
      <p:sp>
        <p:nvSpPr>
          <p:cNvPr id="88" name="Google Shape;88;p3"/>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3"/>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
        <p:nvSpPr>
          <p:cNvPr id="90" name="Google Shape;90;p3"/>
          <p:cNvSpPr txBox="1"/>
          <p:nvPr/>
        </p:nvSpPr>
        <p:spPr>
          <a:xfrm>
            <a:off x="1923033" y="1946529"/>
            <a:ext cx="1570990" cy="2393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400">
                <a:solidFill>
                  <a:srgbClr val="000004"/>
                </a:solidFill>
                <a:latin typeface="Roboto"/>
                <a:ea typeface="Roboto"/>
                <a:cs typeface="Roboto"/>
                <a:sym typeface="Roboto"/>
              </a:rPr>
              <a:t>Customer Analytics</a:t>
            </a:r>
            <a:endParaRPr sz="1400">
              <a:latin typeface="Roboto"/>
              <a:ea typeface="Roboto"/>
              <a:cs typeface="Roboto"/>
              <a:sym typeface="Roboto"/>
            </a:endParaRPr>
          </a:p>
        </p:txBody>
      </p:sp>
      <p:sp>
        <p:nvSpPr>
          <p:cNvPr id="91" name="Google Shape;91;p3"/>
          <p:cNvSpPr txBox="1"/>
          <p:nvPr/>
        </p:nvSpPr>
        <p:spPr>
          <a:xfrm>
            <a:off x="1923033" y="4137786"/>
            <a:ext cx="1546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0004"/>
                </a:solidFill>
                <a:latin typeface="Roboto"/>
                <a:ea typeface="Roboto"/>
                <a:cs typeface="Roboto"/>
                <a:sym typeface="Roboto"/>
              </a:rPr>
              <a:t>Trial Store Analysis</a:t>
            </a:r>
            <a:endParaRPr sz="1400">
              <a:latin typeface="Roboto"/>
              <a:ea typeface="Roboto"/>
              <a:cs typeface="Roboto"/>
              <a:sym typeface="Roboto"/>
            </a:endParaRPr>
          </a:p>
        </p:txBody>
      </p:sp>
      <p:sp>
        <p:nvSpPr>
          <p:cNvPr id="92" name="Google Shape;92;p3"/>
          <p:cNvSpPr txBox="1"/>
          <p:nvPr/>
        </p:nvSpPr>
        <p:spPr>
          <a:xfrm>
            <a:off x="4083558" y="1948053"/>
            <a:ext cx="7153275" cy="391160"/>
          </a:xfrm>
          <a:prstGeom prst="rect">
            <a:avLst/>
          </a:prstGeom>
          <a:noFill/>
          <a:ln>
            <a:noFill/>
          </a:ln>
        </p:spPr>
        <p:txBody>
          <a:bodyPr anchorCtr="0" anchor="t" bIns="0" lIns="0" spcFirstLastPara="1" rIns="0" wrap="square" tIns="12700">
            <a:spAutoFit/>
          </a:bodyPr>
          <a:lstStyle/>
          <a:p>
            <a:pPr indent="-172720" lvl="0" marL="184785" marR="5080"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The three highest contributing segments to total sales are: 1. Budget older families, 2. Mainstream young singles/couples, 3. Mainstream retirees.</a:t>
            </a:r>
            <a:endParaRPr sz="1200">
              <a:latin typeface="Arial"/>
              <a:ea typeface="Arial"/>
              <a:cs typeface="Arial"/>
              <a:sym typeface="Arial"/>
            </a:endParaRPr>
          </a:p>
        </p:txBody>
      </p:sp>
      <p:sp>
        <p:nvSpPr>
          <p:cNvPr id="93" name="Google Shape;93;p3"/>
          <p:cNvSpPr txBox="1"/>
          <p:nvPr/>
        </p:nvSpPr>
        <p:spPr>
          <a:xfrm>
            <a:off x="4083558" y="2496692"/>
            <a:ext cx="7541895" cy="940435"/>
          </a:xfrm>
          <a:prstGeom prst="rect">
            <a:avLst/>
          </a:prstGeom>
          <a:noFill/>
          <a:ln>
            <a:noFill/>
          </a:ln>
        </p:spPr>
        <p:txBody>
          <a:bodyPr anchorCtr="0" anchor="t" bIns="0" lIns="0" spcFirstLastPara="1" rIns="0" wrap="square" tIns="12700">
            <a:spAutoFit/>
          </a:bodyPr>
          <a:lstStyle/>
          <a:p>
            <a:pPr indent="-173355" lvl="0" marL="186055"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Factors driving sales: older families have largest avg no of packets purchased per customer, while the</a:t>
            </a:r>
            <a:endParaRPr sz="1200">
              <a:latin typeface="Arial"/>
              <a:ea typeface="Arial"/>
              <a:cs typeface="Arial"/>
              <a:sym typeface="Arial"/>
            </a:endParaRPr>
          </a:p>
          <a:p>
            <a:pPr indent="0" lvl="0" marL="184785" rtl="0" algn="l">
              <a:lnSpc>
                <a:spcPct val="100000"/>
              </a:lnSpc>
              <a:spcBef>
                <a:spcPts val="0"/>
              </a:spcBef>
              <a:spcAft>
                <a:spcPts val="0"/>
              </a:spcAft>
              <a:buNone/>
            </a:pPr>
            <a:r>
              <a:rPr lang="en-US" sz="1200">
                <a:solidFill>
                  <a:srgbClr val="000004"/>
                </a:solidFill>
                <a:latin typeface="Arial"/>
                <a:ea typeface="Arial"/>
                <a:cs typeface="Arial"/>
                <a:sym typeface="Arial"/>
              </a:rPr>
              <a:t>mainstream young singles/couples have the largest population</a:t>
            </a:r>
            <a:endParaRPr sz="1200">
              <a:latin typeface="Arial"/>
              <a:ea typeface="Arial"/>
              <a:cs typeface="Arial"/>
              <a:sym typeface="Arial"/>
            </a:endParaRPr>
          </a:p>
          <a:p>
            <a:pPr indent="0" lvl="0" marL="0" rtl="0" algn="l">
              <a:lnSpc>
                <a:spcPct val="100000"/>
              </a:lnSpc>
              <a:spcBef>
                <a:spcPts val="35"/>
              </a:spcBef>
              <a:spcAft>
                <a:spcPts val="0"/>
              </a:spcAft>
              <a:buNone/>
            </a:pPr>
            <a:r>
              <a:t/>
            </a:r>
            <a:endParaRPr sz="1200">
              <a:latin typeface="Arial"/>
              <a:ea typeface="Arial"/>
              <a:cs typeface="Arial"/>
              <a:sym typeface="Arial"/>
            </a:endParaRPr>
          </a:p>
          <a:p>
            <a:pPr indent="-172720" lvl="0" marL="184785" marR="5080"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To target in the store strategy: mainstream young singles/couple are more likely to purchase Tyrells chips than other segments.</a:t>
            </a:r>
            <a:endParaRPr sz="1200">
              <a:latin typeface="Arial"/>
              <a:ea typeface="Arial"/>
              <a:cs typeface="Arial"/>
              <a:sym typeface="Arial"/>
            </a:endParaRPr>
          </a:p>
        </p:txBody>
      </p:sp>
      <p:sp>
        <p:nvSpPr>
          <p:cNvPr id="94" name="Google Shape;94;p3"/>
          <p:cNvSpPr txBox="1"/>
          <p:nvPr/>
        </p:nvSpPr>
        <p:spPr>
          <a:xfrm>
            <a:off x="4083558" y="4138625"/>
            <a:ext cx="4731385" cy="208915"/>
          </a:xfrm>
          <a:prstGeom prst="rect">
            <a:avLst/>
          </a:prstGeom>
          <a:noFill/>
          <a:ln>
            <a:noFill/>
          </a:ln>
        </p:spPr>
        <p:txBody>
          <a:bodyPr anchorCtr="0" anchor="t" bIns="0" lIns="0" spcFirstLastPara="1" rIns="0" wrap="square" tIns="12700">
            <a:spAutoFit/>
          </a:bodyPr>
          <a:lstStyle/>
          <a:p>
            <a:pPr indent="-172720" lvl="0" marL="185420"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A trial of changing the store layout was implemented in three stores.</a:t>
            </a:r>
            <a:endParaRPr sz="1200">
              <a:latin typeface="Arial"/>
              <a:ea typeface="Arial"/>
              <a:cs typeface="Arial"/>
              <a:sym typeface="Arial"/>
            </a:endParaRPr>
          </a:p>
        </p:txBody>
      </p:sp>
      <p:sp>
        <p:nvSpPr>
          <p:cNvPr id="95" name="Google Shape;95;p3"/>
          <p:cNvSpPr txBox="1"/>
          <p:nvPr/>
        </p:nvSpPr>
        <p:spPr>
          <a:xfrm>
            <a:off x="4083558" y="4505070"/>
            <a:ext cx="6843395" cy="574040"/>
          </a:xfrm>
          <a:prstGeom prst="rect">
            <a:avLst/>
          </a:prstGeom>
          <a:noFill/>
          <a:ln>
            <a:noFill/>
          </a:ln>
        </p:spPr>
        <p:txBody>
          <a:bodyPr anchorCtr="0" anchor="t" bIns="0" lIns="0" spcFirstLastPara="1" rIns="0" wrap="square" tIns="12700">
            <a:spAutoFit/>
          </a:bodyPr>
          <a:lstStyle/>
          <a:p>
            <a:pPr indent="-173355" lvl="0" marL="186055"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A control store was constructed to reflect the prior performance of the selected trial store.</a:t>
            </a:r>
            <a:endParaRPr sz="1200">
              <a:latin typeface="Arial"/>
              <a:ea typeface="Arial"/>
              <a:cs typeface="Arial"/>
              <a:sym typeface="Arial"/>
            </a:endParaRPr>
          </a:p>
          <a:p>
            <a:pPr indent="0" lvl="0" marL="0" rtl="0" algn="l">
              <a:lnSpc>
                <a:spcPct val="100000"/>
              </a:lnSpc>
              <a:spcBef>
                <a:spcPts val="30"/>
              </a:spcBef>
              <a:spcAft>
                <a:spcPts val="0"/>
              </a:spcAft>
              <a:buClr>
                <a:srgbClr val="000004"/>
              </a:buClr>
              <a:buSzPts val="1200"/>
              <a:buFont typeface="Arial"/>
              <a:buNone/>
            </a:pPr>
            <a:r>
              <a:t/>
            </a:r>
            <a:endParaRPr sz="1200">
              <a:latin typeface="Arial"/>
              <a:ea typeface="Arial"/>
              <a:cs typeface="Arial"/>
              <a:sym typeface="Arial"/>
            </a:endParaRPr>
          </a:p>
          <a:p>
            <a:pPr indent="-173355" lvl="0" marL="186055" rtl="0" algn="l">
              <a:lnSpc>
                <a:spcPct val="100000"/>
              </a:lnSpc>
              <a:spcBef>
                <a:spcPts val="0"/>
              </a:spcBef>
              <a:spcAft>
                <a:spcPts val="0"/>
              </a:spcAft>
              <a:buClr>
                <a:srgbClr val="000004"/>
              </a:buClr>
              <a:buSzPts val="1200"/>
              <a:buFont typeface="Arial"/>
              <a:buChar char="•"/>
            </a:pPr>
            <a:r>
              <a:rPr lang="en-US" sz="1200">
                <a:solidFill>
                  <a:srgbClr val="000004"/>
                </a:solidFill>
                <a:latin typeface="Arial"/>
                <a:ea typeface="Arial"/>
                <a:cs typeface="Arial"/>
                <a:sym typeface="Arial"/>
              </a:rPr>
              <a:t>The trial saw a significant increase the total sales and number of customers with a new store layout.</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ctrTitle"/>
          </p:nvPr>
        </p:nvSpPr>
        <p:spPr>
          <a:xfrm>
            <a:off x="1149502" y="207340"/>
            <a:ext cx="1196339" cy="12915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8300">
                <a:latin typeface="Arial"/>
                <a:ea typeface="Arial"/>
                <a:cs typeface="Arial"/>
                <a:sym typeface="Arial"/>
              </a:rPr>
              <a:t>01</a:t>
            </a:r>
            <a:endParaRPr sz="8300">
              <a:latin typeface="Arial"/>
              <a:ea typeface="Arial"/>
              <a:cs typeface="Arial"/>
              <a:sym typeface="Arial"/>
            </a:endParaRPr>
          </a:p>
        </p:txBody>
      </p:sp>
      <p:sp>
        <p:nvSpPr>
          <p:cNvPr id="101" name="Google Shape;101;p4"/>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2" name="Google Shape;102;p4"/>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
        <p:nvSpPr>
          <p:cNvPr id="103" name="Google Shape;103;p4"/>
          <p:cNvSpPr txBox="1"/>
          <p:nvPr/>
        </p:nvSpPr>
        <p:spPr>
          <a:xfrm>
            <a:off x="1189126" y="3095066"/>
            <a:ext cx="269811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0004"/>
                </a:solidFill>
                <a:latin typeface="Arial"/>
                <a:ea typeface="Arial"/>
                <a:cs typeface="Arial"/>
                <a:sym typeface="Arial"/>
              </a:rPr>
              <a:t>Customer Analytics</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Older and young families purchase more chips on average than the other groups with affluence not affecting quantities of chips purchased.</a:t>
            </a:r>
            <a:endParaRPr/>
          </a:p>
        </p:txBody>
      </p:sp>
      <p:pic>
        <p:nvPicPr>
          <p:cNvPr id="109" name="Google Shape;109;p5"/>
          <p:cNvPicPr preferRelativeResize="0"/>
          <p:nvPr/>
        </p:nvPicPr>
        <p:blipFill rotWithShape="1">
          <a:blip r:embed="rId3">
            <a:alphaModFix/>
          </a:blip>
          <a:srcRect b="0" l="0" r="0" t="0"/>
          <a:stretch/>
        </p:blipFill>
        <p:spPr>
          <a:xfrm>
            <a:off x="3168388" y="1533377"/>
            <a:ext cx="6497845" cy="4465875"/>
          </a:xfrm>
          <a:prstGeom prst="rect">
            <a:avLst/>
          </a:prstGeom>
          <a:noFill/>
          <a:ln>
            <a:noFill/>
          </a:ln>
        </p:spPr>
      </p:pic>
      <p:sp>
        <p:nvSpPr>
          <p:cNvPr id="110" name="Google Shape;110;p5"/>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1" name="Google Shape;111;p5"/>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Instead, sales are coming mostly from budget older families, followed by mainstream young singles/couples.</a:t>
            </a:r>
            <a:endParaRPr/>
          </a:p>
        </p:txBody>
      </p:sp>
      <p:pic>
        <p:nvPicPr>
          <p:cNvPr id="117" name="Google Shape;117;p6"/>
          <p:cNvPicPr preferRelativeResize="0"/>
          <p:nvPr/>
        </p:nvPicPr>
        <p:blipFill rotWithShape="1">
          <a:blip r:embed="rId3">
            <a:alphaModFix/>
          </a:blip>
          <a:srcRect b="0" l="0" r="0" t="0"/>
          <a:stretch/>
        </p:blipFill>
        <p:spPr>
          <a:xfrm>
            <a:off x="1372094" y="1914661"/>
            <a:ext cx="10241449" cy="3267144"/>
          </a:xfrm>
          <a:prstGeom prst="rect">
            <a:avLst/>
          </a:prstGeom>
          <a:noFill/>
          <a:ln>
            <a:noFill/>
          </a:ln>
        </p:spPr>
      </p:pic>
      <p:sp>
        <p:nvSpPr>
          <p:cNvPr id="118" name="Google Shape;118;p6"/>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6"/>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Mainstream young singles/couples have the largest population, driving their sales.</a:t>
            </a:r>
            <a:endParaRPr/>
          </a:p>
        </p:txBody>
      </p:sp>
      <p:pic>
        <p:nvPicPr>
          <p:cNvPr id="125" name="Google Shape;125;p7"/>
          <p:cNvPicPr preferRelativeResize="0"/>
          <p:nvPr/>
        </p:nvPicPr>
        <p:blipFill rotWithShape="1">
          <a:blip r:embed="rId3">
            <a:alphaModFix/>
          </a:blip>
          <a:srcRect b="0" l="0" r="0" t="0"/>
          <a:stretch/>
        </p:blipFill>
        <p:spPr>
          <a:xfrm>
            <a:off x="1372094" y="1914661"/>
            <a:ext cx="10241449" cy="3267144"/>
          </a:xfrm>
          <a:prstGeom prst="rect">
            <a:avLst/>
          </a:prstGeom>
          <a:noFill/>
          <a:ln>
            <a:noFill/>
          </a:ln>
        </p:spPr>
      </p:pic>
      <p:sp>
        <p:nvSpPr>
          <p:cNvPr id="126" name="Google Shape;126;p7"/>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7" name="Google Shape;127;p7"/>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0" t="0"/>
          <a:stretch/>
        </p:blipFill>
        <p:spPr>
          <a:xfrm>
            <a:off x="1207008" y="6209284"/>
            <a:ext cx="1421892" cy="360680"/>
          </a:xfrm>
          <a:prstGeom prst="rect">
            <a:avLst/>
          </a:prstGeom>
          <a:noFill/>
          <a:ln>
            <a:noFill/>
          </a:ln>
        </p:spPr>
      </p:pic>
      <p:sp>
        <p:nvSpPr>
          <p:cNvPr id="133" name="Google Shape;133;p8"/>
          <p:cNvSpPr txBox="1"/>
          <p:nvPr>
            <p:ph type="title"/>
          </p:nvPr>
        </p:nvSpPr>
        <p:spPr>
          <a:xfrm>
            <a:off x="1184554" y="418846"/>
            <a:ext cx="10280015" cy="7636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 deeper dive in the mainstream young singles/couples segment:</a:t>
            </a:r>
            <a:endParaRPr/>
          </a:p>
        </p:txBody>
      </p:sp>
      <p:sp>
        <p:nvSpPr>
          <p:cNvPr id="134" name="Google Shape;134;p8"/>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5" name="Google Shape;135;p8"/>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
        <p:nvSpPr>
          <p:cNvPr id="136" name="Google Shape;136;p8"/>
          <p:cNvSpPr txBox="1"/>
          <p:nvPr>
            <p:ph idx="1" type="body"/>
          </p:nvPr>
        </p:nvSpPr>
        <p:spPr>
          <a:xfrm>
            <a:off x="1208328" y="1476882"/>
            <a:ext cx="9264015" cy="3074670"/>
          </a:xfrm>
          <a:prstGeom prst="rect">
            <a:avLst/>
          </a:prstGeom>
          <a:noFill/>
          <a:ln>
            <a:noFill/>
          </a:ln>
        </p:spPr>
        <p:txBody>
          <a:bodyPr anchorCtr="0" anchor="t" bIns="0" lIns="0" spcFirstLastPara="1" rIns="0" wrap="square" tIns="13325">
            <a:spAutoFit/>
          </a:bodyPr>
          <a:lstStyle/>
          <a:p>
            <a:pPr indent="-287019" lvl="0" marL="299085" marR="5080" rtl="0" algn="l">
              <a:lnSpc>
                <a:spcPct val="100000"/>
              </a:lnSpc>
              <a:spcBef>
                <a:spcPts val="0"/>
              </a:spcBef>
              <a:spcAft>
                <a:spcPts val="0"/>
              </a:spcAft>
              <a:buClr>
                <a:srgbClr val="000004"/>
              </a:buClr>
              <a:buSzPts val="2000"/>
              <a:buFont typeface="Arial"/>
              <a:buChar char="•"/>
            </a:pPr>
            <a:r>
              <a:rPr lang="en-US"/>
              <a:t>While Kettles chips are the most purchased brand across most segments, mainstream young singles/couples are 28% more likely to purchase Tyrells chips</a:t>
            </a:r>
            <a:endParaRPr/>
          </a:p>
          <a:p>
            <a:pPr indent="0" lvl="0" marL="0" rtl="0" algn="l">
              <a:lnSpc>
                <a:spcPct val="100000"/>
              </a:lnSpc>
              <a:spcBef>
                <a:spcPts val="0"/>
              </a:spcBef>
              <a:spcAft>
                <a:spcPts val="0"/>
              </a:spcAft>
              <a:buClr>
                <a:srgbClr val="000004"/>
              </a:buClr>
              <a:buSzPts val="2000"/>
              <a:buFont typeface="Arial"/>
              <a:buNone/>
            </a:pPr>
            <a:r>
              <a:t/>
            </a:r>
            <a:endParaRPr/>
          </a:p>
          <a:p>
            <a:pPr indent="0" lvl="0" marL="0" rtl="0" algn="l">
              <a:lnSpc>
                <a:spcPct val="100000"/>
              </a:lnSpc>
              <a:spcBef>
                <a:spcPts val="110"/>
              </a:spcBef>
              <a:spcAft>
                <a:spcPts val="0"/>
              </a:spcAft>
              <a:buClr>
                <a:srgbClr val="000004"/>
              </a:buClr>
              <a:buSzPts val="2000"/>
              <a:buFont typeface="Arial"/>
              <a:buNone/>
            </a:pPr>
            <a:r>
              <a:t/>
            </a:r>
            <a:endParaRPr/>
          </a:p>
          <a:p>
            <a:pPr indent="-287019" lvl="0" marL="299085" marR="60325" rtl="0" algn="l">
              <a:lnSpc>
                <a:spcPct val="100000"/>
              </a:lnSpc>
              <a:spcBef>
                <a:spcPts val="0"/>
              </a:spcBef>
              <a:spcAft>
                <a:spcPts val="0"/>
              </a:spcAft>
              <a:buClr>
                <a:srgbClr val="000004"/>
              </a:buClr>
              <a:buSzPts val="2000"/>
              <a:buFont typeface="Arial"/>
              <a:buChar char="•"/>
            </a:pPr>
            <a:r>
              <a:rPr lang="en-US"/>
              <a:t>They are also 32% more likely to purchase 175g packets – only Twisties has this size</a:t>
            </a:r>
            <a:endParaRPr/>
          </a:p>
          <a:p>
            <a:pPr indent="0" lvl="0" marL="0" rtl="0" algn="l">
              <a:lnSpc>
                <a:spcPct val="100000"/>
              </a:lnSpc>
              <a:spcBef>
                <a:spcPts val="0"/>
              </a:spcBef>
              <a:spcAft>
                <a:spcPts val="0"/>
              </a:spcAft>
              <a:buClr>
                <a:srgbClr val="000004"/>
              </a:buClr>
              <a:buSzPts val="2000"/>
              <a:buFont typeface="Arial"/>
              <a:buNone/>
            </a:pPr>
            <a:r>
              <a:t/>
            </a:r>
            <a:endParaRPr/>
          </a:p>
          <a:p>
            <a:pPr indent="0" lvl="0" marL="0" rtl="0" algn="l">
              <a:lnSpc>
                <a:spcPct val="100000"/>
              </a:lnSpc>
              <a:spcBef>
                <a:spcPts val="114"/>
              </a:spcBef>
              <a:spcAft>
                <a:spcPts val="0"/>
              </a:spcAft>
              <a:buClr>
                <a:srgbClr val="000004"/>
              </a:buClr>
              <a:buSzPts val="2000"/>
              <a:buFont typeface="Arial"/>
              <a:buNone/>
            </a:pPr>
            <a:r>
              <a:t/>
            </a:r>
            <a:endParaRPr/>
          </a:p>
          <a:p>
            <a:pPr indent="-287019" lvl="0" marL="299085" marR="419734" rtl="0" algn="l">
              <a:lnSpc>
                <a:spcPct val="100000"/>
              </a:lnSpc>
              <a:spcBef>
                <a:spcPts val="5"/>
              </a:spcBef>
              <a:spcAft>
                <a:spcPts val="0"/>
              </a:spcAft>
              <a:buClr>
                <a:srgbClr val="000004"/>
              </a:buClr>
              <a:buSzPts val="2000"/>
              <a:buFont typeface="Arial"/>
              <a:buChar char="•"/>
            </a:pPr>
            <a:r>
              <a:rPr lang="en-US"/>
              <a:t>Product placement strategy – put Kettles and Twisties where this segment is more likely to see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ctrTitle"/>
          </p:nvPr>
        </p:nvSpPr>
        <p:spPr>
          <a:xfrm>
            <a:off x="1149502" y="207340"/>
            <a:ext cx="1196339" cy="12915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8300">
                <a:latin typeface="Arial"/>
                <a:ea typeface="Arial"/>
                <a:cs typeface="Arial"/>
                <a:sym typeface="Arial"/>
              </a:rPr>
              <a:t>02</a:t>
            </a:r>
            <a:endParaRPr sz="8300">
              <a:latin typeface="Arial"/>
              <a:ea typeface="Arial"/>
              <a:cs typeface="Arial"/>
              <a:sym typeface="Arial"/>
            </a:endParaRPr>
          </a:p>
        </p:txBody>
      </p:sp>
      <p:sp>
        <p:nvSpPr>
          <p:cNvPr id="142" name="Google Shape;142;p9"/>
          <p:cNvSpPr txBox="1"/>
          <p:nvPr>
            <p:ph idx="12" type="sldNum"/>
          </p:nvPr>
        </p:nvSpPr>
        <p:spPr>
          <a:xfrm>
            <a:off x="216103" y="6277846"/>
            <a:ext cx="290195" cy="234950"/>
          </a:xfrm>
          <a:prstGeom prst="rect">
            <a:avLst/>
          </a:prstGeom>
          <a:noFill/>
          <a:ln>
            <a:noFill/>
          </a:ln>
        </p:spPr>
        <p:txBody>
          <a:bodyPr anchorCtr="0" anchor="t" bIns="0" lIns="0" spcFirstLastPara="1" rIns="0" wrap="square" tIns="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9"/>
          <p:cNvSpPr txBox="1"/>
          <p:nvPr>
            <p:ph idx="11" type="ftr"/>
          </p:nvPr>
        </p:nvSpPr>
        <p:spPr>
          <a:xfrm>
            <a:off x="5405120" y="6663563"/>
            <a:ext cx="1382395" cy="152400"/>
          </a:xfrm>
          <a:prstGeom prst="rect">
            <a:avLst/>
          </a:prstGeom>
          <a:noFill/>
          <a:ln>
            <a:noFill/>
          </a:ln>
        </p:spPr>
        <p:txBody>
          <a:bodyPr anchorCtr="0" anchor="t" bIns="0" lIns="0" spcFirstLastPara="1" rIns="0" wrap="square" tIns="0">
            <a:spAutoFit/>
          </a:bodyPr>
          <a:lstStyle/>
          <a:p>
            <a:pPr indent="0" lvl="0" marL="12700" rtl="0" algn="l">
              <a:lnSpc>
                <a:spcPct val="104499"/>
              </a:lnSpc>
              <a:spcBef>
                <a:spcPts val="0"/>
              </a:spcBef>
              <a:spcAft>
                <a:spcPts val="0"/>
              </a:spcAft>
              <a:buNone/>
            </a:pPr>
            <a:r>
              <a:rPr lang="en-US"/>
              <a:t>Classification: Confidential</a:t>
            </a:r>
            <a:endParaRPr/>
          </a:p>
        </p:txBody>
      </p:sp>
      <p:sp>
        <p:nvSpPr>
          <p:cNvPr id="144" name="Google Shape;144;p9"/>
          <p:cNvSpPr txBox="1"/>
          <p:nvPr/>
        </p:nvSpPr>
        <p:spPr>
          <a:xfrm>
            <a:off x="1189126" y="3095066"/>
            <a:ext cx="3249295"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0004"/>
                </a:solidFill>
                <a:latin typeface="Arial"/>
                <a:ea typeface="Arial"/>
                <a:cs typeface="Arial"/>
                <a:sym typeface="Arial"/>
              </a:rPr>
              <a:t>Trial store performance</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2024-07-04T12:18:48Z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2021-02-13T00:00:00Z</vt:filetime>
  </property>
  <property fmtid="{D5CDD505-2E9C-101B-9397-08002B2CF9AE}" pid="3" name="Creator">
    <vt:lpwstr>Microsoft® PowerPoint® for Microsoft 365</vt:lpwstr>
  </property>
  <property fmtid="{D5CDD505-2E9C-101B-9397-08002B2CF9AE}" pid="4" name="LastSaved">
    <vt:filetime>2024-07-04T00:00:00Z</vt:filetime>
  </property>
  <property fmtid="{D5CDD505-2E9C-101B-9397-08002B2CF9AE}" pid="5" name="Producer">
    <vt:lpwstr>3-Heights(TM) PDF Security Shell 4.8.25.2 (http://www.pdf-tools.com)</vt:lpwstr>
  </property>
</Properties>
</file>