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
      <p:font typeface="Bree Serif"/>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EFC0C5-7EE1-42EC-9E85-3FD687F195F9}">
  <a:tblStyle styleId="{A0EFC0C5-7EE1-42EC-9E85-3FD687F195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BreeSerif-regular.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680361e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680361e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680361ca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680361ca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680361ca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680361ca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 Hammer : </a:t>
            </a:r>
            <a:r>
              <a:rPr lang="en"/>
              <a:t>repeatedly accessing a row in a modern DRAM chip causes bit flips in physically-adjacent rows at consistently predictable bit locations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680361ca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680361ca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680361e6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680361e6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ROP - attacker gains control of the call stack to hijack program control flow and then executes carefully chosen machine instruction sequences that are already present in the machine's memory, called "gadgets". Gadgets can be used to perform arbitrary operations on the machine.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680361e6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80361e6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lang="en">
                <a:solidFill>
                  <a:schemeClr val="dk2"/>
                </a:solidFill>
              </a:rPr>
              <a:t>ROP - attacker gains control of the call stack to hijack program control flow and then executes carefully chosen machine instruction sequences that are already present in the machine's memory, called "gadgets". Gadgets can be used to perform arbitrary operations on the machine.</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Intel does not consider side channels as part of the SGX threat model and thus states that SGX does not provide any speciﬁc mechanisms to protect against side-channel attacks</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Plundervolt - The researchers behind Plundervolt managed to recover keys or induce memory safety vulnerabilities into bug free enclave codes implemented in real world implementations</a:t>
            </a:r>
            <a:endParaRPr>
              <a:solidFill>
                <a:schemeClr val="dk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680361e63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680361e6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There are certain information that are essential to start developing secure enclave based applications. Understanding what and how crypto guarantees are implemented</a:t>
            </a:r>
            <a:endParaRPr/>
          </a:p>
          <a:p>
            <a:pPr indent="0" lvl="0" marL="0" rtl="0" algn="l">
              <a:spcBef>
                <a:spcPts val="0"/>
              </a:spcBef>
              <a:spcAft>
                <a:spcPts val="0"/>
              </a:spcAft>
              <a:buClr>
                <a:schemeClr val="dk2"/>
              </a:buClr>
              <a:buSzPts val="1100"/>
              <a:buFont typeface="Arial"/>
              <a:buNone/>
            </a:pPr>
            <a:r>
              <a:rPr lang="en"/>
              <a:t>with SGX is the ﬁrst step towards developing secure enclave applications. It is also imperative to understand the lifecycle and memory management of enclaves to get a clearer view of how memory leaks or insecure pointer handling can result in the failure of crypto guarantees.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cf70334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cf70334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 vast majority of software attacks exploit a bug in a software component, there are a few attack classes that deserve attention from architecture designers</a:t>
            </a:r>
            <a:endParaRPr/>
          </a:p>
          <a:p>
            <a:pPr indent="-317500" lvl="0" marL="457200" rtl="0" algn="l">
              <a:spcBef>
                <a:spcPts val="0"/>
              </a:spcBef>
              <a:spcAft>
                <a:spcPts val="0"/>
              </a:spcAft>
              <a:buSzPts val="1400"/>
              <a:buAutoNum type="arabicPeriod"/>
            </a:pPr>
            <a:r>
              <a:rPr lang="en"/>
              <a:t> Zero-knowledge proofs acknowledge that it is diﬃcult to demonstrate that one possesses knowledge of certain information without simply revealing the information and allows the entity to prove possession without revealing the information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cf703346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cf703346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cfeef4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cfeef4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SVN - option to unseal data that has been sealed by an earlier version of the enclave. This feature can mainly be used for software updates.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cfeef45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cfeef45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Remote attestation - the CPU key is not directly exposed outside the platform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cf70334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cf70334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cf70334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cf70334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cfeef45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cfeef45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cfeef45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cfeef45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The company can then use this result to change production of medicines, Personal Protective Equipment (PPE), vaccines, etc</a:t>
            </a:r>
            <a:endParaRPr/>
          </a:p>
          <a:p>
            <a:pPr indent="-317500" lvl="0" marL="457200" rtl="0" algn="l">
              <a:spcBef>
                <a:spcPts val="0"/>
              </a:spcBef>
              <a:spcAft>
                <a:spcPts val="0"/>
              </a:spcAft>
              <a:buSzPts val="1400"/>
              <a:buAutoNum type="arabicPeriod"/>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cfeef457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cfeef457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75% train data + 25% test data.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6920f8e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6920f8e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6920f8e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6920f8e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86920f8e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6920f8e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6920f8e7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6920f8e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680361ca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680361ca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cfeef45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cfeef45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cfeef457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cfeef457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cf703346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cf70334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cfeef457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cfeef457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cfeef45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cfeef45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classic function calls, jumps, register manipulations or stack manipulations will not work in an enclave. The only way to call enclave functions is through a new instruction which performs several protection checks</a:t>
            </a:r>
            <a:endParaRPr/>
          </a:p>
          <a:p>
            <a:pPr indent="0" lvl="0" marL="0" rtl="0" algn="l">
              <a:spcBef>
                <a:spcPts val="0"/>
              </a:spcBef>
              <a:spcAft>
                <a:spcPts val="0"/>
              </a:spcAft>
              <a:buNone/>
            </a:pPr>
            <a:r>
              <a:rPr lang="en"/>
              <a:t>4.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cf703346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cf703346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8cf703346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cf703346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need to incorporate inputs from multiple data owners like (Amazon, Facebook, Google etc) for a single machine learning problem like product recommendation </a:t>
            </a:r>
            <a:endParaRPr sz="1400">
              <a:solidFill>
                <a:schemeClr val="dk1"/>
              </a:solidFill>
              <a:latin typeface="Lato"/>
              <a:ea typeface="Lato"/>
              <a:cs typeface="Lato"/>
              <a:sym typeface="La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cf703346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cf703346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FHE - </a:t>
            </a:r>
            <a:r>
              <a:rPr lang="en"/>
              <a:t> Arbitrary operations on encrypted data</a:t>
            </a:r>
            <a:endParaRPr/>
          </a:p>
          <a:p>
            <a:pPr indent="-317500" lvl="1" marL="914400" rtl="0" algn="l">
              <a:spcBef>
                <a:spcPts val="0"/>
              </a:spcBef>
              <a:spcAft>
                <a:spcPts val="0"/>
              </a:spcAft>
              <a:buSzPts val="1400"/>
              <a:buAutoNum type="alphaLcPeriod"/>
            </a:pPr>
            <a:r>
              <a:rPr lang="en"/>
              <a:t>Encryption involves the addition of small noise terms into cipher-texts(padding etc). This noise grows depending on the operation - Large for multiplications than </a:t>
            </a:r>
            <a:r>
              <a:rPr lang="en"/>
              <a:t>additions</a:t>
            </a:r>
            <a:r>
              <a:rPr lang="en"/>
              <a:t>. </a:t>
            </a:r>
            <a:endParaRPr/>
          </a:p>
          <a:p>
            <a:pPr indent="-317500" lvl="1" marL="914400" rtl="0" algn="l">
              <a:spcBef>
                <a:spcPts val="0"/>
              </a:spcBef>
              <a:spcAft>
                <a:spcPts val="0"/>
              </a:spcAft>
              <a:buSzPts val="1400"/>
              <a:buAutoNum type="alphaLcPeriod"/>
            </a:pPr>
            <a:r>
              <a:rPr lang="en"/>
              <a:t>Good performance for  low-degree polynomials</a:t>
            </a:r>
            <a:endParaRPr/>
          </a:p>
          <a:p>
            <a:pPr indent="-317500" lvl="0" marL="457200" rtl="0" algn="l">
              <a:spcBef>
                <a:spcPts val="0"/>
              </a:spcBef>
              <a:spcAft>
                <a:spcPts val="0"/>
              </a:spcAft>
              <a:buSzPts val="1400"/>
              <a:buAutoNum type="arabicPeriod"/>
            </a:pPr>
            <a:r>
              <a:rPr lang="en"/>
              <a:t>TEE - can be implemented with TPMs and HSEs</a:t>
            </a:r>
            <a:endParaRPr/>
          </a:p>
          <a:p>
            <a:pPr indent="0" lvl="0" marL="457200" rtl="0" algn="l">
              <a:spcBef>
                <a:spcPts val="0"/>
              </a:spcBef>
              <a:spcAft>
                <a:spcPts val="0"/>
              </a:spcAft>
              <a:buNone/>
            </a:pPr>
            <a:r>
              <a:rPr lang="en"/>
              <a:t>	Definitions of TEEs vary. Easier way to understand is TEEs are software based </a:t>
            </a:r>
            <a:endParaRPr/>
          </a:p>
          <a:p>
            <a:pPr indent="0" lvl="0" marL="457200" rtl="0" algn="l">
              <a:spcBef>
                <a:spcPts val="0"/>
              </a:spcBef>
              <a:spcAft>
                <a:spcPts val="0"/>
              </a:spcAft>
              <a:buNone/>
            </a:pPr>
            <a:r>
              <a:rPr lang="en"/>
              <a:t>	TPM is a hardware based TEE. </a:t>
            </a:r>
            <a:endParaRPr/>
          </a:p>
          <a:p>
            <a:pPr indent="0" lvl="0" marL="457200" rtl="0" algn="l">
              <a:spcBef>
                <a:spcPts val="0"/>
              </a:spcBef>
              <a:spcAft>
                <a:spcPts val="0"/>
              </a:spcAft>
              <a:buNone/>
            </a:pPr>
            <a:r>
              <a:rPr lang="en"/>
              <a:t>	Combining them is a good idea. Implemented by Intel SGX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680361ca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680361ca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Icons made by &lt;a href="https://www.flaticon.com/authors/freepik" title="Freepik"&gt;Freepik&lt;/a&gt; from &lt;a href="https://www.flaticon.com/" title="Flaticon"&gt; www.flaticon.com&lt;/a&gt;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680361ca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680361ca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Supervised - Linear Discriminant Analysis (LDA) where the system is given a set of labelled data(like vector representations of digits along with the label). </a:t>
            </a:r>
            <a:endParaRPr/>
          </a:p>
          <a:p>
            <a:pPr indent="0" lvl="0" marL="0" rtl="0" algn="l">
              <a:spcBef>
                <a:spcPts val="0"/>
              </a:spcBef>
              <a:spcAft>
                <a:spcPts val="0"/>
              </a:spcAft>
              <a:buClr>
                <a:schemeClr val="dk2"/>
              </a:buClr>
              <a:buSzPts val="1100"/>
              <a:buFont typeface="Arial"/>
              <a:buNone/>
            </a:pPr>
            <a:r>
              <a:rPr lang="en"/>
              <a:t>Unsupervised - Here the system tries to ﬁnd a pattern among the individual data points and tries to cluster themwith respect to their similarities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680361ca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680361ca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Weights - This is particularly useful if there is a need to model diﬀerent strengths of relationships among the input and output variables</a:t>
            </a:r>
            <a:endParaRPr/>
          </a:p>
          <a:p>
            <a:pPr indent="0" lvl="0" marL="0" rtl="0" algn="l">
              <a:spcBef>
                <a:spcPts val="0"/>
              </a:spcBef>
              <a:spcAft>
                <a:spcPts val="0"/>
              </a:spcAft>
              <a:buNone/>
            </a:pPr>
            <a:r>
              <a:t/>
            </a:r>
            <a:endParaRPr u="sng"/>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people.inf.ethz.ch/omutlu/pub/dram-row-hammer%20isca14.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scontain.com/index.html?lang=en" TargetMode="External"/><Relationship Id="rId4" Type="http://schemas.openxmlformats.org/officeDocument/2006/relationships/hyperlink" Target="https://arxiv.org/pdf/1902.04413.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drive.google.com/file/d/1gs7EesCdp_ni0K_E3PCW0dxXc0S7nN6y/view" TargetMode="Externa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drive.google.com/file/d/1oci8fGs4cbBpA5jIIIMXkcH0izHYfhBx/view" TargetMode="Externa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drive.google.com/file/d/1xGoJNqp3AZ8s9s5eTaY90rt2NNuG8hza/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drive.google.com/file/d/1pZxnue3FH3oH9XW6ykBoVAUerM3fuaFj/view"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hyperlink" Target="http://www.flatico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jp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282650" y="630225"/>
            <a:ext cx="7420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Confidential Computing of Machine Learning using Intel SGX</a:t>
            </a:r>
            <a:endParaRPr/>
          </a:p>
        </p:txBody>
      </p:sp>
      <p:sp>
        <p:nvSpPr>
          <p:cNvPr id="73" name="Google Shape;73;p13"/>
          <p:cNvSpPr txBox="1"/>
          <p:nvPr>
            <p:ph idx="1" type="subTitle"/>
          </p:nvPr>
        </p:nvSpPr>
        <p:spPr>
          <a:xfrm>
            <a:off x="5665350" y="3626625"/>
            <a:ext cx="2643000" cy="4383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t>Prasad Koshy Jose</a:t>
            </a:r>
            <a:endParaRPr sz="2400"/>
          </a:p>
        </p:txBody>
      </p:sp>
      <p:sp>
        <p:nvSpPr>
          <p:cNvPr id="74" name="Google Shape;74;p13"/>
          <p:cNvSpPr txBox="1"/>
          <p:nvPr>
            <p:ph idx="1" type="subTitle"/>
          </p:nvPr>
        </p:nvSpPr>
        <p:spPr>
          <a:xfrm>
            <a:off x="5665350" y="4064925"/>
            <a:ext cx="3432600" cy="4383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a:t>Supervisor: Dr. Eduardo Solana</a:t>
            </a:r>
            <a:endParaRPr/>
          </a:p>
        </p:txBody>
      </p:sp>
      <p:sp>
        <p:nvSpPr>
          <p:cNvPr id="75" name="Google Shape;75;p13"/>
          <p:cNvSpPr txBox="1"/>
          <p:nvPr>
            <p:ph idx="1" type="subTitle"/>
          </p:nvPr>
        </p:nvSpPr>
        <p:spPr>
          <a:xfrm>
            <a:off x="2855700" y="4705200"/>
            <a:ext cx="3432600" cy="43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40 Slides ≈ 40 minutes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36800" y="488575"/>
            <a:ext cx="6244200" cy="537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000"/>
              <a:t>Machine Learning and </a:t>
            </a:r>
            <a:r>
              <a:rPr lang="en" sz="2000">
                <a:solidFill>
                  <a:schemeClr val="dk1"/>
                </a:solidFill>
              </a:rPr>
              <a:t>Neural Networks</a:t>
            </a:r>
            <a:endParaRPr sz="2000">
              <a:solidFill>
                <a:schemeClr val="dk1"/>
              </a:solidFill>
            </a:endParaRPr>
          </a:p>
        </p:txBody>
      </p:sp>
      <p:sp>
        <p:nvSpPr>
          <p:cNvPr id="159" name="Google Shape;159;p22"/>
          <p:cNvSpPr txBox="1"/>
          <p:nvPr/>
        </p:nvSpPr>
        <p:spPr>
          <a:xfrm>
            <a:off x="767225" y="2343313"/>
            <a:ext cx="7768500" cy="3634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The </a:t>
            </a:r>
            <a:r>
              <a:rPr lang="en">
                <a:solidFill>
                  <a:schemeClr val="dk1"/>
                </a:solidFill>
                <a:latin typeface="Lato"/>
                <a:ea typeface="Lato"/>
                <a:cs typeface="Lato"/>
                <a:sym typeface="Lato"/>
              </a:rPr>
              <a:t>input </a:t>
            </a:r>
            <a:r>
              <a:rPr lang="en">
                <a:solidFill>
                  <a:schemeClr val="lt1"/>
                </a:solidFill>
                <a:latin typeface="Lato"/>
                <a:ea typeface="Lato"/>
                <a:cs typeface="Lato"/>
                <a:sym typeface="Lato"/>
              </a:rPr>
              <a:t>consists of an encoding of binary data(dark and light values) of an image of one alphabet.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The </a:t>
            </a:r>
            <a:r>
              <a:rPr lang="en">
                <a:solidFill>
                  <a:schemeClr val="dk1"/>
                </a:solidFill>
                <a:latin typeface="Lato"/>
                <a:ea typeface="Lato"/>
                <a:cs typeface="Lato"/>
                <a:sym typeface="Lato"/>
              </a:rPr>
              <a:t>output </a:t>
            </a:r>
            <a:r>
              <a:rPr lang="en">
                <a:solidFill>
                  <a:schemeClr val="lt1"/>
                </a:solidFill>
                <a:latin typeface="Lato"/>
                <a:ea typeface="Lato"/>
                <a:cs typeface="Lato"/>
                <a:sym typeface="Lato"/>
              </a:rPr>
              <a:t>layer has 26 nodes, one for each letter of the alphabet.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So when an input image is passed into the network,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Clr>
                <a:schemeClr val="dk2"/>
              </a:buClr>
              <a:buSzPts val="1100"/>
              <a:buFont typeface="Arial"/>
              <a:buNone/>
            </a:pPr>
            <a:r>
              <a:rPr lang="en">
                <a:solidFill>
                  <a:schemeClr val="lt1"/>
                </a:solidFill>
                <a:latin typeface="Lato"/>
                <a:ea typeface="Lato"/>
                <a:cs typeface="Lato"/>
                <a:sym typeface="Lato"/>
              </a:rPr>
              <a:t>one neuron is ﬁred whenever a pattern of the corresponding class is supplied at the input.</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Clr>
                <a:schemeClr val="dk2"/>
              </a:buClr>
              <a:buSzPts val="1100"/>
              <a:buFont typeface="Arial"/>
              <a:buNone/>
            </a:pPr>
            <a:r>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t/>
            </a:r>
            <a:endParaRPr>
              <a:solidFill>
                <a:schemeClr val="lt1"/>
              </a:solidFill>
              <a:latin typeface="Lato"/>
              <a:ea typeface="Lato"/>
              <a:cs typeface="Lato"/>
              <a:sym typeface="Lato"/>
            </a:endParaRPr>
          </a:p>
        </p:txBody>
      </p:sp>
      <p:sp>
        <p:nvSpPr>
          <p:cNvPr id="160" name="Google Shape;160;p22"/>
          <p:cNvSpPr txBox="1"/>
          <p:nvPr>
            <p:ph type="title"/>
          </p:nvPr>
        </p:nvSpPr>
        <p:spPr>
          <a:xfrm>
            <a:off x="1098950" y="1340400"/>
            <a:ext cx="6930600" cy="5376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2800"/>
              <a:t>How to implement Neural Network in a real life Use-case?</a:t>
            </a:r>
            <a:endParaRPr sz="2800">
              <a:solidFill>
                <a:schemeClr val="dk1"/>
              </a:solidFill>
            </a:endParaRPr>
          </a:p>
        </p:txBody>
      </p:sp>
      <p:sp>
        <p:nvSpPr>
          <p:cNvPr id="161" name="Google Shape;16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2.     Confidential and Oblivious Machine Learning</a:t>
            </a:r>
            <a:endParaRPr sz="2000"/>
          </a:p>
        </p:txBody>
      </p:sp>
      <p:sp>
        <p:nvSpPr>
          <p:cNvPr id="167" name="Google Shape;167;p23"/>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168" name="Google Shape;168;p23"/>
          <p:cNvSpPr txBox="1"/>
          <p:nvPr/>
        </p:nvSpPr>
        <p:spPr>
          <a:xfrm>
            <a:off x="687750" y="1217813"/>
            <a:ext cx="7768500" cy="363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Machine Learning(ML) - two stages: the training stage and the classiﬁcation stage. Either one or both of these stages can be outsourced to the cloud. </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Why the cloud? </a:t>
            </a:r>
            <a:endParaRPr>
              <a:solidFill>
                <a:schemeClr val="lt1"/>
              </a:solidFill>
              <a:latin typeface="Lato"/>
              <a:ea typeface="Lato"/>
              <a:cs typeface="Lato"/>
              <a:sym typeface="Lato"/>
            </a:endParaRPr>
          </a:p>
          <a:p>
            <a:pPr indent="-317500" lvl="1" marL="9144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Cheaper </a:t>
            </a:r>
            <a:endParaRPr>
              <a:solidFill>
                <a:schemeClr val="lt1"/>
              </a:solidFill>
              <a:latin typeface="Lato"/>
              <a:ea typeface="Lato"/>
              <a:cs typeface="Lato"/>
              <a:sym typeface="Lato"/>
            </a:endParaRPr>
          </a:p>
          <a:p>
            <a:pPr indent="-317500" lvl="1" marL="9144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Better performance</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Good Enough. </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Participants</a:t>
            </a:r>
            <a:r>
              <a:rPr lang="en">
                <a:solidFill>
                  <a:schemeClr val="lt1"/>
                </a:solidFill>
                <a:latin typeface="Lato"/>
                <a:ea typeface="Lato"/>
                <a:cs typeface="Lato"/>
                <a:sym typeface="Lato"/>
              </a:rPr>
              <a:t> in a cloud-based ML system 	</a:t>
            </a:r>
            <a:endParaRPr>
              <a:solidFill>
                <a:schemeClr val="lt1"/>
              </a:solidFill>
              <a:latin typeface="Lato"/>
              <a:ea typeface="Lato"/>
              <a:cs typeface="Lato"/>
              <a:sym typeface="Lato"/>
            </a:endParaRPr>
          </a:p>
          <a:p>
            <a:pPr indent="-317500" lvl="1" marL="914400" rtl="0" algn="just">
              <a:lnSpc>
                <a:spcPct val="115000"/>
              </a:lnSpc>
              <a:spcBef>
                <a:spcPts val="0"/>
              </a:spcBef>
              <a:spcAft>
                <a:spcPts val="0"/>
              </a:spcAft>
              <a:buClr>
                <a:schemeClr val="lt1"/>
              </a:buClr>
              <a:buSzPts val="1400"/>
              <a:buFont typeface="Lato"/>
              <a:buChar char="○"/>
            </a:pPr>
            <a:r>
              <a:rPr lang="en">
                <a:solidFill>
                  <a:schemeClr val="dk1"/>
                </a:solidFill>
                <a:latin typeface="Lato"/>
                <a:ea typeface="Lato"/>
                <a:cs typeface="Lato"/>
                <a:sym typeface="Lato"/>
              </a:rPr>
              <a:t>Model/Data Owner</a:t>
            </a:r>
            <a:r>
              <a:rPr lang="en">
                <a:solidFill>
                  <a:schemeClr val="lt1"/>
                </a:solidFill>
                <a:latin typeface="Lato"/>
                <a:ea typeface="Lato"/>
                <a:cs typeface="Lato"/>
                <a:sym typeface="Lato"/>
              </a:rPr>
              <a:t>, the</a:t>
            </a:r>
            <a:r>
              <a:rPr lang="en">
                <a:solidFill>
                  <a:schemeClr val="dk1"/>
                </a:solidFill>
                <a:latin typeface="Lato"/>
                <a:ea typeface="Lato"/>
                <a:cs typeface="Lato"/>
                <a:sym typeface="Lato"/>
              </a:rPr>
              <a:t> Cloud Provider</a:t>
            </a:r>
            <a:r>
              <a:rPr lang="en">
                <a:solidFill>
                  <a:schemeClr val="lt1"/>
                </a:solidFill>
                <a:latin typeface="Lato"/>
                <a:ea typeface="Lato"/>
                <a:cs typeface="Lato"/>
                <a:sym typeface="Lato"/>
              </a:rPr>
              <a:t>, and the </a:t>
            </a:r>
            <a:r>
              <a:rPr lang="en">
                <a:solidFill>
                  <a:schemeClr val="dk1"/>
                </a:solidFill>
                <a:latin typeface="Lato"/>
                <a:ea typeface="Lato"/>
                <a:cs typeface="Lato"/>
                <a:sym typeface="Lato"/>
              </a:rPr>
              <a:t>Content Providers</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just">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         </a:t>
            </a:r>
            <a:r>
              <a:rPr lang="en">
                <a:solidFill>
                  <a:schemeClr val="lt1"/>
                </a:solidFill>
                <a:latin typeface="Lato"/>
                <a:ea typeface="Lato"/>
                <a:cs typeface="Lato"/>
                <a:sym typeface="Lato"/>
              </a:rPr>
              <a:t>Pharmaceutical	           AWS/Azure                            Participating Clinics</a:t>
            </a:r>
            <a:endParaRPr>
              <a:solidFill>
                <a:schemeClr val="lt1"/>
              </a:solidFill>
              <a:latin typeface="Lato"/>
              <a:ea typeface="Lato"/>
              <a:cs typeface="Lato"/>
              <a:sym typeface="Lato"/>
            </a:endParaRPr>
          </a:p>
          <a:p>
            <a:pPr indent="457200" lvl="0" marL="457200" rtl="0" algn="just">
              <a:lnSpc>
                <a:spcPct val="115000"/>
              </a:lnSpc>
              <a:spcBef>
                <a:spcPts val="0"/>
              </a:spcBef>
              <a:spcAft>
                <a:spcPts val="0"/>
              </a:spcAft>
              <a:buNone/>
            </a:pPr>
            <a:r>
              <a:rPr lang="en">
                <a:solidFill>
                  <a:schemeClr val="lt1"/>
                </a:solidFill>
                <a:latin typeface="Lato"/>
                <a:ea typeface="Lato"/>
                <a:cs typeface="Lato"/>
                <a:sym typeface="Lato"/>
              </a:rPr>
              <a:t>  company</a:t>
            </a:r>
            <a:endParaRPr>
              <a:solidFill>
                <a:schemeClr val="lt1"/>
              </a:solidFill>
              <a:latin typeface="Lato"/>
              <a:ea typeface="Lato"/>
              <a:cs typeface="Lato"/>
              <a:sym typeface="Lato"/>
            </a:endParaRPr>
          </a:p>
          <a:p>
            <a:pPr indent="0" lvl="0" marL="0" rtl="0" algn="just">
              <a:lnSpc>
                <a:spcPct val="115000"/>
              </a:lnSpc>
              <a:spcBef>
                <a:spcPts val="0"/>
              </a:spcBef>
              <a:spcAft>
                <a:spcPts val="0"/>
              </a:spcAft>
              <a:buClr>
                <a:schemeClr val="dk2"/>
              </a:buClr>
              <a:buSzPts val="1100"/>
              <a:buFont typeface="Arial"/>
              <a:buNone/>
            </a:pPr>
            <a:r>
              <a:rPr lang="en" sz="1200">
                <a:solidFill>
                  <a:schemeClr val="lt1"/>
                </a:solidFill>
                <a:latin typeface="Lato"/>
                <a:ea typeface="Lato"/>
                <a:cs typeface="Lato"/>
                <a:sym typeface="Lato"/>
              </a:rPr>
              <a:t>Through a secure conﬁdential and oblivious platform for machine learning, the pharmaceutical company is able to easily convince the clinics to participate in the research since no raw patient data ever leaves the premises</a:t>
            </a:r>
            <a:endParaRPr sz="1200">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t/>
            </a:r>
            <a:endParaRPr>
              <a:solidFill>
                <a:schemeClr val="lt1"/>
              </a:solidFill>
              <a:latin typeface="Lato"/>
              <a:ea typeface="Lato"/>
              <a:cs typeface="Lato"/>
              <a:sym typeface="Lato"/>
            </a:endParaRPr>
          </a:p>
        </p:txBody>
      </p:sp>
      <p:cxnSp>
        <p:nvCxnSpPr>
          <p:cNvPr id="169" name="Google Shape;169;p23"/>
          <p:cNvCxnSpPr/>
          <p:nvPr/>
        </p:nvCxnSpPr>
        <p:spPr>
          <a:xfrm>
            <a:off x="2143475" y="3256125"/>
            <a:ext cx="0" cy="430500"/>
          </a:xfrm>
          <a:prstGeom prst="straightConnector1">
            <a:avLst/>
          </a:prstGeom>
          <a:noFill/>
          <a:ln cap="flat" cmpd="sng" w="9525">
            <a:solidFill>
              <a:schemeClr val="dk1"/>
            </a:solidFill>
            <a:prstDash val="solid"/>
            <a:round/>
            <a:headEnd len="med" w="med" type="none"/>
            <a:tailEnd len="med" w="med" type="stealth"/>
          </a:ln>
        </p:spPr>
      </p:cxnSp>
      <p:cxnSp>
        <p:nvCxnSpPr>
          <p:cNvPr id="170" name="Google Shape;170;p23"/>
          <p:cNvCxnSpPr/>
          <p:nvPr/>
        </p:nvCxnSpPr>
        <p:spPr>
          <a:xfrm>
            <a:off x="3743675" y="3256125"/>
            <a:ext cx="0" cy="430500"/>
          </a:xfrm>
          <a:prstGeom prst="straightConnector1">
            <a:avLst/>
          </a:prstGeom>
          <a:noFill/>
          <a:ln cap="flat" cmpd="sng" w="9525">
            <a:solidFill>
              <a:schemeClr val="dk1"/>
            </a:solidFill>
            <a:prstDash val="solid"/>
            <a:round/>
            <a:headEnd len="med" w="med" type="none"/>
            <a:tailEnd len="med" w="med" type="stealth"/>
          </a:ln>
        </p:spPr>
      </p:cxnSp>
      <p:cxnSp>
        <p:nvCxnSpPr>
          <p:cNvPr id="171" name="Google Shape;171;p23"/>
          <p:cNvCxnSpPr/>
          <p:nvPr/>
        </p:nvCxnSpPr>
        <p:spPr>
          <a:xfrm>
            <a:off x="6029675" y="3256125"/>
            <a:ext cx="0" cy="430500"/>
          </a:xfrm>
          <a:prstGeom prst="straightConnector1">
            <a:avLst/>
          </a:prstGeom>
          <a:noFill/>
          <a:ln cap="flat" cmpd="sng" w="9525">
            <a:solidFill>
              <a:schemeClr val="dk1"/>
            </a:solidFill>
            <a:prstDash val="solid"/>
            <a:round/>
            <a:headEnd len="med" w="med" type="none"/>
            <a:tailEnd len="med" w="med" type="stealth"/>
          </a:ln>
        </p:spPr>
      </p:cxnSp>
      <p:sp>
        <p:nvSpPr>
          <p:cNvPr id="172" name="Google Shape;172;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3.      TEE Technologies and Trust models</a:t>
            </a:r>
            <a:endParaRPr sz="2000"/>
          </a:p>
        </p:txBody>
      </p:sp>
      <p:sp>
        <p:nvSpPr>
          <p:cNvPr id="178" name="Google Shape;178;p24"/>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179" name="Google Shape;179;p24"/>
          <p:cNvSpPr txBox="1"/>
          <p:nvPr>
            <p:ph type="title"/>
          </p:nvPr>
        </p:nvSpPr>
        <p:spPr>
          <a:xfrm>
            <a:off x="564475" y="1179000"/>
            <a:ext cx="7927800" cy="119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Trusted Platform Modules (TPMs) : </a:t>
            </a:r>
            <a:endParaRPr sz="1600"/>
          </a:p>
          <a:p>
            <a:pPr indent="-304800" lvl="0" marL="457200" rtl="0" algn="l">
              <a:spcBef>
                <a:spcPts val="0"/>
              </a:spcBef>
              <a:spcAft>
                <a:spcPts val="0"/>
              </a:spcAft>
              <a:buSzPts val="1200"/>
              <a:buChar char="●"/>
            </a:pPr>
            <a:r>
              <a:rPr b="0" lang="en" sz="1200"/>
              <a:t>Independent and are tamper-resistance </a:t>
            </a:r>
            <a:r>
              <a:rPr b="0" lang="en" sz="1200">
                <a:solidFill>
                  <a:schemeClr val="dk1"/>
                </a:solidFill>
              </a:rPr>
              <a:t>co-processors. </a:t>
            </a:r>
            <a:endParaRPr b="0" sz="1200">
              <a:solidFill>
                <a:schemeClr val="dk1"/>
              </a:solidFill>
            </a:endParaRPr>
          </a:p>
          <a:p>
            <a:pPr indent="-304800" lvl="0" marL="457200" rtl="0" algn="l">
              <a:spcBef>
                <a:spcPts val="0"/>
              </a:spcBef>
              <a:spcAft>
                <a:spcPts val="0"/>
              </a:spcAft>
              <a:buSzPts val="1200"/>
              <a:buChar char="●"/>
            </a:pPr>
            <a:r>
              <a:rPr b="0" lang="en" sz="1200"/>
              <a:t>Root of trust comes from asymmetric keys also known as </a:t>
            </a:r>
            <a:r>
              <a:rPr b="0" lang="en" sz="1200">
                <a:solidFill>
                  <a:schemeClr val="dk1"/>
                </a:solidFill>
              </a:rPr>
              <a:t>Endorsement Keys(EKs) </a:t>
            </a:r>
            <a:r>
              <a:rPr b="0" lang="en" sz="1200"/>
              <a:t>which are integrated and burnt physically within the module</a:t>
            </a:r>
            <a:endParaRPr b="0" sz="1200"/>
          </a:p>
          <a:p>
            <a:pPr indent="-304800" lvl="0" marL="457200" rtl="0" algn="l">
              <a:spcBef>
                <a:spcPts val="0"/>
              </a:spcBef>
              <a:spcAft>
                <a:spcPts val="0"/>
              </a:spcAft>
              <a:buSzPts val="1200"/>
              <a:buChar char="●"/>
            </a:pPr>
            <a:r>
              <a:rPr b="0" lang="en" sz="1200"/>
              <a:t>Manufacturer dependent. </a:t>
            </a:r>
            <a:endParaRPr b="0" sz="1200"/>
          </a:p>
        </p:txBody>
      </p:sp>
      <p:sp>
        <p:nvSpPr>
          <p:cNvPr id="180" name="Google Shape;180;p24"/>
          <p:cNvSpPr txBox="1"/>
          <p:nvPr>
            <p:ph type="title"/>
          </p:nvPr>
        </p:nvSpPr>
        <p:spPr>
          <a:xfrm>
            <a:off x="564475" y="2319800"/>
            <a:ext cx="8207400" cy="102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ARM TrustZone</a:t>
            </a:r>
            <a:endParaRPr sz="1600"/>
          </a:p>
          <a:p>
            <a:pPr indent="-304800" lvl="0" marL="457200" rtl="0" algn="l">
              <a:spcBef>
                <a:spcPts val="0"/>
              </a:spcBef>
              <a:spcAft>
                <a:spcPts val="0"/>
              </a:spcAft>
              <a:buSzPts val="1200"/>
              <a:buChar char="●"/>
            </a:pPr>
            <a:r>
              <a:rPr b="0" lang="en" sz="1200"/>
              <a:t>TEEs used in </a:t>
            </a:r>
            <a:r>
              <a:rPr b="0" lang="en" sz="1200">
                <a:solidFill>
                  <a:schemeClr val="dk1"/>
                </a:solidFill>
              </a:rPr>
              <a:t>Android phones</a:t>
            </a:r>
            <a:r>
              <a:rPr b="0" lang="en" sz="1200"/>
              <a:t> and other low energy devices.</a:t>
            </a:r>
            <a:endParaRPr b="0" sz="1200"/>
          </a:p>
          <a:p>
            <a:pPr indent="-304800" lvl="0" marL="457200" rtl="0" algn="l">
              <a:spcBef>
                <a:spcPts val="0"/>
              </a:spcBef>
              <a:spcAft>
                <a:spcPts val="0"/>
              </a:spcAft>
              <a:buSzPts val="1200"/>
              <a:buChar char="●"/>
            </a:pPr>
            <a:r>
              <a:rPr b="0" lang="en" sz="1200"/>
              <a:t>Protected enclave called ”</a:t>
            </a:r>
            <a:r>
              <a:rPr b="0" lang="en" sz="1200">
                <a:solidFill>
                  <a:schemeClr val="dk1"/>
                </a:solidFill>
              </a:rPr>
              <a:t>Secure World</a:t>
            </a:r>
            <a:r>
              <a:rPr b="0" lang="en" sz="1200"/>
              <a:t>” which is diﬀerent from the other parts.</a:t>
            </a:r>
            <a:endParaRPr b="0" sz="1200"/>
          </a:p>
          <a:p>
            <a:pPr indent="-304800" lvl="0" marL="457200" rtl="0" algn="l">
              <a:spcBef>
                <a:spcPts val="0"/>
              </a:spcBef>
              <a:spcAft>
                <a:spcPts val="0"/>
              </a:spcAft>
              <a:buSzPts val="1200"/>
              <a:buChar char="●"/>
            </a:pPr>
            <a:r>
              <a:rPr b="0" lang="en" sz="1200"/>
              <a:t>No inherent </a:t>
            </a:r>
            <a:r>
              <a:rPr b="0" lang="en" sz="1200">
                <a:solidFill>
                  <a:schemeClr val="dk1"/>
                </a:solidFill>
              </a:rPr>
              <a:t>data sealing</a:t>
            </a:r>
            <a:r>
              <a:rPr b="0" lang="en" sz="1200"/>
              <a:t> or </a:t>
            </a:r>
            <a:r>
              <a:rPr b="0" lang="en" sz="1200">
                <a:solidFill>
                  <a:schemeClr val="dk1"/>
                </a:solidFill>
              </a:rPr>
              <a:t>software attestation</a:t>
            </a:r>
            <a:r>
              <a:rPr b="0" lang="en" sz="1200"/>
              <a:t>. </a:t>
            </a:r>
            <a:endParaRPr b="0" sz="1200"/>
          </a:p>
        </p:txBody>
      </p:sp>
      <p:sp>
        <p:nvSpPr>
          <p:cNvPr id="181" name="Google Shape;181;p24"/>
          <p:cNvSpPr txBox="1"/>
          <p:nvPr>
            <p:ph type="title"/>
          </p:nvPr>
        </p:nvSpPr>
        <p:spPr>
          <a:xfrm>
            <a:off x="564475" y="3294425"/>
            <a:ext cx="8498100" cy="145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AMD Secure Encrypted Virtualisation (SEV)</a:t>
            </a:r>
            <a:endParaRPr sz="1600"/>
          </a:p>
          <a:p>
            <a:pPr indent="-304800" lvl="0" marL="457200" rtl="0" algn="l">
              <a:spcBef>
                <a:spcPts val="0"/>
              </a:spcBef>
              <a:spcAft>
                <a:spcPts val="0"/>
              </a:spcAft>
              <a:buSzPts val="1200"/>
              <a:buChar char="●"/>
            </a:pPr>
            <a:r>
              <a:rPr b="0" lang="en" sz="1200"/>
              <a:t>Protect data in use by </a:t>
            </a:r>
            <a:r>
              <a:rPr b="0" lang="en" sz="1200">
                <a:solidFill>
                  <a:schemeClr val="dk1"/>
                </a:solidFill>
              </a:rPr>
              <a:t>Virtual Machines</a:t>
            </a:r>
            <a:r>
              <a:rPr b="0" lang="en" sz="1200"/>
              <a:t> (VMs). </a:t>
            </a:r>
            <a:endParaRPr b="0" sz="1200"/>
          </a:p>
          <a:p>
            <a:pPr indent="-304800" lvl="0" marL="457200" rtl="0" algn="l">
              <a:spcBef>
                <a:spcPts val="0"/>
              </a:spcBef>
              <a:spcAft>
                <a:spcPts val="0"/>
              </a:spcAft>
              <a:buSzPts val="1200"/>
              <a:buChar char="●"/>
            </a:pPr>
            <a:r>
              <a:rPr b="0" lang="en" sz="1200"/>
              <a:t>Key generation and management are performed in the AMD secure processor, a dedicated security subsystem physically isolated from the main processor. </a:t>
            </a:r>
            <a:endParaRPr b="0" sz="1200"/>
          </a:p>
          <a:p>
            <a:pPr indent="-304800" lvl="0" marL="457200" rtl="0" algn="l">
              <a:spcBef>
                <a:spcPts val="0"/>
              </a:spcBef>
              <a:spcAft>
                <a:spcPts val="0"/>
              </a:spcAft>
              <a:buSzPts val="1200"/>
              <a:buChar char="●"/>
            </a:pPr>
            <a:r>
              <a:rPr b="0" lang="en" sz="1200"/>
              <a:t>Vulnerable to memory integrity manipulation (e.g., </a:t>
            </a:r>
            <a:r>
              <a:rPr b="0" lang="en" sz="1200" u="sng">
                <a:solidFill>
                  <a:schemeClr val="hlink"/>
                </a:solidFill>
                <a:hlinkClick r:id="rId3"/>
              </a:rPr>
              <a:t>rowhammer</a:t>
            </a:r>
            <a:r>
              <a:rPr b="0" lang="en" sz="1200"/>
              <a:t>) and rollback attacks, i.e., when a previous state (even if encrypted and signed) is replayed back and considered genuine.</a:t>
            </a:r>
            <a:endParaRPr b="0" sz="1600"/>
          </a:p>
        </p:txBody>
      </p:sp>
      <p:sp>
        <p:nvSpPr>
          <p:cNvPr id="182" name="Google Shape;18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      Intel SGX implementations and Researches</a:t>
            </a:r>
            <a:endParaRPr sz="2000"/>
          </a:p>
        </p:txBody>
      </p:sp>
      <p:sp>
        <p:nvSpPr>
          <p:cNvPr id="188" name="Google Shape;188;p25"/>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189" name="Google Shape;189;p25"/>
          <p:cNvSpPr txBox="1"/>
          <p:nvPr>
            <p:ph type="title"/>
          </p:nvPr>
        </p:nvSpPr>
        <p:spPr>
          <a:xfrm>
            <a:off x="564475" y="1179000"/>
            <a:ext cx="8579400" cy="35682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0" lang="en" sz="1200"/>
              <a:t>TEE by Intel. </a:t>
            </a:r>
            <a:endParaRPr b="0" sz="1200"/>
          </a:p>
          <a:p>
            <a:pPr indent="-304800" lvl="0" marL="457200" rtl="0" algn="l">
              <a:lnSpc>
                <a:spcPct val="115000"/>
              </a:lnSpc>
              <a:spcBef>
                <a:spcPts val="0"/>
              </a:spcBef>
              <a:spcAft>
                <a:spcPts val="0"/>
              </a:spcAft>
              <a:buSzPts val="1200"/>
              <a:buChar char="●"/>
            </a:pPr>
            <a:r>
              <a:rPr b="0" lang="en" sz="1200"/>
              <a:t>memory freshness + data integrity + confidentiality +  memory tampering</a:t>
            </a:r>
            <a:endParaRPr b="0" sz="1200"/>
          </a:p>
          <a:p>
            <a:pPr indent="-304800" lvl="0" marL="457200" rtl="0" algn="l">
              <a:lnSpc>
                <a:spcPct val="115000"/>
              </a:lnSpc>
              <a:spcBef>
                <a:spcPts val="0"/>
              </a:spcBef>
              <a:spcAft>
                <a:spcPts val="0"/>
              </a:spcAft>
              <a:buSzPts val="1200"/>
              <a:buChar char="●"/>
            </a:pPr>
            <a:r>
              <a:rPr b="0" lang="en" sz="1200">
                <a:solidFill>
                  <a:schemeClr val="dk1"/>
                </a:solidFill>
              </a:rPr>
              <a:t>Container</a:t>
            </a:r>
            <a:r>
              <a:rPr b="0" lang="en" sz="1200"/>
              <a:t>-based Virtualization </a:t>
            </a:r>
            <a:endParaRPr b="0" sz="1200"/>
          </a:p>
          <a:p>
            <a:pPr indent="-304800" lvl="1" marL="914400" rtl="0" algn="l">
              <a:lnSpc>
                <a:spcPct val="115000"/>
              </a:lnSpc>
              <a:spcBef>
                <a:spcPts val="0"/>
              </a:spcBef>
              <a:spcAft>
                <a:spcPts val="0"/>
              </a:spcAft>
              <a:buSzPts val="1200"/>
              <a:buChar char="○"/>
            </a:pPr>
            <a:r>
              <a:rPr b="0" lang="en" sz="1200"/>
              <a:t>Containers like Docker managed with </a:t>
            </a:r>
            <a:r>
              <a:rPr b="0" lang="en" sz="1200">
                <a:solidFill>
                  <a:schemeClr val="dk1"/>
                </a:solidFill>
              </a:rPr>
              <a:t>Kubernetes </a:t>
            </a:r>
            <a:r>
              <a:rPr b="0" lang="en" sz="1200"/>
              <a:t>or </a:t>
            </a:r>
            <a:r>
              <a:rPr b="0" lang="en" sz="1200">
                <a:solidFill>
                  <a:schemeClr val="dk1"/>
                </a:solidFill>
              </a:rPr>
              <a:t>Docker Swarm</a:t>
            </a:r>
            <a:r>
              <a:rPr b="0" lang="en" sz="1200"/>
              <a:t>. </a:t>
            </a:r>
            <a:endParaRPr b="0" sz="1200"/>
          </a:p>
          <a:p>
            <a:pPr indent="-304800" lvl="1" marL="914400" rtl="0" algn="l">
              <a:lnSpc>
                <a:spcPct val="115000"/>
              </a:lnSpc>
              <a:spcBef>
                <a:spcPts val="0"/>
              </a:spcBef>
              <a:spcAft>
                <a:spcPts val="0"/>
              </a:spcAft>
              <a:buSzPts val="1200"/>
              <a:buChar char="○"/>
            </a:pPr>
            <a:r>
              <a:rPr b="0" lang="en" sz="1200"/>
              <a:t>Lower resource footprints</a:t>
            </a:r>
            <a:endParaRPr b="0" sz="1200"/>
          </a:p>
          <a:p>
            <a:pPr indent="-304800" lvl="1" marL="914400" rtl="0" algn="l">
              <a:lnSpc>
                <a:spcPct val="115000"/>
              </a:lnSpc>
              <a:spcBef>
                <a:spcPts val="0"/>
              </a:spcBef>
              <a:spcAft>
                <a:spcPts val="0"/>
              </a:spcAft>
              <a:buSzPts val="1200"/>
              <a:buChar char="○"/>
            </a:pPr>
            <a:r>
              <a:rPr b="0" lang="en" sz="1200"/>
              <a:t>Faster startup times</a:t>
            </a:r>
            <a:endParaRPr b="0" sz="1200"/>
          </a:p>
          <a:p>
            <a:pPr indent="-304800" lvl="1" marL="914400" rtl="0" algn="l">
              <a:lnSpc>
                <a:spcPct val="115000"/>
              </a:lnSpc>
              <a:spcBef>
                <a:spcPts val="0"/>
              </a:spcBef>
              <a:spcAft>
                <a:spcPts val="0"/>
              </a:spcAft>
              <a:buSzPts val="1200"/>
              <a:buChar char="○"/>
            </a:pPr>
            <a:r>
              <a:rPr b="0" lang="en" sz="1200"/>
              <a:t>Higher I/O performance</a:t>
            </a:r>
            <a:endParaRPr b="0" sz="1200"/>
          </a:p>
          <a:p>
            <a:pPr indent="0" lvl="0" marL="457200" rtl="0" algn="l">
              <a:lnSpc>
                <a:spcPct val="115000"/>
              </a:lnSpc>
              <a:spcBef>
                <a:spcPts val="0"/>
              </a:spcBef>
              <a:spcAft>
                <a:spcPts val="0"/>
              </a:spcAft>
              <a:buNone/>
            </a:pPr>
            <a:r>
              <a:t/>
            </a:r>
            <a:endParaRPr b="0" sz="1200"/>
          </a:p>
          <a:p>
            <a:pPr indent="-304800" lvl="0" marL="457200" rtl="0" algn="l">
              <a:lnSpc>
                <a:spcPct val="115000"/>
              </a:lnSpc>
              <a:spcBef>
                <a:spcPts val="0"/>
              </a:spcBef>
              <a:spcAft>
                <a:spcPts val="0"/>
              </a:spcAft>
              <a:buSzPts val="1200"/>
              <a:buChar char="●"/>
            </a:pPr>
            <a:r>
              <a:rPr b="0" lang="en" sz="1200"/>
              <a:t> </a:t>
            </a:r>
            <a:r>
              <a:rPr b="0" lang="en" sz="1200" u="sng">
                <a:solidFill>
                  <a:schemeClr val="hlink"/>
                </a:solidFill>
                <a:hlinkClick r:id="rId3"/>
              </a:rPr>
              <a:t>SCONE </a:t>
            </a:r>
            <a:r>
              <a:rPr b="0" lang="en" sz="1200"/>
              <a:t>is a secure Linux container based mechanism uses Intel SGX. </a:t>
            </a:r>
            <a:endParaRPr b="0" sz="1200"/>
          </a:p>
          <a:p>
            <a:pPr indent="-304800" lvl="1" marL="914400" rtl="0" algn="l">
              <a:lnSpc>
                <a:spcPct val="115000"/>
              </a:lnSpc>
              <a:spcBef>
                <a:spcPts val="0"/>
              </a:spcBef>
              <a:spcAft>
                <a:spcPts val="0"/>
              </a:spcAft>
              <a:buSzPts val="1200"/>
              <a:buChar char="○"/>
            </a:pPr>
            <a:r>
              <a:rPr b="0" lang="en" sz="1200"/>
              <a:t>Smaller TCB</a:t>
            </a:r>
            <a:endParaRPr b="0" sz="1200"/>
          </a:p>
          <a:p>
            <a:pPr indent="-304800" lvl="1" marL="914400" rtl="0" algn="l">
              <a:lnSpc>
                <a:spcPct val="115000"/>
              </a:lnSpc>
              <a:spcBef>
                <a:spcPts val="0"/>
              </a:spcBef>
              <a:spcAft>
                <a:spcPts val="0"/>
              </a:spcAft>
              <a:buSzPts val="1200"/>
              <a:buChar char="○"/>
            </a:pPr>
            <a:r>
              <a:rPr b="0" lang="en" sz="1200"/>
              <a:t>Low performance overhead</a:t>
            </a:r>
            <a:endParaRPr b="0" sz="1200"/>
          </a:p>
          <a:p>
            <a:pPr indent="-304800" lvl="0" marL="457200" rtl="0" algn="l">
              <a:lnSpc>
                <a:spcPct val="115000"/>
              </a:lnSpc>
              <a:spcBef>
                <a:spcPts val="0"/>
              </a:spcBef>
              <a:spcAft>
                <a:spcPts val="0"/>
              </a:spcAft>
              <a:buSzPts val="1200"/>
              <a:buChar char="●"/>
            </a:pPr>
            <a:r>
              <a:rPr b="0" lang="en" sz="1200" u="sng">
                <a:solidFill>
                  <a:schemeClr val="hlink"/>
                </a:solidFill>
                <a:hlinkClick r:id="rId4"/>
              </a:rPr>
              <a:t>TensorScone</a:t>
            </a:r>
            <a:r>
              <a:rPr b="0" lang="en" sz="1200"/>
              <a:t> - Extend the functionalities of SCONE to support the widely-used machine learning framework, TensorFlow</a:t>
            </a:r>
            <a:endParaRPr b="0" sz="1200"/>
          </a:p>
          <a:p>
            <a:pPr indent="-304800" lvl="1" marL="914400" rtl="0" algn="l">
              <a:lnSpc>
                <a:spcPct val="115000"/>
              </a:lnSpc>
              <a:spcBef>
                <a:spcPts val="0"/>
              </a:spcBef>
              <a:spcAft>
                <a:spcPts val="0"/>
              </a:spcAft>
              <a:buSzPts val="1200"/>
              <a:buChar char="○"/>
            </a:pPr>
            <a:r>
              <a:rPr b="0" lang="en" sz="1200"/>
              <a:t>Addresses the challenges in building such a complex system, overcoming the limitations of Intel SGX</a:t>
            </a:r>
            <a:endParaRPr b="0" sz="1200"/>
          </a:p>
          <a:p>
            <a:pPr indent="0" lvl="0" marL="457200" rtl="0" algn="l">
              <a:lnSpc>
                <a:spcPct val="115000"/>
              </a:lnSpc>
              <a:spcBef>
                <a:spcPts val="0"/>
              </a:spcBef>
              <a:spcAft>
                <a:spcPts val="0"/>
              </a:spcAft>
              <a:buNone/>
            </a:pPr>
            <a:r>
              <a:t/>
            </a:r>
            <a:endParaRPr b="0" sz="1200"/>
          </a:p>
          <a:p>
            <a:pPr indent="0" lvl="0" marL="0" rtl="0" algn="l">
              <a:lnSpc>
                <a:spcPct val="115000"/>
              </a:lnSpc>
              <a:spcBef>
                <a:spcPts val="0"/>
              </a:spcBef>
              <a:spcAft>
                <a:spcPts val="0"/>
              </a:spcAft>
              <a:buNone/>
            </a:pPr>
            <a:r>
              <a:t/>
            </a:r>
            <a:endParaRPr b="0" sz="1200"/>
          </a:p>
        </p:txBody>
      </p:sp>
      <p:sp>
        <p:nvSpPr>
          <p:cNvPr id="190" name="Google Shape;190;p25"/>
          <p:cNvSpPr txBox="1"/>
          <p:nvPr/>
        </p:nvSpPr>
        <p:spPr>
          <a:xfrm>
            <a:off x="3400675" y="1898250"/>
            <a:ext cx="656400" cy="11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200">
                <a:solidFill>
                  <a:schemeClr val="lt1"/>
                </a:solidFill>
                <a:latin typeface="Calibri"/>
                <a:ea typeface="Calibri"/>
                <a:cs typeface="Calibri"/>
                <a:sym typeface="Calibri"/>
              </a:rPr>
              <a:t>}</a:t>
            </a:r>
            <a:endParaRPr sz="5200">
              <a:solidFill>
                <a:schemeClr val="lt1"/>
              </a:solidFill>
              <a:latin typeface="Calibri"/>
              <a:ea typeface="Calibri"/>
              <a:cs typeface="Calibri"/>
              <a:sym typeface="Calibri"/>
            </a:endParaRPr>
          </a:p>
        </p:txBody>
      </p:sp>
      <p:sp>
        <p:nvSpPr>
          <p:cNvPr id="191" name="Google Shape;191;p25"/>
          <p:cNvSpPr txBox="1"/>
          <p:nvPr/>
        </p:nvSpPr>
        <p:spPr>
          <a:xfrm>
            <a:off x="3828475" y="2172825"/>
            <a:ext cx="29268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Compared to VMs</a:t>
            </a:r>
            <a:endParaRPr b="1" sz="1800">
              <a:solidFill>
                <a:schemeClr val="dk1"/>
              </a:solidFill>
              <a:latin typeface="Lato"/>
              <a:ea typeface="Lato"/>
              <a:cs typeface="Lato"/>
              <a:sym typeface="Lato"/>
            </a:endParaRPr>
          </a:p>
        </p:txBody>
      </p:sp>
      <p:sp>
        <p:nvSpPr>
          <p:cNvPr id="192" name="Google Shape;192;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      Attacks on TEEs</a:t>
            </a:r>
            <a:endParaRPr sz="2000"/>
          </a:p>
        </p:txBody>
      </p:sp>
      <p:sp>
        <p:nvSpPr>
          <p:cNvPr id="198" name="Google Shape;198;p26"/>
          <p:cNvSpPr txBox="1"/>
          <p:nvPr>
            <p:ph type="title"/>
          </p:nvPr>
        </p:nvSpPr>
        <p:spPr>
          <a:xfrm>
            <a:off x="597650" y="1058450"/>
            <a:ext cx="8109600" cy="35682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0" lang="en" sz="1300"/>
              <a:t>TEEs are vulnerable to software ﬂaws like </a:t>
            </a:r>
            <a:r>
              <a:rPr b="0" lang="en" sz="1300">
                <a:solidFill>
                  <a:schemeClr val="dk1"/>
                </a:solidFill>
              </a:rPr>
              <a:t>memory safety violations</a:t>
            </a:r>
            <a:r>
              <a:rPr b="0" lang="en" sz="1300"/>
              <a:t>, like </a:t>
            </a:r>
            <a:r>
              <a:rPr b="0" lang="en" sz="1300">
                <a:solidFill>
                  <a:schemeClr val="dk1"/>
                </a:solidFill>
              </a:rPr>
              <a:t>stack overﬂows</a:t>
            </a:r>
            <a:r>
              <a:rPr b="0" lang="en" sz="1300"/>
              <a:t> or </a:t>
            </a:r>
            <a:r>
              <a:rPr b="0" lang="en" sz="1300">
                <a:solidFill>
                  <a:schemeClr val="dk1"/>
                </a:solidFill>
              </a:rPr>
              <a:t>dangling pointers</a:t>
            </a:r>
            <a:r>
              <a:rPr b="0" lang="en" sz="1300"/>
              <a:t>.</a:t>
            </a:r>
            <a:endParaRPr b="0" sz="1300"/>
          </a:p>
          <a:p>
            <a:pPr indent="-311150" lvl="0" marL="457200" rtl="0" algn="l">
              <a:lnSpc>
                <a:spcPct val="115000"/>
              </a:lnSpc>
              <a:spcBef>
                <a:spcPts val="0"/>
              </a:spcBef>
              <a:spcAft>
                <a:spcPts val="0"/>
              </a:spcAft>
              <a:buSzPts val="1300"/>
              <a:buChar char="●"/>
            </a:pPr>
            <a:r>
              <a:rPr b="0" lang="en" sz="1300"/>
              <a:t>Consider </a:t>
            </a:r>
            <a:r>
              <a:rPr b="0" lang="en" sz="1300">
                <a:solidFill>
                  <a:schemeClr val="dk1"/>
                </a:solidFill>
              </a:rPr>
              <a:t>privileged attackers</a:t>
            </a:r>
            <a:r>
              <a:rPr b="0" lang="en" sz="1300"/>
              <a:t> as part of the threat model.</a:t>
            </a:r>
            <a:endParaRPr b="0" sz="1300"/>
          </a:p>
          <a:p>
            <a:pPr indent="-311150" lvl="0" marL="457200" rtl="0" algn="l">
              <a:lnSpc>
                <a:spcPct val="115000"/>
              </a:lnSpc>
              <a:spcBef>
                <a:spcPts val="0"/>
              </a:spcBef>
              <a:spcAft>
                <a:spcPts val="0"/>
              </a:spcAft>
              <a:buSzPts val="1300"/>
              <a:buChar char="●"/>
            </a:pPr>
            <a:r>
              <a:rPr b="0" lang="en" sz="1300"/>
              <a:t>Vulnerable to </a:t>
            </a:r>
            <a:r>
              <a:rPr b="0" lang="en" sz="1300">
                <a:solidFill>
                  <a:schemeClr val="dk1"/>
                </a:solidFill>
              </a:rPr>
              <a:t>Return Oriented Programming(ROP</a:t>
            </a:r>
            <a:r>
              <a:rPr b="0" lang="en" sz="1300"/>
              <a:t>) exploits.</a:t>
            </a:r>
            <a:endParaRPr b="0" sz="1300"/>
          </a:p>
          <a:p>
            <a:pPr indent="-311150" lvl="0" marL="457200" rtl="0" algn="l">
              <a:lnSpc>
                <a:spcPct val="115000"/>
              </a:lnSpc>
              <a:spcBef>
                <a:spcPts val="0"/>
              </a:spcBef>
              <a:spcAft>
                <a:spcPts val="0"/>
              </a:spcAft>
              <a:buSzPts val="1300"/>
              <a:buChar char="●"/>
            </a:pPr>
            <a:r>
              <a:rPr b="0" lang="en" sz="1300"/>
              <a:t>Jo Van Bulck et al -  presents a </a:t>
            </a:r>
            <a:r>
              <a:rPr b="0" lang="en" sz="1300">
                <a:solidFill>
                  <a:schemeClr val="dk1"/>
                </a:solidFill>
              </a:rPr>
              <a:t>microarchitectural attack</a:t>
            </a:r>
            <a:r>
              <a:rPr b="0" lang="en" sz="1300"/>
              <a:t> that dismantles the security objectives of SGX by exploiting a speculative execution bug in latest Intel x86 processors.</a:t>
            </a:r>
            <a:endParaRPr b="0" sz="1300"/>
          </a:p>
          <a:p>
            <a:pPr indent="-311150" lvl="0" marL="457200" rtl="0" algn="l">
              <a:lnSpc>
                <a:spcPct val="115000"/>
              </a:lnSpc>
              <a:spcBef>
                <a:spcPts val="0"/>
              </a:spcBef>
              <a:spcAft>
                <a:spcPts val="0"/>
              </a:spcAft>
              <a:buSzPts val="1300"/>
              <a:buChar char="●"/>
            </a:pPr>
            <a:r>
              <a:rPr lang="en" sz="1300">
                <a:solidFill>
                  <a:schemeClr val="dk1"/>
                </a:solidFill>
              </a:rPr>
              <a:t>Spectre attacks</a:t>
            </a:r>
            <a:r>
              <a:rPr b="0" lang="en" sz="1300"/>
              <a:t> -  exploit the CPU’s branch prediction machinery to trick a victim protection domain into </a:t>
            </a:r>
            <a:r>
              <a:rPr b="0" lang="en" sz="1300">
                <a:solidFill>
                  <a:schemeClr val="dk1"/>
                </a:solidFill>
              </a:rPr>
              <a:t>speculatively executing </a:t>
            </a:r>
            <a:r>
              <a:rPr b="0" lang="en" sz="1300"/>
              <a:t>instructions out of its intended execution path. </a:t>
            </a:r>
            <a:r>
              <a:rPr b="0" lang="en" sz="1300">
                <a:solidFill>
                  <a:schemeClr val="dk1"/>
                </a:solidFill>
              </a:rPr>
              <a:t>Poison </a:t>
            </a:r>
            <a:r>
              <a:rPr b="0" lang="en" sz="1300"/>
              <a:t>the shared branch predictor resource. </a:t>
            </a:r>
            <a:endParaRPr b="0" sz="1300"/>
          </a:p>
          <a:p>
            <a:pPr indent="-311150" lvl="0" marL="457200" rtl="0" algn="l">
              <a:lnSpc>
                <a:spcPct val="115000"/>
              </a:lnSpc>
              <a:spcBef>
                <a:spcPts val="0"/>
              </a:spcBef>
              <a:spcAft>
                <a:spcPts val="0"/>
              </a:spcAft>
              <a:buSzPts val="1300"/>
              <a:buChar char="●"/>
            </a:pPr>
            <a:r>
              <a:rPr lang="en" sz="1300">
                <a:solidFill>
                  <a:schemeClr val="dk1"/>
                </a:solidFill>
              </a:rPr>
              <a:t>SgxPectre Attacks </a:t>
            </a:r>
            <a:r>
              <a:rPr lang="en" sz="1300"/>
              <a:t>- </a:t>
            </a:r>
            <a:r>
              <a:rPr b="0" lang="en" sz="1300"/>
              <a:t> the branch prediction of the enclave code can be inﬂuenced by processes on outside of the enclave and subsequently the enclave code can be potentially altered.</a:t>
            </a:r>
            <a:endParaRPr sz="1300"/>
          </a:p>
          <a:p>
            <a:pPr indent="0" lvl="0" marL="457200" rtl="0" algn="l">
              <a:lnSpc>
                <a:spcPct val="115000"/>
              </a:lnSpc>
              <a:spcBef>
                <a:spcPts val="0"/>
              </a:spcBef>
              <a:spcAft>
                <a:spcPts val="0"/>
              </a:spcAft>
              <a:buNone/>
            </a:pPr>
            <a:r>
              <a:t/>
            </a:r>
            <a:endParaRPr b="0" sz="1300"/>
          </a:p>
        </p:txBody>
      </p:sp>
      <p:sp>
        <p:nvSpPr>
          <p:cNvPr id="199" name="Google Shape;199;p26"/>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200" name="Google Shape;200;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      Attacks on TEEs</a:t>
            </a:r>
            <a:endParaRPr sz="2000"/>
          </a:p>
        </p:txBody>
      </p:sp>
      <p:sp>
        <p:nvSpPr>
          <p:cNvPr id="206" name="Google Shape;206;p27"/>
          <p:cNvSpPr txBox="1"/>
          <p:nvPr>
            <p:ph type="title"/>
          </p:nvPr>
        </p:nvSpPr>
        <p:spPr>
          <a:xfrm>
            <a:off x="597650" y="1058450"/>
            <a:ext cx="8292600" cy="35682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Use alternative sources of information like </a:t>
            </a:r>
            <a:r>
              <a:rPr b="0" lang="en" sz="1200">
                <a:solidFill>
                  <a:schemeClr val="dk1"/>
                </a:solidFill>
                <a:latin typeface="Lato"/>
                <a:ea typeface="Lato"/>
                <a:cs typeface="Lato"/>
                <a:sym typeface="Lato"/>
              </a:rPr>
              <a:t>power</a:t>
            </a:r>
            <a:r>
              <a:rPr b="0" lang="en" sz="1200">
                <a:latin typeface="Lato"/>
                <a:ea typeface="Lato"/>
                <a:cs typeface="Lato"/>
                <a:sym typeface="Lato"/>
              </a:rPr>
              <a:t>, </a:t>
            </a:r>
            <a:r>
              <a:rPr b="0" lang="en" sz="1200">
                <a:solidFill>
                  <a:schemeClr val="dk1"/>
                </a:solidFill>
                <a:latin typeface="Lato"/>
                <a:ea typeface="Lato"/>
                <a:cs typeface="Lato"/>
                <a:sym typeface="Lato"/>
              </a:rPr>
              <a:t>sound</a:t>
            </a:r>
            <a:r>
              <a:rPr b="0" lang="en" sz="1200">
                <a:latin typeface="Lato"/>
                <a:ea typeface="Lato"/>
                <a:cs typeface="Lato"/>
                <a:sym typeface="Lato"/>
              </a:rPr>
              <a:t>, </a:t>
            </a:r>
            <a:r>
              <a:rPr b="0" lang="en" sz="1200">
                <a:solidFill>
                  <a:schemeClr val="dk1"/>
                </a:solidFill>
                <a:latin typeface="Lato"/>
                <a:ea typeface="Lato"/>
                <a:cs typeface="Lato"/>
                <a:sym typeface="Lato"/>
              </a:rPr>
              <a:t>electromagnetic </a:t>
            </a:r>
            <a:r>
              <a:rPr b="0" lang="en" sz="1200">
                <a:latin typeface="Lato"/>
                <a:ea typeface="Lato"/>
                <a:cs typeface="Lato"/>
                <a:sym typeface="Lato"/>
              </a:rPr>
              <a:t>or </a:t>
            </a:r>
            <a:r>
              <a:rPr b="0" lang="en" sz="1200">
                <a:solidFill>
                  <a:schemeClr val="dk1"/>
                </a:solidFill>
                <a:latin typeface="Lato"/>
                <a:ea typeface="Lato"/>
                <a:cs typeface="Lato"/>
                <a:sym typeface="Lato"/>
              </a:rPr>
              <a:t>time analysis</a:t>
            </a:r>
            <a:r>
              <a:rPr b="0" lang="en" sz="1200">
                <a:latin typeface="Lato"/>
                <a:ea typeface="Lato"/>
                <a:cs typeface="Lato"/>
                <a:sym typeface="Lato"/>
              </a:rPr>
              <a:t> to ﬁgure out the behavior of the target and ﬁnally reveal secrets</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latin typeface="Lato"/>
                <a:ea typeface="Lato"/>
                <a:cs typeface="Lato"/>
                <a:sym typeface="Lato"/>
              </a:rPr>
              <a:t>Privileged</a:t>
            </a:r>
            <a:r>
              <a:rPr b="0" lang="en" sz="1200">
                <a:latin typeface="Lato"/>
                <a:ea typeface="Lato"/>
                <a:cs typeface="Lato"/>
                <a:sym typeface="Lato"/>
              </a:rPr>
              <a:t> software need to use shared resources which is a potential attack surface for side channel attacks. </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solidFill>
                  <a:schemeClr val="dk1"/>
                </a:solidFill>
                <a:latin typeface="Lato"/>
                <a:ea typeface="Lato"/>
                <a:cs typeface="Lato"/>
                <a:sym typeface="Lato"/>
              </a:rPr>
              <a:t>Cache memory</a:t>
            </a:r>
            <a:r>
              <a:rPr b="0" lang="en" sz="1200">
                <a:latin typeface="Lato"/>
                <a:ea typeface="Lato"/>
                <a:cs typeface="Lato"/>
                <a:sym typeface="Lato"/>
              </a:rPr>
              <a:t> is the most </a:t>
            </a:r>
            <a:r>
              <a:rPr b="0" lang="en" sz="1200">
                <a:latin typeface="Lato"/>
                <a:ea typeface="Lato"/>
                <a:cs typeface="Lato"/>
                <a:sym typeface="Lato"/>
              </a:rPr>
              <a:t>targeted</a:t>
            </a:r>
            <a:r>
              <a:rPr b="0" lang="en" sz="1200">
                <a:latin typeface="Lato"/>
                <a:ea typeface="Lato"/>
                <a:cs typeface="Lato"/>
                <a:sym typeface="Lato"/>
              </a:rPr>
              <a:t> </a:t>
            </a:r>
            <a:r>
              <a:rPr b="0" lang="en" sz="1200">
                <a:latin typeface="Lato"/>
                <a:ea typeface="Lato"/>
                <a:cs typeface="Lato"/>
                <a:sym typeface="Lato"/>
              </a:rPr>
              <a:t>component</a:t>
            </a:r>
            <a:r>
              <a:rPr b="0" lang="en" sz="1200">
                <a:latin typeface="Lato"/>
                <a:ea typeface="Lato"/>
                <a:cs typeface="Lato"/>
                <a:sym typeface="Lato"/>
              </a:rPr>
              <a:t> in any TEE side channel attack.</a:t>
            </a:r>
            <a:endParaRPr b="0" sz="1200">
              <a:latin typeface="Lato"/>
              <a:ea typeface="Lato"/>
              <a:cs typeface="Lato"/>
              <a:sym typeface="Lato"/>
            </a:endParaRPr>
          </a:p>
          <a:p>
            <a:pPr indent="-304800" lvl="1" marL="914400" rtl="0" algn="l">
              <a:lnSpc>
                <a:spcPct val="115000"/>
              </a:lnSpc>
              <a:spcBef>
                <a:spcPts val="0"/>
              </a:spcBef>
              <a:spcAft>
                <a:spcPts val="0"/>
              </a:spcAft>
              <a:buSzPts val="1200"/>
              <a:buFont typeface="Lato"/>
              <a:buChar char="○"/>
            </a:pPr>
            <a:r>
              <a:rPr b="0" lang="en" sz="1200">
                <a:latin typeface="Lato"/>
                <a:ea typeface="Lato"/>
                <a:cs typeface="Lato"/>
                <a:sym typeface="Lato"/>
              </a:rPr>
              <a:t>Cache attacks exploit the</a:t>
            </a:r>
            <a:r>
              <a:rPr b="0" lang="en" sz="1200">
                <a:solidFill>
                  <a:schemeClr val="dk1"/>
                </a:solidFill>
                <a:latin typeface="Lato"/>
                <a:ea typeface="Lato"/>
                <a:cs typeface="Lato"/>
                <a:sym typeface="Lato"/>
              </a:rPr>
              <a:t> timing diﬀerence</a:t>
            </a:r>
            <a:r>
              <a:rPr b="0" lang="en" sz="1200">
                <a:latin typeface="Lato"/>
                <a:ea typeface="Lato"/>
                <a:cs typeface="Lato"/>
                <a:sym typeface="Lato"/>
              </a:rPr>
              <a:t> between the CPU cache and the main memory - Studied for more than 20 years. </a:t>
            </a:r>
            <a:endParaRPr b="0" sz="1200">
              <a:latin typeface="Lato"/>
              <a:ea typeface="Lato"/>
              <a:cs typeface="Lato"/>
              <a:sym typeface="Lato"/>
            </a:endParaRPr>
          </a:p>
          <a:p>
            <a:pPr indent="-304800" lvl="1" marL="914400" rtl="0" algn="l">
              <a:lnSpc>
                <a:spcPct val="115000"/>
              </a:lnSpc>
              <a:spcBef>
                <a:spcPts val="0"/>
              </a:spcBef>
              <a:spcAft>
                <a:spcPts val="0"/>
              </a:spcAft>
              <a:buSzPts val="1200"/>
              <a:buFont typeface="Lato"/>
              <a:buChar char="○"/>
            </a:pPr>
            <a:r>
              <a:rPr b="0" lang="en" sz="1200">
                <a:latin typeface="Lato"/>
                <a:ea typeface="Lato"/>
                <a:cs typeface="Lato"/>
                <a:sym typeface="Lato"/>
              </a:rPr>
              <a:t>Recover AES secret keys in &lt; 10 seconds when running inside an SGX enclave(Johannes Gotzfried et al.)</a:t>
            </a:r>
            <a:endParaRPr b="0"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b="0" lang="en" sz="1200">
                <a:solidFill>
                  <a:schemeClr val="dk1"/>
                </a:solidFill>
                <a:latin typeface="Lato"/>
                <a:ea typeface="Lato"/>
                <a:cs typeface="Lato"/>
                <a:sym typeface="Lato"/>
              </a:rPr>
              <a:t>Plundervolt </a:t>
            </a:r>
            <a:r>
              <a:rPr b="0" lang="en" sz="1200">
                <a:latin typeface="Lato"/>
                <a:ea typeface="Lato"/>
                <a:cs typeface="Lato"/>
                <a:sym typeface="Lato"/>
              </a:rPr>
              <a:t>-  Exploit the dynamic frequency and voltage scaling features in modern processors to corrupt the integrity of the enclave computations</a:t>
            </a:r>
            <a:endParaRPr b="0" sz="1200">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b="0" lang="en" sz="1200">
                <a:solidFill>
                  <a:schemeClr val="dk1"/>
                </a:solidFill>
                <a:latin typeface="Lato"/>
                <a:ea typeface="Lato"/>
                <a:cs typeface="Lato"/>
                <a:sym typeface="Lato"/>
              </a:rPr>
              <a:t>Software based side channel attacks </a:t>
            </a:r>
            <a:r>
              <a:rPr b="0" lang="en" sz="1200">
                <a:latin typeface="Lato"/>
                <a:ea typeface="Lato"/>
                <a:cs typeface="Lato"/>
                <a:sym typeface="Lato"/>
              </a:rPr>
              <a:t>-  an advisory process thread is running on the the victim machine, trying to exploit any vulnerability</a:t>
            </a:r>
            <a:endParaRPr b="0" sz="1200">
              <a:latin typeface="Lato"/>
              <a:ea typeface="Lato"/>
              <a:cs typeface="Lato"/>
              <a:sym typeface="Lato"/>
            </a:endParaRPr>
          </a:p>
          <a:p>
            <a:pPr indent="-304800" lvl="1" marL="914400" rtl="0" algn="l">
              <a:lnSpc>
                <a:spcPct val="115000"/>
              </a:lnSpc>
              <a:spcBef>
                <a:spcPts val="0"/>
              </a:spcBef>
              <a:spcAft>
                <a:spcPts val="0"/>
              </a:spcAft>
              <a:buSzPts val="1200"/>
              <a:buFont typeface="Lato"/>
              <a:buChar char="○"/>
            </a:pPr>
            <a:r>
              <a:rPr b="0" lang="en" sz="1200">
                <a:latin typeface="Lato"/>
                <a:ea typeface="Lato"/>
                <a:cs typeface="Lato"/>
                <a:sym typeface="Lato"/>
              </a:rPr>
              <a:t> Schwarz et al - how one infected enclave exploits the conﬁdentiality of the other tenants colocated on the same physical machine.</a:t>
            </a:r>
            <a:endParaRPr b="0" sz="1200">
              <a:latin typeface="Lato"/>
              <a:ea typeface="Lato"/>
              <a:cs typeface="Lato"/>
              <a:sym typeface="Lato"/>
            </a:endParaRPr>
          </a:p>
          <a:p>
            <a:pPr indent="-304800" lvl="1" marL="914400" rtl="0" algn="l">
              <a:lnSpc>
                <a:spcPct val="115000"/>
              </a:lnSpc>
              <a:spcBef>
                <a:spcPts val="0"/>
              </a:spcBef>
              <a:spcAft>
                <a:spcPts val="0"/>
              </a:spcAft>
              <a:buSzPts val="1200"/>
              <a:buFont typeface="Lato"/>
              <a:buChar char="○"/>
            </a:pPr>
            <a:r>
              <a:rPr b="0" lang="en" sz="1200">
                <a:latin typeface="Lato"/>
                <a:ea typeface="Lato"/>
                <a:cs typeface="Lato"/>
                <a:sym typeface="Lato"/>
              </a:rPr>
              <a:t>SGX is immune to most memory attacks. But an enclave can mount a </a:t>
            </a:r>
            <a:r>
              <a:rPr b="0" lang="en" sz="1200">
                <a:solidFill>
                  <a:schemeClr val="dk1"/>
                </a:solidFill>
                <a:latin typeface="Lato"/>
                <a:ea typeface="Lato"/>
                <a:cs typeface="Lato"/>
                <a:sym typeface="Lato"/>
              </a:rPr>
              <a:t>DRAM attack</a:t>
            </a:r>
            <a:r>
              <a:rPr b="0" lang="en" sz="1200">
                <a:latin typeface="Lato"/>
                <a:ea typeface="Lato"/>
                <a:cs typeface="Lato"/>
                <a:sym typeface="Lato"/>
              </a:rPr>
              <a:t> on other enclaves as all the enclaves are located inside the same physical EPC.</a:t>
            </a:r>
            <a:endParaRPr b="0" sz="1200">
              <a:latin typeface="Lato"/>
              <a:ea typeface="Lato"/>
              <a:cs typeface="Lato"/>
              <a:sym typeface="Lato"/>
            </a:endParaRPr>
          </a:p>
        </p:txBody>
      </p:sp>
      <p:sp>
        <p:nvSpPr>
          <p:cNvPr id="207" name="Google Shape;207;p27"/>
          <p:cNvSpPr txBox="1"/>
          <p:nvPr>
            <p:ph type="title"/>
          </p:nvPr>
        </p:nvSpPr>
        <p:spPr>
          <a:xfrm>
            <a:off x="2932850"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rPr>
              <a:t>Side Channel Attacks</a:t>
            </a:r>
            <a:endParaRPr sz="2000">
              <a:solidFill>
                <a:schemeClr val="dk1"/>
              </a:solidFill>
            </a:endParaRPr>
          </a:p>
        </p:txBody>
      </p:sp>
      <p:sp>
        <p:nvSpPr>
          <p:cNvPr id="208" name="Google Shape;208;p27"/>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209" name="Google Shape;209;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449400" y="688575"/>
            <a:ext cx="8694600" cy="1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3. Security Framework of Intel SGX</a:t>
            </a:r>
            <a:endParaRPr b="1" sz="4200">
              <a:solidFill>
                <a:schemeClr val="dk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215" name="Google Shape;215;p28"/>
          <p:cNvSpPr txBox="1"/>
          <p:nvPr>
            <p:ph idx="4294967295" type="body"/>
          </p:nvPr>
        </p:nvSpPr>
        <p:spPr>
          <a:xfrm>
            <a:off x="755375" y="1902125"/>
            <a:ext cx="5843100" cy="358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Crypto Guarantees and Primitives</a:t>
            </a:r>
            <a:endParaRPr sz="1400">
              <a:solidFill>
                <a:srgbClr val="FFFFFF"/>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SGX Functionalities </a:t>
            </a:r>
            <a:endParaRPr sz="1400">
              <a:solidFill>
                <a:schemeClr val="lt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SGX Enclave Lifecycle </a:t>
            </a:r>
            <a:endParaRPr sz="1600">
              <a:solidFill>
                <a:schemeClr val="dk1"/>
              </a:solidFill>
              <a:latin typeface="Raleway"/>
              <a:ea typeface="Raleway"/>
              <a:cs typeface="Raleway"/>
              <a:sym typeface="Raleway"/>
            </a:endParaRPr>
          </a:p>
          <a:p>
            <a:pPr indent="0" lvl="0" marL="914400" rtl="0" algn="l">
              <a:spcBef>
                <a:spcPts val="1000"/>
              </a:spcBef>
              <a:spcAft>
                <a:spcPts val="0"/>
              </a:spcAft>
              <a:buNone/>
            </a:pPr>
            <a:r>
              <a:t/>
            </a:r>
            <a:endParaRPr sz="1600">
              <a:solidFill>
                <a:schemeClr val="dk1"/>
              </a:solidFill>
              <a:latin typeface="Raleway"/>
              <a:ea typeface="Raleway"/>
              <a:cs typeface="Raleway"/>
              <a:sym typeface="Raleway"/>
            </a:endParaRPr>
          </a:p>
          <a:p>
            <a:pPr indent="0" lvl="0" marL="0" rtl="0" algn="l">
              <a:spcBef>
                <a:spcPts val="1000"/>
              </a:spcBef>
              <a:spcAft>
                <a:spcPts val="1000"/>
              </a:spcAft>
              <a:buNone/>
            </a:pPr>
            <a:r>
              <a:rPr lang="en" sz="1400">
                <a:solidFill>
                  <a:schemeClr val="lt1"/>
                </a:solidFill>
                <a:latin typeface="Raleway"/>
                <a:ea typeface="Raleway"/>
                <a:cs typeface="Raleway"/>
                <a:sym typeface="Raleway"/>
              </a:rPr>
              <a:t>	</a:t>
            </a:r>
            <a:endParaRPr sz="1400">
              <a:solidFill>
                <a:schemeClr val="lt1"/>
              </a:solidFill>
              <a:latin typeface="Raleway"/>
              <a:ea typeface="Raleway"/>
              <a:cs typeface="Raleway"/>
              <a:sym typeface="Raleway"/>
            </a:endParaRPr>
          </a:p>
        </p:txBody>
      </p:sp>
      <p:pic>
        <p:nvPicPr>
          <p:cNvPr id="216" name="Google Shape;216;p28"/>
          <p:cNvPicPr preferRelativeResize="0"/>
          <p:nvPr/>
        </p:nvPicPr>
        <p:blipFill>
          <a:blip r:embed="rId3">
            <a:alphaModFix/>
          </a:blip>
          <a:stretch>
            <a:fillRect/>
          </a:stretch>
        </p:blipFill>
        <p:spPr>
          <a:xfrm>
            <a:off x="5849050" y="2083275"/>
            <a:ext cx="2492450" cy="1651250"/>
          </a:xfrm>
          <a:prstGeom prst="rect">
            <a:avLst/>
          </a:prstGeom>
          <a:noFill/>
          <a:ln>
            <a:noFill/>
          </a:ln>
        </p:spPr>
      </p:pic>
      <p:sp>
        <p:nvSpPr>
          <p:cNvPr id="217" name="Google Shape;217;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200">
                <a:solidFill>
                  <a:schemeClr val="dk1"/>
                </a:solidFill>
                <a:latin typeface="Lato"/>
                <a:ea typeface="Lato"/>
                <a:cs typeface="Lato"/>
                <a:sym typeface="Lato"/>
              </a:rPr>
              <a:t>3. Security Framework of Intel SGX</a:t>
            </a:r>
            <a:endParaRPr b="1" sz="1200">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
        <p:nvSpPr>
          <p:cNvPr id="223" name="Google Shape;223;p29"/>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Crypto Guarantees and Primitives</a:t>
            </a:r>
            <a:endParaRPr sz="2000"/>
          </a:p>
        </p:txBody>
      </p:sp>
      <p:sp>
        <p:nvSpPr>
          <p:cNvPr id="224" name="Google Shape;224;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9"/>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Software Systems rely on cryptographic primitives for security but these primitives have many assumptions.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Building a secure system on top of them is not </a:t>
            </a:r>
            <a:r>
              <a:rPr b="0" lang="en" sz="1400">
                <a:latin typeface="Lato"/>
                <a:ea typeface="Lato"/>
                <a:cs typeface="Lato"/>
                <a:sym typeface="Lato"/>
              </a:rPr>
              <a:t>always </a:t>
            </a:r>
            <a:r>
              <a:rPr b="0" lang="en" sz="1400">
                <a:latin typeface="Lato"/>
                <a:ea typeface="Lato"/>
                <a:cs typeface="Lato"/>
                <a:sym typeface="Lato"/>
              </a:rPr>
              <a:t>feasible.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Zero-knowledge proof</a:t>
            </a:r>
            <a:r>
              <a:rPr b="0" lang="en" sz="1400">
                <a:latin typeface="Lato"/>
                <a:ea typeface="Lato"/>
                <a:cs typeface="Lato"/>
                <a:sym typeface="Lato"/>
              </a:rPr>
              <a:t> provides a way for one entity to prove that it knows a secret without revealing  anything else. </a:t>
            </a:r>
            <a:r>
              <a:rPr b="0" lang="en" sz="1400">
                <a:latin typeface="Lato"/>
                <a:ea typeface="Lato"/>
                <a:cs typeface="Lato"/>
                <a:sym typeface="Lato"/>
              </a:rPr>
              <a:t>Intel</a:t>
            </a:r>
            <a:r>
              <a:rPr b="0" lang="en" sz="1400">
                <a:latin typeface="Lato"/>
                <a:ea typeface="Lato"/>
                <a:cs typeface="Lato"/>
                <a:sym typeface="Lato"/>
              </a:rPr>
              <a:t> </a:t>
            </a:r>
            <a:r>
              <a:rPr b="0" lang="en" sz="1400">
                <a:solidFill>
                  <a:schemeClr val="dk1"/>
                </a:solidFill>
                <a:latin typeface="Lato"/>
                <a:ea typeface="Lato"/>
                <a:cs typeface="Lato"/>
                <a:sym typeface="Lato"/>
              </a:rPr>
              <a:t>EPID </a:t>
            </a:r>
            <a:r>
              <a:rPr b="0" lang="en" sz="1400">
                <a:latin typeface="Lato"/>
                <a:ea typeface="Lato"/>
                <a:cs typeface="Lato"/>
                <a:sym typeface="Lato"/>
              </a:rPr>
              <a:t>uses  </a:t>
            </a:r>
            <a:r>
              <a:rPr b="0" lang="en" sz="1400">
                <a:solidFill>
                  <a:schemeClr val="dk1"/>
                </a:solidFill>
                <a:latin typeface="Lato"/>
                <a:ea typeface="Lato"/>
                <a:cs typeface="Lato"/>
                <a:sym typeface="Lato"/>
              </a:rPr>
              <a:t>Direct Anonymous Attestation (DAA) </a:t>
            </a:r>
            <a:r>
              <a:rPr b="0" lang="en" sz="1400">
                <a:latin typeface="Lato"/>
                <a:ea typeface="Lato"/>
                <a:cs typeface="Lato"/>
                <a:sym typeface="Lato"/>
              </a:rPr>
              <a:t>crypto primitive.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 EPID is a group signature scheme that is intended to preserve the anonymity of the signers</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p:txBody>
      </p:sp>
      <p:graphicFrame>
        <p:nvGraphicFramePr>
          <p:cNvPr id="226" name="Google Shape;226;p29"/>
          <p:cNvGraphicFramePr/>
          <p:nvPr/>
        </p:nvGraphicFramePr>
        <p:xfrm>
          <a:off x="2272775" y="1964850"/>
          <a:ext cx="3000000" cy="3000000"/>
        </p:xfrm>
        <a:graphic>
          <a:graphicData uri="http://schemas.openxmlformats.org/drawingml/2006/table">
            <a:tbl>
              <a:tblPr>
                <a:noFill/>
                <a:tableStyleId>{A0EFC0C5-7EE1-42EC-9E85-3FD687F195F9}</a:tableStyleId>
              </a:tblPr>
              <a:tblGrid>
                <a:gridCol w="1645525"/>
                <a:gridCol w="2007025"/>
              </a:tblGrid>
              <a:tr h="348975">
                <a:tc>
                  <a:txBody>
                    <a:bodyPr/>
                    <a:lstStyle/>
                    <a:p>
                      <a:pPr indent="0" lvl="0" marL="0" rtl="0" algn="l">
                        <a:spcBef>
                          <a:spcPts val="0"/>
                        </a:spcBef>
                        <a:spcAft>
                          <a:spcPts val="0"/>
                        </a:spcAft>
                        <a:buNone/>
                      </a:pPr>
                      <a:r>
                        <a:rPr lang="en">
                          <a:solidFill>
                            <a:schemeClr val="lt1"/>
                          </a:solidFill>
                        </a:rPr>
                        <a:t>Guarantee </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Primitive </a:t>
                      </a:r>
                      <a:endParaRPr>
                        <a:solidFill>
                          <a:schemeClr val="lt1"/>
                        </a:solidFill>
                      </a:endParaRPr>
                    </a:p>
                  </a:txBody>
                  <a:tcPr marT="91425" marB="91425" marR="91425" marL="91425"/>
                </a:tc>
              </a:tr>
              <a:tr h="348975">
                <a:tc>
                  <a:txBody>
                    <a:bodyPr/>
                    <a:lstStyle/>
                    <a:p>
                      <a:pPr indent="0" lvl="0" marL="0" rtl="0" algn="l">
                        <a:spcBef>
                          <a:spcPts val="0"/>
                        </a:spcBef>
                        <a:spcAft>
                          <a:spcPts val="0"/>
                        </a:spcAft>
                        <a:buClr>
                          <a:schemeClr val="dk2"/>
                        </a:buClr>
                        <a:buSzPts val="1100"/>
                        <a:buFont typeface="Arial"/>
                        <a:buNone/>
                      </a:pPr>
                      <a:r>
                        <a:rPr lang="en">
                          <a:solidFill>
                            <a:schemeClr val="lt1"/>
                          </a:solidFill>
                        </a:rPr>
                        <a:t>Conﬁdentiality </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Encryption </a:t>
                      </a:r>
                      <a:endParaRPr>
                        <a:solidFill>
                          <a:schemeClr val="lt1"/>
                        </a:solidFill>
                      </a:endParaRPr>
                    </a:p>
                  </a:txBody>
                  <a:tcPr marT="91425" marB="91425" marR="91425" marL="91425"/>
                </a:tc>
              </a:tr>
              <a:tr h="348975">
                <a:tc>
                  <a:txBody>
                    <a:bodyPr/>
                    <a:lstStyle/>
                    <a:p>
                      <a:pPr indent="0" lvl="0" marL="0" rtl="0" algn="l">
                        <a:spcBef>
                          <a:spcPts val="0"/>
                        </a:spcBef>
                        <a:spcAft>
                          <a:spcPts val="0"/>
                        </a:spcAft>
                        <a:buClr>
                          <a:schemeClr val="dk2"/>
                        </a:buClr>
                        <a:buSzPts val="1100"/>
                        <a:buFont typeface="Arial"/>
                        <a:buNone/>
                      </a:pPr>
                      <a:r>
                        <a:rPr lang="en">
                          <a:solidFill>
                            <a:schemeClr val="lt1"/>
                          </a:solidFill>
                        </a:rPr>
                        <a:t>Integrity </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a:solidFill>
                            <a:schemeClr val="lt1"/>
                          </a:solidFill>
                        </a:rPr>
                        <a:t>MAC / Signatures</a:t>
                      </a:r>
                      <a:endParaRPr>
                        <a:solidFill>
                          <a:schemeClr val="lt1"/>
                        </a:solidFill>
                      </a:endParaRPr>
                    </a:p>
                  </a:txBody>
                  <a:tcPr marT="91425" marB="91425" marR="91425" marL="91425"/>
                </a:tc>
              </a:tr>
              <a:tr h="397150">
                <a:tc>
                  <a:txBody>
                    <a:bodyPr/>
                    <a:lstStyle/>
                    <a:p>
                      <a:pPr indent="0" lvl="0" marL="0" rtl="0" algn="l">
                        <a:spcBef>
                          <a:spcPts val="0"/>
                        </a:spcBef>
                        <a:spcAft>
                          <a:spcPts val="0"/>
                        </a:spcAft>
                        <a:buClr>
                          <a:schemeClr val="dk2"/>
                        </a:buClr>
                        <a:buSzPts val="1100"/>
                        <a:buFont typeface="Arial"/>
                        <a:buNone/>
                      </a:pPr>
                      <a:r>
                        <a:rPr lang="en">
                          <a:solidFill>
                            <a:schemeClr val="lt1"/>
                          </a:solidFill>
                        </a:rPr>
                        <a:t>Freshness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Nonce + integrity</a:t>
                      </a:r>
                      <a:endParaRPr>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0"/>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2. 	SGX Functionalities</a:t>
            </a:r>
            <a:endParaRPr sz="2000"/>
          </a:p>
        </p:txBody>
      </p:sp>
      <p:sp>
        <p:nvSpPr>
          <p:cNvPr id="233" name="Google Shape;233;p30"/>
          <p:cNvSpPr txBox="1"/>
          <p:nvPr>
            <p:ph type="title"/>
          </p:nvPr>
        </p:nvSpPr>
        <p:spPr>
          <a:xfrm>
            <a:off x="597650" y="1058450"/>
            <a:ext cx="84492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Memory Design</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Enclaves reside in Random Access Memory(RAM), called the </a:t>
            </a:r>
            <a:r>
              <a:rPr b="0" lang="en" sz="1400">
                <a:solidFill>
                  <a:schemeClr val="dk1"/>
                </a:solidFill>
                <a:latin typeface="Lato"/>
                <a:ea typeface="Lato"/>
                <a:cs typeface="Lato"/>
                <a:sym typeface="Lato"/>
              </a:rPr>
              <a:t>Processor Reserved Memory (PRM)</a:t>
            </a:r>
            <a:r>
              <a:rPr b="0" lang="en" sz="1400">
                <a:latin typeface="Lato"/>
                <a:ea typeface="Lato"/>
                <a:cs typeface="Lato"/>
                <a:sym typeface="Lato"/>
              </a:rPr>
              <a:t>.</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PRM is </a:t>
            </a:r>
            <a:r>
              <a:rPr b="0" lang="en" sz="1400">
                <a:solidFill>
                  <a:schemeClr val="dk1"/>
                </a:solidFill>
                <a:latin typeface="Lato"/>
                <a:ea typeface="Lato"/>
                <a:cs typeface="Lato"/>
                <a:sym typeface="Lato"/>
              </a:rPr>
              <a:t>protected </a:t>
            </a:r>
            <a:r>
              <a:rPr b="0" lang="en" sz="1400">
                <a:latin typeface="Lato"/>
                <a:ea typeface="Lato"/>
                <a:cs typeface="Lato"/>
                <a:sym typeface="Lato"/>
              </a:rPr>
              <a:t>from non-enclave processes and memory access.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The PRM holds the </a:t>
            </a:r>
            <a:r>
              <a:rPr b="0" lang="en" sz="1400">
                <a:solidFill>
                  <a:schemeClr val="dk1"/>
                </a:solidFill>
                <a:latin typeface="Lato"/>
                <a:ea typeface="Lato"/>
                <a:cs typeface="Lato"/>
                <a:sym typeface="Lato"/>
              </a:rPr>
              <a:t>Enclave Page Cache(EPC)</a:t>
            </a:r>
            <a:r>
              <a:rPr b="0" lang="en" sz="1400">
                <a:latin typeface="Lato"/>
                <a:ea typeface="Lato"/>
                <a:cs typeface="Lato"/>
                <a:sym typeface="Lato"/>
              </a:rPr>
              <a:t>, which encompasses 4 KB pages that store both the code and data.</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Only the</a:t>
            </a:r>
            <a:r>
              <a:rPr b="0" lang="en" sz="1400">
                <a:solidFill>
                  <a:schemeClr val="dk1"/>
                </a:solidFill>
                <a:latin typeface="Lato"/>
                <a:ea typeface="Lato"/>
                <a:cs typeface="Lato"/>
                <a:sym typeface="Lato"/>
              </a:rPr>
              <a:t> EPC Metadata</a:t>
            </a:r>
            <a:r>
              <a:rPr b="0" lang="en" sz="1400">
                <a:latin typeface="Lato"/>
                <a:ea typeface="Lato"/>
                <a:cs typeface="Lato"/>
                <a:sym typeface="Lato"/>
              </a:rPr>
              <a:t> is disclosed to the software once the enclaves are initialized.</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Each EPC page belongs to exactly </a:t>
            </a:r>
            <a:r>
              <a:rPr b="0" lang="en" sz="1400">
                <a:solidFill>
                  <a:schemeClr val="dk1"/>
                </a:solidFill>
                <a:latin typeface="Lato"/>
                <a:ea typeface="Lato"/>
                <a:cs typeface="Lato"/>
                <a:sym typeface="Lato"/>
              </a:rPr>
              <a:t>one </a:t>
            </a:r>
            <a:r>
              <a:rPr b="0" lang="en" sz="1400">
                <a:latin typeface="Lato"/>
                <a:ea typeface="Lato"/>
                <a:cs typeface="Lato"/>
                <a:sym typeface="Lato"/>
              </a:rPr>
              <a:t>enclave.</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The enclave contents are then </a:t>
            </a:r>
            <a:r>
              <a:rPr b="0" lang="en" sz="1400">
                <a:solidFill>
                  <a:schemeClr val="dk1"/>
                </a:solidFill>
                <a:latin typeface="Lato"/>
                <a:ea typeface="Lato"/>
                <a:cs typeface="Lato"/>
                <a:sym typeface="Lato"/>
              </a:rPr>
              <a:t>hashed </a:t>
            </a:r>
            <a:r>
              <a:rPr b="0" lang="en" sz="1400">
                <a:latin typeface="Lato"/>
                <a:ea typeface="Lato"/>
                <a:cs typeface="Lato"/>
                <a:sym typeface="Lato"/>
              </a:rPr>
              <a:t>by the CPU, called the </a:t>
            </a:r>
            <a:r>
              <a:rPr b="0" lang="en" sz="1400">
                <a:solidFill>
                  <a:schemeClr val="dk1"/>
                </a:solidFill>
                <a:latin typeface="Lato"/>
                <a:ea typeface="Lato"/>
                <a:cs typeface="Lato"/>
                <a:sym typeface="Lato"/>
              </a:rPr>
              <a:t>measurement hash</a:t>
            </a:r>
            <a:r>
              <a:rPr b="0" lang="en" sz="1400">
                <a:latin typeface="Lato"/>
                <a:ea typeface="Lato"/>
                <a:cs typeface="Lato"/>
                <a:sym typeface="Lato"/>
              </a:rPr>
              <a:t>, which is used by attestation services.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Data Sealing</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Software Attestation</a:t>
            </a:r>
            <a:endParaRPr b="0" sz="1400">
              <a:latin typeface="Lato"/>
              <a:ea typeface="Lato"/>
              <a:cs typeface="Lato"/>
              <a:sym typeface="Lato"/>
            </a:endParaRPr>
          </a:p>
          <a:p>
            <a:pPr indent="0" lvl="0" marL="457200" rtl="0" algn="l">
              <a:lnSpc>
                <a:spcPct val="115000"/>
              </a:lnSpc>
              <a:spcBef>
                <a:spcPts val="0"/>
              </a:spcBef>
              <a:spcAft>
                <a:spcPts val="0"/>
              </a:spcAft>
              <a:buNone/>
            </a:pPr>
            <a:r>
              <a:t/>
            </a:r>
            <a:endParaRPr b="0" sz="1400">
              <a:latin typeface="Lato"/>
              <a:ea typeface="Lato"/>
              <a:cs typeface="Lato"/>
              <a:sym typeface="Lato"/>
            </a:endParaRPr>
          </a:p>
        </p:txBody>
      </p:sp>
      <p:sp>
        <p:nvSpPr>
          <p:cNvPr id="234" name="Google Shape;234;p30"/>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3. Security Framework of Intel SGX</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1"/>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2.2 	SGX Functionalities - </a:t>
            </a:r>
            <a:r>
              <a:rPr lang="en" sz="2000">
                <a:solidFill>
                  <a:schemeClr val="dk1"/>
                </a:solidFill>
              </a:rPr>
              <a:t>Data Sealing</a:t>
            </a:r>
            <a:endParaRPr sz="2000">
              <a:solidFill>
                <a:schemeClr val="dk1"/>
              </a:solidFill>
            </a:endParaRPr>
          </a:p>
        </p:txBody>
      </p:sp>
      <p:sp>
        <p:nvSpPr>
          <p:cNvPr id="241" name="Google Shape;241;p31"/>
          <p:cNvSpPr txBox="1"/>
          <p:nvPr>
            <p:ph type="title"/>
          </p:nvPr>
        </p:nvSpPr>
        <p:spPr>
          <a:xfrm>
            <a:off x="597650" y="1058450"/>
            <a:ext cx="84492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Bind data  to a specific </a:t>
            </a:r>
            <a:r>
              <a:rPr b="0" lang="en" sz="1400">
                <a:solidFill>
                  <a:schemeClr val="dk1"/>
                </a:solidFill>
                <a:latin typeface="Lato"/>
                <a:ea typeface="Lato"/>
                <a:cs typeface="Lato"/>
                <a:sym typeface="Lato"/>
              </a:rPr>
              <a:t>TEE </a:t>
            </a:r>
            <a:r>
              <a:rPr b="0" lang="en" sz="1400">
                <a:latin typeface="Lato"/>
                <a:ea typeface="Lato"/>
                <a:cs typeface="Lato"/>
                <a:sym typeface="Lato"/>
              </a:rPr>
              <a:t>and </a:t>
            </a:r>
            <a:r>
              <a:rPr b="0" lang="en" sz="1400">
                <a:solidFill>
                  <a:schemeClr val="dk1"/>
                </a:solidFill>
                <a:latin typeface="Lato"/>
                <a:ea typeface="Lato"/>
                <a:cs typeface="Lato"/>
                <a:sym typeface="Lato"/>
              </a:rPr>
              <a:t>TCB</a:t>
            </a:r>
            <a:r>
              <a:rPr b="0" lang="en" sz="1400">
                <a:latin typeface="Lato"/>
                <a:ea typeface="Lato"/>
                <a:cs typeface="Lato"/>
                <a:sym typeface="Lato"/>
              </a:rPr>
              <a: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Need data to </a:t>
            </a:r>
            <a:r>
              <a:rPr b="0" lang="en" sz="1400">
                <a:solidFill>
                  <a:schemeClr val="dk1"/>
                </a:solidFill>
                <a:latin typeface="Lato"/>
                <a:ea typeface="Lato"/>
                <a:cs typeface="Lato"/>
                <a:sym typeface="Lato"/>
              </a:rPr>
              <a:t>persist </a:t>
            </a:r>
            <a:r>
              <a:rPr b="0" lang="en" sz="1400">
                <a:latin typeface="Lato"/>
                <a:ea typeface="Lato"/>
                <a:cs typeface="Lato"/>
                <a:sym typeface="Lato"/>
              </a:rPr>
              <a:t>as enclave memory is restricted in size.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Seal to Enclave</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Hashing of the enclave memory - </a:t>
            </a:r>
            <a:r>
              <a:rPr b="0" lang="en" sz="1400">
                <a:solidFill>
                  <a:schemeClr val="dk1"/>
                </a:solidFill>
                <a:latin typeface="Lato"/>
                <a:ea typeface="Lato"/>
                <a:cs typeface="Lato"/>
                <a:sym typeface="Lato"/>
              </a:rPr>
              <a:t>Measurement </a:t>
            </a:r>
            <a:r>
              <a:rPr b="0" lang="en" sz="1400">
                <a:latin typeface="Lato"/>
                <a:ea typeface="Lato"/>
                <a:cs typeface="Lato"/>
                <a:sym typeface="Lato"/>
              </a:rPr>
              <a:t>hash calculation</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Binds to the encryption key using </a:t>
            </a:r>
            <a:r>
              <a:rPr b="0" lang="en" sz="1400">
                <a:solidFill>
                  <a:schemeClr val="dk1"/>
                </a:solidFill>
                <a:latin typeface="Lato"/>
                <a:ea typeface="Lato"/>
                <a:cs typeface="Lato"/>
                <a:sym typeface="Lato"/>
              </a:rPr>
              <a:t>EGETKEY </a:t>
            </a:r>
            <a:r>
              <a:rPr b="0" lang="en" sz="1400">
                <a:latin typeface="Lato"/>
                <a:ea typeface="Lato"/>
                <a:cs typeface="Lato"/>
                <a:sym typeface="Lato"/>
              </a:rPr>
              <a:t>instruction.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Seal to Author</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Retrieve enclave </a:t>
            </a:r>
            <a:r>
              <a:rPr b="0" lang="en" sz="1400">
                <a:solidFill>
                  <a:schemeClr val="dk1"/>
                </a:solidFill>
                <a:latin typeface="Lato"/>
                <a:ea typeface="Lato"/>
                <a:cs typeface="Lato"/>
                <a:sym typeface="Lato"/>
              </a:rPr>
              <a:t>author’s signature</a:t>
            </a:r>
            <a:r>
              <a:rPr b="0" lang="en" sz="1400">
                <a:latin typeface="Lato"/>
                <a:ea typeface="Lato"/>
                <a:cs typeface="Lato"/>
                <a:sym typeface="Lato"/>
              </a:rPr>
              <a:t> (stored in the MRSIGNER register)</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Binds to the encryption key using EGETKEY instruction. </a:t>
            </a:r>
            <a:endParaRPr b="0" sz="1400">
              <a:latin typeface="Lato"/>
              <a:ea typeface="Lato"/>
              <a:cs typeface="Lato"/>
              <a:sym typeface="Lato"/>
            </a:endParaRPr>
          </a:p>
          <a:p>
            <a:pPr indent="-317500" lvl="0" marL="914400" rtl="0" algn="l">
              <a:lnSpc>
                <a:spcPct val="115000"/>
              </a:lnSpc>
              <a:spcBef>
                <a:spcPts val="0"/>
              </a:spcBef>
              <a:spcAft>
                <a:spcPts val="0"/>
              </a:spcAft>
              <a:buSzPts val="1400"/>
              <a:buFont typeface="Lato"/>
              <a:buChar char="●"/>
            </a:pPr>
            <a:r>
              <a:rPr b="0" lang="en" sz="1400">
                <a:latin typeface="Lato"/>
                <a:ea typeface="Lato"/>
                <a:cs typeface="Lato"/>
                <a:sym typeface="Lato"/>
              </a:rPr>
              <a:t>Which one is better? </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Update enclave by the </a:t>
            </a:r>
            <a:r>
              <a:rPr b="0" lang="en" sz="1400">
                <a:solidFill>
                  <a:schemeClr val="dk1"/>
                </a:solidFill>
                <a:latin typeface="Lato"/>
                <a:ea typeface="Lato"/>
                <a:cs typeface="Lato"/>
                <a:sym typeface="Lato"/>
              </a:rPr>
              <a:t>enclave author</a:t>
            </a:r>
            <a:r>
              <a:rPr b="0" lang="en" sz="1400">
                <a:latin typeface="Lato"/>
                <a:ea typeface="Lato"/>
                <a:cs typeface="Lato"/>
                <a:sym typeface="Lato"/>
              </a:rPr>
              <a:t> without serious upgrade process or recalculating measurement hash.</a:t>
            </a:r>
            <a:endParaRPr b="0" sz="1400">
              <a:latin typeface="Lato"/>
              <a:ea typeface="Lato"/>
              <a:cs typeface="Lato"/>
              <a:sym typeface="Lato"/>
            </a:endParaRPr>
          </a:p>
          <a:p>
            <a:pPr indent="-317500" lvl="1" marL="1371600" rtl="0" algn="l">
              <a:lnSpc>
                <a:spcPct val="115000"/>
              </a:lnSpc>
              <a:spcBef>
                <a:spcPts val="0"/>
              </a:spcBef>
              <a:spcAft>
                <a:spcPts val="0"/>
              </a:spcAft>
              <a:buSzPts val="1400"/>
              <a:buFont typeface="Lato"/>
              <a:buChar char="○"/>
            </a:pPr>
            <a:r>
              <a:rPr b="0" lang="en" sz="1400">
                <a:latin typeface="Lato"/>
                <a:ea typeface="Lato"/>
                <a:cs typeface="Lato"/>
                <a:sym typeface="Lato"/>
              </a:rPr>
              <a:t>Bind a </a:t>
            </a:r>
            <a:r>
              <a:rPr b="0" lang="en" sz="1400">
                <a:solidFill>
                  <a:schemeClr val="dk1"/>
                </a:solidFill>
                <a:latin typeface="Lato"/>
                <a:ea typeface="Lato"/>
                <a:cs typeface="Lato"/>
                <a:sym typeface="Lato"/>
              </a:rPr>
              <a:t>Security Version Number (SVN) </a:t>
            </a:r>
            <a:r>
              <a:rPr b="0" lang="en" sz="1400">
                <a:latin typeface="Lato"/>
                <a:ea typeface="Lato"/>
                <a:cs typeface="Lato"/>
                <a:sym typeface="Lato"/>
              </a:rPr>
              <a:t>too. </a:t>
            </a:r>
            <a:endParaRPr b="0" sz="1400">
              <a:latin typeface="Lato"/>
              <a:ea typeface="Lato"/>
              <a:cs typeface="Lato"/>
              <a:sym typeface="Lato"/>
            </a:endParaRPr>
          </a:p>
          <a:p>
            <a:pPr indent="0" lvl="0" marL="914400" rtl="0" algn="l">
              <a:lnSpc>
                <a:spcPct val="115000"/>
              </a:lnSpc>
              <a:spcBef>
                <a:spcPts val="0"/>
              </a:spcBef>
              <a:spcAft>
                <a:spcPts val="0"/>
              </a:spcAft>
              <a:buNone/>
            </a:pPr>
            <a:r>
              <a:t/>
            </a:r>
            <a:endParaRPr b="0" sz="1400">
              <a:latin typeface="Lato"/>
              <a:ea typeface="Lato"/>
              <a:cs typeface="Lato"/>
              <a:sym typeface="Lato"/>
            </a:endParaRPr>
          </a:p>
          <a:p>
            <a:pPr indent="0" lvl="0" marL="0" rtl="0" algn="l">
              <a:lnSpc>
                <a:spcPct val="115000"/>
              </a:lnSpc>
              <a:spcBef>
                <a:spcPts val="0"/>
              </a:spcBef>
              <a:spcAft>
                <a:spcPts val="0"/>
              </a:spcAft>
              <a:buNone/>
            </a:pPr>
            <a:r>
              <a:rPr b="0" lang="en" sz="1400">
                <a:latin typeface="Lato"/>
                <a:ea typeface="Lato"/>
                <a:cs typeface="Lato"/>
                <a:sym typeface="Lato"/>
              </a:rPr>
              <a:t>			</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p:txBody>
      </p:sp>
      <p:sp>
        <p:nvSpPr>
          <p:cNvPr id="242" name="Google Shape;242;p31"/>
          <p:cNvSpPr/>
          <p:nvPr/>
        </p:nvSpPr>
        <p:spPr>
          <a:xfrm>
            <a:off x="809175" y="1695850"/>
            <a:ext cx="7596900" cy="1656900"/>
          </a:xfrm>
          <a:prstGeom prst="round2DiagRect">
            <a:avLst>
              <a:gd fmla="val 16667" name="adj1"/>
              <a:gd fmla="val 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D</a:t>
            </a:r>
            <a:r>
              <a:rPr lang="en" sz="2000">
                <a:solidFill>
                  <a:schemeClr val="lt1"/>
                </a:solidFill>
              </a:rPr>
              <a:t>ata is sealed using AES-GCM </a:t>
            </a:r>
            <a:endParaRPr sz="2000">
              <a:solidFill>
                <a:schemeClr val="lt1"/>
              </a:solidFill>
            </a:endParaRPr>
          </a:p>
          <a:p>
            <a:pPr indent="0" lvl="0" marL="0" rtl="0" algn="ctr">
              <a:spcBef>
                <a:spcPts val="0"/>
              </a:spcBef>
              <a:spcAft>
                <a:spcPts val="0"/>
              </a:spcAft>
              <a:buNone/>
            </a:pPr>
            <a:r>
              <a:rPr b="1" lang="en" sz="2000">
                <a:solidFill>
                  <a:schemeClr val="lt1"/>
                </a:solidFill>
              </a:rPr>
              <a:t>API </a:t>
            </a:r>
            <a:endParaRPr b="1" sz="2000">
              <a:solidFill>
                <a:schemeClr val="lt1"/>
              </a:solidFill>
            </a:endParaRPr>
          </a:p>
          <a:p>
            <a:pPr indent="0" lvl="0" marL="0" rtl="0" algn="ctr">
              <a:spcBef>
                <a:spcPts val="0"/>
              </a:spcBef>
              <a:spcAft>
                <a:spcPts val="0"/>
              </a:spcAft>
              <a:buNone/>
            </a:pPr>
            <a:r>
              <a:rPr lang="en" sz="1700">
                <a:solidFill>
                  <a:schemeClr val="lt1"/>
                </a:solidFill>
              </a:rPr>
              <a:t>1. </a:t>
            </a:r>
            <a:r>
              <a:rPr lang="en" sz="1700">
                <a:solidFill>
                  <a:schemeClr val="lt1"/>
                </a:solidFill>
              </a:rPr>
              <a:t> sgx_seal() / sgx_unseal</a:t>
            </a:r>
            <a:endParaRPr sz="1700">
              <a:solidFill>
                <a:schemeClr val="lt1"/>
              </a:solidFill>
            </a:endParaRPr>
          </a:p>
          <a:p>
            <a:pPr indent="0" lvl="0" marL="0" rtl="0" algn="ctr">
              <a:spcBef>
                <a:spcPts val="0"/>
              </a:spcBef>
              <a:spcAft>
                <a:spcPts val="0"/>
              </a:spcAft>
              <a:buNone/>
            </a:pPr>
            <a:r>
              <a:rPr lang="en" sz="1700">
                <a:solidFill>
                  <a:schemeClr val="lt1"/>
                </a:solidFill>
              </a:rPr>
              <a:t>2. sgx_rijndael128GCM_encrypt / sgx_rijndael128GCM_decrypt</a:t>
            </a:r>
            <a:endParaRPr sz="2000">
              <a:solidFill>
                <a:schemeClr val="lt1"/>
              </a:solidFill>
            </a:endParaRPr>
          </a:p>
        </p:txBody>
      </p:sp>
      <p:sp>
        <p:nvSpPr>
          <p:cNvPr id="243" name="Google Shape;243;p31"/>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3. Security Framework of Intel SGX</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4294967295" type="title"/>
          </p:nvPr>
        </p:nvSpPr>
        <p:spPr>
          <a:xfrm>
            <a:off x="535775" y="45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Abstract</a:t>
            </a:r>
            <a:endParaRPr sz="2400"/>
          </a:p>
        </p:txBody>
      </p:sp>
      <p:sp>
        <p:nvSpPr>
          <p:cNvPr id="81" name="Google Shape;81;p14"/>
          <p:cNvSpPr txBox="1"/>
          <p:nvPr>
            <p:ph idx="4294967295" type="title"/>
          </p:nvPr>
        </p:nvSpPr>
        <p:spPr>
          <a:xfrm>
            <a:off x="142050" y="813025"/>
            <a:ext cx="6994200" cy="418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300">
                <a:solidFill>
                  <a:srgbClr val="B7B7B7"/>
                </a:solidFill>
                <a:latin typeface="Lato"/>
                <a:ea typeface="Lato"/>
                <a:cs typeface="Lato"/>
                <a:sym typeface="Lato"/>
              </a:rPr>
              <a:t>Deploying applications on the cloud requires a certain</a:t>
            </a:r>
            <a:r>
              <a:rPr lang="en" sz="1300">
                <a:solidFill>
                  <a:srgbClr val="000000"/>
                </a:solidFill>
                <a:latin typeface="Lato"/>
                <a:ea typeface="Lato"/>
                <a:cs typeface="Lato"/>
                <a:sym typeface="Lato"/>
              </a:rPr>
              <a:t> </a:t>
            </a:r>
            <a:r>
              <a:rPr lang="en" sz="1400">
                <a:solidFill>
                  <a:srgbClr val="000000"/>
                </a:solidFill>
                <a:latin typeface="Lato"/>
                <a:ea typeface="Lato"/>
                <a:cs typeface="Lato"/>
                <a:sym typeface="Lato"/>
              </a:rPr>
              <a:t>trust on third party infrastructure providers, privileged softwares and other tenants</a:t>
            </a:r>
            <a:r>
              <a:rPr b="0" lang="en" sz="1300">
                <a:solidFill>
                  <a:srgbClr val="B7B7B7"/>
                </a:solidFill>
                <a:latin typeface="Lato"/>
                <a:ea typeface="Lato"/>
                <a:cs typeface="Lato"/>
                <a:sym typeface="Lato"/>
              </a:rPr>
              <a:t> utilizing the same platform. Unfortunately, this trust has been violated multiple times in the past. The training phase of machine learning methods requires large scale processing of </a:t>
            </a:r>
            <a:r>
              <a:rPr lang="en" sz="1400">
                <a:solidFill>
                  <a:srgbClr val="000000"/>
                </a:solidFill>
                <a:latin typeface="Lato"/>
                <a:ea typeface="Lato"/>
                <a:cs typeface="Lato"/>
                <a:sym typeface="Lato"/>
              </a:rPr>
              <a:t>sensitive data sets owned by enterprises and customers</a:t>
            </a:r>
            <a:r>
              <a:rPr b="0" lang="en" sz="1300">
                <a:solidFill>
                  <a:srgbClr val="B7B7B7"/>
                </a:solidFill>
                <a:latin typeface="Lato"/>
                <a:ea typeface="Lato"/>
                <a:cs typeface="Lato"/>
                <a:sym typeface="Lato"/>
              </a:rPr>
              <a:t>. Outsourcing the training process to a cloud-based service poses </a:t>
            </a:r>
            <a:r>
              <a:rPr lang="en" sz="1400">
                <a:solidFill>
                  <a:srgbClr val="000000"/>
                </a:solidFill>
                <a:latin typeface="Lato"/>
                <a:ea typeface="Lato"/>
                <a:cs typeface="Lato"/>
                <a:sym typeface="Lato"/>
              </a:rPr>
              <a:t>signiﬁcant security risks</a:t>
            </a:r>
            <a:r>
              <a:rPr b="0" lang="en" sz="1300">
                <a:solidFill>
                  <a:srgbClr val="B7B7B7"/>
                </a:solidFill>
                <a:latin typeface="Lato"/>
                <a:ea typeface="Lato"/>
                <a:cs typeface="Lato"/>
                <a:sym typeface="Lato"/>
              </a:rPr>
              <a:t> like breaches and compromised integrity of the data and the underlying model. An eﬀective way to overcome this security issue is to employ a machine learning system which uses a </a:t>
            </a:r>
            <a:r>
              <a:rPr lang="en" sz="1300">
                <a:solidFill>
                  <a:srgbClr val="000000"/>
                </a:solidFill>
                <a:latin typeface="Lato"/>
                <a:ea typeface="Lato"/>
                <a:cs typeface="Lato"/>
                <a:sym typeface="Lato"/>
              </a:rPr>
              <a:t>hardware-assisted Trusted Execution Environment (TEE)</a:t>
            </a:r>
            <a:r>
              <a:rPr b="0" lang="en" sz="1300">
                <a:solidFill>
                  <a:srgbClr val="B7B7B7"/>
                </a:solidFill>
                <a:latin typeface="Lato"/>
                <a:ea typeface="Lato"/>
                <a:cs typeface="Lato"/>
                <a:sym typeface="Lato"/>
              </a:rPr>
              <a:t>,</a:t>
            </a:r>
            <a:r>
              <a:rPr b="0" lang="en" sz="1300">
                <a:solidFill>
                  <a:schemeClr val="dk1"/>
                </a:solidFill>
                <a:latin typeface="Lato"/>
                <a:ea typeface="Lato"/>
                <a:cs typeface="Lato"/>
                <a:sym typeface="Lato"/>
              </a:rPr>
              <a:t> </a:t>
            </a:r>
            <a:r>
              <a:rPr lang="en" sz="1700">
                <a:solidFill>
                  <a:schemeClr val="dk1"/>
                </a:solidFill>
                <a:latin typeface="Lato"/>
                <a:ea typeface="Lato"/>
                <a:cs typeface="Lato"/>
                <a:sym typeface="Lato"/>
              </a:rPr>
              <a:t>Intel SGX</a:t>
            </a:r>
            <a:r>
              <a:rPr b="0" lang="en" sz="1300">
                <a:solidFill>
                  <a:srgbClr val="B7B7B7"/>
                </a:solidFill>
                <a:latin typeface="Lato"/>
                <a:ea typeface="Lato"/>
                <a:cs typeface="Lato"/>
                <a:sym typeface="Lato"/>
              </a:rPr>
              <a:t>, to run the computations on sensitive data sets. The risks are potentially reduced by delegating most of the trust to the hardware. Multi-user data sets are </a:t>
            </a:r>
            <a:r>
              <a:rPr lang="en" sz="1400">
                <a:solidFill>
                  <a:srgbClr val="000000"/>
                </a:solidFill>
                <a:latin typeface="Lato"/>
                <a:ea typeface="Lato"/>
                <a:cs typeface="Lato"/>
                <a:sym typeface="Lato"/>
              </a:rPr>
              <a:t>securely sealed</a:t>
            </a:r>
            <a:r>
              <a:rPr b="0" lang="en" sz="1300">
                <a:solidFill>
                  <a:srgbClr val="B7B7B7"/>
                </a:solidFill>
                <a:latin typeface="Lato"/>
                <a:ea typeface="Lato"/>
                <a:cs typeface="Lato"/>
                <a:sym typeface="Lato"/>
              </a:rPr>
              <a:t> using AES-GCM, a cryptographic Authenticated Encryption (AE) method and is transmitted to the machine learning code residing in a secure enclave, insusceptible to any vulnerabilities of a traditional system. This architecture is signiﬁcantly secure with</a:t>
            </a:r>
            <a:r>
              <a:rPr lang="en" sz="1300">
                <a:solidFill>
                  <a:srgbClr val="000000"/>
                </a:solidFill>
                <a:latin typeface="Lato"/>
                <a:ea typeface="Lato"/>
                <a:cs typeface="Lato"/>
                <a:sym typeface="Lato"/>
              </a:rPr>
              <a:t> </a:t>
            </a:r>
            <a:r>
              <a:rPr lang="en" sz="1400">
                <a:solidFill>
                  <a:srgbClr val="000000"/>
                </a:solidFill>
                <a:latin typeface="Lato"/>
                <a:ea typeface="Lato"/>
                <a:cs typeface="Lato"/>
                <a:sym typeface="Lato"/>
              </a:rPr>
              <a:t>smaller attack surfaces</a:t>
            </a:r>
            <a:r>
              <a:rPr b="0" lang="en" sz="1300">
                <a:solidFill>
                  <a:srgbClr val="B7B7B7"/>
                </a:solidFill>
                <a:latin typeface="Lato"/>
                <a:ea typeface="Lato"/>
                <a:cs typeface="Lato"/>
                <a:sym typeface="Lato"/>
              </a:rPr>
              <a:t> and no signiﬁcant performance overhead. This work also emphasizes on</a:t>
            </a:r>
            <a:r>
              <a:rPr lang="en" sz="1300">
                <a:solidFill>
                  <a:srgbClr val="000000"/>
                </a:solidFill>
                <a:latin typeface="Lato"/>
                <a:ea typeface="Lato"/>
                <a:cs typeface="Lato"/>
                <a:sym typeface="Lato"/>
              </a:rPr>
              <a:t> </a:t>
            </a:r>
            <a:r>
              <a:rPr lang="en" sz="1400">
                <a:solidFill>
                  <a:srgbClr val="000000"/>
                </a:solidFill>
                <a:latin typeface="Lato"/>
                <a:ea typeface="Lato"/>
                <a:cs typeface="Lato"/>
                <a:sym typeface="Lato"/>
              </a:rPr>
              <a:t>responsible software</a:t>
            </a:r>
            <a:r>
              <a:rPr lang="en" sz="1300">
                <a:solidFill>
                  <a:srgbClr val="000000"/>
                </a:solidFill>
                <a:latin typeface="Lato"/>
                <a:ea typeface="Lato"/>
                <a:cs typeface="Lato"/>
                <a:sym typeface="Lato"/>
              </a:rPr>
              <a:t> design</a:t>
            </a:r>
            <a:r>
              <a:rPr b="0" lang="en" sz="1300">
                <a:solidFill>
                  <a:srgbClr val="B7B7B7"/>
                </a:solidFill>
                <a:latin typeface="Lato"/>
                <a:ea typeface="Lato"/>
                <a:cs typeface="Lato"/>
                <a:sym typeface="Lato"/>
              </a:rPr>
              <a:t> and development which is key for minimizing risks of system penetration and unauthorised access. </a:t>
            </a:r>
            <a:endParaRPr b="0" sz="1300">
              <a:solidFill>
                <a:srgbClr val="B7B7B7"/>
              </a:solidFill>
              <a:latin typeface="Lato"/>
              <a:ea typeface="Lato"/>
              <a:cs typeface="Lato"/>
              <a:sym typeface="Lato"/>
            </a:endParaRPr>
          </a:p>
        </p:txBody>
      </p:sp>
      <p:pic>
        <p:nvPicPr>
          <p:cNvPr id="82" name="Google Shape;82;p14"/>
          <p:cNvPicPr preferRelativeResize="0"/>
          <p:nvPr/>
        </p:nvPicPr>
        <p:blipFill>
          <a:blip r:embed="rId3">
            <a:alphaModFix/>
          </a:blip>
          <a:stretch>
            <a:fillRect/>
          </a:stretch>
        </p:blipFill>
        <p:spPr>
          <a:xfrm>
            <a:off x="7277900" y="2950125"/>
            <a:ext cx="1702950" cy="1702950"/>
          </a:xfrm>
          <a:prstGeom prst="rect">
            <a:avLst/>
          </a:prstGeom>
          <a:noFill/>
          <a:ln>
            <a:noFill/>
          </a:ln>
        </p:spPr>
      </p:pic>
      <p:sp>
        <p:nvSpPr>
          <p:cNvPr id="83" name="Google Shape;83;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2"/>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2.3 	SGX Functionalities - </a:t>
            </a:r>
            <a:r>
              <a:rPr lang="en" sz="2000">
                <a:solidFill>
                  <a:schemeClr val="dk1"/>
                </a:solidFill>
              </a:rPr>
              <a:t>Software Attestation</a:t>
            </a:r>
            <a:endParaRPr sz="2000">
              <a:solidFill>
                <a:schemeClr val="dk1"/>
              </a:solidFill>
            </a:endParaRPr>
          </a:p>
        </p:txBody>
      </p:sp>
      <p:sp>
        <p:nvSpPr>
          <p:cNvPr id="250" name="Google Shape;250;p32"/>
          <p:cNvSpPr txBox="1"/>
          <p:nvPr>
            <p:ph type="title"/>
          </p:nvPr>
        </p:nvSpPr>
        <p:spPr>
          <a:xfrm>
            <a:off x="597650" y="1058450"/>
            <a:ext cx="8449200" cy="3919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700">
                <a:solidFill>
                  <a:schemeClr val="dk1"/>
                </a:solidFill>
                <a:latin typeface="Lato"/>
                <a:ea typeface="Lato"/>
                <a:cs typeface="Lato"/>
                <a:sym typeface="Lato"/>
              </a:rPr>
              <a:t>Why?</a:t>
            </a:r>
            <a:r>
              <a:rPr b="0" lang="en" sz="1400">
                <a:latin typeface="Lato"/>
                <a:ea typeface="Lato"/>
                <a:cs typeface="Lato"/>
                <a:sym typeface="Lato"/>
              </a:rPr>
              <a:t> Prove that a software is running on a secure and authenticated platform.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Local Attestation</a:t>
            </a:r>
            <a:r>
              <a:rPr b="0" lang="en" sz="1400">
                <a:latin typeface="Lato"/>
                <a:ea typeface="Lato"/>
                <a:cs typeface="Lato"/>
                <a:sym typeface="Lato"/>
              </a:rPr>
              <a:t>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Different enclaves inside the same computer need to </a:t>
            </a:r>
            <a:r>
              <a:rPr b="0" lang="en" sz="1400">
                <a:latin typeface="Lato"/>
                <a:ea typeface="Lato"/>
                <a:cs typeface="Lato"/>
                <a:sym typeface="Lato"/>
              </a:rPr>
              <a:t>cooperate</a:t>
            </a:r>
            <a:r>
              <a:rPr b="0" lang="en" sz="1400">
                <a:latin typeface="Lato"/>
                <a:ea typeface="Lato"/>
                <a:cs typeface="Lato"/>
                <a:sym typeface="Lato"/>
              </a:rPr>
              <a:t> with one another to perform some higher-level function.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Both enclaves create a credential, also known as a </a:t>
            </a:r>
            <a:r>
              <a:rPr b="0" lang="en" sz="1400">
                <a:solidFill>
                  <a:schemeClr val="dk1"/>
                </a:solidFill>
                <a:latin typeface="Lato"/>
                <a:ea typeface="Lato"/>
                <a:cs typeface="Lato"/>
                <a:sym typeface="Lato"/>
              </a:rPr>
              <a:t>report</a:t>
            </a:r>
            <a:r>
              <a:rPr b="0" lang="en" sz="1400">
                <a:latin typeface="Lato"/>
                <a:ea typeface="Lato"/>
                <a:cs typeface="Lato"/>
                <a:sym typeface="Lato"/>
              </a:rPr>
              <a:t>. This report contains a cryptographic proof that the enclave is in the specified platform</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Report consists of </a:t>
            </a:r>
            <a:r>
              <a:rPr b="0" lang="en" sz="1400">
                <a:solidFill>
                  <a:schemeClr val="dk1"/>
                </a:solidFill>
                <a:latin typeface="Lato"/>
                <a:ea typeface="Lato"/>
                <a:cs typeface="Lato"/>
                <a:sym typeface="Lato"/>
              </a:rPr>
              <a:t>Measurement </a:t>
            </a:r>
            <a:r>
              <a:rPr b="0" lang="en" sz="1400">
                <a:latin typeface="Lato"/>
                <a:ea typeface="Lato"/>
                <a:cs typeface="Lato"/>
                <a:sym typeface="Lato"/>
              </a:rPr>
              <a:t>of the code and data in the enclave + </a:t>
            </a:r>
            <a:r>
              <a:rPr b="0" lang="en" sz="1400">
                <a:solidFill>
                  <a:schemeClr val="dk1"/>
                </a:solidFill>
                <a:latin typeface="Lato"/>
                <a:ea typeface="Lato"/>
                <a:cs typeface="Lato"/>
                <a:sym typeface="Lato"/>
              </a:rPr>
              <a:t>Hash of the public key</a:t>
            </a:r>
            <a:r>
              <a:rPr b="0" lang="en" sz="1400">
                <a:latin typeface="Lato"/>
                <a:ea typeface="Lato"/>
                <a:cs typeface="Lato"/>
                <a:sym typeface="Lato"/>
              </a:rPr>
              <a:t> in the ISV certificate + </a:t>
            </a:r>
            <a:r>
              <a:rPr b="0" lang="en" sz="1400">
                <a:solidFill>
                  <a:schemeClr val="dk1"/>
                </a:solidFill>
                <a:latin typeface="Lato"/>
                <a:ea typeface="Lato"/>
                <a:cs typeface="Lato"/>
                <a:sym typeface="Lato"/>
              </a:rPr>
              <a:t>AAD </a:t>
            </a:r>
            <a:r>
              <a:rPr b="0" lang="en" sz="1400">
                <a:latin typeface="Lato"/>
                <a:ea typeface="Lato"/>
                <a:cs typeface="Lato"/>
                <a:sym typeface="Lato"/>
              </a:rPr>
              <a:t>+ A </a:t>
            </a:r>
            <a:r>
              <a:rPr b="0" lang="en" sz="1400">
                <a:solidFill>
                  <a:schemeClr val="dk1"/>
                </a:solidFill>
                <a:latin typeface="Lato"/>
                <a:ea typeface="Lato"/>
                <a:cs typeface="Lato"/>
                <a:sym typeface="Lato"/>
              </a:rPr>
              <a:t>platform verifiable signature</a:t>
            </a:r>
            <a:r>
              <a:rPr b="0" lang="en" sz="1400">
                <a:latin typeface="Lato"/>
                <a:ea typeface="Lato"/>
                <a:cs typeface="Lato"/>
                <a:sym typeface="Lato"/>
              </a:rPr>
              <a:t> of the above data.</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R</a:t>
            </a:r>
            <a:r>
              <a:rPr lang="en" sz="1400">
                <a:latin typeface="Lato"/>
                <a:ea typeface="Lato"/>
                <a:cs typeface="Lato"/>
                <a:sym typeface="Lato"/>
              </a:rPr>
              <a:t>emote Attestation</a:t>
            </a:r>
            <a:r>
              <a:rPr b="0" lang="en" sz="1400">
                <a:latin typeface="Lato"/>
                <a:ea typeface="Lato"/>
                <a:cs typeface="Lato"/>
                <a:sym typeface="Lato"/>
              </a:rPr>
              <a:t>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User is communicating with a secure enclave hosted on </a:t>
            </a:r>
            <a:r>
              <a:rPr b="0" lang="en" sz="1400">
                <a:solidFill>
                  <a:schemeClr val="dk1"/>
                </a:solidFill>
                <a:latin typeface="Lato"/>
                <a:ea typeface="Lato"/>
                <a:cs typeface="Lato"/>
                <a:sym typeface="Lato"/>
              </a:rPr>
              <a:t>different </a:t>
            </a:r>
            <a:r>
              <a:rPr b="0" lang="en" sz="1400">
                <a:latin typeface="Lato"/>
                <a:ea typeface="Lato"/>
                <a:cs typeface="Lato"/>
                <a:sym typeface="Lato"/>
              </a:rPr>
              <a:t>trusted hardwares.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An attestation signature, called a </a:t>
            </a:r>
            <a:r>
              <a:rPr b="0" lang="en" sz="1400">
                <a:solidFill>
                  <a:schemeClr val="dk1"/>
                </a:solidFill>
                <a:latin typeface="Lato"/>
                <a:ea typeface="Lato"/>
                <a:cs typeface="Lato"/>
                <a:sym typeface="Lato"/>
              </a:rPr>
              <a:t>quote</a:t>
            </a:r>
            <a:r>
              <a:rPr b="0" lang="en" sz="1400">
                <a:latin typeface="Lato"/>
                <a:ea typeface="Lato"/>
                <a:cs typeface="Lato"/>
                <a:sym typeface="Lato"/>
              </a:rPr>
              <a:t>, is produced by the hardware’s secret attestation key and is presented as proof to the user.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This quote is verified using</a:t>
            </a:r>
            <a:r>
              <a:rPr b="0" lang="en" sz="1400">
                <a:solidFill>
                  <a:schemeClr val="dk1"/>
                </a:solidFill>
                <a:latin typeface="Lato"/>
                <a:ea typeface="Lato"/>
                <a:cs typeface="Lato"/>
                <a:sym typeface="Lato"/>
              </a:rPr>
              <a:t> Intel(R) EPID</a:t>
            </a:r>
            <a:r>
              <a:rPr b="0" lang="en" sz="1400">
                <a:latin typeface="Lato"/>
                <a:ea typeface="Lato"/>
                <a:cs typeface="Lato"/>
                <a:sym typeface="Lato"/>
              </a:rPr>
              <a:t> signature verification.</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 quote has everything that a report has. But the signature is verified by Intel EPID. </a:t>
            </a:r>
            <a:endParaRPr b="0" sz="1400">
              <a:latin typeface="Lato"/>
              <a:ea typeface="Lato"/>
              <a:cs typeface="Lato"/>
              <a:sym typeface="Lato"/>
            </a:endParaRPr>
          </a:p>
        </p:txBody>
      </p:sp>
      <p:sp>
        <p:nvSpPr>
          <p:cNvPr id="251" name="Google Shape;251;p32"/>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3. Security Framework of Intel SGX</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3"/>
          <p:cNvSpPr txBox="1"/>
          <p:nvPr>
            <p:ph type="title"/>
          </p:nvPr>
        </p:nvSpPr>
        <p:spPr>
          <a:xfrm>
            <a:off x="369050" y="542350"/>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3. 	</a:t>
            </a:r>
            <a:r>
              <a:rPr lang="en" sz="2000"/>
              <a:t> SGX Enclave Life Cycle and APIs</a:t>
            </a:r>
            <a:endParaRPr sz="2000"/>
          </a:p>
          <a:p>
            <a:pPr indent="0" lvl="0" marL="0" rtl="0" algn="l">
              <a:spcBef>
                <a:spcPts val="0"/>
              </a:spcBef>
              <a:spcAft>
                <a:spcPts val="0"/>
              </a:spcAft>
              <a:buNone/>
            </a:pPr>
            <a:r>
              <a:rPr lang="en" sz="2000"/>
              <a:t> </a:t>
            </a:r>
            <a:endParaRPr sz="2000"/>
          </a:p>
        </p:txBody>
      </p:sp>
      <p:sp>
        <p:nvSpPr>
          <p:cNvPr id="258" name="Google Shape;258;p33"/>
          <p:cNvSpPr txBox="1"/>
          <p:nvPr>
            <p:ph type="title"/>
          </p:nvPr>
        </p:nvSpPr>
        <p:spPr>
          <a:xfrm>
            <a:off x="597650" y="906050"/>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Creation </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ECREATE </a:t>
            </a:r>
            <a:r>
              <a:rPr b="0" lang="en" sz="1400">
                <a:latin typeface="Lato"/>
                <a:ea typeface="Lato"/>
                <a:cs typeface="Lato"/>
                <a:sym typeface="Lato"/>
              </a:rPr>
              <a:t>instruction creates a new enclave by turning a free EPC page into a </a:t>
            </a:r>
            <a:r>
              <a:rPr b="0" lang="en" sz="1400">
                <a:solidFill>
                  <a:schemeClr val="dk1"/>
                </a:solidFill>
                <a:latin typeface="Lato"/>
                <a:ea typeface="Lato"/>
                <a:cs typeface="Lato"/>
                <a:sym typeface="Lato"/>
              </a:rPr>
              <a:t>SGX Enclave Control Structure(SECS)</a:t>
            </a:r>
            <a:endParaRPr b="0" sz="1400">
              <a:solidFill>
                <a:schemeClr val="dk1"/>
              </a:solidFill>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Here the enclave size is also declared(n^2).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Loading</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Code is loaded into the enclave,</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EADD </a:t>
            </a:r>
            <a:r>
              <a:rPr b="0" lang="en" sz="1400">
                <a:latin typeface="Lato"/>
                <a:ea typeface="Lato"/>
                <a:cs typeface="Lato"/>
                <a:sym typeface="Lato"/>
              </a:rPr>
              <a:t>instruction to load the initial code and data into the secure enclave.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Initialization</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 </a:t>
            </a:r>
            <a:r>
              <a:rPr b="0" lang="en" sz="1400">
                <a:solidFill>
                  <a:schemeClr val="dk1"/>
                </a:solidFill>
                <a:latin typeface="Lato"/>
                <a:ea typeface="Lato"/>
                <a:cs typeface="Lato"/>
                <a:sym typeface="Lato"/>
              </a:rPr>
              <a:t>Launch Enclave (LE)</a:t>
            </a:r>
            <a:r>
              <a:rPr b="0" lang="en" sz="1400">
                <a:latin typeface="Lato"/>
                <a:ea typeface="Lato"/>
                <a:cs typeface="Lato"/>
                <a:sym typeface="Lato"/>
              </a:rPr>
              <a:t> is launched to obtain a </a:t>
            </a:r>
            <a:r>
              <a:rPr b="0" lang="en" sz="1400">
                <a:solidFill>
                  <a:schemeClr val="dk1"/>
                </a:solidFill>
                <a:latin typeface="Lato"/>
                <a:ea typeface="Lato"/>
                <a:cs typeface="Lato"/>
                <a:sym typeface="Lato"/>
              </a:rPr>
              <a:t>EINIT </a:t>
            </a:r>
            <a:r>
              <a:rPr b="0" lang="en" sz="1400">
                <a:latin typeface="Lato"/>
                <a:ea typeface="Lato"/>
                <a:cs typeface="Lato"/>
                <a:sym typeface="Lato"/>
              </a:rPr>
              <a:t>token structure.</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Also the LE is cryptographically signed with a key that is hard-coded into the hardware.</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INIT </a:t>
            </a:r>
            <a:r>
              <a:rPr b="0" lang="en" sz="1400">
                <a:latin typeface="Lato"/>
                <a:ea typeface="Lato"/>
                <a:cs typeface="Lato"/>
                <a:sym typeface="Lato"/>
              </a:rPr>
              <a:t>attribute in the SECS to true - EADD cannot be called anymore.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Tear Down</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EREMOVE </a:t>
            </a:r>
            <a:r>
              <a:rPr b="0" lang="en" sz="1400">
                <a:latin typeface="Lato"/>
                <a:ea typeface="Lato"/>
                <a:cs typeface="Lato"/>
                <a:sym typeface="Lato"/>
              </a:rPr>
              <a:t>instruction deallocates the EPC pages used by the enclave.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The SECS memory is </a:t>
            </a:r>
            <a:r>
              <a:rPr b="0" lang="en" sz="1400">
                <a:solidFill>
                  <a:schemeClr val="dk1"/>
                </a:solidFill>
                <a:latin typeface="Lato"/>
                <a:ea typeface="Lato"/>
                <a:cs typeface="Lato"/>
                <a:sym typeface="Lato"/>
              </a:rPr>
              <a:t>freed </a:t>
            </a:r>
            <a:r>
              <a:rPr b="0" lang="en" sz="1400">
                <a:latin typeface="Lato"/>
                <a:ea typeface="Lato"/>
                <a:cs typeface="Lato"/>
                <a:sym typeface="Lato"/>
              </a:rPr>
              <a:t>from the EPC</a:t>
            </a:r>
            <a:endParaRPr b="0" sz="1400">
              <a:latin typeface="Lato"/>
              <a:ea typeface="Lato"/>
              <a:cs typeface="Lato"/>
              <a:sym typeface="Lato"/>
            </a:endParaRPr>
          </a:p>
          <a:p>
            <a:pPr indent="0" lvl="0" marL="457200" rtl="0" algn="l">
              <a:lnSpc>
                <a:spcPct val="115000"/>
              </a:lnSpc>
              <a:spcBef>
                <a:spcPts val="0"/>
              </a:spcBef>
              <a:spcAft>
                <a:spcPts val="0"/>
              </a:spcAft>
              <a:buNone/>
            </a:pPr>
            <a:r>
              <a:t/>
            </a:r>
            <a:endParaRPr b="0" sz="1400">
              <a:latin typeface="Lato"/>
              <a:ea typeface="Lato"/>
              <a:cs typeface="Lato"/>
              <a:sym typeface="Lato"/>
            </a:endParaRPr>
          </a:p>
          <a:p>
            <a:pPr indent="0" lvl="0" marL="457200" rtl="0" algn="l">
              <a:lnSpc>
                <a:spcPct val="115000"/>
              </a:lnSpc>
              <a:spcBef>
                <a:spcPts val="0"/>
              </a:spcBef>
              <a:spcAft>
                <a:spcPts val="0"/>
              </a:spcAft>
              <a:buNone/>
            </a:pPr>
            <a:r>
              <a:t/>
            </a:r>
            <a:endParaRPr b="0" sz="1400">
              <a:latin typeface="Lato"/>
              <a:ea typeface="Lato"/>
              <a:cs typeface="Lato"/>
              <a:sym typeface="Lato"/>
            </a:endParaRPr>
          </a:p>
        </p:txBody>
      </p:sp>
      <p:sp>
        <p:nvSpPr>
          <p:cNvPr id="259" name="Google Shape;259;p33"/>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3. Security Framework of Intel SGX</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
        <p:nvSpPr>
          <p:cNvPr id="260" name="Google Shape;260;p33"/>
          <p:cNvSpPr/>
          <p:nvPr/>
        </p:nvSpPr>
        <p:spPr>
          <a:xfrm>
            <a:off x="1326200" y="1893900"/>
            <a:ext cx="7059000" cy="13557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Lato"/>
                <a:ea typeface="Lato"/>
                <a:cs typeface="Lato"/>
                <a:sym typeface="Lato"/>
              </a:rPr>
              <a:t>All these processes are abstracted by the SGX API</a:t>
            </a:r>
            <a:endParaRPr b="1" sz="24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4"/>
          <p:cNvSpPr txBox="1"/>
          <p:nvPr/>
        </p:nvSpPr>
        <p:spPr>
          <a:xfrm>
            <a:off x="449400" y="688575"/>
            <a:ext cx="86946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4. Methods and </a:t>
            </a:r>
            <a:r>
              <a:rPr b="1" lang="en" sz="4200">
                <a:solidFill>
                  <a:schemeClr val="dk1"/>
                </a:solidFill>
                <a:latin typeface="Lato"/>
                <a:ea typeface="Lato"/>
                <a:cs typeface="Lato"/>
                <a:sym typeface="Lato"/>
              </a:rPr>
              <a:t>Implementation</a:t>
            </a:r>
            <a:endParaRPr b="1" sz="4200">
              <a:solidFill>
                <a:schemeClr val="dk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267" name="Google Shape;267;p34"/>
          <p:cNvSpPr txBox="1"/>
          <p:nvPr>
            <p:ph idx="4294967295" type="body"/>
          </p:nvPr>
        </p:nvSpPr>
        <p:spPr>
          <a:xfrm>
            <a:off x="787650" y="1891350"/>
            <a:ext cx="5843100" cy="358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Use-case Solutions</a:t>
            </a:r>
            <a:endParaRPr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Process Outline</a:t>
            </a:r>
            <a:endParaRPr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Cancer Diagnostics</a:t>
            </a:r>
            <a:endParaRPr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Software design</a:t>
            </a:r>
            <a:endParaRPr sz="1600">
              <a:solidFill>
                <a:schemeClr val="dk1"/>
              </a:solidFill>
              <a:latin typeface="Raleway"/>
              <a:ea typeface="Raleway"/>
              <a:cs typeface="Raleway"/>
              <a:sym typeface="Raleway"/>
            </a:endParaRPr>
          </a:p>
          <a:p>
            <a:pPr indent="0" lvl="0" marL="0" rtl="0" algn="l">
              <a:spcBef>
                <a:spcPts val="1000"/>
              </a:spcBef>
              <a:spcAft>
                <a:spcPts val="1000"/>
              </a:spcAft>
              <a:buNone/>
            </a:pPr>
            <a:r>
              <a:rPr lang="en" sz="1400">
                <a:solidFill>
                  <a:schemeClr val="lt1"/>
                </a:solidFill>
                <a:latin typeface="Raleway"/>
                <a:ea typeface="Raleway"/>
                <a:cs typeface="Raleway"/>
                <a:sym typeface="Raleway"/>
              </a:rPr>
              <a:t>	</a:t>
            </a:r>
            <a:endParaRPr sz="1400">
              <a:solidFill>
                <a:schemeClr val="lt1"/>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nvSpPr>
        <p:spPr>
          <a:xfrm>
            <a:off x="617400" y="3368050"/>
            <a:ext cx="8498100" cy="139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Lato"/>
              <a:buChar char="●"/>
            </a:pPr>
            <a:r>
              <a:rPr b="1" lang="en">
                <a:solidFill>
                  <a:schemeClr val="lt1"/>
                </a:solidFill>
                <a:latin typeface="Lato"/>
                <a:ea typeface="Lato"/>
                <a:cs typeface="Lato"/>
                <a:sym typeface="Lato"/>
              </a:rPr>
              <a:t>Application Requirements: </a:t>
            </a:r>
            <a:endParaRPr b="1">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Intel </a:t>
            </a:r>
            <a:r>
              <a:rPr lang="en">
                <a:solidFill>
                  <a:schemeClr val="dk1"/>
                </a:solidFill>
                <a:latin typeface="Lato"/>
                <a:ea typeface="Lato"/>
                <a:cs typeface="Lato"/>
                <a:sym typeface="Lato"/>
              </a:rPr>
              <a:t>SGX </a:t>
            </a:r>
            <a:r>
              <a:rPr lang="en">
                <a:solidFill>
                  <a:schemeClr val="lt1"/>
                </a:solidFill>
                <a:latin typeface="Lato"/>
                <a:ea typeface="Lato"/>
                <a:cs typeface="Lato"/>
                <a:sym typeface="Lato"/>
              </a:rPr>
              <a:t>capable systems or </a:t>
            </a:r>
            <a:r>
              <a:rPr lang="en">
                <a:solidFill>
                  <a:schemeClr val="dk1"/>
                </a:solidFill>
                <a:latin typeface="Lato"/>
                <a:ea typeface="Lato"/>
                <a:cs typeface="Lato"/>
                <a:sym typeface="Lato"/>
              </a:rPr>
              <a:t>Visual Studio 2017 </a:t>
            </a:r>
            <a:r>
              <a:rPr lang="en">
                <a:solidFill>
                  <a:schemeClr val="lt1"/>
                </a:solidFill>
                <a:latin typeface="Lato"/>
                <a:ea typeface="Lato"/>
                <a:cs typeface="Lato"/>
                <a:sym typeface="Lato"/>
              </a:rPr>
              <a:t>with Intel SGX SDK</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dk1"/>
                </a:solidFill>
                <a:latin typeface="Lato"/>
                <a:ea typeface="Lato"/>
                <a:cs typeface="Lato"/>
                <a:sym typeface="Lato"/>
              </a:rPr>
              <a:t>Windows 10</a:t>
            </a:r>
            <a:r>
              <a:rPr lang="en">
                <a:solidFill>
                  <a:schemeClr val="lt1"/>
                </a:solidFill>
                <a:latin typeface="Lato"/>
                <a:ea typeface="Lato"/>
                <a:cs typeface="Lato"/>
                <a:sym typeface="Lato"/>
              </a:rPr>
              <a:t> 64-bit for Intel SGX support</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Intel processor that supports Intel </a:t>
            </a:r>
            <a:r>
              <a:rPr lang="en">
                <a:solidFill>
                  <a:schemeClr val="dk1"/>
                </a:solidFill>
                <a:latin typeface="Lato"/>
                <a:ea typeface="Lato"/>
                <a:cs typeface="Lato"/>
                <a:sym typeface="Lato"/>
              </a:rPr>
              <a:t>Data Protection Technology(DPT)</a:t>
            </a:r>
            <a:r>
              <a:rPr lang="en">
                <a:solidFill>
                  <a:schemeClr val="lt1"/>
                </a:solidFill>
                <a:latin typeface="Lato"/>
                <a:ea typeface="Lato"/>
                <a:cs typeface="Lato"/>
                <a:sym typeface="Lato"/>
              </a:rPr>
              <a:t> with Secure Key</a:t>
            </a:r>
            <a:endParaRPr>
              <a:solidFill>
                <a:schemeClr val="lt1"/>
              </a:solidFill>
              <a:latin typeface="Lato"/>
              <a:ea typeface="Lato"/>
              <a:cs typeface="Lato"/>
              <a:sym typeface="Lato"/>
            </a:endParaRPr>
          </a:p>
        </p:txBody>
      </p:sp>
      <p:sp>
        <p:nvSpPr>
          <p:cNvPr id="273" name="Google Shape;273;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5"/>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4.3.		</a:t>
            </a:r>
            <a:r>
              <a:rPr lang="en" sz="2000"/>
              <a:t>Process Outline</a:t>
            </a:r>
            <a:endParaRPr sz="2000"/>
          </a:p>
        </p:txBody>
      </p:sp>
      <p:sp>
        <p:nvSpPr>
          <p:cNvPr id="275" name="Google Shape;275;p35"/>
          <p:cNvSpPr txBox="1"/>
          <p:nvPr>
            <p:ph type="title"/>
          </p:nvPr>
        </p:nvSpPr>
        <p:spPr>
          <a:xfrm>
            <a:off x="597650" y="1058450"/>
            <a:ext cx="8292600" cy="2531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Two main code bases:</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Trusted code base - </a:t>
            </a:r>
            <a:r>
              <a:rPr b="0" lang="en" sz="1400">
                <a:solidFill>
                  <a:schemeClr val="dk1"/>
                </a:solidFill>
                <a:latin typeface="Lato"/>
                <a:ea typeface="Lato"/>
                <a:cs typeface="Lato"/>
                <a:sym typeface="Lato"/>
              </a:rPr>
              <a:t>Enclave itself</a:t>
            </a:r>
            <a:endParaRPr b="0" sz="1400">
              <a:solidFill>
                <a:schemeClr val="dk1"/>
              </a:solidFill>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Untrusted code base - </a:t>
            </a:r>
            <a:r>
              <a:rPr b="0" lang="en" sz="1400">
                <a:solidFill>
                  <a:schemeClr val="dk1"/>
                </a:solidFill>
                <a:latin typeface="Lato"/>
                <a:ea typeface="Lato"/>
                <a:cs typeface="Lato"/>
                <a:sym typeface="Lato"/>
              </a:rPr>
              <a:t>Rest of the application</a:t>
            </a:r>
            <a:endParaRPr b="0" sz="1400">
              <a:solidFill>
                <a:schemeClr val="dk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sz="1400">
                <a:latin typeface="Lato"/>
                <a:ea typeface="Lato"/>
                <a:cs typeface="Lato"/>
                <a:sym typeface="Lato"/>
              </a:rPr>
              <a:t>Process:</a:t>
            </a:r>
            <a:endParaRPr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User Authentication - Login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Data Encryption</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Data Upload</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Remote Learning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Download results</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p:txBody>
      </p:sp>
      <p:sp>
        <p:nvSpPr>
          <p:cNvPr id="276" name="Google Shape;276;p35"/>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4. Methods and Implementation</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pic>
        <p:nvPicPr>
          <p:cNvPr id="277" name="Google Shape;277;p35"/>
          <p:cNvPicPr preferRelativeResize="0"/>
          <p:nvPr/>
        </p:nvPicPr>
        <p:blipFill>
          <a:blip r:embed="rId3">
            <a:alphaModFix/>
          </a:blip>
          <a:stretch>
            <a:fillRect/>
          </a:stretch>
        </p:blipFill>
        <p:spPr>
          <a:xfrm>
            <a:off x="2710713" y="101150"/>
            <a:ext cx="4066475" cy="494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xit" presetID="10" presetSubtype="0">
                                  <p:stCondLst>
                                    <p:cond delay="0"/>
                                  </p:stCondLst>
                                  <p:childTnLst>
                                    <p:animEffect filter="fade" transition="out">
                                      <p:cBhvr>
                                        <p:cTn dur="1000"/>
                                        <p:tgtEl>
                                          <p:spTgt spid="277"/>
                                        </p:tgtEl>
                                      </p:cBhvr>
                                    </p:animEffect>
                                    <p:set>
                                      <p:cBhvr>
                                        <p:cTn dur="1" fill="hold">
                                          <p:stCondLst>
                                            <p:cond delay="1000"/>
                                          </p:stCondLst>
                                        </p:cTn>
                                        <p:tgtEl>
                                          <p:spTgt spid="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4.1</a:t>
            </a:r>
            <a:r>
              <a:rPr lang="en" sz="2000"/>
              <a:t>.		</a:t>
            </a:r>
            <a:r>
              <a:rPr lang="en" sz="2000"/>
              <a:t>Use-case Solution</a:t>
            </a:r>
            <a:endParaRPr sz="2000"/>
          </a:p>
        </p:txBody>
      </p:sp>
      <p:sp>
        <p:nvSpPr>
          <p:cNvPr id="284" name="Google Shape;284;p36"/>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Medical Use-case</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 </a:t>
            </a:r>
            <a:r>
              <a:rPr b="0" lang="en" sz="1400">
                <a:solidFill>
                  <a:schemeClr val="dk1"/>
                </a:solidFill>
                <a:latin typeface="Lato"/>
                <a:ea typeface="Lato"/>
                <a:cs typeface="Lato"/>
                <a:sym typeface="Lato"/>
              </a:rPr>
              <a:t>pharmaceutical company</a:t>
            </a:r>
            <a:r>
              <a:rPr b="0" lang="en" sz="1400">
                <a:latin typeface="Lato"/>
                <a:ea typeface="Lato"/>
                <a:cs typeface="Lato"/>
                <a:sym typeface="Lato"/>
              </a:rPr>
              <a:t> has a machine learning model that can </a:t>
            </a:r>
            <a:r>
              <a:rPr b="0" lang="en" sz="1400">
                <a:solidFill>
                  <a:schemeClr val="dk1"/>
                </a:solidFill>
                <a:latin typeface="Lato"/>
                <a:ea typeface="Lato"/>
                <a:cs typeface="Lato"/>
                <a:sym typeface="Lato"/>
              </a:rPr>
              <a:t>predict </a:t>
            </a:r>
            <a:r>
              <a:rPr b="0" lang="en" sz="1400">
                <a:latin typeface="Lato"/>
                <a:ea typeface="Lato"/>
                <a:cs typeface="Lato"/>
                <a:sym typeface="Lato"/>
              </a:rPr>
              <a:t>the occurrence of a disease to a certain extent.</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Participating clinics are very cautious with patient data - </a:t>
            </a:r>
            <a:r>
              <a:rPr b="0" lang="en" sz="1400">
                <a:solidFill>
                  <a:schemeClr val="dk1"/>
                </a:solidFill>
                <a:latin typeface="Lato"/>
                <a:ea typeface="Lato"/>
                <a:cs typeface="Lato"/>
                <a:sym typeface="Lato"/>
              </a:rPr>
              <a:t>Confidential </a:t>
            </a:r>
            <a:r>
              <a:rPr b="0" lang="en" sz="1400">
                <a:latin typeface="Lato"/>
                <a:ea typeface="Lato"/>
                <a:cs typeface="Lato"/>
                <a:sym typeface="Lato"/>
              </a:rPr>
              <a:t>and </a:t>
            </a:r>
            <a:r>
              <a:rPr b="0" lang="en" sz="1400">
                <a:solidFill>
                  <a:schemeClr val="dk1"/>
                </a:solidFill>
                <a:latin typeface="Lato"/>
                <a:ea typeface="Lato"/>
                <a:cs typeface="Lato"/>
                <a:sym typeface="Lato"/>
              </a:rPr>
              <a:t>Sensitive.</a:t>
            </a:r>
            <a:endParaRPr b="0" sz="1400">
              <a:solidFill>
                <a:schemeClr val="dk1"/>
              </a:solidFill>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Clinics do not possess the required </a:t>
            </a:r>
            <a:r>
              <a:rPr b="0" lang="en" sz="1400">
                <a:solidFill>
                  <a:schemeClr val="dk1"/>
                </a:solidFill>
                <a:latin typeface="Lato"/>
                <a:ea typeface="Lato"/>
                <a:cs typeface="Lato"/>
                <a:sym typeface="Lato"/>
              </a:rPr>
              <a:t>hardware </a:t>
            </a:r>
            <a:r>
              <a:rPr b="0" lang="en" sz="1400">
                <a:latin typeface="Lato"/>
                <a:ea typeface="Lato"/>
                <a:cs typeface="Lato"/>
                <a:sym typeface="Lato"/>
              </a:rPr>
              <a:t>nor the </a:t>
            </a:r>
            <a:r>
              <a:rPr b="0" lang="en" sz="1400">
                <a:solidFill>
                  <a:schemeClr val="dk1"/>
                </a:solidFill>
                <a:latin typeface="Lato"/>
                <a:ea typeface="Lato"/>
                <a:cs typeface="Lato"/>
                <a:sym typeface="Lato"/>
              </a:rPr>
              <a:t>knowledge </a:t>
            </a:r>
            <a:r>
              <a:rPr b="0" lang="en" sz="1400">
                <a:latin typeface="Lato"/>
                <a:ea typeface="Lato"/>
                <a:cs typeface="Lato"/>
                <a:sym typeface="Lato"/>
              </a:rPr>
              <a:t>to train the model locally.</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Solution: </a:t>
            </a:r>
            <a:endParaRPr b="0" sz="1400">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b="0" lang="en" sz="1400">
                <a:latin typeface="Lato"/>
                <a:ea typeface="Lato"/>
                <a:cs typeface="Lato"/>
                <a:sym typeface="Lato"/>
              </a:rPr>
              <a:t>Enclave application. </a:t>
            </a:r>
            <a:endParaRPr b="0" sz="1400">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b="0" lang="en" sz="1400">
                <a:latin typeface="Lato"/>
                <a:ea typeface="Lato"/>
                <a:cs typeface="Lato"/>
                <a:sym typeface="Lato"/>
              </a:rPr>
              <a:t>Encrypt data </a:t>
            </a:r>
            <a:r>
              <a:rPr b="0" lang="en" sz="1400">
                <a:solidFill>
                  <a:schemeClr val="dk1"/>
                </a:solidFill>
                <a:latin typeface="Lato"/>
                <a:ea typeface="Lato"/>
                <a:cs typeface="Lato"/>
                <a:sym typeface="Lato"/>
              </a:rPr>
              <a:t>locally </a:t>
            </a:r>
            <a:r>
              <a:rPr b="0" lang="en" sz="1400">
                <a:latin typeface="Lato"/>
                <a:ea typeface="Lato"/>
                <a:cs typeface="Lato"/>
                <a:sym typeface="Lato"/>
              </a:rPr>
              <a:t>and then </a:t>
            </a:r>
            <a:r>
              <a:rPr b="0" lang="en" sz="1400">
                <a:solidFill>
                  <a:schemeClr val="dk1"/>
                </a:solidFill>
                <a:latin typeface="Lato"/>
                <a:ea typeface="Lato"/>
                <a:cs typeface="Lato"/>
                <a:sym typeface="Lato"/>
              </a:rPr>
              <a:t>send </a:t>
            </a:r>
            <a:r>
              <a:rPr b="0" lang="en" sz="1400">
                <a:latin typeface="Lato"/>
                <a:ea typeface="Lato"/>
                <a:cs typeface="Lato"/>
                <a:sym typeface="Lato"/>
              </a:rPr>
              <a:t>it over to the secure machine learning platform.</a:t>
            </a:r>
            <a:endParaRPr b="0" sz="1400">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b="0" lang="en" sz="1400">
                <a:latin typeface="Lato"/>
                <a:ea typeface="Lato"/>
                <a:cs typeface="Lato"/>
                <a:sym typeface="Lato"/>
              </a:rPr>
              <a:t>The results are </a:t>
            </a:r>
            <a:r>
              <a:rPr b="0" lang="en" sz="1400">
                <a:solidFill>
                  <a:schemeClr val="dk1"/>
                </a:solidFill>
                <a:latin typeface="Lato"/>
                <a:ea typeface="Lato"/>
                <a:cs typeface="Lato"/>
                <a:sym typeface="Lato"/>
              </a:rPr>
              <a:t>encrypted </a:t>
            </a:r>
            <a:r>
              <a:rPr b="0" lang="en" sz="1400">
                <a:latin typeface="Lato"/>
                <a:ea typeface="Lato"/>
                <a:cs typeface="Lato"/>
                <a:sym typeface="Lato"/>
              </a:rPr>
              <a:t>and sent to all participating parties.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Success?</a:t>
            </a:r>
            <a:endParaRPr b="0" sz="1400">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b="0" lang="en" sz="1400">
                <a:latin typeface="Lato"/>
                <a:ea typeface="Lato"/>
                <a:cs typeface="Lato"/>
                <a:sym typeface="Lato"/>
              </a:rPr>
              <a:t>No </a:t>
            </a:r>
            <a:r>
              <a:rPr b="0" lang="en" sz="1400">
                <a:solidFill>
                  <a:schemeClr val="dk1"/>
                </a:solidFill>
                <a:latin typeface="Lato"/>
                <a:ea typeface="Lato"/>
                <a:cs typeface="Lato"/>
                <a:sym typeface="Lato"/>
              </a:rPr>
              <a:t>plaintext </a:t>
            </a:r>
            <a:r>
              <a:rPr b="0" lang="en" sz="1400">
                <a:latin typeface="Lato"/>
                <a:ea typeface="Lato"/>
                <a:cs typeface="Lato"/>
                <a:sym typeface="Lato"/>
              </a:rPr>
              <a:t>patient data ever leaves the clinics’ jurisdictions.</a:t>
            </a:r>
            <a:endParaRPr b="0" sz="1400">
              <a:latin typeface="Lato"/>
              <a:ea typeface="Lato"/>
              <a:cs typeface="Lato"/>
              <a:sym typeface="Lato"/>
            </a:endParaRPr>
          </a:p>
          <a:p>
            <a:pPr indent="-317500" lvl="2" marL="13716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Secure link</a:t>
            </a:r>
            <a:r>
              <a:rPr b="0" lang="en" sz="1400">
                <a:latin typeface="Lato"/>
                <a:ea typeface="Lato"/>
                <a:cs typeface="Lato"/>
                <a:sym typeface="Lato"/>
              </a:rPr>
              <a:t> and trust throughout the community and </a:t>
            </a:r>
            <a:r>
              <a:rPr b="0" lang="en" sz="1400">
                <a:solidFill>
                  <a:schemeClr val="dk1"/>
                </a:solidFill>
                <a:latin typeface="Lato"/>
                <a:ea typeface="Lato"/>
                <a:cs typeface="Lato"/>
                <a:sym typeface="Lato"/>
              </a:rPr>
              <a:t>train </a:t>
            </a:r>
            <a:r>
              <a:rPr b="0" lang="en" sz="1400">
                <a:latin typeface="Lato"/>
                <a:ea typeface="Lato"/>
                <a:cs typeface="Lato"/>
                <a:sym typeface="Lato"/>
              </a:rPr>
              <a:t>their model on all the combined data without actually having access to all of it. </a:t>
            </a:r>
            <a:endParaRPr b="0" sz="1400">
              <a:latin typeface="Lato"/>
              <a:ea typeface="Lato"/>
              <a:cs typeface="Lato"/>
              <a:sym typeface="Lato"/>
            </a:endParaRPr>
          </a:p>
          <a:p>
            <a:pPr indent="0" lvl="0" marL="457200" rtl="0" algn="l">
              <a:lnSpc>
                <a:spcPct val="115000"/>
              </a:lnSpc>
              <a:spcBef>
                <a:spcPts val="0"/>
              </a:spcBef>
              <a:spcAft>
                <a:spcPts val="0"/>
              </a:spcAft>
              <a:buNone/>
            </a:pPr>
            <a:r>
              <a:t/>
            </a:r>
            <a:endParaRPr b="0" sz="1400">
              <a:latin typeface="Lato"/>
              <a:ea typeface="Lato"/>
              <a:cs typeface="Lato"/>
              <a:sym typeface="Lato"/>
            </a:endParaRPr>
          </a:p>
        </p:txBody>
      </p:sp>
      <p:sp>
        <p:nvSpPr>
          <p:cNvPr id="285" name="Google Shape;285;p36"/>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4. Methods and Implementation</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a:t>
            </a:r>
            <a:r>
              <a:rPr lang="en" sz="2000"/>
              <a:t>Cancer Diagnostics Use case</a:t>
            </a:r>
            <a:endParaRPr sz="2000"/>
          </a:p>
        </p:txBody>
      </p:sp>
      <p:sp>
        <p:nvSpPr>
          <p:cNvPr id="292" name="Google Shape;292;p37"/>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Introduction</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The etiology of breast cancer involves several </a:t>
            </a:r>
            <a:r>
              <a:rPr b="0" lang="en" sz="1400">
                <a:solidFill>
                  <a:schemeClr val="dk1"/>
                </a:solidFill>
                <a:latin typeface="Lato"/>
                <a:ea typeface="Lato"/>
                <a:cs typeface="Lato"/>
                <a:sym typeface="Lato"/>
              </a:rPr>
              <a:t>physiological</a:t>
            </a:r>
            <a:r>
              <a:rPr b="0" lang="en" sz="1400">
                <a:latin typeface="Lato"/>
                <a:ea typeface="Lato"/>
                <a:cs typeface="Lato"/>
                <a:sym typeface="Lato"/>
              </a:rPr>
              <a:t>, </a:t>
            </a:r>
            <a:r>
              <a:rPr b="0" lang="en" sz="1400">
                <a:solidFill>
                  <a:schemeClr val="dk1"/>
                </a:solidFill>
                <a:latin typeface="Lato"/>
                <a:ea typeface="Lato"/>
                <a:cs typeface="Lato"/>
                <a:sym typeface="Lato"/>
              </a:rPr>
              <a:t>genetic</a:t>
            </a:r>
            <a:r>
              <a:rPr b="0" lang="en" sz="1400">
                <a:latin typeface="Lato"/>
                <a:ea typeface="Lato"/>
                <a:cs typeface="Lato"/>
                <a:sym typeface="Lato"/>
              </a:rPr>
              <a:t>, </a:t>
            </a:r>
            <a:r>
              <a:rPr b="0" lang="en" sz="1400">
                <a:solidFill>
                  <a:schemeClr val="dk1"/>
                </a:solidFill>
                <a:latin typeface="Lato"/>
                <a:ea typeface="Lato"/>
                <a:cs typeface="Lato"/>
                <a:sym typeface="Lato"/>
              </a:rPr>
              <a:t>dietary </a:t>
            </a:r>
            <a:r>
              <a:rPr b="0" lang="en" sz="1400">
                <a:latin typeface="Lato"/>
                <a:ea typeface="Lato"/>
                <a:cs typeface="Lato"/>
                <a:sym typeface="Lato"/>
              </a:rPr>
              <a:t>factors.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Even before a person develops cancer, a machine learning based prediction model may provide insights into their susceptibility to the disease.</a:t>
            </a:r>
            <a:endParaRPr b="0" sz="1400">
              <a:latin typeface="Lato"/>
              <a:ea typeface="Lato"/>
              <a:cs typeface="Lato"/>
              <a:sym typeface="Lato"/>
            </a:endParaRPr>
          </a:p>
          <a:p>
            <a:pPr indent="0" lvl="0" marL="914400" rtl="0" algn="l">
              <a:lnSpc>
                <a:spcPct val="115000"/>
              </a:lnSpc>
              <a:spcBef>
                <a:spcPts val="0"/>
              </a:spcBef>
              <a:spcAft>
                <a:spcPts val="0"/>
              </a:spcAft>
              <a:buNone/>
            </a:pPr>
            <a:r>
              <a:t/>
            </a:r>
            <a:endParaRPr b="0" sz="1400">
              <a:latin typeface="Lato"/>
              <a:ea typeface="Lato"/>
              <a:cs typeface="Lato"/>
              <a:sym typeface="Lato"/>
            </a:endParaRPr>
          </a:p>
        </p:txBody>
      </p:sp>
      <p:pic>
        <p:nvPicPr>
          <p:cNvPr id="293" name="Google Shape;293;p37"/>
          <p:cNvPicPr preferRelativeResize="0"/>
          <p:nvPr/>
        </p:nvPicPr>
        <p:blipFill>
          <a:blip r:embed="rId3">
            <a:alphaModFix/>
          </a:blip>
          <a:stretch>
            <a:fillRect/>
          </a:stretch>
        </p:blipFill>
        <p:spPr>
          <a:xfrm>
            <a:off x="3197388" y="2154552"/>
            <a:ext cx="3338118" cy="2364500"/>
          </a:xfrm>
          <a:prstGeom prst="rect">
            <a:avLst/>
          </a:prstGeom>
          <a:noFill/>
          <a:ln>
            <a:noFill/>
          </a:ln>
        </p:spPr>
      </p:pic>
      <p:grpSp>
        <p:nvGrpSpPr>
          <p:cNvPr id="294" name="Google Shape;294;p37"/>
          <p:cNvGrpSpPr/>
          <p:nvPr/>
        </p:nvGrpSpPr>
        <p:grpSpPr>
          <a:xfrm>
            <a:off x="1207325" y="2137025"/>
            <a:ext cx="3054950" cy="1969125"/>
            <a:chOff x="1207325" y="2137025"/>
            <a:chExt cx="3054950" cy="1969125"/>
          </a:xfrm>
        </p:grpSpPr>
        <p:sp>
          <p:nvSpPr>
            <p:cNvPr id="295" name="Google Shape;295;p37"/>
            <p:cNvSpPr txBox="1"/>
            <p:nvPr/>
          </p:nvSpPr>
          <p:spPr>
            <a:xfrm>
              <a:off x="1207325" y="2725350"/>
              <a:ext cx="1409700" cy="3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Physiological </a:t>
              </a:r>
              <a:endParaRPr b="1">
                <a:solidFill>
                  <a:schemeClr val="lt1"/>
                </a:solidFill>
                <a:latin typeface="Lato"/>
                <a:ea typeface="Lato"/>
                <a:cs typeface="Lato"/>
                <a:sym typeface="Lato"/>
              </a:endParaRPr>
            </a:p>
          </p:txBody>
        </p:sp>
        <p:sp>
          <p:nvSpPr>
            <p:cNvPr id="296" name="Google Shape;296;p37"/>
            <p:cNvSpPr txBox="1"/>
            <p:nvPr/>
          </p:nvSpPr>
          <p:spPr>
            <a:xfrm>
              <a:off x="1207325" y="3030150"/>
              <a:ext cx="1409700" cy="3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Genetic</a:t>
              </a:r>
              <a:endParaRPr b="1">
                <a:solidFill>
                  <a:schemeClr val="lt1"/>
                </a:solidFill>
                <a:latin typeface="Lato"/>
                <a:ea typeface="Lato"/>
                <a:cs typeface="Lato"/>
                <a:sym typeface="Lato"/>
              </a:endParaRPr>
            </a:p>
          </p:txBody>
        </p:sp>
        <p:sp>
          <p:nvSpPr>
            <p:cNvPr id="297" name="Google Shape;297;p37"/>
            <p:cNvSpPr txBox="1"/>
            <p:nvPr/>
          </p:nvSpPr>
          <p:spPr>
            <a:xfrm>
              <a:off x="1207325" y="3334950"/>
              <a:ext cx="1409700" cy="31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Dietary</a:t>
              </a:r>
              <a:endParaRPr b="1">
                <a:solidFill>
                  <a:schemeClr val="lt1"/>
                </a:solidFill>
                <a:latin typeface="Lato"/>
                <a:ea typeface="Lato"/>
                <a:cs typeface="Lato"/>
                <a:sym typeface="Lato"/>
              </a:endParaRPr>
            </a:p>
          </p:txBody>
        </p:sp>
        <p:cxnSp>
          <p:nvCxnSpPr>
            <p:cNvPr id="298" name="Google Shape;298;p37"/>
            <p:cNvCxnSpPr>
              <a:endCxn id="299" idx="1"/>
            </p:cNvCxnSpPr>
            <p:nvPr/>
          </p:nvCxnSpPr>
          <p:spPr>
            <a:xfrm flipH="1" rot="10800000">
              <a:off x="2455375" y="2333825"/>
              <a:ext cx="784800" cy="588600"/>
            </a:xfrm>
            <a:prstGeom prst="straightConnector1">
              <a:avLst/>
            </a:prstGeom>
            <a:noFill/>
            <a:ln cap="flat" cmpd="sng" w="9525">
              <a:solidFill>
                <a:schemeClr val="dk1"/>
              </a:solidFill>
              <a:prstDash val="solid"/>
              <a:round/>
              <a:headEnd len="med" w="med" type="none"/>
              <a:tailEnd len="med" w="med" type="triangle"/>
            </a:ln>
          </p:spPr>
        </p:cxnSp>
        <p:cxnSp>
          <p:nvCxnSpPr>
            <p:cNvPr id="300" name="Google Shape;300;p37"/>
            <p:cNvCxnSpPr>
              <a:endCxn id="301" idx="1"/>
            </p:cNvCxnSpPr>
            <p:nvPr/>
          </p:nvCxnSpPr>
          <p:spPr>
            <a:xfrm flipH="1" rot="10800000">
              <a:off x="2283475" y="2842550"/>
              <a:ext cx="956700" cy="381300"/>
            </a:xfrm>
            <a:prstGeom prst="straightConnector1">
              <a:avLst/>
            </a:prstGeom>
            <a:noFill/>
            <a:ln cap="flat" cmpd="sng" w="9525">
              <a:solidFill>
                <a:schemeClr val="dk1"/>
              </a:solidFill>
              <a:prstDash val="solid"/>
              <a:round/>
              <a:headEnd len="med" w="med" type="none"/>
              <a:tailEnd len="med" w="med" type="triangle"/>
            </a:ln>
          </p:spPr>
        </p:cxnSp>
        <p:cxnSp>
          <p:nvCxnSpPr>
            <p:cNvPr id="302" name="Google Shape;302;p37"/>
            <p:cNvCxnSpPr>
              <a:endCxn id="303" idx="1"/>
            </p:cNvCxnSpPr>
            <p:nvPr/>
          </p:nvCxnSpPr>
          <p:spPr>
            <a:xfrm flipH="1" rot="10800000">
              <a:off x="2272375" y="3375950"/>
              <a:ext cx="967800" cy="181800"/>
            </a:xfrm>
            <a:prstGeom prst="straightConnector1">
              <a:avLst/>
            </a:prstGeom>
            <a:noFill/>
            <a:ln cap="flat" cmpd="sng" w="9525">
              <a:solidFill>
                <a:schemeClr val="dk1"/>
              </a:solidFill>
              <a:prstDash val="solid"/>
              <a:round/>
              <a:headEnd len="med" w="med" type="none"/>
              <a:tailEnd len="med" w="med" type="triangle"/>
            </a:ln>
          </p:spPr>
        </p:cxnSp>
        <p:cxnSp>
          <p:nvCxnSpPr>
            <p:cNvPr id="304" name="Google Shape;304;p37"/>
            <p:cNvCxnSpPr>
              <a:endCxn id="305" idx="1"/>
            </p:cNvCxnSpPr>
            <p:nvPr/>
          </p:nvCxnSpPr>
          <p:spPr>
            <a:xfrm>
              <a:off x="2283475" y="3546650"/>
              <a:ext cx="956700" cy="362700"/>
            </a:xfrm>
            <a:prstGeom prst="straightConnector1">
              <a:avLst/>
            </a:prstGeom>
            <a:noFill/>
            <a:ln cap="flat" cmpd="sng" w="9525">
              <a:solidFill>
                <a:schemeClr val="dk1"/>
              </a:solidFill>
              <a:prstDash val="solid"/>
              <a:round/>
              <a:headEnd len="med" w="med" type="none"/>
              <a:tailEnd len="med" w="med" type="triangle"/>
            </a:ln>
          </p:spPr>
        </p:cxnSp>
        <p:sp>
          <p:nvSpPr>
            <p:cNvPr id="299" name="Google Shape;299;p37"/>
            <p:cNvSpPr/>
            <p:nvPr/>
          </p:nvSpPr>
          <p:spPr>
            <a:xfrm>
              <a:off x="3240175" y="2137025"/>
              <a:ext cx="1022100" cy="3936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7"/>
            <p:cNvSpPr/>
            <p:nvPr/>
          </p:nvSpPr>
          <p:spPr>
            <a:xfrm>
              <a:off x="3240175" y="2645750"/>
              <a:ext cx="1022100" cy="3936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3240175" y="3179150"/>
              <a:ext cx="1022100" cy="3936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3240175" y="3712550"/>
              <a:ext cx="1022100" cy="3936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7"/>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4. Methods and Implementation</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38"/>
          <p:cNvSpPr txBox="1"/>
          <p:nvPr>
            <p:ph type="title"/>
          </p:nvPr>
        </p:nvSpPr>
        <p:spPr>
          <a:xfrm>
            <a:off x="390575" y="27332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Cancer Diagnostics Use case</a:t>
            </a:r>
            <a:endParaRPr sz="2000"/>
          </a:p>
        </p:txBody>
      </p:sp>
      <p:sp>
        <p:nvSpPr>
          <p:cNvPr id="313" name="Google Shape;313;p38"/>
          <p:cNvSpPr txBox="1"/>
          <p:nvPr>
            <p:ph type="title"/>
          </p:nvPr>
        </p:nvSpPr>
        <p:spPr>
          <a:xfrm>
            <a:off x="554600" y="764500"/>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Hospital A Encrypts their data set. </a:t>
            </a:r>
            <a:endParaRPr b="0" sz="1400">
              <a:latin typeface="Lato"/>
              <a:ea typeface="Lato"/>
              <a:cs typeface="Lato"/>
              <a:sym typeface="Lato"/>
            </a:endParaRPr>
          </a:p>
        </p:txBody>
      </p:sp>
      <p:pic>
        <p:nvPicPr>
          <p:cNvPr id="314" name="Google Shape;314;p38" title="HospitalA.wmv">
            <a:hlinkClick r:id="rId3"/>
          </p:cNvPr>
          <p:cNvPicPr preferRelativeResize="0"/>
          <p:nvPr/>
        </p:nvPicPr>
        <p:blipFill>
          <a:blip r:embed="rId4">
            <a:alphaModFix/>
          </a:blip>
          <a:stretch>
            <a:fillRect/>
          </a:stretch>
        </p:blipFill>
        <p:spPr>
          <a:xfrm>
            <a:off x="1497450" y="1466500"/>
            <a:ext cx="6019949" cy="3112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9"/>
          <p:cNvSpPr txBox="1"/>
          <p:nvPr>
            <p:ph type="title"/>
          </p:nvPr>
        </p:nvSpPr>
        <p:spPr>
          <a:xfrm>
            <a:off x="390575" y="27332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Cancer Diagnostics Use case</a:t>
            </a:r>
            <a:endParaRPr sz="2000"/>
          </a:p>
        </p:txBody>
      </p:sp>
      <p:sp>
        <p:nvSpPr>
          <p:cNvPr id="321" name="Google Shape;321;p39"/>
          <p:cNvSpPr txBox="1"/>
          <p:nvPr>
            <p:ph type="title"/>
          </p:nvPr>
        </p:nvSpPr>
        <p:spPr>
          <a:xfrm>
            <a:off x="554600" y="764500"/>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Training with just 1 hospital as a participant. </a:t>
            </a:r>
            <a:endParaRPr b="0" sz="1400">
              <a:latin typeface="Lato"/>
              <a:ea typeface="Lato"/>
              <a:cs typeface="Lato"/>
              <a:sym typeface="Lato"/>
            </a:endParaRPr>
          </a:p>
        </p:txBody>
      </p:sp>
      <p:pic>
        <p:nvPicPr>
          <p:cNvPr id="322" name="Google Shape;322;p39" title="HospitalA-only-train.wmv">
            <a:hlinkClick r:id="rId3"/>
          </p:cNvPr>
          <p:cNvPicPr preferRelativeResize="0"/>
          <p:nvPr/>
        </p:nvPicPr>
        <p:blipFill>
          <a:blip r:embed="rId4">
            <a:alphaModFix/>
          </a:blip>
          <a:stretch>
            <a:fillRect/>
          </a:stretch>
        </p:blipFill>
        <p:spPr>
          <a:xfrm>
            <a:off x="2408221" y="1416300"/>
            <a:ext cx="4469848" cy="2310901"/>
          </a:xfrm>
          <a:prstGeom prst="rect">
            <a:avLst/>
          </a:prstGeom>
          <a:noFill/>
          <a:ln>
            <a:noFill/>
          </a:ln>
        </p:spPr>
      </p:pic>
      <p:sp>
        <p:nvSpPr>
          <p:cNvPr id="323" name="Google Shape;323;p39"/>
          <p:cNvSpPr txBox="1"/>
          <p:nvPr>
            <p:ph type="title"/>
          </p:nvPr>
        </p:nvSpPr>
        <p:spPr>
          <a:xfrm>
            <a:off x="943725" y="3986750"/>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Test Accuracy : 83.3%</a:t>
            </a:r>
            <a:endParaRPr b="0" sz="14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40" title="HospitalB.wmv">
            <a:hlinkClick r:id="rId3"/>
          </p:cNvPr>
          <p:cNvPicPr preferRelativeResize="0"/>
          <p:nvPr/>
        </p:nvPicPr>
        <p:blipFill>
          <a:blip r:embed="rId4">
            <a:alphaModFix/>
          </a:blip>
          <a:stretch>
            <a:fillRect/>
          </a:stretch>
        </p:blipFill>
        <p:spPr>
          <a:xfrm>
            <a:off x="1433300" y="1699825"/>
            <a:ext cx="5950525" cy="3296450"/>
          </a:xfrm>
          <a:prstGeom prst="rect">
            <a:avLst/>
          </a:prstGeom>
          <a:noFill/>
          <a:ln>
            <a:noFill/>
          </a:ln>
          <a:effectLst>
            <a:outerShdw blurRad="57150" rotWithShape="0" algn="bl" dir="5400000" dist="19050">
              <a:srgbClr val="000000">
                <a:alpha val="50000"/>
              </a:srgbClr>
            </a:outerShdw>
          </a:effectLst>
        </p:spPr>
      </p:pic>
      <p:sp>
        <p:nvSpPr>
          <p:cNvPr id="330" name="Google Shape;330;p40"/>
          <p:cNvSpPr txBox="1"/>
          <p:nvPr>
            <p:ph type="title"/>
          </p:nvPr>
        </p:nvSpPr>
        <p:spPr>
          <a:xfrm>
            <a:off x="390575" y="27332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Cancer Diagnostics Use case</a:t>
            </a:r>
            <a:endParaRPr sz="2000"/>
          </a:p>
        </p:txBody>
      </p:sp>
      <p:sp>
        <p:nvSpPr>
          <p:cNvPr id="331" name="Google Shape;331;p40"/>
          <p:cNvSpPr txBox="1"/>
          <p:nvPr>
            <p:ph type="title"/>
          </p:nvPr>
        </p:nvSpPr>
        <p:spPr>
          <a:xfrm>
            <a:off x="543850" y="904375"/>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Hospital B Encrypts their data set. </a:t>
            </a:r>
            <a:endParaRPr b="0" sz="14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41"/>
          <p:cNvSpPr txBox="1"/>
          <p:nvPr>
            <p:ph type="title"/>
          </p:nvPr>
        </p:nvSpPr>
        <p:spPr>
          <a:xfrm>
            <a:off x="390575" y="27332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Cancer Diagnostics Use case</a:t>
            </a:r>
            <a:endParaRPr sz="2000"/>
          </a:p>
        </p:txBody>
      </p:sp>
      <p:sp>
        <p:nvSpPr>
          <p:cNvPr id="338" name="Google Shape;338;p41"/>
          <p:cNvSpPr txBox="1"/>
          <p:nvPr>
            <p:ph type="title"/>
          </p:nvPr>
        </p:nvSpPr>
        <p:spPr>
          <a:xfrm>
            <a:off x="543850" y="904375"/>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Training with just 2 </a:t>
            </a:r>
            <a:r>
              <a:rPr b="0" lang="en" sz="1400">
                <a:latin typeface="Lato"/>
                <a:ea typeface="Lato"/>
                <a:cs typeface="Lato"/>
                <a:sym typeface="Lato"/>
              </a:rPr>
              <a:t>participating</a:t>
            </a:r>
            <a:r>
              <a:rPr b="0" lang="en" sz="1400">
                <a:latin typeface="Lato"/>
                <a:ea typeface="Lato"/>
                <a:cs typeface="Lato"/>
                <a:sym typeface="Lato"/>
              </a:rPr>
              <a:t> hospitals.</a:t>
            </a:r>
            <a:endParaRPr b="0" sz="1400">
              <a:solidFill>
                <a:srgbClr val="000000"/>
              </a:solidFill>
              <a:latin typeface="Lato"/>
              <a:ea typeface="Lato"/>
              <a:cs typeface="Lato"/>
              <a:sym typeface="Lato"/>
            </a:endParaRPr>
          </a:p>
        </p:txBody>
      </p:sp>
      <p:pic>
        <p:nvPicPr>
          <p:cNvPr id="339" name="Google Shape;339;p41" title="HospitalA- Complete Train.wmv">
            <a:hlinkClick r:id="rId3"/>
          </p:cNvPr>
          <p:cNvPicPr preferRelativeResize="0"/>
          <p:nvPr/>
        </p:nvPicPr>
        <p:blipFill>
          <a:blip r:embed="rId4">
            <a:alphaModFix/>
          </a:blip>
          <a:stretch>
            <a:fillRect/>
          </a:stretch>
        </p:blipFill>
        <p:spPr>
          <a:xfrm>
            <a:off x="1908588" y="1381100"/>
            <a:ext cx="5326824" cy="2712375"/>
          </a:xfrm>
          <a:prstGeom prst="rect">
            <a:avLst/>
          </a:prstGeom>
          <a:noFill/>
          <a:ln>
            <a:noFill/>
          </a:ln>
        </p:spPr>
      </p:pic>
      <p:sp>
        <p:nvSpPr>
          <p:cNvPr id="340" name="Google Shape;340;p41"/>
          <p:cNvSpPr txBox="1"/>
          <p:nvPr>
            <p:ph type="title"/>
          </p:nvPr>
        </p:nvSpPr>
        <p:spPr>
          <a:xfrm>
            <a:off x="943725" y="4191200"/>
            <a:ext cx="7109100" cy="702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0" lang="en" sz="1400">
                <a:latin typeface="Lato"/>
                <a:ea typeface="Lato"/>
                <a:cs typeface="Lato"/>
                <a:sym typeface="Lato"/>
              </a:rPr>
              <a:t>Test Accuracy : 95%</a:t>
            </a:r>
            <a:endParaRPr b="0" sz="14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4294967295" type="title"/>
          </p:nvPr>
        </p:nvSpPr>
        <p:spPr>
          <a:xfrm>
            <a:off x="535775" y="45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Abstract -Explained</a:t>
            </a:r>
            <a:endParaRPr sz="2400"/>
          </a:p>
        </p:txBody>
      </p:sp>
      <p:sp>
        <p:nvSpPr>
          <p:cNvPr id="89" name="Google Shape;89;p15"/>
          <p:cNvSpPr txBox="1"/>
          <p:nvPr>
            <p:ph idx="4294967295" type="body"/>
          </p:nvPr>
        </p:nvSpPr>
        <p:spPr>
          <a:xfrm>
            <a:off x="809175" y="957825"/>
            <a:ext cx="8070300" cy="418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Trust</a:t>
            </a:r>
            <a:br>
              <a:rPr lang="en" sz="1400">
                <a:latin typeface="Raleway"/>
                <a:ea typeface="Raleway"/>
                <a:cs typeface="Raleway"/>
                <a:sym typeface="Raleway"/>
              </a:rPr>
            </a:br>
            <a:r>
              <a:rPr lang="en" sz="1200">
                <a:latin typeface="Raleway"/>
                <a:ea typeface="Raleway"/>
                <a:cs typeface="Raleway"/>
                <a:sym typeface="Raleway"/>
              </a:rPr>
              <a:t>Third party infrastructure providers, privileged softwares and other tenants - Malicious or “Honest but Curious.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Sensitive &amp; Confidential </a:t>
            </a:r>
            <a:br>
              <a:rPr lang="en" sz="1400">
                <a:latin typeface="Raleway"/>
                <a:ea typeface="Raleway"/>
                <a:cs typeface="Raleway"/>
                <a:sym typeface="Raleway"/>
              </a:rPr>
            </a:br>
            <a:r>
              <a:rPr lang="en" sz="1200">
                <a:latin typeface="Raleway"/>
                <a:ea typeface="Raleway"/>
                <a:cs typeface="Raleway"/>
                <a:sym typeface="Raleway"/>
              </a:rPr>
              <a:t> Data sets owned by enterprises and customers making Machine Learning borderline improbable.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Signiﬁcant security risks</a:t>
            </a:r>
            <a:br>
              <a:rPr lang="en" sz="1400">
                <a:latin typeface="Raleway"/>
                <a:ea typeface="Raleway"/>
                <a:cs typeface="Raleway"/>
                <a:sym typeface="Raleway"/>
              </a:rPr>
            </a:br>
            <a:r>
              <a:rPr lang="en" sz="1200">
                <a:latin typeface="Raleway"/>
                <a:ea typeface="Raleway"/>
                <a:cs typeface="Raleway"/>
                <a:sym typeface="Raleway"/>
              </a:rPr>
              <a:t>Competitive take-over, breach of individual privacy.</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Intel SGX</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solidFill>
                  <a:srgbClr val="000000"/>
                </a:solidFill>
                <a:latin typeface="Raleway"/>
                <a:ea typeface="Raleway"/>
                <a:cs typeface="Raleway"/>
                <a:sym typeface="Raleway"/>
              </a:rPr>
              <a:t>Hardware-assisted Trusted Execution Environment (TEE)</a:t>
            </a:r>
            <a:r>
              <a:rPr b="1" lang="en" sz="1100">
                <a:solidFill>
                  <a:srgbClr val="000000"/>
                </a:solidFill>
                <a:latin typeface="Raleway"/>
                <a:ea typeface="Raleway"/>
                <a:cs typeface="Raleway"/>
                <a:sym typeface="Raleway"/>
              </a:rPr>
              <a:t> </a:t>
            </a:r>
            <a:r>
              <a:rPr b="1" lang="en" sz="1100">
                <a:solidFill>
                  <a:srgbClr val="000000"/>
                </a:solidFill>
                <a:latin typeface="Bree Serif"/>
                <a:ea typeface="Bree Serif"/>
                <a:cs typeface="Bree Serif"/>
                <a:sym typeface="Bree Serif"/>
              </a:rPr>
              <a:t>+</a:t>
            </a:r>
            <a:r>
              <a:rPr lang="en" sz="1200">
                <a:solidFill>
                  <a:srgbClr val="000000"/>
                </a:solidFill>
                <a:latin typeface="Raleway"/>
                <a:ea typeface="Raleway"/>
                <a:cs typeface="Raleway"/>
                <a:sym typeface="Raleway"/>
              </a:rPr>
              <a:t>  Set of instructions for secure development. </a:t>
            </a:r>
            <a:endParaRPr sz="1200">
              <a:solidFill>
                <a:srgbClr val="000000"/>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Securely Sealed &amp; Transmitted</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solidFill>
                  <a:srgbClr val="000000"/>
                </a:solidFill>
                <a:latin typeface="Raleway"/>
                <a:ea typeface="Raleway"/>
                <a:cs typeface="Raleway"/>
                <a:sym typeface="Raleway"/>
              </a:rPr>
              <a:t>AES-GCM Authenticated Encryption + Attestation.</a:t>
            </a:r>
            <a:endParaRPr sz="1200">
              <a:solidFill>
                <a:srgbClr val="000000"/>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Responsible software design</a:t>
            </a:r>
            <a:endParaRPr b="1" sz="1200">
              <a:solidFill>
                <a:schemeClr val="dk1"/>
              </a:solidFill>
              <a:latin typeface="Raleway"/>
              <a:ea typeface="Raleway"/>
              <a:cs typeface="Raleway"/>
              <a:sym typeface="Raleway"/>
            </a:endParaRPr>
          </a:p>
          <a:p>
            <a:pPr indent="0" lvl="0" marL="0" rtl="0" algn="l">
              <a:spcBef>
                <a:spcPts val="1000"/>
              </a:spcBef>
              <a:spcAft>
                <a:spcPts val="0"/>
              </a:spcAft>
              <a:buNone/>
            </a:pPr>
            <a:r>
              <a:rPr lang="en" sz="1200">
                <a:solidFill>
                  <a:srgbClr val="000000"/>
                </a:solidFill>
                <a:latin typeface="Raleway"/>
                <a:ea typeface="Raleway"/>
                <a:cs typeface="Raleway"/>
                <a:sym typeface="Raleway"/>
              </a:rPr>
              <a:t>	Application and enclave life cycles + Secure APIs + Practices.</a:t>
            </a:r>
            <a:endParaRPr sz="1200">
              <a:solidFill>
                <a:srgbClr val="000000"/>
              </a:solidFill>
              <a:latin typeface="Raleway"/>
              <a:ea typeface="Raleway"/>
              <a:cs typeface="Raleway"/>
              <a:sym typeface="Raleway"/>
            </a:endParaRPr>
          </a:p>
          <a:p>
            <a:pPr indent="0" lvl="0" marL="457200" rtl="0" algn="l">
              <a:spcBef>
                <a:spcPts val="1000"/>
              </a:spcBef>
              <a:spcAft>
                <a:spcPts val="1000"/>
              </a:spcAft>
              <a:buNone/>
            </a:pPr>
            <a:r>
              <a:t/>
            </a:r>
            <a:endParaRPr sz="1200">
              <a:solidFill>
                <a:srgbClr val="000000"/>
              </a:solidFill>
              <a:latin typeface="Raleway"/>
              <a:ea typeface="Raleway"/>
              <a:cs typeface="Raleway"/>
              <a:sym typeface="Raleway"/>
            </a:endParaRPr>
          </a:p>
        </p:txBody>
      </p:sp>
      <p:sp>
        <p:nvSpPr>
          <p:cNvPr id="90" name="Google Shape;9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2"/>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4.2.		Cancer Diagnostics Use case</a:t>
            </a:r>
            <a:endParaRPr sz="2000"/>
          </a:p>
        </p:txBody>
      </p:sp>
      <p:sp>
        <p:nvSpPr>
          <p:cNvPr id="347" name="Google Shape;347;p42"/>
          <p:cNvSpPr txBox="1"/>
          <p:nvPr>
            <p:ph type="title"/>
          </p:nvPr>
        </p:nvSpPr>
        <p:spPr>
          <a:xfrm>
            <a:off x="608400" y="1385425"/>
            <a:ext cx="8292600" cy="1827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Results :</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Accuracy </a:t>
            </a:r>
            <a:r>
              <a:rPr b="0" lang="en" sz="1400">
                <a:solidFill>
                  <a:schemeClr val="dk1"/>
                </a:solidFill>
                <a:latin typeface="Lato"/>
                <a:ea typeface="Lato"/>
                <a:cs typeface="Lato"/>
                <a:sym typeface="Lato"/>
              </a:rPr>
              <a:t>increases </a:t>
            </a:r>
            <a:r>
              <a:rPr b="0" lang="en" sz="1400">
                <a:latin typeface="Lato"/>
                <a:ea typeface="Lato"/>
                <a:cs typeface="Lato"/>
                <a:sym typeface="Lato"/>
              </a:rPr>
              <a:t>with the number of participating clinics and their data sets.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Patient data is </a:t>
            </a:r>
            <a:r>
              <a:rPr b="0" lang="en" sz="1400">
                <a:solidFill>
                  <a:schemeClr val="dk1"/>
                </a:solidFill>
                <a:latin typeface="Lato"/>
                <a:ea typeface="Lato"/>
                <a:cs typeface="Lato"/>
                <a:sym typeface="Lato"/>
              </a:rPr>
              <a:t>secure </a:t>
            </a:r>
            <a:r>
              <a:rPr b="0" lang="en" sz="1400">
                <a:latin typeface="Lato"/>
                <a:ea typeface="Lato"/>
                <a:cs typeface="Lato"/>
                <a:sym typeface="Lato"/>
              </a:rPr>
              <a:t>and </a:t>
            </a:r>
            <a:r>
              <a:rPr b="0" lang="en" sz="1400">
                <a:solidFill>
                  <a:schemeClr val="dk1"/>
                </a:solidFill>
                <a:latin typeface="Lato"/>
                <a:ea typeface="Lato"/>
                <a:cs typeface="Lato"/>
                <a:sym typeface="Lato"/>
              </a:rPr>
              <a:t>tamper resistant</a:t>
            </a:r>
            <a:r>
              <a:rPr b="0" lang="en" sz="1400">
                <a:latin typeface="Lato"/>
                <a:ea typeface="Lato"/>
                <a:cs typeface="Lato"/>
                <a:sym typeface="Lato"/>
              </a:rPr>
              <a:t>.</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Different Hospitals or clinics </a:t>
            </a:r>
            <a:r>
              <a:rPr b="0" lang="en" sz="1400">
                <a:solidFill>
                  <a:schemeClr val="dk1"/>
                </a:solidFill>
                <a:latin typeface="Lato"/>
                <a:ea typeface="Lato"/>
                <a:cs typeface="Lato"/>
                <a:sym typeface="Lato"/>
              </a:rPr>
              <a:t>do not have access</a:t>
            </a:r>
            <a:r>
              <a:rPr b="0" lang="en" sz="1400">
                <a:latin typeface="Lato"/>
                <a:ea typeface="Lato"/>
                <a:cs typeface="Lato"/>
                <a:sym typeface="Lato"/>
              </a:rPr>
              <a:t> to the plaintext data uploaded by the other participants.</a:t>
            </a:r>
            <a:endParaRPr b="0" sz="1400">
              <a:latin typeface="Lato"/>
              <a:ea typeface="Lato"/>
              <a:cs typeface="Lato"/>
              <a:sym typeface="Lato"/>
            </a:endParaRPr>
          </a:p>
          <a:p>
            <a:pPr indent="-317500" lvl="1" marL="914400" rtl="0" algn="l">
              <a:lnSpc>
                <a:spcPct val="115000"/>
              </a:lnSpc>
              <a:spcBef>
                <a:spcPts val="0"/>
              </a:spcBef>
              <a:spcAft>
                <a:spcPts val="0"/>
              </a:spcAft>
              <a:buSzPts val="1400"/>
              <a:buFont typeface="Lato"/>
              <a:buChar char="○"/>
            </a:pPr>
            <a:r>
              <a:rPr b="0" lang="en" sz="1400">
                <a:latin typeface="Lato"/>
                <a:ea typeface="Lato"/>
                <a:cs typeface="Lato"/>
                <a:sym typeface="Lato"/>
              </a:rPr>
              <a:t>Accuracy of up to </a:t>
            </a:r>
            <a:r>
              <a:rPr b="0" lang="en" sz="1400">
                <a:solidFill>
                  <a:schemeClr val="dk1"/>
                </a:solidFill>
                <a:latin typeface="Lato"/>
                <a:ea typeface="Lato"/>
                <a:cs typeface="Lato"/>
                <a:sym typeface="Lato"/>
              </a:rPr>
              <a:t>95%</a:t>
            </a:r>
            <a:r>
              <a:rPr b="0" lang="en" sz="1400">
                <a:latin typeface="Lato"/>
                <a:ea typeface="Lato"/>
                <a:cs typeface="Lato"/>
                <a:sym typeface="Lato"/>
              </a:rPr>
              <a:t> with all the sample data sets.</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p:txBody>
      </p:sp>
      <p:sp>
        <p:nvSpPr>
          <p:cNvPr id="348" name="Google Shape;348;p42"/>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4. Methods and Implementation</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43"/>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4.4.		</a:t>
            </a:r>
            <a:r>
              <a:rPr lang="en" sz="2000"/>
              <a:t>Software design</a:t>
            </a:r>
            <a:endParaRPr sz="2000"/>
          </a:p>
        </p:txBody>
      </p:sp>
      <p:sp>
        <p:nvSpPr>
          <p:cNvPr id="355" name="Google Shape;355;p43"/>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t/>
            </a:r>
            <a:endParaRPr b="0" sz="1400">
              <a:latin typeface="Lato"/>
              <a:ea typeface="Lato"/>
              <a:cs typeface="Lato"/>
              <a:sym typeface="Lato"/>
            </a:endParaRPr>
          </a:p>
        </p:txBody>
      </p:sp>
      <p:pic>
        <p:nvPicPr>
          <p:cNvPr id="356" name="Google Shape;356;p43"/>
          <p:cNvPicPr preferRelativeResize="0"/>
          <p:nvPr/>
        </p:nvPicPr>
        <p:blipFill>
          <a:blip r:embed="rId3">
            <a:alphaModFix/>
          </a:blip>
          <a:stretch>
            <a:fillRect/>
          </a:stretch>
        </p:blipFill>
        <p:spPr>
          <a:xfrm>
            <a:off x="3280700" y="1267788"/>
            <a:ext cx="2676525" cy="3057525"/>
          </a:xfrm>
          <a:prstGeom prst="rect">
            <a:avLst/>
          </a:prstGeom>
          <a:noFill/>
          <a:ln>
            <a:noFill/>
          </a:ln>
        </p:spPr>
      </p:pic>
      <p:pic>
        <p:nvPicPr>
          <p:cNvPr id="357" name="Google Shape;357;p43"/>
          <p:cNvPicPr preferRelativeResize="0"/>
          <p:nvPr/>
        </p:nvPicPr>
        <p:blipFill>
          <a:blip r:embed="rId4">
            <a:alphaModFix/>
          </a:blip>
          <a:stretch>
            <a:fillRect/>
          </a:stretch>
        </p:blipFill>
        <p:spPr>
          <a:xfrm>
            <a:off x="1556535" y="1212988"/>
            <a:ext cx="6374851" cy="2753325"/>
          </a:xfrm>
          <a:prstGeom prst="rect">
            <a:avLst/>
          </a:prstGeom>
          <a:noFill/>
          <a:ln>
            <a:noFill/>
          </a:ln>
        </p:spPr>
      </p:pic>
      <p:pic>
        <p:nvPicPr>
          <p:cNvPr id="358" name="Google Shape;358;p43"/>
          <p:cNvPicPr preferRelativeResize="0"/>
          <p:nvPr/>
        </p:nvPicPr>
        <p:blipFill>
          <a:blip r:embed="rId5">
            <a:alphaModFix/>
          </a:blip>
          <a:stretch>
            <a:fillRect/>
          </a:stretch>
        </p:blipFill>
        <p:spPr>
          <a:xfrm>
            <a:off x="1847525" y="1126925"/>
            <a:ext cx="6037844" cy="3688475"/>
          </a:xfrm>
          <a:prstGeom prst="rect">
            <a:avLst/>
          </a:prstGeom>
          <a:noFill/>
          <a:ln>
            <a:noFill/>
          </a:ln>
        </p:spPr>
      </p:pic>
      <p:sp>
        <p:nvSpPr>
          <p:cNvPr id="359" name="Google Shape;359;p43"/>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4. Methods and Implementation</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xit" presetID="10" presetSubtype="0">
                                  <p:stCondLst>
                                    <p:cond delay="0"/>
                                  </p:stCondLst>
                                  <p:childTnLst>
                                    <p:animEffect filter="fade" transition="out">
                                      <p:cBhvr>
                                        <p:cTn dur="1000"/>
                                        <p:tgtEl>
                                          <p:spTgt spid="356"/>
                                        </p:tgtEl>
                                      </p:cBhvr>
                                    </p:animEffect>
                                    <p:set>
                                      <p:cBhvr>
                                        <p:cTn dur="1" fill="hold">
                                          <p:stCondLst>
                                            <p:cond delay="1000"/>
                                          </p:stCondLst>
                                        </p:cTn>
                                        <p:tgtEl>
                                          <p:spTgt spid="3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xit" presetID="10" presetSubtype="0">
                                  <p:stCondLst>
                                    <p:cond delay="0"/>
                                  </p:stCondLst>
                                  <p:childTnLst>
                                    <p:animEffect filter="fade" transition="out">
                                      <p:cBhvr>
                                        <p:cTn dur="1000"/>
                                        <p:tgtEl>
                                          <p:spTgt spid="357"/>
                                        </p:tgtEl>
                                      </p:cBhvr>
                                    </p:animEffect>
                                    <p:set>
                                      <p:cBhvr>
                                        <p:cTn dur="1" fill="hold">
                                          <p:stCondLst>
                                            <p:cond delay="1000"/>
                                          </p:stCondLst>
                                        </p:cTn>
                                        <p:tgtEl>
                                          <p:spTgt spid="3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44"/>
          <p:cNvSpPr txBox="1"/>
          <p:nvPr/>
        </p:nvSpPr>
        <p:spPr>
          <a:xfrm>
            <a:off x="449400" y="688575"/>
            <a:ext cx="86946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5</a:t>
            </a:r>
            <a:r>
              <a:rPr b="1" lang="en" sz="4200">
                <a:solidFill>
                  <a:schemeClr val="dk1"/>
                </a:solidFill>
                <a:latin typeface="Lato"/>
                <a:ea typeface="Lato"/>
                <a:cs typeface="Lato"/>
                <a:sym typeface="Lato"/>
              </a:rPr>
              <a:t>. </a:t>
            </a:r>
            <a:r>
              <a:rPr b="1" lang="en" sz="4200">
                <a:solidFill>
                  <a:schemeClr val="dk1"/>
                </a:solidFill>
                <a:latin typeface="Lato"/>
                <a:ea typeface="Lato"/>
                <a:cs typeface="Lato"/>
                <a:sym typeface="Lato"/>
              </a:rPr>
              <a:t>Security Considerations</a:t>
            </a:r>
            <a:endParaRPr b="1" sz="4200">
              <a:solidFill>
                <a:schemeClr val="dk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366" name="Google Shape;366;p44"/>
          <p:cNvSpPr txBox="1"/>
          <p:nvPr>
            <p:ph idx="4294967295" type="body"/>
          </p:nvPr>
        </p:nvSpPr>
        <p:spPr>
          <a:xfrm>
            <a:off x="787650" y="1891350"/>
            <a:ext cx="5843100" cy="358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Threat Model</a:t>
            </a:r>
            <a:endParaRPr sz="1600">
              <a:solidFill>
                <a:schemeClr val="dk1"/>
              </a:solidFill>
              <a:latin typeface="Raleway"/>
              <a:ea typeface="Raleway"/>
              <a:cs typeface="Raleway"/>
              <a:sym typeface="Raleway"/>
            </a:endParaRPr>
          </a:p>
          <a:p>
            <a:pPr indent="-330200" lvl="0" marL="457200" rtl="0" algn="l">
              <a:spcBef>
                <a:spcPts val="1000"/>
              </a:spcBef>
              <a:spcAft>
                <a:spcPts val="1000"/>
              </a:spcAft>
              <a:buClr>
                <a:schemeClr val="dk1"/>
              </a:buClr>
              <a:buSzPts val="1600"/>
              <a:buFont typeface="Raleway"/>
              <a:buChar char="➔"/>
            </a:pPr>
            <a:r>
              <a:rPr lang="en" sz="1600">
                <a:solidFill>
                  <a:schemeClr val="dk1"/>
                </a:solidFill>
                <a:latin typeface="Raleway"/>
                <a:ea typeface="Raleway"/>
                <a:cs typeface="Raleway"/>
                <a:sym typeface="Raleway"/>
              </a:rPr>
              <a:t>Attack surfaces</a:t>
            </a:r>
            <a:r>
              <a:rPr lang="en" sz="1400">
                <a:solidFill>
                  <a:schemeClr val="lt1"/>
                </a:solidFill>
                <a:latin typeface="Raleway"/>
                <a:ea typeface="Raleway"/>
                <a:cs typeface="Raleway"/>
                <a:sym typeface="Raleway"/>
              </a:rPr>
              <a:t>	</a:t>
            </a:r>
            <a:endParaRPr sz="1400">
              <a:solidFill>
                <a:schemeClr val="lt1"/>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45"/>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5</a:t>
            </a:r>
            <a:r>
              <a:rPr lang="en" sz="2000"/>
              <a:t>.		</a:t>
            </a:r>
            <a:r>
              <a:rPr lang="en" sz="2000"/>
              <a:t>Threat Model and Attack Surface</a:t>
            </a:r>
            <a:endParaRPr sz="2000"/>
          </a:p>
        </p:txBody>
      </p:sp>
      <p:sp>
        <p:nvSpPr>
          <p:cNvPr id="373" name="Google Shape;373;p45"/>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Char char="●"/>
            </a:pPr>
            <a:r>
              <a:rPr b="0" lang="en" sz="1400">
                <a:latin typeface="Lato"/>
                <a:ea typeface="Lato"/>
                <a:cs typeface="Lato"/>
                <a:sym typeface="Lato"/>
              </a:rPr>
              <a:t>Standard </a:t>
            </a:r>
            <a:r>
              <a:rPr b="0" lang="en" sz="1400">
                <a:solidFill>
                  <a:schemeClr val="dk1"/>
                </a:solidFill>
                <a:latin typeface="Lato"/>
                <a:ea typeface="Lato"/>
                <a:cs typeface="Lato"/>
                <a:sym typeface="Lato"/>
              </a:rPr>
              <a:t>SGX threat</a:t>
            </a:r>
            <a:r>
              <a:rPr b="0" lang="en" sz="1400">
                <a:latin typeface="Lato"/>
                <a:ea typeface="Lato"/>
                <a:cs typeface="Lato"/>
                <a:sym typeface="Lato"/>
              </a:rPr>
              <a:t> model .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b="0" lang="en" sz="1400">
                <a:latin typeface="Lato"/>
                <a:ea typeface="Lato"/>
                <a:cs typeface="Lato"/>
                <a:sym typeface="Lato"/>
              </a:rPr>
              <a:t>The adversary </a:t>
            </a:r>
            <a:endParaRPr b="0" sz="1400">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b="0" lang="en" sz="1400">
                <a:latin typeface="Lato"/>
                <a:ea typeface="Lato"/>
                <a:cs typeface="Lato"/>
                <a:sym typeface="Lato"/>
              </a:rPr>
              <a:t>is in complete control of privileged software.</a:t>
            </a:r>
            <a:endParaRPr b="0" sz="1400">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b="0" lang="en" sz="1400">
                <a:latin typeface="Lato"/>
                <a:ea typeface="Lato"/>
                <a:cs typeface="Lato"/>
                <a:sym typeface="Lato"/>
              </a:rPr>
              <a:t>can also read and write to any memory region except the enclave memory.</a:t>
            </a:r>
            <a:endParaRPr b="0" sz="1400">
              <a:latin typeface="Lato"/>
              <a:ea typeface="Lato"/>
              <a:cs typeface="Lato"/>
              <a:sym typeface="Lato"/>
            </a:endParaRPr>
          </a:p>
          <a:p>
            <a:pPr indent="-317500" lvl="1" marL="914400" rtl="0" algn="l">
              <a:lnSpc>
                <a:spcPct val="150000"/>
              </a:lnSpc>
              <a:spcBef>
                <a:spcPts val="0"/>
              </a:spcBef>
              <a:spcAft>
                <a:spcPts val="0"/>
              </a:spcAft>
              <a:buSzPts val="1400"/>
              <a:buFont typeface="Lato"/>
              <a:buChar char="○"/>
            </a:pPr>
            <a:r>
              <a:rPr b="0" lang="en" sz="1400">
                <a:latin typeface="Lato"/>
                <a:ea typeface="Lato"/>
                <a:cs typeface="Lato"/>
                <a:sym typeface="Lato"/>
              </a:rPr>
              <a:t>has control of the cloud and any communication from the participating users and the cloud. </a:t>
            </a:r>
            <a:endParaRPr b="0" sz="1400">
              <a:latin typeface="Lato"/>
              <a:ea typeface="Lato"/>
              <a:cs typeface="Lato"/>
              <a:sym typeface="Lato"/>
            </a:endParaRPr>
          </a:p>
          <a:p>
            <a:pPr indent="0" lvl="0" marL="457200" rtl="0" algn="l">
              <a:lnSpc>
                <a:spcPct val="150000"/>
              </a:lnSpc>
              <a:spcBef>
                <a:spcPts val="0"/>
              </a:spcBef>
              <a:spcAft>
                <a:spcPts val="0"/>
              </a:spcAft>
              <a:buNone/>
            </a:pPr>
            <a:r>
              <a:t/>
            </a:r>
            <a:endParaRPr b="0" sz="1400">
              <a:latin typeface="Lato"/>
              <a:ea typeface="Lato"/>
              <a:cs typeface="Lato"/>
              <a:sym typeface="Lato"/>
            </a:endParaRPr>
          </a:p>
        </p:txBody>
      </p:sp>
      <p:pic>
        <p:nvPicPr>
          <p:cNvPr id="374" name="Google Shape;374;p45"/>
          <p:cNvPicPr preferRelativeResize="0"/>
          <p:nvPr/>
        </p:nvPicPr>
        <p:blipFill>
          <a:blip r:embed="rId3">
            <a:alphaModFix/>
          </a:blip>
          <a:stretch>
            <a:fillRect/>
          </a:stretch>
        </p:blipFill>
        <p:spPr>
          <a:xfrm>
            <a:off x="1763225" y="1253534"/>
            <a:ext cx="5617549" cy="3178041"/>
          </a:xfrm>
          <a:prstGeom prst="rect">
            <a:avLst/>
          </a:prstGeom>
          <a:noFill/>
          <a:ln>
            <a:noFill/>
          </a:ln>
        </p:spPr>
      </p:pic>
      <p:sp>
        <p:nvSpPr>
          <p:cNvPr id="375" name="Google Shape;375;p45"/>
          <p:cNvSpPr/>
          <p:nvPr/>
        </p:nvSpPr>
        <p:spPr>
          <a:xfrm>
            <a:off x="2186525" y="1997150"/>
            <a:ext cx="1441800" cy="4518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5. Security Considerations</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6"/>
          <p:cNvSpPr txBox="1"/>
          <p:nvPr>
            <p:ph type="title"/>
          </p:nvPr>
        </p:nvSpPr>
        <p:spPr>
          <a:xfrm>
            <a:off x="379800" y="316375"/>
            <a:ext cx="8973300" cy="53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Security Analysis of the Application</a:t>
            </a:r>
            <a:endParaRPr sz="2000"/>
          </a:p>
        </p:txBody>
      </p:sp>
      <p:sp>
        <p:nvSpPr>
          <p:cNvPr id="383" name="Google Shape;383;p46"/>
          <p:cNvSpPr txBox="1"/>
          <p:nvPr>
            <p:ph type="title"/>
          </p:nvPr>
        </p:nvSpPr>
        <p:spPr>
          <a:xfrm>
            <a:off x="597650" y="1058450"/>
            <a:ext cx="8292600" cy="3568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Enclave memory cannot be modified from outside the enclave.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Production enclaves are more secure then debug enclaves.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Only protected calls like ECalls and OCalls can communicate with the enclave.</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Sealing is done using industry standard protocols.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The main encryption key is randomly changed between every power cycle.</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Bugs in the software can be exploited by adversaries.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If the enclave is developed with an infected OS, then the enclave can be compromised too.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Third-party libraries should be used carefully - Potential vulnerability. </a:t>
            </a:r>
            <a:endParaRPr b="0" sz="1400">
              <a:latin typeface="Lato"/>
              <a:ea typeface="Lato"/>
              <a:cs typeface="Lato"/>
              <a:sym typeface="Lato"/>
            </a:endParaRPr>
          </a:p>
          <a:p>
            <a:pPr indent="-317500" lvl="0" marL="457200" rtl="0" algn="l">
              <a:lnSpc>
                <a:spcPct val="150000"/>
              </a:lnSpc>
              <a:spcBef>
                <a:spcPts val="0"/>
              </a:spcBef>
              <a:spcAft>
                <a:spcPts val="0"/>
              </a:spcAft>
              <a:buSzPts val="1400"/>
              <a:buFont typeface="Lato"/>
              <a:buAutoNum type="arabicPeriod"/>
            </a:pPr>
            <a:r>
              <a:rPr b="0" lang="en" sz="1400">
                <a:latin typeface="Lato"/>
                <a:ea typeface="Lato"/>
                <a:cs typeface="Lato"/>
                <a:sym typeface="Lato"/>
              </a:rPr>
              <a:t>CPU bugs in the hardware logic or in the microcode, can be used to attack the enclave.</a:t>
            </a:r>
            <a:endParaRPr b="0" sz="1400">
              <a:latin typeface="Lato"/>
              <a:ea typeface="Lato"/>
              <a:cs typeface="Lato"/>
              <a:sym typeface="Lato"/>
            </a:endParaRPr>
          </a:p>
        </p:txBody>
      </p:sp>
      <p:sp>
        <p:nvSpPr>
          <p:cNvPr id="384" name="Google Shape;384;p46"/>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5. Security Considerations</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47"/>
          <p:cNvSpPr txBox="1"/>
          <p:nvPr/>
        </p:nvSpPr>
        <p:spPr>
          <a:xfrm>
            <a:off x="449400" y="688575"/>
            <a:ext cx="86946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6</a:t>
            </a:r>
            <a:r>
              <a:rPr b="1" lang="en" sz="4200">
                <a:solidFill>
                  <a:schemeClr val="dk1"/>
                </a:solidFill>
                <a:latin typeface="Lato"/>
                <a:ea typeface="Lato"/>
                <a:cs typeface="Lato"/>
                <a:sym typeface="Lato"/>
              </a:rPr>
              <a:t>. Conclusion </a:t>
            </a:r>
            <a:r>
              <a:rPr b="1" lang="en" sz="4200">
                <a:solidFill>
                  <a:schemeClr val="lt1"/>
                </a:solidFill>
                <a:latin typeface="Lato"/>
                <a:ea typeface="Lato"/>
                <a:cs typeface="Lato"/>
                <a:sym typeface="Lato"/>
              </a:rPr>
              <a:t>&amp; Future Works</a:t>
            </a:r>
            <a:endParaRPr b="1" sz="4200">
              <a:solidFill>
                <a:schemeClr val="lt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391" name="Google Shape;391;p47"/>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6. Conclusion and Future Works</a:t>
            </a:r>
            <a:endParaRPr b="1" sz="1200">
              <a:solidFill>
                <a:schemeClr val="dk1"/>
              </a:solidFill>
              <a:latin typeface="Lato"/>
              <a:ea typeface="Lato"/>
              <a:cs typeface="Lato"/>
              <a:sym typeface="Lato"/>
            </a:endParaRPr>
          </a:p>
        </p:txBody>
      </p:sp>
      <p:sp>
        <p:nvSpPr>
          <p:cNvPr id="392" name="Google Shape;392;p47"/>
          <p:cNvSpPr txBox="1"/>
          <p:nvPr>
            <p:ph type="title"/>
          </p:nvPr>
        </p:nvSpPr>
        <p:spPr>
          <a:xfrm>
            <a:off x="650400" y="1575425"/>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The need for </a:t>
            </a:r>
            <a:r>
              <a:rPr b="0" lang="en" sz="1400">
                <a:solidFill>
                  <a:schemeClr val="dk1"/>
                </a:solidFill>
                <a:latin typeface="Lato"/>
                <a:ea typeface="Lato"/>
                <a:cs typeface="Lato"/>
                <a:sym typeface="Lato"/>
              </a:rPr>
              <a:t>secure</a:t>
            </a:r>
            <a:r>
              <a:rPr b="0" lang="en" sz="1400">
                <a:latin typeface="Lato"/>
                <a:ea typeface="Lato"/>
                <a:cs typeface="Lato"/>
                <a:sym typeface="Lato"/>
              </a:rPr>
              <a:t> </a:t>
            </a:r>
            <a:r>
              <a:rPr b="0" lang="en" sz="1400">
                <a:solidFill>
                  <a:schemeClr val="dk1"/>
                </a:solidFill>
                <a:latin typeface="Lato"/>
                <a:ea typeface="Lato"/>
                <a:cs typeface="Lato"/>
                <a:sym typeface="Lato"/>
              </a:rPr>
              <a:t>data </a:t>
            </a:r>
            <a:r>
              <a:rPr b="0" lang="en" sz="1400">
                <a:latin typeface="Lato"/>
                <a:ea typeface="Lato"/>
                <a:cs typeface="Lato"/>
                <a:sym typeface="Lato"/>
              </a:rPr>
              <a:t>and data </a:t>
            </a:r>
            <a:r>
              <a:rPr b="0" lang="en" sz="1400">
                <a:solidFill>
                  <a:schemeClr val="dk1"/>
                </a:solidFill>
                <a:latin typeface="Lato"/>
                <a:ea typeface="Lato"/>
                <a:cs typeface="Lato"/>
                <a:sym typeface="Lato"/>
              </a:rPr>
              <a:t>computation </a:t>
            </a:r>
            <a:r>
              <a:rPr b="0" lang="en" sz="1400">
                <a:latin typeface="Lato"/>
                <a:ea typeface="Lato"/>
                <a:cs typeface="Lato"/>
                <a:sym typeface="Lato"/>
              </a:rPr>
              <a:t>is the primary motivation of this thesis.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 This work proposed a  </a:t>
            </a:r>
            <a:r>
              <a:rPr b="0" lang="en" sz="1400">
                <a:solidFill>
                  <a:schemeClr val="dk1"/>
                </a:solidFill>
                <a:latin typeface="Lato"/>
                <a:ea typeface="Lato"/>
                <a:cs typeface="Lato"/>
                <a:sym typeface="Lato"/>
              </a:rPr>
              <a:t>conﬁdential computing</a:t>
            </a:r>
            <a:r>
              <a:rPr b="0" lang="en" sz="1400">
                <a:latin typeface="Lato"/>
                <a:ea typeface="Lato"/>
                <a:cs typeface="Lato"/>
                <a:sym typeface="Lato"/>
              </a:rPr>
              <a:t> system using </a:t>
            </a:r>
            <a:r>
              <a:rPr b="0" lang="en" sz="1400">
                <a:solidFill>
                  <a:schemeClr val="dk1"/>
                </a:solidFill>
                <a:latin typeface="Lato"/>
                <a:ea typeface="Lato"/>
                <a:cs typeface="Lato"/>
                <a:sym typeface="Lato"/>
              </a:rPr>
              <a:t>Intel SGX</a:t>
            </a:r>
            <a:r>
              <a:rPr b="0" lang="en" sz="1400">
                <a:latin typeface="Lato"/>
                <a:ea typeface="Lato"/>
                <a:cs typeface="Lato"/>
                <a:sym typeface="Lato"/>
              </a:rPr>
              <a:t> as a trusted environment and to study the practical implications of such a system.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The work explored the design aspects of the system and also studied the </a:t>
            </a:r>
            <a:r>
              <a:rPr b="0" lang="en" sz="1400">
                <a:solidFill>
                  <a:schemeClr val="dk1"/>
                </a:solidFill>
                <a:latin typeface="Lato"/>
                <a:ea typeface="Lato"/>
                <a:cs typeface="Lato"/>
                <a:sym typeface="Lato"/>
              </a:rPr>
              <a:t>security considerations</a:t>
            </a:r>
            <a:r>
              <a:rPr b="0" lang="en" sz="1400">
                <a:latin typeface="Lato"/>
                <a:ea typeface="Lato"/>
                <a:cs typeface="Lato"/>
                <a:sym typeface="Lato"/>
              </a:rPr>
              <a:t> of each of the components.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 Intel SGX is vulnerable to attacks.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Enclave applications on SGX are deﬁnitely safer than traditional applications because Intel has earned this </a:t>
            </a:r>
            <a:r>
              <a:rPr b="0" lang="en" sz="1400">
                <a:solidFill>
                  <a:schemeClr val="dk1"/>
                </a:solidFill>
                <a:latin typeface="Lato"/>
                <a:ea typeface="Lato"/>
                <a:cs typeface="Lato"/>
                <a:sym typeface="Lato"/>
              </a:rPr>
              <a:t>trust</a:t>
            </a:r>
            <a:r>
              <a:rPr b="0" lang="en" sz="1400">
                <a:latin typeface="Lato"/>
                <a:ea typeface="Lato"/>
                <a:cs typeface="Lato"/>
                <a:sym typeface="Lato"/>
              </a:rPr>
              <a: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solidFill>
                  <a:schemeClr val="dk1"/>
                </a:solidFill>
                <a:latin typeface="Lato"/>
                <a:ea typeface="Lato"/>
                <a:cs typeface="Lato"/>
                <a:sym typeface="Lato"/>
              </a:rPr>
              <a:t>Responsible software design and development</a:t>
            </a:r>
            <a:r>
              <a:rPr b="0" lang="en" sz="1400">
                <a:latin typeface="Lato"/>
                <a:ea typeface="Lato"/>
                <a:cs typeface="Lato"/>
                <a:sym typeface="Lato"/>
              </a:rPr>
              <a:t> is key for minimizing risks of system penetration and unauthorised access.</a:t>
            </a:r>
            <a:endParaRPr b="0" sz="14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8" name="Google Shape;398;p48"/>
          <p:cNvSpPr txBox="1"/>
          <p:nvPr/>
        </p:nvSpPr>
        <p:spPr>
          <a:xfrm>
            <a:off x="449400" y="688575"/>
            <a:ext cx="86946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6. </a:t>
            </a:r>
            <a:r>
              <a:rPr b="1" lang="en" sz="4200">
                <a:solidFill>
                  <a:schemeClr val="lt1"/>
                </a:solidFill>
                <a:latin typeface="Lato"/>
                <a:ea typeface="Lato"/>
                <a:cs typeface="Lato"/>
                <a:sym typeface="Lato"/>
              </a:rPr>
              <a:t>Conclusion &amp; </a:t>
            </a:r>
            <a:r>
              <a:rPr b="1" lang="en" sz="4200">
                <a:solidFill>
                  <a:schemeClr val="dk1"/>
                </a:solidFill>
                <a:latin typeface="Lato"/>
                <a:ea typeface="Lato"/>
                <a:cs typeface="Lato"/>
                <a:sym typeface="Lato"/>
              </a:rPr>
              <a:t>Future Works</a:t>
            </a:r>
            <a:endParaRPr b="1" sz="4200">
              <a:solidFill>
                <a:schemeClr val="dk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399" name="Google Shape;399;p48"/>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6. Conclusion and Future Works</a:t>
            </a:r>
            <a:endParaRPr b="1" sz="1200">
              <a:solidFill>
                <a:schemeClr val="dk1"/>
              </a:solidFill>
              <a:latin typeface="Lato"/>
              <a:ea typeface="Lato"/>
              <a:cs typeface="Lato"/>
              <a:sym typeface="Lato"/>
            </a:endParaRPr>
          </a:p>
        </p:txBody>
      </p:sp>
      <p:sp>
        <p:nvSpPr>
          <p:cNvPr id="400" name="Google Shape;400;p48"/>
          <p:cNvSpPr txBox="1"/>
          <p:nvPr>
            <p:ph type="title"/>
          </p:nvPr>
        </p:nvSpPr>
        <p:spPr>
          <a:xfrm>
            <a:off x="650400" y="1575425"/>
            <a:ext cx="8292600" cy="356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Many works are in progress with respect to confidential computing.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Intel promises to release regular updates with the SDK. </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Many </a:t>
            </a:r>
            <a:r>
              <a:rPr b="0" lang="en" sz="1400">
                <a:solidFill>
                  <a:schemeClr val="dk1"/>
                </a:solidFill>
                <a:latin typeface="Lato"/>
                <a:ea typeface="Lato"/>
                <a:cs typeface="Lato"/>
                <a:sym typeface="Lato"/>
              </a:rPr>
              <a:t>container </a:t>
            </a:r>
            <a:r>
              <a:rPr b="0" lang="en" sz="1400">
                <a:latin typeface="Lato"/>
                <a:ea typeface="Lato"/>
                <a:cs typeface="Lato"/>
                <a:sym typeface="Lato"/>
              </a:rPr>
              <a:t>based implementations are also being developed by third party researchers but no Intel support.</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Increase the popularity of Intel SGX is to enable enclave programming in other major programming languages like </a:t>
            </a:r>
            <a:r>
              <a:rPr b="0" lang="en" sz="1400">
                <a:solidFill>
                  <a:schemeClr val="dk1"/>
                </a:solidFill>
                <a:latin typeface="Lato"/>
                <a:ea typeface="Lato"/>
                <a:cs typeface="Lato"/>
                <a:sym typeface="Lato"/>
              </a:rPr>
              <a:t>Rust</a:t>
            </a:r>
            <a:r>
              <a:rPr b="0" lang="en" sz="1400">
                <a:latin typeface="Lato"/>
                <a:ea typeface="Lato"/>
                <a:cs typeface="Lato"/>
                <a:sym typeface="Lato"/>
              </a:rPr>
              <a:t>, </a:t>
            </a:r>
            <a:r>
              <a:rPr b="0" lang="en" sz="1400">
                <a:solidFill>
                  <a:schemeClr val="dk1"/>
                </a:solidFill>
                <a:latin typeface="Lato"/>
                <a:ea typeface="Lato"/>
                <a:cs typeface="Lato"/>
                <a:sym typeface="Lato"/>
              </a:rPr>
              <a:t>Python</a:t>
            </a:r>
            <a:r>
              <a:rPr b="0" lang="en" sz="1400">
                <a:latin typeface="Lato"/>
                <a:ea typeface="Lato"/>
                <a:cs typeface="Lato"/>
                <a:sym typeface="Lato"/>
              </a:rPr>
              <a:t>, </a:t>
            </a:r>
            <a:r>
              <a:rPr b="0" lang="en" sz="1400">
                <a:solidFill>
                  <a:schemeClr val="dk1"/>
                </a:solidFill>
                <a:latin typeface="Lato"/>
                <a:ea typeface="Lato"/>
                <a:cs typeface="Lato"/>
                <a:sym typeface="Lato"/>
              </a:rPr>
              <a:t>Swift </a:t>
            </a:r>
            <a:r>
              <a:rPr b="0" lang="en" sz="1400">
                <a:latin typeface="Lato"/>
                <a:ea typeface="Lato"/>
                <a:cs typeface="Lato"/>
                <a:sym typeface="Lato"/>
              </a:rPr>
              <a:t>etc</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Increase the computational performance of an enclave by securely leveraging the </a:t>
            </a:r>
            <a:r>
              <a:rPr b="0" lang="en" sz="1400">
                <a:solidFill>
                  <a:schemeClr val="dk1"/>
                </a:solidFill>
                <a:latin typeface="Lato"/>
                <a:ea typeface="Lato"/>
                <a:cs typeface="Lato"/>
                <a:sym typeface="Lato"/>
              </a:rPr>
              <a:t>GPU </a:t>
            </a:r>
            <a:r>
              <a:rPr b="0" lang="en" sz="1400">
                <a:latin typeface="Lato"/>
                <a:ea typeface="Lato"/>
                <a:cs typeface="Lato"/>
                <a:sym typeface="Lato"/>
              </a:rPr>
              <a:t>by creating a secure environment on GPUs.</a:t>
            </a:r>
            <a:endParaRPr b="0" sz="1400">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0" lang="en" sz="1400">
                <a:latin typeface="Lato"/>
                <a:ea typeface="Lato"/>
                <a:cs typeface="Lato"/>
                <a:sym typeface="Lato"/>
              </a:rPr>
              <a:t>Increasing the EPCs are a good way to write larger applications which is important in many real-life use cases.</a:t>
            </a:r>
            <a:endParaRPr b="0" sz="1400">
              <a:latin typeface="Lato"/>
              <a:ea typeface="Lato"/>
              <a:cs typeface="Lato"/>
              <a:sym typeface="Lato"/>
            </a:endParaRPr>
          </a:p>
          <a:p>
            <a:pPr indent="0" lvl="0" marL="0" rtl="0" algn="l">
              <a:lnSpc>
                <a:spcPct val="115000"/>
              </a:lnSpc>
              <a:spcBef>
                <a:spcPts val="0"/>
              </a:spcBef>
              <a:spcAft>
                <a:spcPts val="0"/>
              </a:spcAft>
              <a:buNone/>
            </a:pPr>
            <a:r>
              <a:t/>
            </a:r>
            <a:endParaRPr b="0" sz="1400">
              <a:latin typeface="Lato"/>
              <a:ea typeface="Lato"/>
              <a:cs typeface="Lato"/>
              <a:sym typeface="Lato"/>
            </a:endParaRPr>
          </a:p>
        </p:txBody>
      </p:sp>
      <p:grpSp>
        <p:nvGrpSpPr>
          <p:cNvPr id="401" name="Google Shape;401;p48"/>
          <p:cNvGrpSpPr/>
          <p:nvPr/>
        </p:nvGrpSpPr>
        <p:grpSpPr>
          <a:xfrm>
            <a:off x="217300" y="1893196"/>
            <a:ext cx="8709375" cy="2618504"/>
            <a:chOff x="105500" y="1687721"/>
            <a:chExt cx="8709375" cy="2618504"/>
          </a:xfrm>
        </p:grpSpPr>
        <p:sp>
          <p:nvSpPr>
            <p:cNvPr id="402" name="Google Shape;402;p48"/>
            <p:cNvSpPr/>
            <p:nvPr/>
          </p:nvSpPr>
          <p:spPr>
            <a:xfrm>
              <a:off x="432575" y="2244625"/>
              <a:ext cx="8382300" cy="2061600"/>
            </a:xfrm>
            <a:prstGeom prst="round2DiagRect">
              <a:avLst>
                <a:gd fmla="val 16667" name="adj1"/>
                <a:gd fmla="val 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chemeClr val="lt1"/>
                  </a:solidFill>
                  <a:latin typeface="Lato"/>
                  <a:ea typeface="Lato"/>
                  <a:cs typeface="Lato"/>
                  <a:sym typeface="Lato"/>
                </a:rPr>
                <a:t>Alert </a:t>
              </a:r>
              <a:endParaRPr b="1" sz="3400">
                <a:solidFill>
                  <a:schemeClr val="lt1"/>
                </a:solidFill>
                <a:latin typeface="Lato"/>
                <a:ea typeface="Lato"/>
                <a:cs typeface="Lato"/>
                <a:sym typeface="Lato"/>
              </a:endParaRPr>
            </a:p>
            <a:p>
              <a:pPr indent="0" lvl="0" marL="0" rtl="0" algn="ctr">
                <a:spcBef>
                  <a:spcPts val="0"/>
                </a:spcBef>
                <a:spcAft>
                  <a:spcPts val="0"/>
                </a:spcAft>
                <a:buNone/>
              </a:pPr>
              <a:r>
                <a:rPr lang="en" sz="3400">
                  <a:solidFill>
                    <a:schemeClr val="lt1"/>
                  </a:solidFill>
                  <a:latin typeface="Lato"/>
                  <a:ea typeface="Lato"/>
                  <a:cs typeface="Lato"/>
                  <a:sym typeface="Lato"/>
                </a:rPr>
                <a:t>Google Launches confidential VMs in Beta on Its Cloud Platform - </a:t>
              </a:r>
              <a:r>
                <a:rPr lang="en" sz="1900">
                  <a:solidFill>
                    <a:schemeClr val="lt1"/>
                  </a:solidFill>
                  <a:latin typeface="Lato"/>
                  <a:ea typeface="Lato"/>
                  <a:cs typeface="Lato"/>
                  <a:sym typeface="Lato"/>
                </a:rPr>
                <a:t>July 15th 2020</a:t>
              </a:r>
              <a:endParaRPr sz="1900">
                <a:solidFill>
                  <a:schemeClr val="lt1"/>
                </a:solidFill>
                <a:latin typeface="Lato"/>
                <a:ea typeface="Lato"/>
                <a:cs typeface="Lato"/>
                <a:sym typeface="Lato"/>
              </a:endParaRPr>
            </a:p>
            <a:p>
              <a:pPr indent="0" lvl="0" marL="0" rtl="0" algn="ctr">
                <a:spcBef>
                  <a:spcPts val="0"/>
                </a:spcBef>
                <a:spcAft>
                  <a:spcPts val="0"/>
                </a:spcAft>
                <a:buClr>
                  <a:schemeClr val="dk2"/>
                </a:buClr>
                <a:buSzPts val="1100"/>
                <a:buFont typeface="Arial"/>
                <a:buNone/>
              </a:pPr>
              <a:r>
                <a:rPr lang="en" sz="900">
                  <a:solidFill>
                    <a:schemeClr val="lt1"/>
                  </a:solidFill>
                  <a:latin typeface="Lato"/>
                  <a:ea typeface="Lato"/>
                  <a:cs typeface="Lato"/>
                  <a:sym typeface="Lato"/>
                </a:rPr>
                <a:t>Link : https://cloud.google.com/blog/products/identity-security/introducing-google-cloud-confidential-computing-with-confidential-vms</a:t>
              </a:r>
              <a:endParaRPr sz="900">
                <a:solidFill>
                  <a:schemeClr val="lt1"/>
                </a:solidFill>
                <a:latin typeface="Lato"/>
                <a:ea typeface="Lato"/>
                <a:cs typeface="Lato"/>
                <a:sym typeface="Lato"/>
              </a:endParaRPr>
            </a:p>
            <a:p>
              <a:pPr indent="0" lvl="0" marL="0" rtl="0" algn="ctr">
                <a:spcBef>
                  <a:spcPts val="0"/>
                </a:spcBef>
                <a:spcAft>
                  <a:spcPts val="0"/>
                </a:spcAft>
                <a:buNone/>
              </a:pPr>
              <a:r>
                <a:t/>
              </a:r>
              <a:endParaRPr sz="100"/>
            </a:p>
          </p:txBody>
        </p:sp>
        <p:pic>
          <p:nvPicPr>
            <p:cNvPr id="403" name="Google Shape;403;p48"/>
            <p:cNvPicPr preferRelativeResize="0"/>
            <p:nvPr/>
          </p:nvPicPr>
          <p:blipFill>
            <a:blip r:embed="rId3">
              <a:alphaModFix/>
            </a:blip>
            <a:stretch>
              <a:fillRect/>
            </a:stretch>
          </p:blipFill>
          <p:spPr>
            <a:xfrm>
              <a:off x="105500" y="1687721"/>
              <a:ext cx="1570310" cy="8460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1"/>
                                        </p:tgtEl>
                                      </p:cBhvr>
                                    </p:animEffect>
                                    <p:set>
                                      <p:cBhvr>
                                        <p:cTn dur="1" fill="hold">
                                          <p:stCondLst>
                                            <p:cond delay="1000"/>
                                          </p:stCondLst>
                                        </p:cTn>
                                        <p:tgtEl>
                                          <p:spTgt spid="4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p:txBody>
      </p:sp>
      <p:sp>
        <p:nvSpPr>
          <p:cNvPr id="409" name="Google Shape;409;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0" name="Google Shape;410;p49"/>
          <p:cNvPicPr preferRelativeResize="0"/>
          <p:nvPr/>
        </p:nvPicPr>
        <p:blipFill>
          <a:blip r:embed="rId3">
            <a:alphaModFix/>
          </a:blip>
          <a:stretch>
            <a:fillRect/>
          </a:stretch>
        </p:blipFill>
        <p:spPr>
          <a:xfrm>
            <a:off x="3323000" y="1155525"/>
            <a:ext cx="5395124" cy="2832450"/>
          </a:xfrm>
          <a:prstGeom prst="rect">
            <a:avLst/>
          </a:prstGeom>
          <a:noFill/>
          <a:ln>
            <a:noFill/>
          </a:ln>
        </p:spPr>
      </p:pic>
      <p:pic>
        <p:nvPicPr>
          <p:cNvPr descr="Piece of duct tape sticking a note to the slide" id="411" name="Google Shape;411;p49"/>
          <p:cNvPicPr preferRelativeResize="0"/>
          <p:nvPr/>
        </p:nvPicPr>
        <p:blipFill rotWithShape="1">
          <a:blip r:embed="rId4">
            <a:alphaModFix/>
          </a:blip>
          <a:srcRect b="10011" l="9244" r="2118" t="5926"/>
          <a:stretch/>
        </p:blipFill>
        <p:spPr>
          <a:xfrm rot="154824">
            <a:off x="5213433" y="849229"/>
            <a:ext cx="1614257" cy="6586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5" name="Shape 415"/>
        <p:cNvGrpSpPr/>
        <p:nvPr/>
      </p:nvGrpSpPr>
      <p:grpSpPr>
        <a:xfrm>
          <a:off x="0" y="0"/>
          <a:ext cx="0" cy="0"/>
          <a:chOff x="0" y="0"/>
          <a:chExt cx="0" cy="0"/>
        </a:xfrm>
      </p:grpSpPr>
      <p:pic>
        <p:nvPicPr>
          <p:cNvPr id="416" name="Google Shape;416;p5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417" name="Google Shape;417;p5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418" name="Google Shape;418;p5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Attributions</a:t>
            </a:r>
            <a:endParaRPr b="1" sz="3000">
              <a:solidFill>
                <a:schemeClr val="lt2"/>
              </a:solidFill>
              <a:latin typeface="Raleway"/>
              <a:ea typeface="Raleway"/>
              <a:cs typeface="Raleway"/>
              <a:sym typeface="Raleway"/>
            </a:endParaRPr>
          </a:p>
        </p:txBody>
      </p:sp>
      <p:sp>
        <p:nvSpPr>
          <p:cNvPr id="419" name="Google Shape;419;p50"/>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Icons made by &lt;a href="https://www.flaticon.com/authors/freepik" title="Freepik"&gt;Freepik&lt;/a&gt; from &lt;a href="https://www.flaticon.com/" title="Flaticon"&gt; </a:t>
            </a:r>
            <a:r>
              <a:rPr lang="en" sz="1200" u="sng">
                <a:solidFill>
                  <a:schemeClr val="hlink"/>
                </a:solidFill>
                <a:latin typeface="Raleway"/>
                <a:ea typeface="Raleway"/>
                <a:cs typeface="Raleway"/>
                <a:sym typeface="Raleway"/>
                <a:hlinkClick r:id="rId5"/>
              </a:rPr>
              <a:t>www.flaticon.com</a:t>
            </a:r>
            <a:r>
              <a:rPr lang="en" sz="1200">
                <a:latin typeface="Raleway"/>
                <a:ea typeface="Raleway"/>
                <a:cs typeface="Raleway"/>
                <a:sym typeface="Raleway"/>
              </a:rPr>
              <a:t>&lt;/a&gt;</a:t>
            </a:r>
            <a:endParaRPr sz="1200">
              <a:latin typeface="Raleway"/>
              <a:ea typeface="Raleway"/>
              <a:cs typeface="Raleway"/>
              <a:sym typeface="Raleway"/>
            </a:endParaRPr>
          </a:p>
          <a:p>
            <a:pPr indent="0" lvl="0" marL="0" rtl="0" algn="l">
              <a:spcBef>
                <a:spcPts val="1200"/>
              </a:spcBef>
              <a:spcAft>
                <a:spcPts val="1200"/>
              </a:spcAft>
              <a:buNone/>
            </a:pPr>
            <a:r>
              <a:rPr lang="en" sz="1200">
                <a:latin typeface="Raleway"/>
                <a:ea typeface="Raleway"/>
                <a:cs typeface="Raleway"/>
                <a:sym typeface="Raleway"/>
              </a:rPr>
              <a:t>https://commons.wikimedia.org/wiki/File:Artificial_neural_network.svg</a:t>
            </a:r>
            <a:endParaRPr sz="1200">
              <a:latin typeface="Raleway"/>
              <a:ea typeface="Raleway"/>
              <a:cs typeface="Raleway"/>
              <a:sym typeface="Raleway"/>
            </a:endParaRPr>
          </a:p>
        </p:txBody>
      </p:sp>
      <p:sp>
        <p:nvSpPr>
          <p:cNvPr id="420" name="Google Shape;420;p50"/>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
        <p:nvSpPr>
          <p:cNvPr id="421" name="Google Shape;421;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1056675" y="162725"/>
            <a:ext cx="7274075" cy="4818049"/>
          </a:xfrm>
          <a:prstGeom prst="rect">
            <a:avLst/>
          </a:prstGeom>
          <a:noFill/>
          <a:ln>
            <a:noFill/>
          </a:ln>
        </p:spPr>
      </p:pic>
      <p:sp>
        <p:nvSpPr>
          <p:cNvPr id="96" name="Google Shape;96;p16"/>
          <p:cNvSpPr txBox="1"/>
          <p:nvPr/>
        </p:nvSpPr>
        <p:spPr>
          <a:xfrm>
            <a:off x="1568025" y="469175"/>
            <a:ext cx="6483000" cy="43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chemeClr val="lt2"/>
                </a:solidFill>
                <a:latin typeface="Raleway"/>
                <a:ea typeface="Raleway"/>
                <a:cs typeface="Raleway"/>
                <a:sym typeface="Raleway"/>
              </a:rPr>
              <a:t> Structure of the Paper &amp; Presentation</a:t>
            </a:r>
            <a:endParaRPr b="1" sz="2500">
              <a:solidFill>
                <a:schemeClr val="lt2"/>
              </a:solidFill>
              <a:latin typeface="Raleway"/>
              <a:ea typeface="Raleway"/>
              <a:cs typeface="Raleway"/>
              <a:sym typeface="Raleway"/>
            </a:endParaRPr>
          </a:p>
        </p:txBody>
      </p:sp>
      <p:sp>
        <p:nvSpPr>
          <p:cNvPr id="97" name="Google Shape;97;p16"/>
          <p:cNvSpPr txBox="1"/>
          <p:nvPr>
            <p:ph idx="4294967295" type="body"/>
          </p:nvPr>
        </p:nvSpPr>
        <p:spPr>
          <a:xfrm>
            <a:off x="1656650" y="1523700"/>
            <a:ext cx="6074100" cy="3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Introduction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State of the Art</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Security Framework of Intel SGX</a:t>
            </a:r>
            <a:endParaRPr sz="14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Methods and Implementations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Security Considerations</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Conclusion</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pic>
        <p:nvPicPr>
          <p:cNvPr id="98" name="Google Shape;98;p16"/>
          <p:cNvPicPr preferRelativeResize="0"/>
          <p:nvPr/>
        </p:nvPicPr>
        <p:blipFill>
          <a:blip r:embed="rId4">
            <a:alphaModFix/>
          </a:blip>
          <a:stretch>
            <a:fillRect/>
          </a:stretch>
        </p:blipFill>
        <p:spPr>
          <a:xfrm>
            <a:off x="5242550" y="1568300"/>
            <a:ext cx="2442624" cy="1849200"/>
          </a:xfrm>
          <a:prstGeom prst="rect">
            <a:avLst/>
          </a:prstGeom>
          <a:noFill/>
          <a:ln>
            <a:noFill/>
          </a:ln>
        </p:spPr>
      </p:pic>
      <p:pic>
        <p:nvPicPr>
          <p:cNvPr descr="Piece of duct tape sticking a note to the slide" id="99" name="Google Shape;99;p16"/>
          <p:cNvPicPr preferRelativeResize="0"/>
          <p:nvPr/>
        </p:nvPicPr>
        <p:blipFill rotWithShape="1">
          <a:blip r:embed="rId5">
            <a:alphaModFix/>
          </a:blip>
          <a:srcRect b="10011" l="9244" r="2118" t="5926"/>
          <a:stretch/>
        </p:blipFill>
        <p:spPr>
          <a:xfrm rot="154825">
            <a:off x="6109880" y="1416485"/>
            <a:ext cx="707970" cy="251505"/>
          </a:xfrm>
          <a:prstGeom prst="rect">
            <a:avLst/>
          </a:prstGeom>
          <a:noFill/>
          <a:ln>
            <a:noFill/>
          </a:ln>
        </p:spPr>
      </p:pic>
      <p:sp>
        <p:nvSpPr>
          <p:cNvPr id="100" name="Google Shape;100;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17"/>
          <p:cNvGrpSpPr/>
          <p:nvPr/>
        </p:nvGrpSpPr>
        <p:grpSpPr>
          <a:xfrm>
            <a:off x="6781388" y="2496111"/>
            <a:ext cx="2212050" cy="2504994"/>
            <a:chOff x="6803275" y="427445"/>
            <a:chExt cx="2212050" cy="2504994"/>
          </a:xfrm>
        </p:grpSpPr>
        <p:pic>
          <p:nvPicPr>
            <p:cNvPr id="106" name="Google Shape;106;p1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07" name="Google Shape;107;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Facts:</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 M</a:t>
              </a:r>
              <a:r>
                <a:rPr lang="en" sz="1200">
                  <a:solidFill>
                    <a:schemeClr val="dk2"/>
                  </a:solidFill>
                  <a:latin typeface="Raleway"/>
                  <a:ea typeface="Raleway"/>
                  <a:cs typeface="Raleway"/>
                  <a:sym typeface="Raleway"/>
                </a:rPr>
                <a:t>ore than </a:t>
              </a:r>
              <a:r>
                <a:rPr b="1" lang="en" sz="1200">
                  <a:solidFill>
                    <a:schemeClr val="dk1"/>
                  </a:solidFill>
                  <a:latin typeface="Raleway"/>
                  <a:ea typeface="Raleway"/>
                  <a:cs typeface="Raleway"/>
                  <a:sym typeface="Raleway"/>
                </a:rPr>
                <a:t>10000 </a:t>
              </a:r>
              <a:r>
                <a:rPr lang="en" sz="1200">
                  <a:solidFill>
                    <a:schemeClr val="dk2"/>
                  </a:solidFill>
                  <a:latin typeface="Raleway"/>
                  <a:ea typeface="Raleway"/>
                  <a:cs typeface="Raleway"/>
                  <a:sym typeface="Raleway"/>
                </a:rPr>
                <a:t>computer systems vulnerabilities are discovered each year</a:t>
              </a:r>
              <a:endParaRPr sz="1200">
                <a:solidFill>
                  <a:schemeClr val="dk2"/>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 A medium size software has around </a:t>
              </a:r>
              <a:r>
                <a:rPr b="1" lang="en" sz="1200">
                  <a:solidFill>
                    <a:schemeClr val="dk1"/>
                  </a:solidFill>
                  <a:latin typeface="Raleway"/>
                  <a:ea typeface="Raleway"/>
                  <a:cs typeface="Raleway"/>
                  <a:sym typeface="Raleway"/>
                </a:rPr>
                <a:t>50000 </a:t>
              </a:r>
              <a:r>
                <a:rPr lang="en" sz="1200">
                  <a:solidFill>
                    <a:schemeClr val="dk2"/>
                  </a:solidFill>
                  <a:latin typeface="Raleway"/>
                  <a:ea typeface="Raleway"/>
                  <a:cs typeface="Raleway"/>
                  <a:sym typeface="Raleway"/>
                </a:rPr>
                <a:t>LOC.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108" name="Google Shape;108;p17"/>
          <p:cNvSpPr txBox="1"/>
          <p:nvPr>
            <p:ph type="title"/>
          </p:nvPr>
        </p:nvSpPr>
        <p:spPr>
          <a:xfrm>
            <a:off x="1973400" y="1803750"/>
            <a:ext cx="5582700" cy="768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600"/>
              <a:buAutoNum type="arabicPeriod"/>
            </a:pPr>
            <a:r>
              <a:rPr lang="en" sz="3600">
                <a:solidFill>
                  <a:schemeClr val="dk1"/>
                </a:solidFill>
              </a:rPr>
              <a:t>Introduction</a:t>
            </a:r>
            <a:endParaRPr sz="2400"/>
          </a:p>
        </p:txBody>
      </p:sp>
      <p:sp>
        <p:nvSpPr>
          <p:cNvPr id="109" name="Google Shape;109;p17"/>
          <p:cNvSpPr txBox="1"/>
          <p:nvPr>
            <p:ph idx="4294967295" type="body"/>
          </p:nvPr>
        </p:nvSpPr>
        <p:spPr>
          <a:xfrm>
            <a:off x="809175" y="1265775"/>
            <a:ext cx="5843100" cy="358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Risks of an untrusted execution environment</a:t>
            </a:r>
            <a:br>
              <a:rPr lang="en" sz="1400">
                <a:latin typeface="Raleway"/>
                <a:ea typeface="Raleway"/>
                <a:cs typeface="Raleway"/>
                <a:sym typeface="Raleway"/>
              </a:rPr>
            </a:br>
            <a:r>
              <a:rPr lang="en" sz="1200">
                <a:solidFill>
                  <a:srgbClr val="FFFFFF"/>
                </a:solidFill>
                <a:latin typeface="Raleway"/>
                <a:ea typeface="Raleway"/>
                <a:cs typeface="Raleway"/>
                <a:sym typeface="Raleway"/>
              </a:rPr>
              <a:t>How the data is stored and processed in a multi-tenant, 3rd party hardware providers.  </a:t>
            </a:r>
            <a:endParaRPr sz="1200">
              <a:solidFill>
                <a:srgbClr val="FFFFFF"/>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Software development </a:t>
            </a:r>
            <a:br>
              <a:rPr lang="en" sz="1400">
                <a:latin typeface="Raleway"/>
                <a:ea typeface="Raleway"/>
                <a:cs typeface="Raleway"/>
                <a:sym typeface="Raleway"/>
              </a:rPr>
            </a:br>
            <a:r>
              <a:rPr lang="en" sz="1200">
                <a:solidFill>
                  <a:schemeClr val="lt1"/>
                </a:solidFill>
                <a:latin typeface="Raleway"/>
                <a:ea typeface="Raleway"/>
                <a:cs typeface="Raleway"/>
                <a:sym typeface="Raleway"/>
              </a:rPr>
              <a:t>Securing legacy code, complex data and control flows. </a:t>
            </a:r>
            <a:endParaRPr sz="1200">
              <a:solidFill>
                <a:schemeClr val="lt1"/>
              </a:solidFill>
              <a:latin typeface="Raleway"/>
              <a:ea typeface="Raleway"/>
              <a:cs typeface="Raleway"/>
              <a:sym typeface="Raleway"/>
            </a:endParaRPr>
          </a:p>
          <a:p>
            <a:pPr indent="0" lvl="0" marL="457200" rtl="0" algn="l">
              <a:spcBef>
                <a:spcPts val="1000"/>
              </a:spcBef>
              <a:spcAft>
                <a:spcPts val="0"/>
              </a:spcAft>
              <a:buNone/>
            </a:pPr>
            <a:r>
              <a:rPr lang="en" sz="1200">
                <a:solidFill>
                  <a:schemeClr val="lt1"/>
                </a:solidFill>
                <a:latin typeface="Raleway"/>
                <a:ea typeface="Raleway"/>
                <a:cs typeface="Raleway"/>
                <a:sym typeface="Raleway"/>
              </a:rPr>
              <a:t>Usage of Trusted 3rd party libraries</a:t>
            </a:r>
            <a:endParaRPr sz="1000">
              <a:solidFill>
                <a:schemeClr val="lt1"/>
              </a:solidFill>
              <a:latin typeface="Raleway"/>
              <a:ea typeface="Raleway"/>
              <a:cs typeface="Raleway"/>
              <a:sym typeface="Raleway"/>
            </a:endParaRPr>
          </a:p>
          <a:p>
            <a:pPr indent="0" lvl="0" marL="457200" rtl="0" algn="l">
              <a:spcBef>
                <a:spcPts val="1000"/>
              </a:spcBef>
              <a:spcAft>
                <a:spcPts val="0"/>
              </a:spcAft>
              <a:buNone/>
            </a:pPr>
            <a:r>
              <a:rPr lang="en" sz="1200">
                <a:solidFill>
                  <a:schemeClr val="lt1"/>
                </a:solidFill>
                <a:latin typeface="Raleway"/>
                <a:ea typeface="Raleway"/>
                <a:cs typeface="Raleway"/>
                <a:sym typeface="Raleway"/>
              </a:rPr>
              <a:t>Attack Surfaces of the software system. </a:t>
            </a:r>
            <a:endParaRPr sz="1200">
              <a:solidFill>
                <a:schemeClr val="lt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Data Security</a:t>
            </a:r>
            <a:endParaRPr b="1" sz="1400">
              <a:solidFill>
                <a:schemeClr val="dk1"/>
              </a:solidFill>
              <a:latin typeface="Raleway"/>
              <a:ea typeface="Raleway"/>
              <a:cs typeface="Raleway"/>
              <a:sym typeface="Raleway"/>
            </a:endParaRPr>
          </a:p>
          <a:p>
            <a:pPr indent="0" lvl="0" marL="0" rtl="0" algn="l">
              <a:spcBef>
                <a:spcPts val="1000"/>
              </a:spcBef>
              <a:spcAft>
                <a:spcPts val="1000"/>
              </a:spcAft>
              <a:buNone/>
            </a:pPr>
            <a:r>
              <a:rPr b="1" lang="en" sz="1200">
                <a:solidFill>
                  <a:schemeClr val="lt1"/>
                </a:solidFill>
                <a:latin typeface="Raleway"/>
                <a:ea typeface="Raleway"/>
                <a:cs typeface="Raleway"/>
                <a:sym typeface="Raleway"/>
              </a:rPr>
              <a:t>	</a:t>
            </a:r>
            <a:r>
              <a:rPr lang="en" sz="1200">
                <a:solidFill>
                  <a:schemeClr val="lt1"/>
                </a:solidFill>
                <a:latin typeface="Raleway"/>
                <a:ea typeface="Raleway"/>
                <a:cs typeface="Raleway"/>
                <a:sym typeface="Raleway"/>
              </a:rPr>
              <a:t>Confidentiality + Integrity in storage and transit. </a:t>
            </a:r>
            <a:endParaRPr sz="1200">
              <a:solidFill>
                <a:schemeClr val="lt1"/>
              </a:solidFill>
              <a:latin typeface="Raleway"/>
              <a:ea typeface="Raleway"/>
              <a:cs typeface="Raleway"/>
              <a:sym typeface="Raleway"/>
            </a:endParaRPr>
          </a:p>
        </p:txBody>
      </p:sp>
      <p:sp>
        <p:nvSpPr>
          <p:cNvPr id="110" name="Google Shape;110;p17"/>
          <p:cNvSpPr txBox="1"/>
          <p:nvPr>
            <p:ph type="title"/>
          </p:nvPr>
        </p:nvSpPr>
        <p:spPr>
          <a:xfrm>
            <a:off x="185075" y="106725"/>
            <a:ext cx="8658000" cy="768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2900">
                <a:solidFill>
                  <a:schemeClr val="dk1"/>
                </a:solidFill>
              </a:rPr>
              <a:t>The need for a secure computation platform. </a:t>
            </a:r>
            <a:endParaRPr sz="1700"/>
          </a:p>
        </p:txBody>
      </p:sp>
      <p:sp>
        <p:nvSpPr>
          <p:cNvPr id="111" name="Google Shape;111;p17"/>
          <p:cNvSpPr txBox="1"/>
          <p:nvPr/>
        </p:nvSpPr>
        <p:spPr>
          <a:xfrm>
            <a:off x="0" y="4713000"/>
            <a:ext cx="3314100" cy="43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rabicPeriod"/>
            </a:pPr>
            <a:r>
              <a:rPr b="1" lang="en">
                <a:solidFill>
                  <a:schemeClr val="dk1"/>
                </a:solidFill>
                <a:latin typeface="Lato"/>
                <a:ea typeface="Lato"/>
                <a:cs typeface="Lato"/>
                <a:sym typeface="Lato"/>
              </a:rPr>
              <a:t>Introduction</a:t>
            </a:r>
            <a:endParaRPr b="1">
              <a:solidFill>
                <a:schemeClr val="dk1"/>
              </a:solidFill>
              <a:latin typeface="Lato"/>
              <a:ea typeface="Lato"/>
              <a:cs typeface="Lato"/>
              <a:sym typeface="Lato"/>
            </a:endParaRPr>
          </a:p>
        </p:txBody>
      </p:sp>
      <p:sp>
        <p:nvSpPr>
          <p:cNvPr id="112" name="Google Shape;112;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8">
                                            <p:txEl>
                                              <p:pRg end="0" st="0"/>
                                            </p:txEl>
                                          </p:spTgt>
                                        </p:tgtEl>
                                      </p:cBhvr>
                                    </p:animEffect>
                                    <p:set>
                                      <p:cBhvr>
                                        <p:cTn dur="1" fill="hold">
                                          <p:stCondLst>
                                            <p:cond delay="1000"/>
                                          </p:stCondLst>
                                        </p:cTn>
                                        <p:tgtEl>
                                          <p:spTgt spid="108">
                                            <p:txEl>
                                              <p:pRg end="0" st="0"/>
                                            </p:txEl>
                                          </p:spTgt>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283099" y="712150"/>
            <a:ext cx="3302400" cy="8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Solutions: </a:t>
            </a:r>
            <a:endParaRPr/>
          </a:p>
          <a:p>
            <a:pPr indent="0" lvl="0" marL="0" rtl="0" algn="l">
              <a:spcBef>
                <a:spcPts val="1000"/>
              </a:spcBef>
              <a:spcAft>
                <a:spcPts val="1000"/>
              </a:spcAft>
              <a:buNone/>
            </a:pPr>
            <a:r>
              <a:t/>
            </a:r>
            <a:endParaRPr b="0" sz="2400"/>
          </a:p>
        </p:txBody>
      </p:sp>
      <p:sp>
        <p:nvSpPr>
          <p:cNvPr id="118" name="Google Shape;118;p18"/>
          <p:cNvSpPr txBox="1"/>
          <p:nvPr>
            <p:ph type="title"/>
          </p:nvPr>
        </p:nvSpPr>
        <p:spPr>
          <a:xfrm>
            <a:off x="1866625" y="1833000"/>
            <a:ext cx="2482800" cy="12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5"/>
                </a:solidFill>
              </a:rPr>
              <a:t>Homomorphic Encryption (FHE)</a:t>
            </a:r>
            <a:endParaRPr sz="2600"/>
          </a:p>
          <a:p>
            <a:pPr indent="0" lvl="0" marL="0" rtl="0" algn="l">
              <a:spcBef>
                <a:spcPts val="1000"/>
              </a:spcBef>
              <a:spcAft>
                <a:spcPts val="1000"/>
              </a:spcAft>
              <a:buNone/>
            </a:pPr>
            <a:r>
              <a:t/>
            </a:r>
            <a:endParaRPr b="0" sz="2400"/>
          </a:p>
        </p:txBody>
      </p:sp>
      <p:sp>
        <p:nvSpPr>
          <p:cNvPr id="119" name="Google Shape;119;p18"/>
          <p:cNvSpPr txBox="1"/>
          <p:nvPr>
            <p:ph type="title"/>
          </p:nvPr>
        </p:nvSpPr>
        <p:spPr>
          <a:xfrm>
            <a:off x="5978875" y="1833000"/>
            <a:ext cx="2482800" cy="18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5"/>
                </a:solidFill>
              </a:rPr>
              <a:t>Trusted Execution Environments (TEE)</a:t>
            </a:r>
            <a:endParaRPr sz="2600"/>
          </a:p>
          <a:p>
            <a:pPr indent="0" lvl="0" marL="0" rtl="0" algn="l">
              <a:spcBef>
                <a:spcPts val="1000"/>
              </a:spcBef>
              <a:spcAft>
                <a:spcPts val="1000"/>
              </a:spcAft>
              <a:buNone/>
            </a:pPr>
            <a:r>
              <a:t/>
            </a:r>
            <a:endParaRPr b="0" sz="2400"/>
          </a:p>
        </p:txBody>
      </p:sp>
      <p:sp>
        <p:nvSpPr>
          <p:cNvPr id="120" name="Google Shape;120;p18"/>
          <p:cNvSpPr txBox="1"/>
          <p:nvPr>
            <p:ph type="title"/>
          </p:nvPr>
        </p:nvSpPr>
        <p:spPr>
          <a:xfrm>
            <a:off x="2019025" y="3233625"/>
            <a:ext cx="2482800" cy="12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t>Drawbacks:</a:t>
            </a:r>
            <a:endParaRPr b="0" sz="1400"/>
          </a:p>
          <a:p>
            <a:pPr indent="-304800" lvl="0" marL="457200" rtl="0" algn="l">
              <a:spcBef>
                <a:spcPts val="1000"/>
              </a:spcBef>
              <a:spcAft>
                <a:spcPts val="0"/>
              </a:spcAft>
              <a:buSzPts val="1200"/>
              <a:buAutoNum type="arabicPeriod"/>
            </a:pPr>
            <a:r>
              <a:rPr b="0" lang="en" sz="1200"/>
              <a:t>Large runtime overheads.</a:t>
            </a:r>
            <a:endParaRPr b="0" sz="1200"/>
          </a:p>
          <a:p>
            <a:pPr indent="-304800" lvl="0" marL="457200" rtl="0" algn="l">
              <a:spcBef>
                <a:spcPts val="0"/>
              </a:spcBef>
              <a:spcAft>
                <a:spcPts val="0"/>
              </a:spcAft>
              <a:buSzPts val="1200"/>
              <a:buAutoNum type="arabicPeriod"/>
            </a:pPr>
            <a:r>
              <a:rPr b="0" lang="en" sz="1200"/>
              <a:t>Limited computation</a:t>
            </a:r>
            <a:endParaRPr b="0" sz="1200"/>
          </a:p>
          <a:p>
            <a:pPr indent="0" lvl="0" marL="0" rtl="0" algn="l">
              <a:spcBef>
                <a:spcPts val="1000"/>
              </a:spcBef>
              <a:spcAft>
                <a:spcPts val="1000"/>
              </a:spcAft>
              <a:buNone/>
            </a:pPr>
            <a:r>
              <a:t/>
            </a:r>
            <a:endParaRPr b="0" sz="2400"/>
          </a:p>
        </p:txBody>
      </p:sp>
      <p:sp>
        <p:nvSpPr>
          <p:cNvPr id="121" name="Google Shape;121;p18"/>
          <p:cNvSpPr txBox="1"/>
          <p:nvPr/>
        </p:nvSpPr>
        <p:spPr>
          <a:xfrm>
            <a:off x="0" y="4713000"/>
            <a:ext cx="3314100" cy="43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rabicPeriod"/>
            </a:pPr>
            <a:r>
              <a:rPr b="1" lang="en">
                <a:solidFill>
                  <a:schemeClr val="dk1"/>
                </a:solidFill>
                <a:latin typeface="Lato"/>
                <a:ea typeface="Lato"/>
                <a:cs typeface="Lato"/>
                <a:sym typeface="Lato"/>
              </a:rPr>
              <a:t>Introduction</a:t>
            </a:r>
            <a:endParaRPr b="1">
              <a:solidFill>
                <a:schemeClr val="dk1"/>
              </a:solidFill>
              <a:latin typeface="Lato"/>
              <a:ea typeface="Lato"/>
              <a:cs typeface="Lato"/>
              <a:sym typeface="Lato"/>
            </a:endParaRPr>
          </a:p>
        </p:txBody>
      </p:sp>
      <p:grpSp>
        <p:nvGrpSpPr>
          <p:cNvPr id="122" name="Google Shape;122;p18"/>
          <p:cNvGrpSpPr/>
          <p:nvPr/>
        </p:nvGrpSpPr>
        <p:grpSpPr>
          <a:xfrm>
            <a:off x="6329275" y="3654300"/>
            <a:ext cx="1884900" cy="1140600"/>
            <a:chOff x="6329275" y="3654300"/>
            <a:chExt cx="1884900" cy="1140600"/>
          </a:xfrm>
        </p:grpSpPr>
        <p:sp>
          <p:nvSpPr>
            <p:cNvPr id="123" name="Google Shape;123;p18"/>
            <p:cNvSpPr/>
            <p:nvPr/>
          </p:nvSpPr>
          <p:spPr>
            <a:xfrm>
              <a:off x="6329275" y="3654300"/>
              <a:ext cx="1162200" cy="114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TEE</a:t>
              </a:r>
              <a:endParaRPr/>
            </a:p>
          </p:txBody>
        </p:sp>
        <p:sp>
          <p:nvSpPr>
            <p:cNvPr id="124" name="Google Shape;124;p18"/>
            <p:cNvSpPr/>
            <p:nvPr/>
          </p:nvSpPr>
          <p:spPr>
            <a:xfrm>
              <a:off x="7051975" y="3654300"/>
              <a:ext cx="1162200" cy="114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TPM</a:t>
              </a:r>
              <a:endParaRPr/>
            </a:p>
          </p:txBody>
        </p:sp>
        <p:sp>
          <p:nvSpPr>
            <p:cNvPr id="125" name="Google Shape;125;p18"/>
            <p:cNvSpPr txBox="1"/>
            <p:nvPr/>
          </p:nvSpPr>
          <p:spPr>
            <a:xfrm>
              <a:off x="7157850" y="3903525"/>
              <a:ext cx="2151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SGX</a:t>
              </a:r>
              <a:endParaRPr sz="1200">
                <a:latin typeface="Lato"/>
                <a:ea typeface="Lato"/>
                <a:cs typeface="Lato"/>
                <a:sym typeface="Lato"/>
              </a:endParaRPr>
            </a:p>
          </p:txBody>
        </p:sp>
      </p:grpSp>
      <p:sp>
        <p:nvSpPr>
          <p:cNvPr id="126" name="Google Shape;126;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1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2141500" y="613275"/>
            <a:ext cx="4500000" cy="1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Lato"/>
                <a:ea typeface="Lato"/>
                <a:cs typeface="Lato"/>
                <a:sym typeface="Lato"/>
              </a:rPr>
              <a:t>2. State of the Art</a:t>
            </a:r>
            <a:endParaRPr b="1" sz="4200">
              <a:solidFill>
                <a:schemeClr val="dk1"/>
              </a:solidFill>
              <a:latin typeface="Lato"/>
              <a:ea typeface="Lato"/>
              <a:cs typeface="Lato"/>
              <a:sym typeface="Lato"/>
            </a:endParaRPr>
          </a:p>
          <a:p>
            <a:pPr indent="0" lvl="0" marL="0" rtl="0" algn="l">
              <a:spcBef>
                <a:spcPts val="0"/>
              </a:spcBef>
              <a:spcAft>
                <a:spcPts val="0"/>
              </a:spcAft>
              <a:buNone/>
            </a:pPr>
            <a:r>
              <a:t/>
            </a:r>
            <a:endParaRPr b="1" sz="4200">
              <a:solidFill>
                <a:schemeClr val="dk1"/>
              </a:solidFill>
              <a:latin typeface="Lato"/>
              <a:ea typeface="Lato"/>
              <a:cs typeface="Lato"/>
              <a:sym typeface="Lato"/>
            </a:endParaRPr>
          </a:p>
        </p:txBody>
      </p:sp>
      <p:sp>
        <p:nvSpPr>
          <p:cNvPr id="132" name="Google Shape;132;p19"/>
          <p:cNvSpPr txBox="1"/>
          <p:nvPr>
            <p:ph idx="4294967295" type="body"/>
          </p:nvPr>
        </p:nvSpPr>
        <p:spPr>
          <a:xfrm>
            <a:off x="733850" y="1560600"/>
            <a:ext cx="5843100" cy="358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Machine Learning and Neural Networks</a:t>
            </a:r>
            <a:endParaRPr sz="1400">
              <a:solidFill>
                <a:srgbClr val="FFFFFF"/>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Confidential and Oblivious Machine Learning</a:t>
            </a:r>
            <a:endParaRPr sz="1400">
              <a:solidFill>
                <a:schemeClr val="lt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SGX Implementations</a:t>
            </a:r>
            <a:endParaRPr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lang="en" sz="1600">
                <a:solidFill>
                  <a:schemeClr val="dk1"/>
                </a:solidFill>
                <a:latin typeface="Raleway"/>
                <a:ea typeface="Raleway"/>
                <a:cs typeface="Raleway"/>
                <a:sym typeface="Raleway"/>
              </a:rPr>
              <a:t>Attacks on TEE </a:t>
            </a:r>
            <a:endParaRPr sz="1600">
              <a:solidFill>
                <a:schemeClr val="dk1"/>
              </a:solidFill>
              <a:latin typeface="Raleway"/>
              <a:ea typeface="Raleway"/>
              <a:cs typeface="Raleway"/>
              <a:sym typeface="Raleway"/>
            </a:endParaRPr>
          </a:p>
          <a:p>
            <a:pPr indent="0" lvl="0" marL="0" rtl="0" algn="l">
              <a:spcBef>
                <a:spcPts val="1000"/>
              </a:spcBef>
              <a:spcAft>
                <a:spcPts val="1000"/>
              </a:spcAft>
              <a:buNone/>
            </a:pPr>
            <a:r>
              <a:rPr lang="en" sz="1400">
                <a:solidFill>
                  <a:schemeClr val="lt1"/>
                </a:solidFill>
                <a:latin typeface="Raleway"/>
                <a:ea typeface="Raleway"/>
                <a:cs typeface="Raleway"/>
                <a:sym typeface="Raleway"/>
              </a:rPr>
              <a:t>	</a:t>
            </a:r>
            <a:endParaRPr sz="1400">
              <a:solidFill>
                <a:schemeClr val="lt1"/>
              </a:solidFill>
              <a:latin typeface="Raleway"/>
              <a:ea typeface="Raleway"/>
              <a:cs typeface="Raleway"/>
              <a:sym typeface="Raleway"/>
            </a:endParaRPr>
          </a:p>
        </p:txBody>
      </p:sp>
      <p:pic>
        <p:nvPicPr>
          <p:cNvPr id="133" name="Google Shape;133;p19"/>
          <p:cNvPicPr preferRelativeResize="0"/>
          <p:nvPr/>
        </p:nvPicPr>
        <p:blipFill>
          <a:blip r:embed="rId3">
            <a:alphaModFix/>
          </a:blip>
          <a:stretch>
            <a:fillRect/>
          </a:stretch>
        </p:blipFill>
        <p:spPr>
          <a:xfrm>
            <a:off x="6438800" y="1902125"/>
            <a:ext cx="1816600" cy="1816600"/>
          </a:xfrm>
          <a:prstGeom prst="rect">
            <a:avLst/>
          </a:prstGeom>
          <a:noFill/>
          <a:ln>
            <a:noFill/>
          </a:ln>
        </p:spPr>
      </p:pic>
      <p:sp>
        <p:nvSpPr>
          <p:cNvPr id="134" name="Google Shape;134;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200">
                <a:solidFill>
                  <a:schemeClr val="dk1"/>
                </a:solidFill>
              </a:rPr>
              <a:t>Machine Learning</a:t>
            </a:r>
            <a:r>
              <a:rPr lang="en" sz="2000"/>
              <a:t> and Neural Networks</a:t>
            </a:r>
            <a:endParaRPr sz="2000"/>
          </a:p>
        </p:txBody>
      </p:sp>
      <p:sp>
        <p:nvSpPr>
          <p:cNvPr id="140" name="Google Shape;140;p20"/>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141" name="Google Shape;141;p20"/>
          <p:cNvSpPr txBox="1"/>
          <p:nvPr/>
        </p:nvSpPr>
        <p:spPr>
          <a:xfrm>
            <a:off x="607875" y="1217850"/>
            <a:ext cx="7768500" cy="3634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Machine learning is deﬁned as the ability of systems to learn from data.</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Training is a continuous process, where the system updates its learning and improves its decision-making ability with more data.</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In </a:t>
            </a:r>
            <a:r>
              <a:rPr lang="en">
                <a:solidFill>
                  <a:schemeClr val="dk1"/>
                </a:solidFill>
                <a:latin typeface="Lato"/>
                <a:ea typeface="Lato"/>
                <a:cs typeface="Lato"/>
                <a:sym typeface="Lato"/>
              </a:rPr>
              <a:t>supervised learning</a:t>
            </a:r>
            <a:r>
              <a:rPr lang="en">
                <a:solidFill>
                  <a:schemeClr val="lt1"/>
                </a:solidFill>
                <a:latin typeface="Lato"/>
                <a:ea typeface="Lato"/>
                <a:cs typeface="Lato"/>
                <a:sym typeface="Lato"/>
              </a:rPr>
              <a:t>, the system is given a historical data sample of inputs and known outputs, and it “learns” the relationship between the two using machine learning techniques.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Example - LDA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dk1"/>
                </a:solidFill>
                <a:latin typeface="Lato"/>
                <a:ea typeface="Lato"/>
                <a:cs typeface="Lato"/>
                <a:sym typeface="Lato"/>
              </a:rPr>
              <a:t>Unsupervised learning</a:t>
            </a:r>
            <a:r>
              <a:rPr lang="en">
                <a:solidFill>
                  <a:schemeClr val="lt1"/>
                </a:solidFill>
                <a:latin typeface="Lato"/>
                <a:ea typeface="Lato"/>
                <a:cs typeface="Lato"/>
                <a:sym typeface="Lato"/>
              </a:rPr>
              <a:t> includes re-organizing and enhancing the input data to ﬁnd patterns in it and to place a structure on the unlabelled data</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Example - -Cluster Analysis(KNN)</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most </a:t>
            </a:r>
            <a:r>
              <a:rPr lang="en">
                <a:solidFill>
                  <a:schemeClr val="lt1"/>
                </a:solidFill>
                <a:latin typeface="Lato"/>
                <a:ea typeface="Lato"/>
                <a:cs typeface="Lato"/>
                <a:sym typeface="Lato"/>
              </a:rPr>
              <a:t>widespread</a:t>
            </a:r>
            <a:r>
              <a:rPr lang="en">
                <a:solidFill>
                  <a:schemeClr val="lt1"/>
                </a:solidFill>
                <a:latin typeface="Lato"/>
                <a:ea typeface="Lato"/>
                <a:cs typeface="Lato"/>
                <a:sym typeface="Lato"/>
              </a:rPr>
              <a:t> application of machine learning is in data science and data science focuses on predicting(one outcome) or forecasting(multiple outcomes) the future trends.</a:t>
            </a:r>
            <a:endParaRPr>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lt1"/>
              </a:solidFill>
              <a:latin typeface="Lato"/>
              <a:ea typeface="Lato"/>
              <a:cs typeface="Lato"/>
              <a:sym typeface="Lato"/>
            </a:endParaRPr>
          </a:p>
        </p:txBody>
      </p:sp>
      <p:pic>
        <p:nvPicPr>
          <p:cNvPr id="142" name="Google Shape;142;p20"/>
          <p:cNvPicPr preferRelativeResize="0"/>
          <p:nvPr/>
        </p:nvPicPr>
        <p:blipFill>
          <a:blip r:embed="rId3">
            <a:alphaModFix/>
          </a:blip>
          <a:stretch>
            <a:fillRect/>
          </a:stretch>
        </p:blipFill>
        <p:spPr>
          <a:xfrm>
            <a:off x="5440951" y="1558000"/>
            <a:ext cx="3050950" cy="2040325"/>
          </a:xfrm>
          <a:prstGeom prst="rect">
            <a:avLst/>
          </a:prstGeom>
          <a:noFill/>
          <a:ln>
            <a:noFill/>
          </a:ln>
        </p:spPr>
      </p:pic>
      <p:pic>
        <p:nvPicPr>
          <p:cNvPr id="143" name="Google Shape;143;p20"/>
          <p:cNvPicPr preferRelativeResize="0"/>
          <p:nvPr/>
        </p:nvPicPr>
        <p:blipFill>
          <a:blip r:embed="rId4">
            <a:alphaModFix/>
          </a:blip>
          <a:stretch>
            <a:fillRect/>
          </a:stretch>
        </p:blipFill>
        <p:spPr>
          <a:xfrm>
            <a:off x="911244" y="1403000"/>
            <a:ext cx="2648801" cy="2529149"/>
          </a:xfrm>
          <a:prstGeom prst="rect">
            <a:avLst/>
          </a:prstGeom>
          <a:noFill/>
          <a:ln>
            <a:noFill/>
          </a:ln>
        </p:spPr>
      </p:pic>
      <p:sp>
        <p:nvSpPr>
          <p:cNvPr id="144" name="Google Shape;144;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xit" presetID="10" presetSubtype="0">
                                  <p:stCondLst>
                                    <p:cond delay="0"/>
                                  </p:stCondLst>
                                  <p:childTnLst>
                                    <p:animEffect filter="fade" transition="out">
                                      <p:cBhvr>
                                        <p:cTn dur="1000"/>
                                        <p:tgtEl>
                                          <p:spTgt spid="141"/>
                                        </p:tgtEl>
                                      </p:cBhvr>
                                    </p:animEffect>
                                    <p:set>
                                      <p:cBhvr>
                                        <p:cTn dur="1" fill="hold">
                                          <p:stCondLst>
                                            <p:cond delay="1000"/>
                                          </p:stCondLst>
                                        </p:cTn>
                                        <p:tgtEl>
                                          <p:spTgt spid="1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nvSpPr>
        <p:spPr>
          <a:xfrm>
            <a:off x="0" y="4852325"/>
            <a:ext cx="3314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2. State of the Art</a:t>
            </a:r>
            <a:endParaRPr b="1" sz="1200">
              <a:solidFill>
                <a:schemeClr val="dk1"/>
              </a:solidFill>
              <a:latin typeface="Lato"/>
              <a:ea typeface="Lato"/>
              <a:cs typeface="Lato"/>
              <a:sym typeface="Lato"/>
            </a:endParaRPr>
          </a:p>
        </p:txBody>
      </p:sp>
      <p:sp>
        <p:nvSpPr>
          <p:cNvPr id="150" name="Google Shape;150;p21"/>
          <p:cNvSpPr txBox="1"/>
          <p:nvPr>
            <p:ph type="title"/>
          </p:nvPr>
        </p:nvSpPr>
        <p:spPr>
          <a:xfrm>
            <a:off x="293725" y="520850"/>
            <a:ext cx="6244200" cy="537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000"/>
              <a:t>Machine Learning and </a:t>
            </a:r>
            <a:r>
              <a:rPr lang="en" sz="2000">
                <a:solidFill>
                  <a:schemeClr val="dk1"/>
                </a:solidFill>
              </a:rPr>
              <a:t>Neural Networks</a:t>
            </a:r>
            <a:endParaRPr sz="2000">
              <a:solidFill>
                <a:schemeClr val="dk1"/>
              </a:solidFill>
            </a:endParaRPr>
          </a:p>
        </p:txBody>
      </p:sp>
      <p:sp>
        <p:nvSpPr>
          <p:cNvPr id="151" name="Google Shape;151;p21"/>
          <p:cNvSpPr txBox="1"/>
          <p:nvPr/>
        </p:nvSpPr>
        <p:spPr>
          <a:xfrm>
            <a:off x="565375" y="1138138"/>
            <a:ext cx="7768500" cy="363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First idea of artiﬁcial neurons was presented in </a:t>
            </a:r>
            <a:r>
              <a:rPr lang="en">
                <a:solidFill>
                  <a:schemeClr val="dk1"/>
                </a:solidFill>
                <a:latin typeface="Lato"/>
                <a:ea typeface="Lato"/>
                <a:cs typeface="Lato"/>
                <a:sym typeface="Lato"/>
              </a:rPr>
              <a:t>1943 </a:t>
            </a:r>
            <a:r>
              <a:rPr lang="en">
                <a:solidFill>
                  <a:schemeClr val="lt1"/>
                </a:solidFill>
                <a:latin typeface="Lato"/>
                <a:ea typeface="Lato"/>
                <a:cs typeface="Lato"/>
                <a:sym typeface="Lato"/>
              </a:rPr>
              <a:t>by neurophysiologist Warren McCulloch and mathematician Walter Pitts.</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neural network is an interconnected assembly of simple processing elements, units or nodes, whose functionality is loosely based on the animal neuron.</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 system of nodes is called a </a:t>
            </a:r>
            <a:r>
              <a:rPr lang="en">
                <a:solidFill>
                  <a:schemeClr val="dk1"/>
                </a:solidFill>
                <a:latin typeface="Lato"/>
                <a:ea typeface="Lato"/>
                <a:cs typeface="Lato"/>
                <a:sym typeface="Lato"/>
              </a:rPr>
              <a:t>Network</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 The synapses are modelled by a single number or a weight so that each input is multiplied by a </a:t>
            </a:r>
            <a:r>
              <a:rPr lang="en">
                <a:solidFill>
                  <a:schemeClr val="dk1"/>
                </a:solidFill>
                <a:latin typeface="Lato"/>
                <a:ea typeface="Lato"/>
                <a:cs typeface="Lato"/>
                <a:sym typeface="Lato"/>
              </a:rPr>
              <a:t>weight</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Feed-Forward pass Neural Network.</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Back-Propagation :  while training the network, we can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compare the output of the neural network to our expected</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training value, y(z) and feasibly look at how changing the </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weights of the output layer would change the cost function</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rPr lang="en">
                <a:solidFill>
                  <a:schemeClr val="lt1"/>
                </a:solidFill>
                <a:latin typeface="Lato"/>
                <a:ea typeface="Lato"/>
                <a:cs typeface="Lato"/>
                <a:sym typeface="Lato"/>
              </a:rPr>
              <a:t> for the sample.</a:t>
            </a:r>
            <a:endParaRPr>
              <a:solidFill>
                <a:schemeClr val="lt1"/>
              </a:solidFill>
              <a:latin typeface="Lato"/>
              <a:ea typeface="Lato"/>
              <a:cs typeface="Lato"/>
              <a:sym typeface="Lato"/>
            </a:endParaRPr>
          </a:p>
          <a:p>
            <a:pPr indent="-317500" lvl="0" marL="457200" rtl="0" algn="just">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CNNs &amp; RNNs</a:t>
            </a:r>
            <a:endParaRPr>
              <a:solidFill>
                <a:schemeClr val="lt1"/>
              </a:solidFill>
              <a:latin typeface="Lato"/>
              <a:ea typeface="Lato"/>
              <a:cs typeface="Lato"/>
              <a:sym typeface="Lato"/>
            </a:endParaRPr>
          </a:p>
          <a:p>
            <a:pPr indent="0" lvl="0" marL="457200" rtl="0" algn="just">
              <a:lnSpc>
                <a:spcPct val="115000"/>
              </a:lnSpc>
              <a:spcBef>
                <a:spcPts val="0"/>
              </a:spcBef>
              <a:spcAft>
                <a:spcPts val="0"/>
              </a:spcAft>
              <a:buNone/>
            </a:pPr>
            <a:r>
              <a:t/>
            </a:r>
            <a:endParaRPr>
              <a:solidFill>
                <a:schemeClr val="lt1"/>
              </a:solidFill>
              <a:latin typeface="Lato"/>
              <a:ea typeface="Lato"/>
              <a:cs typeface="Lato"/>
              <a:sym typeface="Lato"/>
            </a:endParaRPr>
          </a:p>
        </p:txBody>
      </p:sp>
      <p:pic>
        <p:nvPicPr>
          <p:cNvPr id="152" name="Google Shape;152;p21"/>
          <p:cNvPicPr preferRelativeResize="0"/>
          <p:nvPr/>
        </p:nvPicPr>
        <p:blipFill>
          <a:blip r:embed="rId3">
            <a:alphaModFix/>
          </a:blip>
          <a:stretch>
            <a:fillRect/>
          </a:stretch>
        </p:blipFill>
        <p:spPr>
          <a:xfrm>
            <a:off x="6175269" y="2635525"/>
            <a:ext cx="2702100" cy="2412349"/>
          </a:xfrm>
          <a:prstGeom prst="rect">
            <a:avLst/>
          </a:prstGeom>
          <a:noFill/>
          <a:ln>
            <a:noFill/>
          </a:ln>
        </p:spPr>
      </p:pic>
      <p:sp>
        <p:nvSpPr>
          <p:cNvPr id="153" name="Google Shape;153;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