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8" r:id="rId2"/>
    <p:sldId id="259" r:id="rId3"/>
    <p:sldId id="261" r:id="rId4"/>
    <p:sldId id="262" r:id="rId5"/>
    <p:sldId id="275" r:id="rId6"/>
    <p:sldId id="263" r:id="rId7"/>
    <p:sldId id="264" r:id="rId8"/>
    <p:sldId id="266" r:id="rId9"/>
    <p:sldId id="265" r:id="rId10"/>
    <p:sldId id="267" r:id="rId11"/>
    <p:sldId id="268" r:id="rId12"/>
    <p:sldId id="269" r:id="rId13"/>
    <p:sldId id="270" r:id="rId14"/>
    <p:sldId id="271" r:id="rId15"/>
    <p:sldId id="272" r:id="rId16"/>
    <p:sldId id="274" r:id="rId17"/>
    <p:sldId id="27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omic Sans MS" panose="030F0902030302020204" pitchFamily="66" charset="0"/>
      <p:regular r:id="rId24"/>
    </p:embeddedFont>
    <p:embeddedFont>
      <p:font typeface="Tw Cen MT" panose="020B0602020104020603" pitchFamily="34" charset="77"/>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EE57A7-E1AE-49C6-8670-ECF924B367F4}">
  <a:tblStyle styleId="{31EE57A7-E1AE-49C6-8670-ECF924B367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9"/>
    <p:restoredTop sz="94719"/>
  </p:normalViewPr>
  <p:slideViewPr>
    <p:cSldViewPr snapToGrid="0">
      <p:cViewPr varScale="1">
        <p:scale>
          <a:sx n="125" d="100"/>
          <a:sy n="125" d="100"/>
        </p:scale>
        <p:origin x="16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pypi.org/project/efficient-apriori/" TargetMode="External"/><Relationship Id="rId7" Type="http://schemas.openxmlformats.org/officeDocument/2006/relationships/image" Target="../media/image23.svg"/><Relationship Id="rId2" Type="http://schemas.openxmlformats.org/officeDocument/2006/relationships/hyperlink" Target="https://scikit-learn.org/stable/modules/generated/sklearn.cluster.KMeans.html" TargetMode="External"/><Relationship Id="rId1" Type="http://schemas.openxmlformats.org/officeDocument/2006/relationships/hyperlink" Target="https://www.dunnhumby.com/careers/engineering/sourcefiles" TargetMode="Externa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hyperlink" Target="https://www.dunnhumby.com/careers/engineering/sourcefiles" TargetMode="External"/><Relationship Id="rId7" Type="http://schemas.openxmlformats.org/officeDocument/2006/relationships/image" Target="../media/image24.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hyperlink" Target="https://scikit-learn.org/stable/modules/generated/sklearn.cluster.KMeans.html" TargetMode="External"/><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hyperlink" Target="https://pypi.org/project/efficient-apriori/"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6332A-33D7-47F8-9B47-922A2E419FF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D6AC23-72F3-47E2-9266-F2598A100404}">
      <dgm:prSet/>
      <dgm:spPr/>
      <dgm:t>
        <a:bodyPr/>
        <a:lstStyle/>
        <a:p>
          <a:r>
            <a:rPr lang="en-US"/>
            <a:t>Data source: </a:t>
          </a:r>
          <a:r>
            <a:rPr lang="en-US" u="heavy">
              <a:uFillTx/>
              <a:hlinkClick xmlns:r="http://schemas.openxmlformats.org/officeDocument/2006/relationships" r:id="rId1"/>
            </a:rPr>
            <a:t>https://www.dunnhumby.com/careers/engineering/sourcefiles</a:t>
          </a:r>
          <a:endParaRPr lang="en-US"/>
        </a:p>
      </dgm:t>
    </dgm:pt>
    <dgm:pt modelId="{E1085FD1-FF1C-41CA-B61F-C0F6C0ACEE5F}" type="parTrans" cxnId="{F1B970DE-A40D-4168-9477-2FE3327D3DC0}">
      <dgm:prSet/>
      <dgm:spPr/>
      <dgm:t>
        <a:bodyPr/>
        <a:lstStyle/>
        <a:p>
          <a:endParaRPr lang="en-US"/>
        </a:p>
      </dgm:t>
    </dgm:pt>
    <dgm:pt modelId="{E9BC2ED3-9F6E-46F2-9F6A-A8895E9E22DC}" type="sibTrans" cxnId="{F1B970DE-A40D-4168-9477-2FE3327D3DC0}">
      <dgm:prSet/>
      <dgm:spPr/>
      <dgm:t>
        <a:bodyPr/>
        <a:lstStyle/>
        <a:p>
          <a:endParaRPr lang="en-US"/>
        </a:p>
      </dgm:t>
    </dgm:pt>
    <dgm:pt modelId="{1EA5E03C-031C-425A-ACD0-1AB9A760F3E8}">
      <dgm:prSet/>
      <dgm:spPr/>
      <dgm:t>
        <a:bodyPr/>
        <a:lstStyle/>
        <a:p>
          <a:r>
            <a:rPr lang="en-US"/>
            <a:t>SKLearn: </a:t>
          </a:r>
          <a:r>
            <a:rPr lang="en-US" u="heavy">
              <a:uFillTx/>
              <a:hlinkClick xmlns:r="http://schemas.openxmlformats.org/officeDocument/2006/relationships" r:id="rId2"/>
            </a:rPr>
            <a:t>https://scikit-learn.org/stable/modules/generated/sklearn.cluster.KMeans.html</a:t>
          </a:r>
          <a:endParaRPr lang="en-US"/>
        </a:p>
      </dgm:t>
    </dgm:pt>
    <dgm:pt modelId="{A82701FA-EBC9-4C30-9896-A1AF164D83D4}" type="parTrans" cxnId="{6869D560-7463-4418-8C02-C4C73BBEDAF4}">
      <dgm:prSet/>
      <dgm:spPr/>
      <dgm:t>
        <a:bodyPr/>
        <a:lstStyle/>
        <a:p>
          <a:endParaRPr lang="en-US"/>
        </a:p>
      </dgm:t>
    </dgm:pt>
    <dgm:pt modelId="{A5B9FE6A-BA09-465D-A7F4-632AFDE804F6}" type="sibTrans" cxnId="{6869D560-7463-4418-8C02-C4C73BBEDAF4}">
      <dgm:prSet/>
      <dgm:spPr/>
      <dgm:t>
        <a:bodyPr/>
        <a:lstStyle/>
        <a:p>
          <a:endParaRPr lang="en-US"/>
        </a:p>
      </dgm:t>
    </dgm:pt>
    <dgm:pt modelId="{65EF9D5C-2C6E-4BCF-B5D2-F4D3C0A084F4}">
      <dgm:prSet/>
      <dgm:spPr/>
      <dgm:t>
        <a:bodyPr/>
        <a:lstStyle/>
        <a:p>
          <a:r>
            <a:rPr lang="en-US"/>
            <a:t>Efficient Apriori: </a:t>
          </a:r>
          <a:r>
            <a:rPr lang="en-US" u="heavy">
              <a:uFillTx/>
              <a:hlinkClick xmlns:r="http://schemas.openxmlformats.org/officeDocument/2006/relationships" r:id="rId3"/>
            </a:rPr>
            <a:t>https://pypi.org/project/efficient-apriori/</a:t>
          </a:r>
          <a:endParaRPr lang="en-US"/>
        </a:p>
      </dgm:t>
    </dgm:pt>
    <dgm:pt modelId="{B8D1913B-0863-4699-BFE9-96BA5608EEC5}" type="parTrans" cxnId="{24BC1891-3D6A-452A-879E-4E7980B26AE4}">
      <dgm:prSet/>
      <dgm:spPr/>
      <dgm:t>
        <a:bodyPr/>
        <a:lstStyle/>
        <a:p>
          <a:endParaRPr lang="en-US"/>
        </a:p>
      </dgm:t>
    </dgm:pt>
    <dgm:pt modelId="{FC8047EC-9050-49A8-AE46-79F675FB9898}" type="sibTrans" cxnId="{24BC1891-3D6A-452A-879E-4E7980B26AE4}">
      <dgm:prSet/>
      <dgm:spPr/>
      <dgm:t>
        <a:bodyPr/>
        <a:lstStyle/>
        <a:p>
          <a:endParaRPr lang="en-US"/>
        </a:p>
      </dgm:t>
    </dgm:pt>
    <dgm:pt modelId="{48ED92C2-C3B1-4841-970F-93096535C27A}" type="pres">
      <dgm:prSet presAssocID="{5A06332A-33D7-47F8-9B47-922A2E419FF3}" presName="root" presStyleCnt="0">
        <dgm:presLayoutVars>
          <dgm:dir/>
          <dgm:resizeHandles val="exact"/>
        </dgm:presLayoutVars>
      </dgm:prSet>
      <dgm:spPr/>
    </dgm:pt>
    <dgm:pt modelId="{CA5E846A-30C4-480A-834B-4B191A68B5AF}" type="pres">
      <dgm:prSet presAssocID="{10D6AC23-72F3-47E2-9266-F2598A100404}" presName="compNode" presStyleCnt="0"/>
      <dgm:spPr/>
    </dgm:pt>
    <dgm:pt modelId="{21871F7C-0ED0-4D77-8AAB-720131F8AD65}" type="pres">
      <dgm:prSet presAssocID="{10D6AC23-72F3-47E2-9266-F2598A100404}" presName="bgRect" presStyleLbl="bgShp" presStyleIdx="0" presStyleCnt="3"/>
      <dgm:spPr/>
    </dgm:pt>
    <dgm:pt modelId="{702CAD55-828E-47F8-BA5F-420A76C0479B}" type="pres">
      <dgm:prSet presAssocID="{10D6AC23-72F3-47E2-9266-F2598A100404}"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9408F426-B691-4EDB-9AF3-37692798F469}" type="pres">
      <dgm:prSet presAssocID="{10D6AC23-72F3-47E2-9266-F2598A100404}" presName="spaceRect" presStyleCnt="0"/>
      <dgm:spPr/>
    </dgm:pt>
    <dgm:pt modelId="{3E974DA3-DA35-4374-8A1F-4CAD41F10BEB}" type="pres">
      <dgm:prSet presAssocID="{10D6AC23-72F3-47E2-9266-F2598A100404}" presName="parTx" presStyleLbl="revTx" presStyleIdx="0" presStyleCnt="3">
        <dgm:presLayoutVars>
          <dgm:chMax val="0"/>
          <dgm:chPref val="0"/>
        </dgm:presLayoutVars>
      </dgm:prSet>
      <dgm:spPr/>
    </dgm:pt>
    <dgm:pt modelId="{6F4EE64E-5A22-488E-B058-76E75357A66B}" type="pres">
      <dgm:prSet presAssocID="{E9BC2ED3-9F6E-46F2-9F6A-A8895E9E22DC}" presName="sibTrans" presStyleCnt="0"/>
      <dgm:spPr/>
    </dgm:pt>
    <dgm:pt modelId="{20ED3D13-1D5A-4E46-A722-B5497C0B8C19}" type="pres">
      <dgm:prSet presAssocID="{1EA5E03C-031C-425A-ACD0-1AB9A760F3E8}" presName="compNode" presStyleCnt="0"/>
      <dgm:spPr/>
    </dgm:pt>
    <dgm:pt modelId="{70B71591-FCC3-4780-A72C-201FCD0F1FDB}" type="pres">
      <dgm:prSet presAssocID="{1EA5E03C-031C-425A-ACD0-1AB9A760F3E8}" presName="bgRect" presStyleLbl="bgShp" presStyleIdx="1" presStyleCnt="3"/>
      <dgm:spPr/>
    </dgm:pt>
    <dgm:pt modelId="{82D5AA63-9F42-4523-B488-7442E2EF827D}" type="pres">
      <dgm:prSet presAssocID="{1EA5E03C-031C-425A-ACD0-1AB9A760F3E8}"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ubtitles"/>
        </a:ext>
      </dgm:extLst>
    </dgm:pt>
    <dgm:pt modelId="{EB89DF7B-274D-4660-B120-E698B5D45521}" type="pres">
      <dgm:prSet presAssocID="{1EA5E03C-031C-425A-ACD0-1AB9A760F3E8}" presName="spaceRect" presStyleCnt="0"/>
      <dgm:spPr/>
    </dgm:pt>
    <dgm:pt modelId="{25F9C21A-FA4F-4231-86E5-096100A20FE9}" type="pres">
      <dgm:prSet presAssocID="{1EA5E03C-031C-425A-ACD0-1AB9A760F3E8}" presName="parTx" presStyleLbl="revTx" presStyleIdx="1" presStyleCnt="3">
        <dgm:presLayoutVars>
          <dgm:chMax val="0"/>
          <dgm:chPref val="0"/>
        </dgm:presLayoutVars>
      </dgm:prSet>
      <dgm:spPr/>
    </dgm:pt>
    <dgm:pt modelId="{16083949-6BBE-4D18-97AA-63DE5A8D4690}" type="pres">
      <dgm:prSet presAssocID="{A5B9FE6A-BA09-465D-A7F4-632AFDE804F6}" presName="sibTrans" presStyleCnt="0"/>
      <dgm:spPr/>
    </dgm:pt>
    <dgm:pt modelId="{64DEFBA3-1107-4C24-AC75-A01C7E1415A8}" type="pres">
      <dgm:prSet presAssocID="{65EF9D5C-2C6E-4BCF-B5D2-F4D3C0A084F4}" presName="compNode" presStyleCnt="0"/>
      <dgm:spPr/>
    </dgm:pt>
    <dgm:pt modelId="{99F2DE9C-8C72-4B2F-85F7-36CCC28777AE}" type="pres">
      <dgm:prSet presAssocID="{65EF9D5C-2C6E-4BCF-B5D2-F4D3C0A084F4}" presName="bgRect" presStyleLbl="bgShp" presStyleIdx="2" presStyleCnt="3"/>
      <dgm:spPr/>
    </dgm:pt>
    <dgm:pt modelId="{B9D9CC44-5923-424A-B1C5-96E43A81DBC1}" type="pres">
      <dgm:prSet presAssocID="{65EF9D5C-2C6E-4BCF-B5D2-F4D3C0A084F4}"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hermometer"/>
        </a:ext>
      </dgm:extLst>
    </dgm:pt>
    <dgm:pt modelId="{EF178EF5-8ADF-44FF-8EA7-5FFAD24FB2BE}" type="pres">
      <dgm:prSet presAssocID="{65EF9D5C-2C6E-4BCF-B5D2-F4D3C0A084F4}" presName="spaceRect" presStyleCnt="0"/>
      <dgm:spPr/>
    </dgm:pt>
    <dgm:pt modelId="{9BA655E6-702E-4783-8085-03375BF0793A}" type="pres">
      <dgm:prSet presAssocID="{65EF9D5C-2C6E-4BCF-B5D2-F4D3C0A084F4}" presName="parTx" presStyleLbl="revTx" presStyleIdx="2" presStyleCnt="3">
        <dgm:presLayoutVars>
          <dgm:chMax val="0"/>
          <dgm:chPref val="0"/>
        </dgm:presLayoutVars>
      </dgm:prSet>
      <dgm:spPr/>
    </dgm:pt>
  </dgm:ptLst>
  <dgm:cxnLst>
    <dgm:cxn modelId="{E0FD6935-3F62-4EE9-8801-5735C4481E79}" type="presOf" srcId="{10D6AC23-72F3-47E2-9266-F2598A100404}" destId="{3E974DA3-DA35-4374-8A1F-4CAD41F10BEB}" srcOrd="0" destOrd="0" presId="urn:microsoft.com/office/officeart/2018/2/layout/IconVerticalSolidList"/>
    <dgm:cxn modelId="{5494A648-8288-4749-9EC6-3DD869787AC0}" type="presOf" srcId="{65EF9D5C-2C6E-4BCF-B5D2-F4D3C0A084F4}" destId="{9BA655E6-702E-4783-8085-03375BF0793A}" srcOrd="0" destOrd="0" presId="urn:microsoft.com/office/officeart/2018/2/layout/IconVerticalSolidList"/>
    <dgm:cxn modelId="{18E65B4C-A821-46F8-93EC-693034D416BB}" type="presOf" srcId="{1EA5E03C-031C-425A-ACD0-1AB9A760F3E8}" destId="{25F9C21A-FA4F-4231-86E5-096100A20FE9}" srcOrd="0" destOrd="0" presId="urn:microsoft.com/office/officeart/2018/2/layout/IconVerticalSolidList"/>
    <dgm:cxn modelId="{6869D560-7463-4418-8C02-C4C73BBEDAF4}" srcId="{5A06332A-33D7-47F8-9B47-922A2E419FF3}" destId="{1EA5E03C-031C-425A-ACD0-1AB9A760F3E8}" srcOrd="1" destOrd="0" parTransId="{A82701FA-EBC9-4C30-9896-A1AF164D83D4}" sibTransId="{A5B9FE6A-BA09-465D-A7F4-632AFDE804F6}"/>
    <dgm:cxn modelId="{24BC1891-3D6A-452A-879E-4E7980B26AE4}" srcId="{5A06332A-33D7-47F8-9B47-922A2E419FF3}" destId="{65EF9D5C-2C6E-4BCF-B5D2-F4D3C0A084F4}" srcOrd="2" destOrd="0" parTransId="{B8D1913B-0863-4699-BFE9-96BA5608EEC5}" sibTransId="{FC8047EC-9050-49A8-AE46-79F675FB9898}"/>
    <dgm:cxn modelId="{C81669BA-72B9-45EC-A539-16E8B24ADACF}" type="presOf" srcId="{5A06332A-33D7-47F8-9B47-922A2E419FF3}" destId="{48ED92C2-C3B1-4841-970F-93096535C27A}" srcOrd="0" destOrd="0" presId="urn:microsoft.com/office/officeart/2018/2/layout/IconVerticalSolidList"/>
    <dgm:cxn modelId="{F1B970DE-A40D-4168-9477-2FE3327D3DC0}" srcId="{5A06332A-33D7-47F8-9B47-922A2E419FF3}" destId="{10D6AC23-72F3-47E2-9266-F2598A100404}" srcOrd="0" destOrd="0" parTransId="{E1085FD1-FF1C-41CA-B61F-C0F6C0ACEE5F}" sibTransId="{E9BC2ED3-9F6E-46F2-9F6A-A8895E9E22DC}"/>
    <dgm:cxn modelId="{403F372E-1471-40D2-A821-C91971DD6E97}" type="presParOf" srcId="{48ED92C2-C3B1-4841-970F-93096535C27A}" destId="{CA5E846A-30C4-480A-834B-4B191A68B5AF}" srcOrd="0" destOrd="0" presId="urn:microsoft.com/office/officeart/2018/2/layout/IconVerticalSolidList"/>
    <dgm:cxn modelId="{6865EB82-31B6-43C9-B9CC-D27ADC0F26D7}" type="presParOf" srcId="{CA5E846A-30C4-480A-834B-4B191A68B5AF}" destId="{21871F7C-0ED0-4D77-8AAB-720131F8AD65}" srcOrd="0" destOrd="0" presId="urn:microsoft.com/office/officeart/2018/2/layout/IconVerticalSolidList"/>
    <dgm:cxn modelId="{F5B47193-D982-4182-BDE1-0A4FD98ED57A}" type="presParOf" srcId="{CA5E846A-30C4-480A-834B-4B191A68B5AF}" destId="{702CAD55-828E-47F8-BA5F-420A76C0479B}" srcOrd="1" destOrd="0" presId="urn:microsoft.com/office/officeart/2018/2/layout/IconVerticalSolidList"/>
    <dgm:cxn modelId="{EC186BE7-57F1-40C6-B78E-416D19DB35E5}" type="presParOf" srcId="{CA5E846A-30C4-480A-834B-4B191A68B5AF}" destId="{9408F426-B691-4EDB-9AF3-37692798F469}" srcOrd="2" destOrd="0" presId="urn:microsoft.com/office/officeart/2018/2/layout/IconVerticalSolidList"/>
    <dgm:cxn modelId="{B968E5CA-60BE-4DE4-8698-02CA27C0A942}" type="presParOf" srcId="{CA5E846A-30C4-480A-834B-4B191A68B5AF}" destId="{3E974DA3-DA35-4374-8A1F-4CAD41F10BEB}" srcOrd="3" destOrd="0" presId="urn:microsoft.com/office/officeart/2018/2/layout/IconVerticalSolidList"/>
    <dgm:cxn modelId="{89458AAC-7B2F-4397-A436-89BB389E572D}" type="presParOf" srcId="{48ED92C2-C3B1-4841-970F-93096535C27A}" destId="{6F4EE64E-5A22-488E-B058-76E75357A66B}" srcOrd="1" destOrd="0" presId="urn:microsoft.com/office/officeart/2018/2/layout/IconVerticalSolidList"/>
    <dgm:cxn modelId="{E88B6280-E289-405F-BE03-F01E1132CCAF}" type="presParOf" srcId="{48ED92C2-C3B1-4841-970F-93096535C27A}" destId="{20ED3D13-1D5A-4E46-A722-B5497C0B8C19}" srcOrd="2" destOrd="0" presId="urn:microsoft.com/office/officeart/2018/2/layout/IconVerticalSolidList"/>
    <dgm:cxn modelId="{FA013C2F-BF47-42F0-B196-BC14024AE78B}" type="presParOf" srcId="{20ED3D13-1D5A-4E46-A722-B5497C0B8C19}" destId="{70B71591-FCC3-4780-A72C-201FCD0F1FDB}" srcOrd="0" destOrd="0" presId="urn:microsoft.com/office/officeart/2018/2/layout/IconVerticalSolidList"/>
    <dgm:cxn modelId="{E1E834CB-EB1F-464A-89BA-3FFA82CBD66C}" type="presParOf" srcId="{20ED3D13-1D5A-4E46-A722-B5497C0B8C19}" destId="{82D5AA63-9F42-4523-B488-7442E2EF827D}" srcOrd="1" destOrd="0" presId="urn:microsoft.com/office/officeart/2018/2/layout/IconVerticalSolidList"/>
    <dgm:cxn modelId="{28A5499D-B51A-40B6-968F-7537F295499A}" type="presParOf" srcId="{20ED3D13-1D5A-4E46-A722-B5497C0B8C19}" destId="{EB89DF7B-274D-4660-B120-E698B5D45521}" srcOrd="2" destOrd="0" presId="urn:microsoft.com/office/officeart/2018/2/layout/IconVerticalSolidList"/>
    <dgm:cxn modelId="{5FD2F000-9049-46A3-800F-1497891B45E8}" type="presParOf" srcId="{20ED3D13-1D5A-4E46-A722-B5497C0B8C19}" destId="{25F9C21A-FA4F-4231-86E5-096100A20FE9}" srcOrd="3" destOrd="0" presId="urn:microsoft.com/office/officeart/2018/2/layout/IconVerticalSolidList"/>
    <dgm:cxn modelId="{48AB2535-B67E-48EA-B305-482D39054BBF}" type="presParOf" srcId="{48ED92C2-C3B1-4841-970F-93096535C27A}" destId="{16083949-6BBE-4D18-97AA-63DE5A8D4690}" srcOrd="3" destOrd="0" presId="urn:microsoft.com/office/officeart/2018/2/layout/IconVerticalSolidList"/>
    <dgm:cxn modelId="{28A629D6-E8BD-449E-86B9-D7DAB9E364CF}" type="presParOf" srcId="{48ED92C2-C3B1-4841-970F-93096535C27A}" destId="{64DEFBA3-1107-4C24-AC75-A01C7E1415A8}" srcOrd="4" destOrd="0" presId="urn:microsoft.com/office/officeart/2018/2/layout/IconVerticalSolidList"/>
    <dgm:cxn modelId="{88B09D0D-B825-4576-9E49-BFD6D4810D49}" type="presParOf" srcId="{64DEFBA3-1107-4C24-AC75-A01C7E1415A8}" destId="{99F2DE9C-8C72-4B2F-85F7-36CCC28777AE}" srcOrd="0" destOrd="0" presId="urn:microsoft.com/office/officeart/2018/2/layout/IconVerticalSolidList"/>
    <dgm:cxn modelId="{5AD7AEC9-F285-4BCD-89C5-A2DEB9834483}" type="presParOf" srcId="{64DEFBA3-1107-4C24-AC75-A01C7E1415A8}" destId="{B9D9CC44-5923-424A-B1C5-96E43A81DBC1}" srcOrd="1" destOrd="0" presId="urn:microsoft.com/office/officeart/2018/2/layout/IconVerticalSolidList"/>
    <dgm:cxn modelId="{21BFED16-9C52-44B1-898C-B7B21127EDC1}" type="presParOf" srcId="{64DEFBA3-1107-4C24-AC75-A01C7E1415A8}" destId="{EF178EF5-8ADF-44FF-8EA7-5FFAD24FB2BE}" srcOrd="2" destOrd="0" presId="urn:microsoft.com/office/officeart/2018/2/layout/IconVerticalSolidList"/>
    <dgm:cxn modelId="{C121C600-E8E8-4AB3-895F-77AEBC0E4DBF}" type="presParOf" srcId="{64DEFBA3-1107-4C24-AC75-A01C7E1415A8}" destId="{9BA655E6-702E-4783-8085-03375BF0793A}"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71F7C-0ED0-4D77-8AAB-720131F8AD65}">
      <dsp:nvSpPr>
        <dsp:cNvPr id="0" name=""/>
        <dsp:cNvSpPr/>
      </dsp:nvSpPr>
      <dsp:spPr>
        <a:xfrm>
          <a:off x="0" y="2446"/>
          <a:ext cx="4729028" cy="72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2CAD55-828E-47F8-BA5F-420A76C0479B}">
      <dsp:nvSpPr>
        <dsp:cNvPr id="0" name=""/>
        <dsp:cNvSpPr/>
      </dsp:nvSpPr>
      <dsp:spPr>
        <a:xfrm>
          <a:off x="219604" y="165787"/>
          <a:ext cx="399670" cy="3992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974DA3-DA35-4374-8A1F-4CAD41F10BEB}">
      <dsp:nvSpPr>
        <dsp:cNvPr id="0" name=""/>
        <dsp:cNvSpPr/>
      </dsp:nvSpPr>
      <dsp:spPr>
        <a:xfrm>
          <a:off x="838878" y="2446"/>
          <a:ext cx="3830759" cy="772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08" tIns="81708" rIns="81708" bIns="81708" numCol="1" spcCol="1270" anchor="ctr" anchorCtr="0">
          <a:noAutofit/>
        </a:bodyPr>
        <a:lstStyle/>
        <a:p>
          <a:pPr marL="0" lvl="0" indent="0" algn="l" defTabSz="622300">
            <a:lnSpc>
              <a:spcPct val="90000"/>
            </a:lnSpc>
            <a:spcBef>
              <a:spcPct val="0"/>
            </a:spcBef>
            <a:spcAft>
              <a:spcPct val="35000"/>
            </a:spcAft>
            <a:buNone/>
          </a:pPr>
          <a:r>
            <a:rPr lang="en-US" sz="1400" kern="1200"/>
            <a:t>Data source: </a:t>
          </a:r>
          <a:r>
            <a:rPr lang="en-US" sz="1400" u="heavy" kern="1200">
              <a:uFillTx/>
              <a:hlinkClick xmlns:r="http://schemas.openxmlformats.org/officeDocument/2006/relationships" r:id="rId3"/>
            </a:rPr>
            <a:t>https://www.dunnhumby.com/careers/engineering/sourcefiles</a:t>
          </a:r>
          <a:endParaRPr lang="en-US" sz="1400" kern="1200"/>
        </a:p>
      </dsp:txBody>
      <dsp:txXfrm>
        <a:off x="838878" y="2446"/>
        <a:ext cx="3830759" cy="772045"/>
      </dsp:txXfrm>
    </dsp:sp>
    <dsp:sp modelId="{70B71591-FCC3-4780-A72C-201FCD0F1FDB}">
      <dsp:nvSpPr>
        <dsp:cNvPr id="0" name=""/>
        <dsp:cNvSpPr/>
      </dsp:nvSpPr>
      <dsp:spPr>
        <a:xfrm>
          <a:off x="0" y="961654"/>
          <a:ext cx="4729028" cy="72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D5AA63-9F42-4523-B488-7442E2EF827D}">
      <dsp:nvSpPr>
        <dsp:cNvPr id="0" name=""/>
        <dsp:cNvSpPr/>
      </dsp:nvSpPr>
      <dsp:spPr>
        <a:xfrm>
          <a:off x="219604" y="1124996"/>
          <a:ext cx="399670" cy="39928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F9C21A-FA4F-4231-86E5-096100A20FE9}">
      <dsp:nvSpPr>
        <dsp:cNvPr id="0" name=""/>
        <dsp:cNvSpPr/>
      </dsp:nvSpPr>
      <dsp:spPr>
        <a:xfrm>
          <a:off x="838878" y="961654"/>
          <a:ext cx="3830759" cy="772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08" tIns="81708" rIns="81708" bIns="81708" numCol="1" spcCol="1270" anchor="ctr" anchorCtr="0">
          <a:noAutofit/>
        </a:bodyPr>
        <a:lstStyle/>
        <a:p>
          <a:pPr marL="0" lvl="0" indent="0" algn="l" defTabSz="622300">
            <a:lnSpc>
              <a:spcPct val="90000"/>
            </a:lnSpc>
            <a:spcBef>
              <a:spcPct val="0"/>
            </a:spcBef>
            <a:spcAft>
              <a:spcPct val="35000"/>
            </a:spcAft>
            <a:buNone/>
          </a:pPr>
          <a:r>
            <a:rPr lang="en-US" sz="1400" kern="1200"/>
            <a:t>SKLearn: </a:t>
          </a:r>
          <a:r>
            <a:rPr lang="en-US" sz="1400" u="heavy" kern="1200">
              <a:uFillTx/>
              <a:hlinkClick xmlns:r="http://schemas.openxmlformats.org/officeDocument/2006/relationships" r:id="rId6"/>
            </a:rPr>
            <a:t>https://scikit-learn.org/stable/modules/generated/sklearn.cluster.KMeans.html</a:t>
          </a:r>
          <a:endParaRPr lang="en-US" sz="1400" kern="1200"/>
        </a:p>
      </dsp:txBody>
      <dsp:txXfrm>
        <a:off x="838878" y="961654"/>
        <a:ext cx="3830759" cy="772045"/>
      </dsp:txXfrm>
    </dsp:sp>
    <dsp:sp modelId="{99F2DE9C-8C72-4B2F-85F7-36CCC28777AE}">
      <dsp:nvSpPr>
        <dsp:cNvPr id="0" name=""/>
        <dsp:cNvSpPr/>
      </dsp:nvSpPr>
      <dsp:spPr>
        <a:xfrm>
          <a:off x="0" y="1920862"/>
          <a:ext cx="4729028" cy="72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D9CC44-5923-424A-B1C5-96E43A81DBC1}">
      <dsp:nvSpPr>
        <dsp:cNvPr id="0" name=""/>
        <dsp:cNvSpPr/>
      </dsp:nvSpPr>
      <dsp:spPr>
        <a:xfrm>
          <a:off x="219604" y="2084204"/>
          <a:ext cx="399670" cy="3992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A655E6-702E-4783-8085-03375BF0793A}">
      <dsp:nvSpPr>
        <dsp:cNvPr id="0" name=""/>
        <dsp:cNvSpPr/>
      </dsp:nvSpPr>
      <dsp:spPr>
        <a:xfrm>
          <a:off x="838878" y="1920862"/>
          <a:ext cx="3830759" cy="772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08" tIns="81708" rIns="81708" bIns="81708" numCol="1" spcCol="1270" anchor="ctr" anchorCtr="0">
          <a:noAutofit/>
        </a:bodyPr>
        <a:lstStyle/>
        <a:p>
          <a:pPr marL="0" lvl="0" indent="0" algn="l" defTabSz="622300">
            <a:lnSpc>
              <a:spcPct val="90000"/>
            </a:lnSpc>
            <a:spcBef>
              <a:spcPct val="0"/>
            </a:spcBef>
            <a:spcAft>
              <a:spcPct val="35000"/>
            </a:spcAft>
            <a:buNone/>
          </a:pPr>
          <a:r>
            <a:rPr lang="en-US" sz="1400" kern="1200"/>
            <a:t>Efficient Apriori: </a:t>
          </a:r>
          <a:r>
            <a:rPr lang="en-US" sz="1400" u="heavy" kern="1200">
              <a:uFillTx/>
              <a:hlinkClick xmlns:r="http://schemas.openxmlformats.org/officeDocument/2006/relationships" r:id="rId9"/>
            </a:rPr>
            <a:t>https://pypi.org/project/efficient-apriori/</a:t>
          </a:r>
          <a:endParaRPr lang="en-US" sz="1400" kern="1200"/>
        </a:p>
      </dsp:txBody>
      <dsp:txXfrm>
        <a:off x="838878" y="1920862"/>
        <a:ext cx="3830759" cy="7720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178ee4c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178ee4c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642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2175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40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401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971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253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083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005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801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8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2427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9214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90841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64929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35745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6353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55864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70013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07751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29814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34299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2669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5067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99934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24511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37646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83807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139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920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82890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3/22/21</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475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5.jpg"/><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117"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21" name="Rectangle 120">
            <a:extLst>
              <a:ext uri="{FF2B5EF4-FFF2-40B4-BE49-F238E27FC236}">
                <a16:creationId xmlns:a16="http://schemas.microsoft.com/office/drawing/2014/main" id="{4D4DD4CF-9732-4771-98FE-77886DC91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5" name="Picture 4" descr="A picture containing text, marketplace&#10;&#10;Description automatically generated">
            <a:extLst>
              <a:ext uri="{FF2B5EF4-FFF2-40B4-BE49-F238E27FC236}">
                <a16:creationId xmlns:a16="http://schemas.microsoft.com/office/drawing/2014/main" id="{3338B635-9B53-B344-A46E-C6BB10A6D1E9}"/>
              </a:ext>
            </a:extLst>
          </p:cNvPr>
          <p:cNvPicPr>
            <a:picLocks noChangeAspect="1"/>
          </p:cNvPicPr>
          <p:nvPr/>
        </p:nvPicPr>
        <p:blipFill rotWithShape="1">
          <a:blip r:embed="rId5"/>
          <a:srcRect l="19602" r="7602"/>
          <a:stretch/>
        </p:blipFill>
        <p:spPr>
          <a:xfrm>
            <a:off x="20" y="10"/>
            <a:ext cx="5609348" cy="5143490"/>
          </a:xfrm>
          <a:prstGeom prst="rect">
            <a:avLst/>
          </a:prstGeom>
        </p:spPr>
      </p:pic>
      <p:sp>
        <p:nvSpPr>
          <p:cNvPr id="123" name="Rectangle 122">
            <a:extLst>
              <a:ext uri="{FF2B5EF4-FFF2-40B4-BE49-F238E27FC236}">
                <a16:creationId xmlns:a16="http://schemas.microsoft.com/office/drawing/2014/main" id="{A2861A9C-C970-4FFE-B67C-222B6F573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9370" y="-1"/>
            <a:ext cx="60985" cy="5143501"/>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125" name="Picture 124">
            <a:extLst>
              <a:ext uri="{FF2B5EF4-FFF2-40B4-BE49-F238E27FC236}">
                <a16:creationId xmlns:a16="http://schemas.microsoft.com/office/drawing/2014/main" id="{D2FDF82E-EBD8-4EC5-AD10-CD9E70EE8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6" name="Google Shape;76;p15"/>
          <p:cNvSpPr txBox="1">
            <a:spLocks noGrp="1"/>
          </p:cNvSpPr>
          <p:nvPr>
            <p:ph type="title"/>
          </p:nvPr>
        </p:nvSpPr>
        <p:spPr>
          <a:xfrm>
            <a:off x="6089143" y="1211689"/>
            <a:ext cx="2644040" cy="1200207"/>
          </a:xfr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2400" b="1" dirty="0">
                <a:solidFill>
                  <a:srgbClr val="002060"/>
                </a:solidFill>
                <a:latin typeface="Calibri" panose="020F0502020204030204" pitchFamily="34" charset="0"/>
                <a:cs typeface="Calibri" panose="020F0502020204030204" pitchFamily="34" charset="0"/>
              </a:rPr>
              <a:t>The Complete Journey</a:t>
            </a:r>
          </a:p>
        </p:txBody>
      </p:sp>
      <p:sp>
        <p:nvSpPr>
          <p:cNvPr id="82" name="Subtitle 2">
            <a:extLst>
              <a:ext uri="{FF2B5EF4-FFF2-40B4-BE49-F238E27FC236}">
                <a16:creationId xmlns:a16="http://schemas.microsoft.com/office/drawing/2014/main" id="{5A97A1B7-AF84-4A47-B4F6-412070BC2B4C}"/>
              </a:ext>
            </a:extLst>
          </p:cNvPr>
          <p:cNvSpPr>
            <a:spLocks noGrp="1"/>
          </p:cNvSpPr>
          <p:nvPr>
            <p:ph type="subTitle" idx="1"/>
          </p:nvPr>
        </p:nvSpPr>
        <p:spPr>
          <a:xfrm>
            <a:off x="6089143" y="2731605"/>
            <a:ext cx="2095547" cy="1200208"/>
          </a:xfrm>
        </p:spPr>
        <p:txBody>
          <a:bodyPr vert="horz" lIns="91440" tIns="45720" rIns="91440" bIns="45720" rtlCol="0">
            <a:normAutofit fontScale="92500" lnSpcReduction="10000"/>
          </a:bodyPr>
          <a:lstStyle/>
          <a:p>
            <a:pPr marL="0" indent="0" algn="l" defTabSz="914400">
              <a:lnSpc>
                <a:spcPct val="120000"/>
              </a:lnSpc>
              <a:spcAft>
                <a:spcPts val="600"/>
              </a:spcAft>
            </a:pPr>
            <a:r>
              <a:rPr lang="en-US" sz="1400" b="1" dirty="0">
                <a:solidFill>
                  <a:srgbClr val="002060"/>
                </a:solidFill>
                <a:latin typeface="Calibri" panose="020F0502020204030204" pitchFamily="34" charset="0"/>
                <a:cs typeface="Calibri" panose="020F0502020204030204" pitchFamily="34" charset="0"/>
              </a:rPr>
              <a:t>TEAM:</a:t>
            </a:r>
          </a:p>
          <a:p>
            <a:pPr indent="-228600" algn="l" defTabSz="914400">
              <a:lnSpc>
                <a:spcPct val="120000"/>
              </a:lnSpc>
              <a:spcAft>
                <a:spcPts val="600"/>
              </a:spcAft>
              <a:buFont typeface="Arial" panose="020B0604020202020204" pitchFamily="34" charset="0"/>
              <a:buChar char="•"/>
            </a:pPr>
            <a:r>
              <a:rPr lang="en-US" sz="1200" dirty="0">
                <a:solidFill>
                  <a:srgbClr val="002060"/>
                </a:solidFill>
                <a:latin typeface="Calibri" panose="020F0502020204030204" pitchFamily="34" charset="0"/>
                <a:cs typeface="Calibri" panose="020F0502020204030204" pitchFamily="34" charset="0"/>
              </a:rPr>
              <a:t>Prasad Kulkarni</a:t>
            </a:r>
          </a:p>
          <a:p>
            <a:pPr indent="-228600" algn="l" defTabSz="914400">
              <a:lnSpc>
                <a:spcPct val="120000"/>
              </a:lnSpc>
              <a:spcAft>
                <a:spcPts val="600"/>
              </a:spcAft>
              <a:buFont typeface="Arial" panose="020B0604020202020204" pitchFamily="34" charset="0"/>
              <a:buChar char="•"/>
            </a:pPr>
            <a:r>
              <a:rPr lang="en-US" sz="1200" dirty="0">
                <a:solidFill>
                  <a:srgbClr val="002060"/>
                </a:solidFill>
                <a:latin typeface="Calibri" panose="020F0502020204030204" pitchFamily="34" charset="0"/>
                <a:cs typeface="Calibri" panose="020F0502020204030204" pitchFamily="34" charset="0"/>
              </a:rPr>
              <a:t>Sathish Rajendiran</a:t>
            </a:r>
          </a:p>
          <a:p>
            <a:pPr indent="-228600" algn="l" defTabSz="914400">
              <a:lnSpc>
                <a:spcPct val="120000"/>
              </a:lnSpc>
              <a:spcAft>
                <a:spcPts val="600"/>
              </a:spcAft>
              <a:buFont typeface="Arial" panose="020B0604020202020204" pitchFamily="34" charset="0"/>
              <a:buChar char="•"/>
            </a:pPr>
            <a:r>
              <a:rPr lang="en-US" sz="1200" dirty="0">
                <a:solidFill>
                  <a:srgbClr val="002060"/>
                </a:solidFill>
                <a:latin typeface="Calibri" panose="020F0502020204030204" pitchFamily="34" charset="0"/>
                <a:cs typeface="Calibri" panose="020F0502020204030204" pitchFamily="34" charset="0"/>
              </a:rPr>
              <a:t>Kanning Wu</a:t>
            </a:r>
          </a:p>
        </p:txBody>
      </p:sp>
      <p:sp>
        <p:nvSpPr>
          <p:cNvPr id="11" name="Google Shape;76;p15">
            <a:extLst>
              <a:ext uri="{FF2B5EF4-FFF2-40B4-BE49-F238E27FC236}">
                <a16:creationId xmlns:a16="http://schemas.microsoft.com/office/drawing/2014/main" id="{1AD06884-F676-0D4D-889C-094E76EC15E9}"/>
              </a:ext>
            </a:extLst>
          </p:cNvPr>
          <p:cNvSpPr txBox="1">
            <a:spLocks/>
          </p:cNvSpPr>
          <p:nvPr/>
        </p:nvSpPr>
        <p:spPr>
          <a:xfrm>
            <a:off x="6089143" y="419640"/>
            <a:ext cx="2153710" cy="322482"/>
          </a:xfrm>
          <a:prstGeom prst="rect">
            <a:avLst/>
          </a:prstGeom>
        </p:spPr>
        <p:txBody>
          <a:bodyPr spcFirstLastPara="1" vert="horz" wrap="square" lIns="91440" tIns="45720" rIns="91440" bIns="45720" rtlCol="0" anchor="ctr" anchorCtr="0">
            <a:normAutofit/>
          </a:bodyPr>
          <a:lstStyle>
            <a:lvl1pPr lvl="0" algn="ctr" defTabSz="685800" rtl="0" eaLnBrk="1" latinLnBrk="0" hangingPunct="1">
              <a:lnSpc>
                <a:spcPct val="90000"/>
              </a:lnSpc>
              <a:spcBef>
                <a:spcPts val="0"/>
              </a:spcBef>
              <a:spcAft>
                <a:spcPts val="0"/>
              </a:spcAft>
              <a:buSzPts val="4200"/>
              <a:buNone/>
              <a:defRPr sz="4200" kern="1200" cap="all" baseline="0">
                <a:solidFill>
                  <a:schemeClr val="tx1"/>
                </a:solidFill>
                <a:effectLst/>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lgn="l" defTabSz="914400">
              <a:spcBef>
                <a:spcPct val="0"/>
              </a:spcBef>
            </a:pPr>
            <a:r>
              <a:rPr lang="en-US" sz="1400" dirty="0">
                <a:solidFill>
                  <a:srgbClr val="002060"/>
                </a:solidFill>
                <a:latin typeface="Calibri" panose="020F0502020204030204" pitchFamily="34" charset="0"/>
                <a:cs typeface="Calibri" panose="020F0502020204030204" pitchFamily="34" charset="0"/>
              </a:rPr>
              <a:t>MAR-653 - FINAL PROJECT</a:t>
            </a:r>
          </a:p>
        </p:txBody>
      </p:sp>
      <p:sp>
        <p:nvSpPr>
          <p:cNvPr id="12" name="Google Shape;76;p15">
            <a:extLst>
              <a:ext uri="{FF2B5EF4-FFF2-40B4-BE49-F238E27FC236}">
                <a16:creationId xmlns:a16="http://schemas.microsoft.com/office/drawing/2014/main" id="{A2C47547-F720-204F-AB43-4D3F7B3C7FCE}"/>
              </a:ext>
            </a:extLst>
          </p:cNvPr>
          <p:cNvSpPr txBox="1">
            <a:spLocks/>
          </p:cNvSpPr>
          <p:nvPr/>
        </p:nvSpPr>
        <p:spPr>
          <a:xfrm>
            <a:off x="6089143" y="4090281"/>
            <a:ext cx="2345866" cy="322482"/>
          </a:xfrm>
          <a:prstGeom prst="rect">
            <a:avLst/>
          </a:prstGeom>
        </p:spPr>
        <p:txBody>
          <a:bodyPr spcFirstLastPara="1" vert="horz" wrap="square" lIns="91440" tIns="45720" rIns="91440" bIns="45720" rtlCol="0" anchor="ctr" anchorCtr="0">
            <a:normAutofit fontScale="70000" lnSpcReduction="20000"/>
          </a:bodyPr>
          <a:lstStyle>
            <a:lvl1pPr lvl="0" algn="ctr" defTabSz="685800" rtl="0" eaLnBrk="1" latinLnBrk="0" hangingPunct="1">
              <a:lnSpc>
                <a:spcPct val="90000"/>
              </a:lnSpc>
              <a:spcBef>
                <a:spcPts val="0"/>
              </a:spcBef>
              <a:spcAft>
                <a:spcPts val="0"/>
              </a:spcAft>
              <a:buSzPts val="4200"/>
              <a:buNone/>
              <a:defRPr sz="4200" kern="1200" cap="all" baseline="0">
                <a:solidFill>
                  <a:schemeClr val="tx1"/>
                </a:solidFill>
                <a:effectLst/>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lgn="l" defTabSz="914400">
              <a:spcBef>
                <a:spcPct val="0"/>
              </a:spcBef>
            </a:pPr>
            <a:r>
              <a:rPr lang="en-US" sz="1700" b="1" dirty="0">
                <a:solidFill>
                  <a:srgbClr val="002060"/>
                </a:solidFill>
                <a:latin typeface="Calibri" panose="020F0502020204030204" pitchFamily="34" charset="0"/>
                <a:cs typeface="Calibri" panose="020F0502020204030204" pitchFamily="34" charset="0"/>
              </a:rPr>
              <a:t>PROFESSOR</a:t>
            </a:r>
            <a:r>
              <a:rPr lang="en-US" sz="1400" dirty="0">
                <a:solidFill>
                  <a:srgbClr val="002060"/>
                </a:solidFill>
                <a:latin typeface="Calibri" panose="020F0502020204030204" pitchFamily="34" charset="0"/>
                <a:cs typeface="Calibri" panose="020F0502020204030204" pitchFamily="34" charset="0"/>
              </a:rPr>
              <a:t>:  RAJKUMAR VENKATESAN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Data Findings</a:t>
            </a:r>
            <a:br>
              <a:rPr lang="en-US" sz="2700" b="1" spc="-20" dirty="0">
                <a:solidFill>
                  <a:srgbClr val="FFFFFF"/>
                </a:solidFill>
              </a:rPr>
            </a:br>
            <a:r>
              <a:rPr lang="en-US" sz="1700" b="1" spc="-20" dirty="0">
                <a:solidFill>
                  <a:srgbClr val="FFFFFF"/>
                </a:solidFill>
              </a:rPr>
              <a:t>(Apriori rule association)</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044948" y="164834"/>
            <a:ext cx="6141370" cy="2040623"/>
          </a:xfrm>
          <a:prstGeom prst="rect">
            <a:avLst/>
          </a:prstGeom>
          <a:noFill/>
        </p:spPr>
        <p:txBody>
          <a:bodyPr wrap="square" rtlCol="0" anchor="t">
            <a:spAutoFit/>
          </a:bodyPr>
          <a:lstStyle/>
          <a:p>
            <a:pPr marL="228600" algn="just" defTabSz="914400">
              <a:lnSpc>
                <a:spcPct val="110000"/>
              </a:lnSpc>
              <a:spcAft>
                <a:spcPts val="600"/>
              </a:spcAft>
              <a:buClr>
                <a:schemeClr val="tx1"/>
              </a:buClr>
              <a:buSzPts val="1800"/>
            </a:pPr>
            <a:r>
              <a:rPr lang="en-US" sz="1400" b="1" dirty="0">
                <a:latin typeface="Arial" panose="020B0604020202020204" pitchFamily="34" charset="0"/>
                <a:cs typeface="Arial" panose="020B0604020202020204" pitchFamily="34" charset="0"/>
              </a:rPr>
              <a:t>Performed Apriori Rule Association</a:t>
            </a:r>
          </a:p>
          <a:p>
            <a:pPr marL="742950" lvl="3" indent="-285750" algn="just" defTabSz="914400">
              <a:lnSpc>
                <a:spcPct val="110000"/>
              </a:lnSpc>
              <a:spcAft>
                <a:spcPts val="600"/>
              </a:spcAft>
              <a:buClr>
                <a:schemeClr val="tx1"/>
              </a:buClr>
              <a:buSzPts val="1800"/>
              <a:buFont typeface="Courier New" panose="02070309020205020404" pitchFamily="49" charset="0"/>
              <a:buChar char="o"/>
            </a:pPr>
            <a:r>
              <a:rPr lang="en-US" sz="1400" dirty="0">
                <a:latin typeface="Arial" panose="020B0604020202020204" pitchFamily="34" charset="0"/>
                <a:cs typeface="Arial" panose="020B0604020202020204" pitchFamily="34" charset="0"/>
              </a:rPr>
              <a:t>Confidence (conf): how often the rule has been found to be true</a:t>
            </a:r>
          </a:p>
          <a:p>
            <a:pPr marL="742950" lvl="3" indent="-285750" algn="just" defTabSz="914400">
              <a:lnSpc>
                <a:spcPct val="110000"/>
              </a:lnSpc>
              <a:spcAft>
                <a:spcPts val="600"/>
              </a:spcAft>
              <a:buClr>
                <a:schemeClr val="tx1"/>
              </a:buClr>
              <a:buSzPts val="1800"/>
              <a:buFont typeface="Courier New" panose="02070309020205020404" pitchFamily="49" charset="0"/>
              <a:buChar char="o"/>
            </a:pPr>
            <a:r>
              <a:rPr lang="en-US" sz="1400" dirty="0">
                <a:latin typeface="Arial" panose="020B0604020202020204" pitchFamily="34" charset="0"/>
                <a:cs typeface="Arial" panose="020B0604020202020204" pitchFamily="34" charset="0"/>
              </a:rPr>
              <a:t>Support (supp): how frequently the itemset appears in the dataset</a:t>
            </a:r>
          </a:p>
          <a:p>
            <a:pPr marL="742950" lvl="3" indent="-285750" algn="just" defTabSz="914400">
              <a:lnSpc>
                <a:spcPct val="110000"/>
              </a:lnSpc>
              <a:spcAft>
                <a:spcPts val="600"/>
              </a:spcAft>
              <a:buClr>
                <a:schemeClr val="tx1"/>
              </a:buClr>
              <a:buSzPts val="1800"/>
              <a:buFont typeface="Courier New" panose="02070309020205020404" pitchFamily="49" charset="0"/>
              <a:buChar char="o"/>
            </a:pPr>
            <a:r>
              <a:rPr lang="en-US" sz="1400" dirty="0">
                <a:latin typeface="Arial" panose="020B0604020202020204" pitchFamily="34" charset="0"/>
                <a:cs typeface="Arial" panose="020B0604020202020204" pitchFamily="34" charset="0"/>
              </a:rPr>
              <a:t>Lift (lift): ratio of observed support to expected if x &amp; y were independent</a:t>
            </a:r>
          </a:p>
          <a:p>
            <a:pPr marL="742950" lvl="3" indent="-285750" algn="just" defTabSz="914400">
              <a:lnSpc>
                <a:spcPct val="110000"/>
              </a:lnSpc>
              <a:spcAft>
                <a:spcPts val="600"/>
              </a:spcAft>
              <a:buClr>
                <a:schemeClr val="tx1"/>
              </a:buClr>
              <a:buSzPts val="1800"/>
              <a:buFont typeface="Courier New" panose="02070309020205020404" pitchFamily="49" charset="0"/>
              <a:buChar char="o"/>
            </a:pPr>
            <a:r>
              <a:rPr lang="en-US" sz="1400" dirty="0">
                <a:latin typeface="Arial" panose="020B0604020202020204" pitchFamily="34" charset="0"/>
                <a:cs typeface="Arial" panose="020B0604020202020204" pitchFamily="34" charset="0"/>
              </a:rPr>
              <a:t>Conviction (conv): ratio of expected frequency that x occurs without y</a:t>
            </a:r>
          </a:p>
        </p:txBody>
      </p:sp>
      <p:sp>
        <p:nvSpPr>
          <p:cNvPr id="11" name="TextBox 10">
            <a:extLst>
              <a:ext uri="{FF2B5EF4-FFF2-40B4-BE49-F238E27FC236}">
                <a16:creationId xmlns:a16="http://schemas.microsoft.com/office/drawing/2014/main" id="{B7A31859-8843-8E46-A5DF-F61D26C22345}"/>
              </a:ext>
            </a:extLst>
          </p:cNvPr>
          <p:cNvSpPr txBox="1"/>
          <p:nvPr/>
        </p:nvSpPr>
        <p:spPr>
          <a:xfrm>
            <a:off x="3394395" y="2263349"/>
            <a:ext cx="6001329"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Segment (Cluster) 2:</a:t>
            </a:r>
          </a:p>
        </p:txBody>
      </p:sp>
      <p:graphicFrame>
        <p:nvGraphicFramePr>
          <p:cNvPr id="13" name="object 4">
            <a:extLst>
              <a:ext uri="{FF2B5EF4-FFF2-40B4-BE49-F238E27FC236}">
                <a16:creationId xmlns:a16="http://schemas.microsoft.com/office/drawing/2014/main" id="{5BBD515B-82E3-3446-8EF7-7A1B66EAE996}"/>
              </a:ext>
            </a:extLst>
          </p:cNvPr>
          <p:cNvGraphicFramePr>
            <a:graphicFrameLocks noGrp="1"/>
          </p:cNvGraphicFramePr>
          <p:nvPr>
            <p:extLst>
              <p:ext uri="{D42A27DB-BD31-4B8C-83A1-F6EECF244321}">
                <p14:modId xmlns:p14="http://schemas.microsoft.com/office/powerpoint/2010/main" val="3116326912"/>
              </p:ext>
            </p:extLst>
          </p:nvPr>
        </p:nvGraphicFramePr>
        <p:xfrm>
          <a:off x="3499097" y="2657832"/>
          <a:ext cx="5156292" cy="839973"/>
        </p:xfrm>
        <a:graphic>
          <a:graphicData uri="http://schemas.openxmlformats.org/drawingml/2006/table">
            <a:tbl>
              <a:tblPr firstRow="1" bandRow="1">
                <a:tableStyleId>{2D5ABB26-0587-4C30-8999-92F81FD0307C}</a:tableStyleId>
              </a:tblPr>
              <a:tblGrid>
                <a:gridCol w="3080344">
                  <a:extLst>
                    <a:ext uri="{9D8B030D-6E8A-4147-A177-3AD203B41FA5}">
                      <a16:colId xmlns:a16="http://schemas.microsoft.com/office/drawing/2014/main" val="20000"/>
                    </a:ext>
                  </a:extLst>
                </a:gridCol>
                <a:gridCol w="435784">
                  <a:extLst>
                    <a:ext uri="{9D8B030D-6E8A-4147-A177-3AD203B41FA5}">
                      <a16:colId xmlns:a16="http://schemas.microsoft.com/office/drawing/2014/main" val="20001"/>
                    </a:ext>
                  </a:extLst>
                </a:gridCol>
                <a:gridCol w="1640164">
                  <a:extLst>
                    <a:ext uri="{9D8B030D-6E8A-4147-A177-3AD203B41FA5}">
                      <a16:colId xmlns:a16="http://schemas.microsoft.com/office/drawing/2014/main" val="20002"/>
                    </a:ext>
                  </a:extLst>
                </a:gridCol>
              </a:tblGrid>
              <a:tr h="272349">
                <a:tc>
                  <a:txBody>
                    <a:bodyPr/>
                    <a:lstStyle/>
                    <a:p>
                      <a:pPr marL="390525" indent="-359410">
                        <a:lnSpc>
                          <a:spcPts val="1880"/>
                        </a:lnSpc>
                        <a:buChar char="○"/>
                        <a:tabLst>
                          <a:tab pos="390525" algn="l"/>
                          <a:tab pos="391160" algn="l"/>
                        </a:tabLst>
                      </a:pPr>
                      <a:r>
                        <a:rPr sz="1700" spc="-5" dirty="0">
                          <a:solidFill>
                            <a:srgbClr val="233944"/>
                          </a:solidFill>
                          <a:latin typeface="Arial"/>
                          <a:cs typeface="Arial"/>
                        </a:rPr>
                        <a:t>drinks</a:t>
                      </a:r>
                      <a:r>
                        <a:rPr sz="1700" dirty="0">
                          <a:solidFill>
                            <a:srgbClr val="233944"/>
                          </a:solidFill>
                          <a:latin typeface="Arial"/>
                          <a:cs typeface="Arial"/>
                        </a:rPr>
                        <a:t>,</a:t>
                      </a:r>
                      <a:r>
                        <a:rPr sz="1700" spc="-90" dirty="0">
                          <a:solidFill>
                            <a:srgbClr val="233944"/>
                          </a:solidFill>
                          <a:latin typeface="Arial"/>
                          <a:cs typeface="Arial"/>
                        </a:rPr>
                        <a:t> </a:t>
                      </a:r>
                      <a:r>
                        <a:rPr sz="1700" spc="-5" dirty="0">
                          <a:solidFill>
                            <a:srgbClr val="233944"/>
                          </a:solidFill>
                          <a:latin typeface="Arial"/>
                          <a:cs typeface="Arial"/>
                        </a:rPr>
                        <a:t>frozen_pizza</a:t>
                      </a:r>
                      <a:endParaRPr sz="1700" dirty="0">
                        <a:latin typeface="Arial"/>
                        <a:cs typeface="Arial"/>
                      </a:endParaRPr>
                    </a:p>
                  </a:txBody>
                  <a:tcPr marL="0" marR="0" marT="0" marB="0">
                    <a:solidFill>
                      <a:srgbClr val="FFFFFF"/>
                    </a:solidFill>
                  </a:tcPr>
                </a:tc>
                <a:tc>
                  <a:txBody>
                    <a:bodyPr/>
                    <a:lstStyle/>
                    <a:p>
                      <a:pPr marL="55244">
                        <a:lnSpc>
                          <a:spcPts val="1880"/>
                        </a:lnSpc>
                      </a:pPr>
                      <a:r>
                        <a:rPr sz="1700" spc="-105" dirty="0">
                          <a:solidFill>
                            <a:srgbClr val="233944"/>
                          </a:solidFill>
                          <a:latin typeface="Arial"/>
                          <a:cs typeface="Arial"/>
                        </a:rPr>
                        <a:t>-&gt;</a:t>
                      </a:r>
                      <a:endParaRPr sz="1700" dirty="0">
                        <a:latin typeface="Arial"/>
                        <a:cs typeface="Arial"/>
                      </a:endParaRPr>
                    </a:p>
                  </a:txBody>
                  <a:tcPr marL="0" marR="0" marT="0" marB="0">
                    <a:solidFill>
                      <a:srgbClr val="FFFFFF"/>
                    </a:solidFill>
                  </a:tcPr>
                </a:tc>
                <a:tc>
                  <a:txBody>
                    <a:bodyPr/>
                    <a:lstStyle/>
                    <a:p>
                      <a:pPr marL="141605">
                        <a:lnSpc>
                          <a:spcPts val="1880"/>
                        </a:lnSpc>
                      </a:pPr>
                      <a:r>
                        <a:rPr sz="1700" spc="-55" dirty="0">
                          <a:solidFill>
                            <a:srgbClr val="233944"/>
                          </a:solidFill>
                          <a:latin typeface="Arial"/>
                          <a:cs typeface="Arial"/>
                        </a:rPr>
                        <a:t>meat</a:t>
                      </a:r>
                      <a:endParaRPr sz="1700">
                        <a:latin typeface="Arial"/>
                        <a:cs typeface="Arial"/>
                      </a:endParaRPr>
                    </a:p>
                  </a:txBody>
                  <a:tcPr marL="0" marR="0" marT="0" marB="0">
                    <a:solidFill>
                      <a:srgbClr val="FFFFFF"/>
                    </a:solidFill>
                  </a:tcPr>
                </a:tc>
                <a:extLst>
                  <a:ext uri="{0D108BD9-81ED-4DB2-BD59-A6C34878D82A}">
                    <a16:rowId xmlns:a16="http://schemas.microsoft.com/office/drawing/2014/main" val="10000"/>
                  </a:ext>
                </a:extLst>
              </a:tr>
              <a:tr h="295275">
                <a:tc>
                  <a:txBody>
                    <a:bodyPr/>
                    <a:lstStyle/>
                    <a:p>
                      <a:pPr marL="390525" indent="-359410">
                        <a:lnSpc>
                          <a:spcPct val="100000"/>
                        </a:lnSpc>
                        <a:spcBef>
                          <a:spcPts val="20"/>
                        </a:spcBef>
                        <a:buChar char="○"/>
                        <a:tabLst>
                          <a:tab pos="390525" algn="l"/>
                          <a:tab pos="391160" algn="l"/>
                        </a:tabLst>
                      </a:pPr>
                      <a:r>
                        <a:rPr sz="1700" spc="-5" dirty="0">
                          <a:solidFill>
                            <a:srgbClr val="233944"/>
                          </a:solidFill>
                          <a:latin typeface="Arial"/>
                          <a:cs typeface="Arial"/>
                        </a:rPr>
                        <a:t>baking</a:t>
                      </a:r>
                      <a:r>
                        <a:rPr sz="1700" dirty="0">
                          <a:solidFill>
                            <a:srgbClr val="233944"/>
                          </a:solidFill>
                          <a:latin typeface="Arial"/>
                          <a:cs typeface="Arial"/>
                        </a:rPr>
                        <a:t>,</a:t>
                      </a:r>
                      <a:r>
                        <a:rPr sz="1700" spc="-90" dirty="0">
                          <a:solidFill>
                            <a:srgbClr val="233944"/>
                          </a:solidFill>
                          <a:latin typeface="Arial"/>
                          <a:cs typeface="Arial"/>
                        </a:rPr>
                        <a:t> </a:t>
                      </a:r>
                      <a:r>
                        <a:rPr sz="1700" spc="-5" dirty="0">
                          <a:solidFill>
                            <a:srgbClr val="233944"/>
                          </a:solidFill>
                          <a:latin typeface="Arial"/>
                          <a:cs typeface="Arial"/>
                        </a:rPr>
                        <a:t>food</a:t>
                      </a:r>
                      <a:endParaRPr sz="1700" dirty="0">
                        <a:latin typeface="Arial"/>
                        <a:cs typeface="Arial"/>
                      </a:endParaRPr>
                    </a:p>
                  </a:txBody>
                  <a:tcPr marL="0" marR="0" marT="2540" marB="0">
                    <a:solidFill>
                      <a:srgbClr val="FFFFFF"/>
                    </a:solidFill>
                  </a:tcPr>
                </a:tc>
                <a:tc>
                  <a:txBody>
                    <a:bodyPr/>
                    <a:lstStyle/>
                    <a:p>
                      <a:pPr marL="55244">
                        <a:lnSpc>
                          <a:spcPct val="100000"/>
                        </a:lnSpc>
                        <a:spcBef>
                          <a:spcPts val="20"/>
                        </a:spcBef>
                      </a:pPr>
                      <a:r>
                        <a:rPr sz="1700" spc="-105" dirty="0">
                          <a:solidFill>
                            <a:srgbClr val="233944"/>
                          </a:solidFill>
                          <a:latin typeface="Arial"/>
                          <a:cs typeface="Arial"/>
                        </a:rPr>
                        <a:t>-&gt;</a:t>
                      </a:r>
                      <a:endParaRPr sz="1700">
                        <a:latin typeface="Arial"/>
                        <a:cs typeface="Arial"/>
                      </a:endParaRPr>
                    </a:p>
                  </a:txBody>
                  <a:tcPr marL="0" marR="0" marT="2540" marB="0">
                    <a:solidFill>
                      <a:srgbClr val="FFFFFF"/>
                    </a:solidFill>
                  </a:tcPr>
                </a:tc>
                <a:tc>
                  <a:txBody>
                    <a:bodyPr/>
                    <a:lstStyle/>
                    <a:p>
                      <a:pPr marL="141605">
                        <a:lnSpc>
                          <a:spcPct val="100000"/>
                        </a:lnSpc>
                        <a:spcBef>
                          <a:spcPts val="20"/>
                        </a:spcBef>
                      </a:pPr>
                      <a:r>
                        <a:rPr sz="1700" spc="-70" dirty="0">
                          <a:solidFill>
                            <a:srgbClr val="233944"/>
                          </a:solidFill>
                          <a:latin typeface="Arial"/>
                          <a:cs typeface="Arial"/>
                        </a:rPr>
                        <a:t>food_add-ons</a:t>
                      </a:r>
                      <a:endParaRPr sz="1700">
                        <a:latin typeface="Arial"/>
                        <a:cs typeface="Arial"/>
                      </a:endParaRPr>
                    </a:p>
                  </a:txBody>
                  <a:tcPr marL="0" marR="0" marT="2540" marB="0">
                    <a:solidFill>
                      <a:srgbClr val="FFFFFF"/>
                    </a:solidFill>
                  </a:tcPr>
                </a:tc>
                <a:extLst>
                  <a:ext uri="{0D108BD9-81ED-4DB2-BD59-A6C34878D82A}">
                    <a16:rowId xmlns:a16="http://schemas.microsoft.com/office/drawing/2014/main" val="10001"/>
                  </a:ext>
                </a:extLst>
              </a:tr>
              <a:tr h="272349">
                <a:tc>
                  <a:txBody>
                    <a:bodyPr/>
                    <a:lstStyle/>
                    <a:p>
                      <a:pPr marL="390525" indent="-359410">
                        <a:lnSpc>
                          <a:spcPts val="2025"/>
                        </a:lnSpc>
                        <a:spcBef>
                          <a:spcPts val="20"/>
                        </a:spcBef>
                        <a:buChar char="○"/>
                        <a:tabLst>
                          <a:tab pos="390525" algn="l"/>
                          <a:tab pos="391160" algn="l"/>
                        </a:tabLst>
                      </a:pPr>
                      <a:r>
                        <a:rPr sz="1700" spc="-5" dirty="0">
                          <a:solidFill>
                            <a:srgbClr val="233944"/>
                          </a:solidFill>
                          <a:latin typeface="Arial"/>
                          <a:cs typeface="Arial"/>
                        </a:rPr>
                        <a:t>dessert</a:t>
                      </a:r>
                      <a:r>
                        <a:rPr sz="1700" dirty="0">
                          <a:solidFill>
                            <a:srgbClr val="233944"/>
                          </a:solidFill>
                          <a:latin typeface="Arial"/>
                          <a:cs typeface="Arial"/>
                        </a:rPr>
                        <a:t>,</a:t>
                      </a:r>
                      <a:r>
                        <a:rPr sz="1700" spc="-90" dirty="0">
                          <a:solidFill>
                            <a:srgbClr val="233944"/>
                          </a:solidFill>
                          <a:latin typeface="Arial"/>
                          <a:cs typeface="Arial"/>
                        </a:rPr>
                        <a:t> </a:t>
                      </a:r>
                      <a:r>
                        <a:rPr sz="1700" spc="-5" dirty="0">
                          <a:solidFill>
                            <a:srgbClr val="233944"/>
                          </a:solidFill>
                          <a:latin typeface="Arial"/>
                          <a:cs typeface="Arial"/>
                        </a:rPr>
                        <a:t>packaged_foods</a:t>
                      </a:r>
                      <a:endParaRPr sz="1700" dirty="0">
                        <a:latin typeface="Arial"/>
                        <a:cs typeface="Arial"/>
                      </a:endParaRPr>
                    </a:p>
                  </a:txBody>
                  <a:tcPr marL="0" marR="0" marT="2540" marB="0">
                    <a:solidFill>
                      <a:srgbClr val="FFFFFF"/>
                    </a:solidFill>
                  </a:tcPr>
                </a:tc>
                <a:tc>
                  <a:txBody>
                    <a:bodyPr/>
                    <a:lstStyle/>
                    <a:p>
                      <a:pPr marL="55244">
                        <a:lnSpc>
                          <a:spcPts val="2025"/>
                        </a:lnSpc>
                        <a:spcBef>
                          <a:spcPts val="20"/>
                        </a:spcBef>
                      </a:pPr>
                      <a:r>
                        <a:rPr sz="1700" spc="-105" dirty="0">
                          <a:solidFill>
                            <a:srgbClr val="233944"/>
                          </a:solidFill>
                          <a:latin typeface="Arial"/>
                          <a:cs typeface="Arial"/>
                        </a:rPr>
                        <a:t>-&gt;</a:t>
                      </a:r>
                      <a:endParaRPr sz="1700" dirty="0">
                        <a:latin typeface="Arial"/>
                        <a:cs typeface="Arial"/>
                      </a:endParaRPr>
                    </a:p>
                  </a:txBody>
                  <a:tcPr marL="0" marR="0" marT="2540" marB="0">
                    <a:solidFill>
                      <a:srgbClr val="FFFFFF"/>
                    </a:solidFill>
                  </a:tcPr>
                </a:tc>
                <a:tc>
                  <a:txBody>
                    <a:bodyPr/>
                    <a:lstStyle/>
                    <a:p>
                      <a:pPr marL="141605">
                        <a:lnSpc>
                          <a:spcPts val="2025"/>
                        </a:lnSpc>
                        <a:spcBef>
                          <a:spcPts val="20"/>
                        </a:spcBef>
                      </a:pPr>
                      <a:r>
                        <a:rPr sz="1700" spc="-55" dirty="0">
                          <a:solidFill>
                            <a:srgbClr val="233944"/>
                          </a:solidFill>
                          <a:latin typeface="Arial"/>
                          <a:cs typeface="Arial"/>
                        </a:rPr>
                        <a:t>meat</a:t>
                      </a:r>
                      <a:endParaRPr sz="1700" dirty="0">
                        <a:latin typeface="Arial"/>
                        <a:cs typeface="Arial"/>
                      </a:endParaRPr>
                    </a:p>
                  </a:txBody>
                  <a:tcPr marL="0" marR="0" marT="2540" marB="0">
                    <a:solidFill>
                      <a:srgbClr val="FFFFFF"/>
                    </a:solidFill>
                  </a:tcPr>
                </a:tc>
                <a:extLst>
                  <a:ext uri="{0D108BD9-81ED-4DB2-BD59-A6C34878D82A}">
                    <a16:rowId xmlns:a16="http://schemas.microsoft.com/office/drawing/2014/main" val="10002"/>
                  </a:ext>
                </a:extLst>
              </a:tr>
            </a:tbl>
          </a:graphicData>
        </a:graphic>
      </p:graphicFrame>
      <p:pic>
        <p:nvPicPr>
          <p:cNvPr id="4" name="Picture 3">
            <a:extLst>
              <a:ext uri="{FF2B5EF4-FFF2-40B4-BE49-F238E27FC236}">
                <a16:creationId xmlns:a16="http://schemas.microsoft.com/office/drawing/2014/main" id="{CB3CBCBA-C877-D145-BE69-315487EDF6D3}"/>
              </a:ext>
            </a:extLst>
          </p:cNvPr>
          <p:cNvPicPr>
            <a:picLocks noChangeAspect="1"/>
          </p:cNvPicPr>
          <p:nvPr/>
        </p:nvPicPr>
        <p:blipFill>
          <a:blip r:embed="rId6"/>
          <a:stretch>
            <a:fillRect/>
          </a:stretch>
        </p:blipFill>
        <p:spPr>
          <a:xfrm>
            <a:off x="3217134" y="3900067"/>
            <a:ext cx="5796997" cy="839973"/>
          </a:xfrm>
          <a:prstGeom prst="rect">
            <a:avLst/>
          </a:prstGeom>
        </p:spPr>
      </p:pic>
    </p:spTree>
    <p:extLst>
      <p:ext uri="{BB962C8B-B14F-4D97-AF65-F5344CB8AC3E}">
        <p14:creationId xmlns:p14="http://schemas.microsoft.com/office/powerpoint/2010/main" val="296648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Calculating coupon value</a:t>
            </a:r>
            <a:endParaRPr lang="en-US" sz="1700" b="1" spc="-20"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15" name="object 3">
            <a:extLst>
              <a:ext uri="{FF2B5EF4-FFF2-40B4-BE49-F238E27FC236}">
                <a16:creationId xmlns:a16="http://schemas.microsoft.com/office/drawing/2014/main" id="{C80B1D78-1CBA-4746-8A85-70D1F620290E}"/>
              </a:ext>
            </a:extLst>
          </p:cNvPr>
          <p:cNvSpPr txBox="1"/>
          <p:nvPr/>
        </p:nvSpPr>
        <p:spPr>
          <a:xfrm>
            <a:off x="3516924" y="367506"/>
            <a:ext cx="1999614" cy="7683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85" dirty="0">
                <a:solidFill>
                  <a:srgbClr val="233944"/>
                </a:solidFill>
                <a:latin typeface="Arial"/>
                <a:cs typeface="Arial"/>
              </a:rPr>
              <a:t>Expected</a:t>
            </a:r>
            <a:r>
              <a:rPr sz="1400" spc="-75" dirty="0">
                <a:solidFill>
                  <a:srgbClr val="233944"/>
                </a:solidFill>
                <a:latin typeface="Arial"/>
                <a:cs typeface="Arial"/>
              </a:rPr>
              <a:t> </a:t>
            </a:r>
            <a:r>
              <a:rPr sz="1400" spc="-40" dirty="0">
                <a:solidFill>
                  <a:srgbClr val="233944"/>
                </a:solidFill>
                <a:latin typeface="Arial"/>
                <a:cs typeface="Arial"/>
              </a:rPr>
              <a:t>participants:</a:t>
            </a:r>
            <a:endParaRPr sz="1400" dirty="0">
              <a:latin typeface="Arial"/>
              <a:cs typeface="Arial"/>
            </a:endParaRPr>
          </a:p>
          <a:p>
            <a:pPr marL="348615" indent="-336550">
              <a:lnSpc>
                <a:spcPct val="100000"/>
              </a:lnSpc>
              <a:spcBef>
                <a:spcPts val="270"/>
              </a:spcBef>
              <a:buChar char="●"/>
              <a:tabLst>
                <a:tab pos="347980" algn="l"/>
                <a:tab pos="349250" algn="l"/>
              </a:tabLst>
            </a:pPr>
            <a:r>
              <a:rPr sz="1400" spc="-50" dirty="0">
                <a:solidFill>
                  <a:srgbClr val="233944"/>
                </a:solidFill>
                <a:latin typeface="Arial"/>
                <a:cs typeface="Arial"/>
              </a:rPr>
              <a:t>Maximu</a:t>
            </a:r>
            <a:r>
              <a:rPr sz="1400" spc="-60" dirty="0">
                <a:solidFill>
                  <a:srgbClr val="233944"/>
                </a:solidFill>
                <a:latin typeface="Arial"/>
                <a:cs typeface="Arial"/>
              </a:rPr>
              <a:t>m</a:t>
            </a:r>
            <a:r>
              <a:rPr sz="1400" spc="-80" dirty="0">
                <a:solidFill>
                  <a:srgbClr val="233944"/>
                </a:solidFill>
                <a:latin typeface="Arial"/>
                <a:cs typeface="Arial"/>
              </a:rPr>
              <a:t> </a:t>
            </a:r>
            <a:r>
              <a:rPr sz="1400" spc="-15" dirty="0">
                <a:solidFill>
                  <a:srgbClr val="233944"/>
                </a:solidFill>
                <a:latin typeface="Arial"/>
                <a:cs typeface="Arial"/>
              </a:rPr>
              <a:t>liability:</a:t>
            </a:r>
            <a:endParaRPr sz="1400" dirty="0">
              <a:latin typeface="Arial"/>
              <a:cs typeface="Arial"/>
            </a:endParaRPr>
          </a:p>
          <a:p>
            <a:pPr marL="348615" indent="-336550">
              <a:lnSpc>
                <a:spcPct val="100000"/>
              </a:lnSpc>
              <a:spcBef>
                <a:spcPts val="270"/>
              </a:spcBef>
              <a:buChar char="●"/>
              <a:tabLst>
                <a:tab pos="347980" algn="l"/>
                <a:tab pos="349250" algn="l"/>
              </a:tabLst>
            </a:pPr>
            <a:r>
              <a:rPr sz="1400" spc="-85" dirty="0">
                <a:solidFill>
                  <a:srgbClr val="233944"/>
                </a:solidFill>
                <a:latin typeface="Arial"/>
                <a:cs typeface="Arial"/>
              </a:rPr>
              <a:t>Average</a:t>
            </a:r>
            <a:r>
              <a:rPr sz="1400" spc="-75" dirty="0">
                <a:solidFill>
                  <a:srgbClr val="233944"/>
                </a:solidFill>
                <a:latin typeface="Arial"/>
                <a:cs typeface="Arial"/>
              </a:rPr>
              <a:t> </a:t>
            </a:r>
            <a:r>
              <a:rPr sz="1400" spc="-45" dirty="0">
                <a:solidFill>
                  <a:srgbClr val="233944"/>
                </a:solidFill>
                <a:latin typeface="Arial"/>
                <a:cs typeface="Arial"/>
              </a:rPr>
              <a:t>pric</a:t>
            </a:r>
            <a:r>
              <a:rPr sz="1400" spc="-55" dirty="0">
                <a:solidFill>
                  <a:srgbClr val="233944"/>
                </a:solidFill>
                <a:latin typeface="Arial"/>
                <a:cs typeface="Arial"/>
              </a:rPr>
              <a:t>e</a:t>
            </a:r>
            <a:r>
              <a:rPr sz="1400" spc="-75" dirty="0">
                <a:solidFill>
                  <a:srgbClr val="233944"/>
                </a:solidFill>
                <a:latin typeface="Arial"/>
                <a:cs typeface="Arial"/>
              </a:rPr>
              <a:t> </a:t>
            </a:r>
            <a:r>
              <a:rPr sz="1400" spc="-10" dirty="0">
                <a:solidFill>
                  <a:srgbClr val="233944"/>
                </a:solidFill>
                <a:latin typeface="Arial"/>
                <a:cs typeface="Arial"/>
              </a:rPr>
              <a:t>o</a:t>
            </a:r>
            <a:r>
              <a:rPr sz="1400" spc="-5" dirty="0">
                <a:solidFill>
                  <a:srgbClr val="233944"/>
                </a:solidFill>
                <a:latin typeface="Arial"/>
                <a:cs typeface="Arial"/>
              </a:rPr>
              <a:t>f</a:t>
            </a:r>
            <a:r>
              <a:rPr sz="1400" spc="-75" dirty="0">
                <a:solidFill>
                  <a:srgbClr val="233944"/>
                </a:solidFill>
                <a:latin typeface="Arial"/>
                <a:cs typeface="Arial"/>
              </a:rPr>
              <a:t> </a:t>
            </a:r>
            <a:r>
              <a:rPr sz="1400" spc="-40" dirty="0">
                <a:solidFill>
                  <a:srgbClr val="233944"/>
                </a:solidFill>
                <a:latin typeface="Arial"/>
                <a:cs typeface="Arial"/>
              </a:rPr>
              <a:t>meat:</a:t>
            </a:r>
            <a:endParaRPr sz="1400" dirty="0">
              <a:latin typeface="Arial"/>
              <a:cs typeface="Arial"/>
            </a:endParaRPr>
          </a:p>
        </p:txBody>
      </p:sp>
      <p:sp>
        <p:nvSpPr>
          <p:cNvPr id="16" name="object 4">
            <a:extLst>
              <a:ext uri="{FF2B5EF4-FFF2-40B4-BE49-F238E27FC236}">
                <a16:creationId xmlns:a16="http://schemas.microsoft.com/office/drawing/2014/main" id="{19FCED74-66F7-264A-B914-7F0078C3C3C2}"/>
              </a:ext>
            </a:extLst>
          </p:cNvPr>
          <p:cNvSpPr txBox="1"/>
          <p:nvPr/>
        </p:nvSpPr>
        <p:spPr>
          <a:xfrm>
            <a:off x="3967144" y="1173880"/>
            <a:ext cx="2006600" cy="7683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85" dirty="0">
                <a:solidFill>
                  <a:srgbClr val="233944"/>
                </a:solidFill>
                <a:latin typeface="Arial"/>
                <a:cs typeface="Arial"/>
              </a:rPr>
              <a:t>Average</a:t>
            </a:r>
            <a:r>
              <a:rPr sz="1400" spc="-75" dirty="0">
                <a:solidFill>
                  <a:srgbClr val="233944"/>
                </a:solidFill>
                <a:latin typeface="Arial"/>
                <a:cs typeface="Arial"/>
              </a:rPr>
              <a:t> </a:t>
            </a:r>
            <a:r>
              <a:rPr sz="1400" spc="-60" dirty="0">
                <a:solidFill>
                  <a:srgbClr val="233944"/>
                </a:solidFill>
                <a:latin typeface="Arial"/>
                <a:cs typeface="Arial"/>
              </a:rPr>
              <a:t>coupo</a:t>
            </a:r>
            <a:r>
              <a:rPr sz="1400" spc="-55" dirty="0">
                <a:solidFill>
                  <a:srgbClr val="233944"/>
                </a:solidFill>
                <a:latin typeface="Arial"/>
                <a:cs typeface="Arial"/>
              </a:rPr>
              <a:t>n</a:t>
            </a:r>
            <a:r>
              <a:rPr sz="1400" spc="-75" dirty="0">
                <a:solidFill>
                  <a:srgbClr val="233944"/>
                </a:solidFill>
                <a:latin typeface="Arial"/>
                <a:cs typeface="Arial"/>
              </a:rPr>
              <a:t> </a:t>
            </a:r>
            <a:r>
              <a:rPr sz="1400" spc="-60" dirty="0">
                <a:solidFill>
                  <a:srgbClr val="233944"/>
                </a:solidFill>
                <a:latin typeface="Arial"/>
                <a:cs typeface="Arial"/>
              </a:rPr>
              <a:t>value:</a:t>
            </a:r>
            <a:endParaRPr sz="1400" dirty="0">
              <a:latin typeface="Arial"/>
              <a:cs typeface="Arial"/>
            </a:endParaRPr>
          </a:p>
          <a:p>
            <a:pPr marL="348615" indent="-336550">
              <a:lnSpc>
                <a:spcPct val="100000"/>
              </a:lnSpc>
              <a:spcBef>
                <a:spcPts val="270"/>
              </a:spcBef>
              <a:buChar char="○"/>
              <a:tabLst>
                <a:tab pos="347980" algn="l"/>
                <a:tab pos="349250" algn="l"/>
              </a:tabLst>
            </a:pPr>
            <a:r>
              <a:rPr sz="1400" spc="-60" dirty="0">
                <a:solidFill>
                  <a:srgbClr val="233944"/>
                </a:solidFill>
                <a:latin typeface="Arial"/>
                <a:cs typeface="Arial"/>
              </a:rPr>
              <a:t>Discount:</a:t>
            </a:r>
            <a:endParaRPr sz="1400" dirty="0">
              <a:latin typeface="Arial"/>
              <a:cs typeface="Arial"/>
            </a:endParaRPr>
          </a:p>
          <a:p>
            <a:pPr marL="348615" indent="-336550">
              <a:lnSpc>
                <a:spcPct val="100000"/>
              </a:lnSpc>
              <a:spcBef>
                <a:spcPts val="270"/>
              </a:spcBef>
              <a:buChar char="○"/>
              <a:tabLst>
                <a:tab pos="347980" algn="l"/>
                <a:tab pos="349250" algn="l"/>
              </a:tabLst>
            </a:pPr>
            <a:r>
              <a:rPr sz="1400" spc="-65" dirty="0">
                <a:solidFill>
                  <a:srgbClr val="233944"/>
                </a:solidFill>
                <a:latin typeface="Arial"/>
                <a:cs typeface="Arial"/>
              </a:rPr>
              <a:t>Nu</a:t>
            </a:r>
            <a:r>
              <a:rPr sz="1400" spc="-80" dirty="0">
                <a:solidFill>
                  <a:srgbClr val="233944"/>
                </a:solidFill>
                <a:latin typeface="Arial"/>
                <a:cs typeface="Arial"/>
              </a:rPr>
              <a:t>m</a:t>
            </a:r>
            <a:r>
              <a:rPr sz="1400" spc="-75" dirty="0">
                <a:solidFill>
                  <a:srgbClr val="233944"/>
                </a:solidFill>
                <a:latin typeface="Arial"/>
                <a:cs typeface="Arial"/>
              </a:rPr>
              <a:t> </a:t>
            </a:r>
            <a:r>
              <a:rPr sz="1400" spc="-35" dirty="0">
                <a:solidFill>
                  <a:srgbClr val="233944"/>
                </a:solidFill>
                <a:latin typeface="Arial"/>
                <a:cs typeface="Arial"/>
              </a:rPr>
              <a:t>offers:</a:t>
            </a:r>
            <a:endParaRPr sz="1400" dirty="0">
              <a:latin typeface="Arial"/>
              <a:cs typeface="Arial"/>
            </a:endParaRPr>
          </a:p>
        </p:txBody>
      </p:sp>
      <p:sp>
        <p:nvSpPr>
          <p:cNvPr id="17" name="object 5">
            <a:extLst>
              <a:ext uri="{FF2B5EF4-FFF2-40B4-BE49-F238E27FC236}">
                <a16:creationId xmlns:a16="http://schemas.microsoft.com/office/drawing/2014/main" id="{60836205-EC6C-C142-AA21-5A5DA8EC8634}"/>
              </a:ext>
            </a:extLst>
          </p:cNvPr>
          <p:cNvSpPr txBox="1"/>
          <p:nvPr/>
        </p:nvSpPr>
        <p:spPr>
          <a:xfrm>
            <a:off x="3517159" y="1980254"/>
            <a:ext cx="2514600" cy="238760"/>
          </a:xfrm>
          <a:prstGeom prst="rect">
            <a:avLst/>
          </a:prstGeom>
        </p:spPr>
        <p:txBody>
          <a:bodyPr vert="horz" wrap="square" lIns="0" tIns="12700" rIns="0" bIns="0" rtlCol="0">
            <a:spAutoFit/>
          </a:bodyPr>
          <a:lstStyle/>
          <a:p>
            <a:pPr marL="348615" indent="-336550">
              <a:lnSpc>
                <a:spcPct val="100000"/>
              </a:lnSpc>
              <a:spcBef>
                <a:spcPts val="100"/>
              </a:spcBef>
              <a:buChar char="●"/>
              <a:tabLst>
                <a:tab pos="347980" algn="l"/>
                <a:tab pos="349250" algn="l"/>
              </a:tabLst>
            </a:pPr>
            <a:r>
              <a:rPr sz="1400" spc="-85" dirty="0">
                <a:solidFill>
                  <a:srgbClr val="233944"/>
                </a:solidFill>
                <a:latin typeface="Arial"/>
                <a:cs typeface="Arial"/>
              </a:rPr>
              <a:t>Average</a:t>
            </a:r>
            <a:r>
              <a:rPr sz="1400" spc="-75" dirty="0">
                <a:solidFill>
                  <a:srgbClr val="233944"/>
                </a:solidFill>
                <a:latin typeface="Arial"/>
                <a:cs typeface="Arial"/>
              </a:rPr>
              <a:t> </a:t>
            </a:r>
            <a:r>
              <a:rPr sz="1400" spc="-45" dirty="0">
                <a:solidFill>
                  <a:srgbClr val="233944"/>
                </a:solidFill>
                <a:latin typeface="Arial"/>
                <a:cs typeface="Arial"/>
              </a:rPr>
              <a:t>pric</a:t>
            </a:r>
            <a:r>
              <a:rPr sz="1400" spc="-55" dirty="0">
                <a:solidFill>
                  <a:srgbClr val="233944"/>
                </a:solidFill>
                <a:latin typeface="Arial"/>
                <a:cs typeface="Arial"/>
              </a:rPr>
              <a:t>e</a:t>
            </a:r>
            <a:r>
              <a:rPr sz="1400" spc="-75" dirty="0">
                <a:solidFill>
                  <a:srgbClr val="233944"/>
                </a:solidFill>
                <a:latin typeface="Arial"/>
                <a:cs typeface="Arial"/>
              </a:rPr>
              <a:t> </a:t>
            </a:r>
            <a:r>
              <a:rPr sz="1400" spc="-10" dirty="0">
                <a:solidFill>
                  <a:srgbClr val="233944"/>
                </a:solidFill>
                <a:latin typeface="Arial"/>
                <a:cs typeface="Arial"/>
              </a:rPr>
              <a:t>o</a:t>
            </a:r>
            <a:r>
              <a:rPr sz="1400" spc="-5" dirty="0">
                <a:solidFill>
                  <a:srgbClr val="233944"/>
                </a:solidFill>
                <a:latin typeface="Arial"/>
                <a:cs typeface="Arial"/>
              </a:rPr>
              <a:t>f</a:t>
            </a:r>
            <a:r>
              <a:rPr sz="1400" spc="-75" dirty="0">
                <a:solidFill>
                  <a:srgbClr val="233944"/>
                </a:solidFill>
                <a:latin typeface="Arial"/>
                <a:cs typeface="Arial"/>
              </a:rPr>
              <a:t> </a:t>
            </a:r>
            <a:r>
              <a:rPr sz="1400" spc="-30" dirty="0">
                <a:solidFill>
                  <a:srgbClr val="233944"/>
                </a:solidFill>
                <a:latin typeface="Arial"/>
                <a:cs typeface="Arial"/>
              </a:rPr>
              <a:t>foo</a:t>
            </a:r>
            <a:r>
              <a:rPr sz="1400" spc="-25" dirty="0">
                <a:solidFill>
                  <a:srgbClr val="233944"/>
                </a:solidFill>
                <a:latin typeface="Arial"/>
                <a:cs typeface="Arial"/>
              </a:rPr>
              <a:t>d</a:t>
            </a:r>
            <a:r>
              <a:rPr sz="1400" spc="-75" dirty="0">
                <a:solidFill>
                  <a:srgbClr val="233944"/>
                </a:solidFill>
                <a:latin typeface="Arial"/>
                <a:cs typeface="Arial"/>
              </a:rPr>
              <a:t> </a:t>
            </a:r>
            <a:r>
              <a:rPr sz="1400" spc="-50" dirty="0">
                <a:solidFill>
                  <a:srgbClr val="233944"/>
                </a:solidFill>
                <a:latin typeface="Arial"/>
                <a:cs typeface="Arial"/>
              </a:rPr>
              <a:t>add-on:</a:t>
            </a:r>
            <a:endParaRPr sz="1400" dirty="0">
              <a:latin typeface="Arial"/>
              <a:cs typeface="Arial"/>
            </a:endParaRPr>
          </a:p>
        </p:txBody>
      </p:sp>
      <p:sp>
        <p:nvSpPr>
          <p:cNvPr id="18" name="object 6">
            <a:extLst>
              <a:ext uri="{FF2B5EF4-FFF2-40B4-BE49-F238E27FC236}">
                <a16:creationId xmlns:a16="http://schemas.microsoft.com/office/drawing/2014/main" id="{B94D7B03-10E0-5A42-B1F7-79D020491F6E}"/>
              </a:ext>
            </a:extLst>
          </p:cNvPr>
          <p:cNvSpPr txBox="1"/>
          <p:nvPr/>
        </p:nvSpPr>
        <p:spPr>
          <a:xfrm>
            <a:off x="3967144" y="2185309"/>
            <a:ext cx="2006600" cy="7683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85" dirty="0">
                <a:solidFill>
                  <a:srgbClr val="233944"/>
                </a:solidFill>
                <a:latin typeface="Arial"/>
                <a:cs typeface="Arial"/>
              </a:rPr>
              <a:t>Average</a:t>
            </a:r>
            <a:r>
              <a:rPr sz="1400" spc="-75" dirty="0">
                <a:solidFill>
                  <a:srgbClr val="233944"/>
                </a:solidFill>
                <a:latin typeface="Arial"/>
                <a:cs typeface="Arial"/>
              </a:rPr>
              <a:t> </a:t>
            </a:r>
            <a:r>
              <a:rPr sz="1400" spc="-60" dirty="0">
                <a:solidFill>
                  <a:srgbClr val="233944"/>
                </a:solidFill>
                <a:latin typeface="Arial"/>
                <a:cs typeface="Arial"/>
              </a:rPr>
              <a:t>coupo</a:t>
            </a:r>
            <a:r>
              <a:rPr sz="1400" spc="-55" dirty="0">
                <a:solidFill>
                  <a:srgbClr val="233944"/>
                </a:solidFill>
                <a:latin typeface="Arial"/>
                <a:cs typeface="Arial"/>
              </a:rPr>
              <a:t>n</a:t>
            </a:r>
            <a:r>
              <a:rPr sz="1400" spc="-75" dirty="0">
                <a:solidFill>
                  <a:srgbClr val="233944"/>
                </a:solidFill>
                <a:latin typeface="Arial"/>
                <a:cs typeface="Arial"/>
              </a:rPr>
              <a:t> </a:t>
            </a:r>
            <a:r>
              <a:rPr sz="1400" spc="-60" dirty="0">
                <a:solidFill>
                  <a:srgbClr val="233944"/>
                </a:solidFill>
                <a:latin typeface="Arial"/>
                <a:cs typeface="Arial"/>
              </a:rPr>
              <a:t>value:</a:t>
            </a:r>
            <a:endParaRPr sz="1400" dirty="0">
              <a:latin typeface="Arial"/>
              <a:cs typeface="Arial"/>
            </a:endParaRPr>
          </a:p>
          <a:p>
            <a:pPr marL="348615" indent="-336550">
              <a:lnSpc>
                <a:spcPct val="100000"/>
              </a:lnSpc>
              <a:spcBef>
                <a:spcPts val="270"/>
              </a:spcBef>
              <a:buChar char="○"/>
              <a:tabLst>
                <a:tab pos="347980" algn="l"/>
                <a:tab pos="349250" algn="l"/>
              </a:tabLst>
            </a:pPr>
            <a:r>
              <a:rPr sz="1400" spc="-60" dirty="0">
                <a:solidFill>
                  <a:srgbClr val="233944"/>
                </a:solidFill>
                <a:latin typeface="Arial"/>
                <a:cs typeface="Arial"/>
              </a:rPr>
              <a:t>Discount:</a:t>
            </a:r>
            <a:endParaRPr sz="1400" dirty="0">
              <a:latin typeface="Arial"/>
              <a:cs typeface="Arial"/>
            </a:endParaRPr>
          </a:p>
          <a:p>
            <a:pPr marL="348615" indent="-336550">
              <a:lnSpc>
                <a:spcPct val="100000"/>
              </a:lnSpc>
              <a:spcBef>
                <a:spcPts val="270"/>
              </a:spcBef>
              <a:buChar char="○"/>
              <a:tabLst>
                <a:tab pos="347980" algn="l"/>
                <a:tab pos="349250" algn="l"/>
              </a:tabLst>
            </a:pPr>
            <a:r>
              <a:rPr sz="1400" spc="-65" dirty="0">
                <a:solidFill>
                  <a:srgbClr val="233944"/>
                </a:solidFill>
                <a:latin typeface="Arial"/>
                <a:cs typeface="Arial"/>
              </a:rPr>
              <a:t>Nu</a:t>
            </a:r>
            <a:r>
              <a:rPr sz="1400" spc="-80" dirty="0">
                <a:solidFill>
                  <a:srgbClr val="233944"/>
                </a:solidFill>
                <a:latin typeface="Arial"/>
                <a:cs typeface="Arial"/>
              </a:rPr>
              <a:t>m</a:t>
            </a:r>
            <a:r>
              <a:rPr sz="1400" spc="-75" dirty="0">
                <a:solidFill>
                  <a:srgbClr val="233944"/>
                </a:solidFill>
                <a:latin typeface="Arial"/>
                <a:cs typeface="Arial"/>
              </a:rPr>
              <a:t> </a:t>
            </a:r>
            <a:r>
              <a:rPr sz="1400" spc="-35" dirty="0">
                <a:solidFill>
                  <a:srgbClr val="233944"/>
                </a:solidFill>
                <a:latin typeface="Arial"/>
                <a:cs typeface="Arial"/>
              </a:rPr>
              <a:t>offers:</a:t>
            </a:r>
            <a:endParaRPr sz="1400" dirty="0">
              <a:latin typeface="Arial"/>
              <a:cs typeface="Arial"/>
            </a:endParaRPr>
          </a:p>
        </p:txBody>
      </p:sp>
      <p:sp>
        <p:nvSpPr>
          <p:cNvPr id="19" name="object 7">
            <a:extLst>
              <a:ext uri="{FF2B5EF4-FFF2-40B4-BE49-F238E27FC236}">
                <a16:creationId xmlns:a16="http://schemas.microsoft.com/office/drawing/2014/main" id="{F376270C-397B-654D-9E4C-463B62F44D25}"/>
              </a:ext>
            </a:extLst>
          </p:cNvPr>
          <p:cNvSpPr txBox="1"/>
          <p:nvPr/>
        </p:nvSpPr>
        <p:spPr>
          <a:xfrm>
            <a:off x="6415869" y="382947"/>
            <a:ext cx="609600" cy="2548133"/>
          </a:xfrm>
          <a:prstGeom prst="rect">
            <a:avLst/>
          </a:prstGeom>
        </p:spPr>
        <p:txBody>
          <a:bodyPr vert="horz" wrap="square" lIns="0" tIns="46990" rIns="0" bIns="0" rtlCol="0">
            <a:spAutoFit/>
          </a:bodyPr>
          <a:lstStyle/>
          <a:p>
            <a:pPr marL="12700">
              <a:lnSpc>
                <a:spcPct val="100000"/>
              </a:lnSpc>
              <a:spcBef>
                <a:spcPts val="370"/>
              </a:spcBef>
            </a:pPr>
            <a:r>
              <a:rPr sz="1400" spc="-75" dirty="0">
                <a:solidFill>
                  <a:srgbClr val="233944"/>
                </a:solidFill>
                <a:latin typeface="Arial"/>
                <a:cs typeface="Arial"/>
              </a:rPr>
              <a:t>8500</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$10,000</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$3.58</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$0.26</a:t>
            </a:r>
            <a:endParaRPr sz="1400" dirty="0">
              <a:latin typeface="Arial"/>
              <a:cs typeface="Arial"/>
            </a:endParaRPr>
          </a:p>
          <a:p>
            <a:pPr marL="12700">
              <a:lnSpc>
                <a:spcPct val="100000"/>
              </a:lnSpc>
              <a:spcBef>
                <a:spcPts val="270"/>
              </a:spcBef>
            </a:pPr>
            <a:r>
              <a:rPr sz="1400" b="1" spc="-100" dirty="0">
                <a:solidFill>
                  <a:srgbClr val="233944"/>
                </a:solidFill>
                <a:latin typeface="Arial"/>
                <a:cs typeface="Arial"/>
              </a:rPr>
              <a:t>7.3%</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2</a:t>
            </a:r>
            <a:endParaRPr lang="en-US" sz="1400" spc="-70" dirty="0">
              <a:solidFill>
                <a:srgbClr val="233944"/>
              </a:solidFill>
              <a:latin typeface="Arial"/>
              <a:cs typeface="Arial"/>
            </a:endParaRPr>
          </a:p>
          <a:p>
            <a:pPr marL="12700">
              <a:lnSpc>
                <a:spcPct val="100000"/>
              </a:lnSpc>
              <a:spcBef>
                <a:spcPts val="270"/>
              </a:spcBef>
            </a:pPr>
            <a:r>
              <a:rPr sz="1400" spc="-70" dirty="0">
                <a:solidFill>
                  <a:srgbClr val="233944"/>
                </a:solidFill>
                <a:latin typeface="Arial"/>
                <a:cs typeface="Arial"/>
              </a:rPr>
              <a:t>$1.97</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$0.28</a:t>
            </a:r>
            <a:endParaRPr sz="1400" dirty="0">
              <a:latin typeface="Arial"/>
              <a:cs typeface="Arial"/>
            </a:endParaRPr>
          </a:p>
          <a:p>
            <a:pPr marL="12700">
              <a:lnSpc>
                <a:spcPct val="100000"/>
              </a:lnSpc>
              <a:spcBef>
                <a:spcPts val="270"/>
              </a:spcBef>
            </a:pPr>
            <a:r>
              <a:rPr sz="1400" b="1" spc="-95" dirty="0">
                <a:solidFill>
                  <a:srgbClr val="233944"/>
                </a:solidFill>
                <a:latin typeface="Arial"/>
                <a:cs typeface="Arial"/>
              </a:rPr>
              <a:t>14.0%</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1</a:t>
            </a:r>
            <a:endParaRPr sz="1400" dirty="0">
              <a:latin typeface="Arial"/>
              <a:cs typeface="Arial"/>
            </a:endParaRPr>
          </a:p>
        </p:txBody>
      </p:sp>
      <p:sp>
        <p:nvSpPr>
          <p:cNvPr id="20" name="object 8">
            <a:extLst>
              <a:ext uri="{FF2B5EF4-FFF2-40B4-BE49-F238E27FC236}">
                <a16:creationId xmlns:a16="http://schemas.microsoft.com/office/drawing/2014/main" id="{DC71FB59-5CAF-C145-A052-C2CAB7B9733A}"/>
              </a:ext>
            </a:extLst>
          </p:cNvPr>
          <p:cNvSpPr txBox="1"/>
          <p:nvPr/>
        </p:nvSpPr>
        <p:spPr>
          <a:xfrm>
            <a:off x="3287417" y="3238462"/>
            <a:ext cx="3521075" cy="1282700"/>
          </a:xfrm>
          <a:prstGeom prst="rect">
            <a:avLst/>
          </a:prstGeom>
        </p:spPr>
        <p:txBody>
          <a:bodyPr vert="horz" wrap="square" lIns="0" tIns="52704" rIns="0" bIns="0" rtlCol="0">
            <a:spAutoFit/>
          </a:bodyPr>
          <a:lstStyle/>
          <a:p>
            <a:pPr marR="2614930" algn="r">
              <a:lnSpc>
                <a:spcPct val="100000"/>
              </a:lnSpc>
              <a:spcBef>
                <a:spcPts val="414"/>
              </a:spcBef>
            </a:pPr>
            <a:r>
              <a:rPr sz="1800" i="1" spc="-45" dirty="0">
                <a:solidFill>
                  <a:srgbClr val="233944"/>
                </a:solidFill>
                <a:latin typeface="Arial"/>
                <a:cs typeface="Arial"/>
              </a:rPr>
              <a:t>Liabilit</a:t>
            </a:r>
            <a:r>
              <a:rPr sz="1800" i="1" spc="-55" dirty="0">
                <a:solidFill>
                  <a:srgbClr val="233944"/>
                </a:solidFill>
                <a:latin typeface="Arial"/>
                <a:cs typeface="Arial"/>
              </a:rPr>
              <a:t>y</a:t>
            </a:r>
            <a:r>
              <a:rPr lang="en-US" sz="1800" i="1" spc="-85" dirty="0">
                <a:solidFill>
                  <a:srgbClr val="233944"/>
                </a:solidFill>
                <a:latin typeface="Arial"/>
                <a:cs typeface="Arial"/>
              </a:rPr>
              <a:t> </a:t>
            </a:r>
            <a:r>
              <a:rPr lang="en-US" sz="1800" spc="-155" dirty="0">
                <a:solidFill>
                  <a:srgbClr val="233944"/>
                </a:solidFill>
                <a:latin typeface="Arial"/>
                <a:cs typeface="Arial"/>
              </a:rPr>
              <a:t>=</a:t>
            </a:r>
            <a:endParaRPr lang="en-US" sz="1800" dirty="0">
              <a:latin typeface="Arial"/>
              <a:cs typeface="Arial"/>
            </a:endParaRPr>
          </a:p>
          <a:p>
            <a:pPr marR="2580640" algn="r">
              <a:lnSpc>
                <a:spcPct val="100000"/>
              </a:lnSpc>
              <a:spcBef>
                <a:spcPts val="315"/>
              </a:spcBef>
            </a:pPr>
            <a:r>
              <a:rPr lang="en-US" sz="1800" spc="-95" dirty="0">
                <a:solidFill>
                  <a:srgbClr val="233944"/>
                </a:solidFill>
                <a:latin typeface="Arial"/>
                <a:cs typeface="Arial"/>
              </a:rPr>
              <a:t>8500</a:t>
            </a:r>
            <a:endParaRPr lang="en-US" sz="1800" dirty="0">
              <a:latin typeface="Arial"/>
              <a:cs typeface="Arial"/>
            </a:endParaRPr>
          </a:p>
          <a:p>
            <a:pPr marL="469900">
              <a:lnSpc>
                <a:spcPct val="100000"/>
              </a:lnSpc>
              <a:spcBef>
                <a:spcPts val="315"/>
              </a:spcBef>
            </a:pPr>
            <a:r>
              <a:rPr sz="1800" spc="-35" dirty="0">
                <a:solidFill>
                  <a:srgbClr val="233944"/>
                </a:solidFill>
                <a:latin typeface="Arial"/>
                <a:cs typeface="Arial"/>
              </a:rPr>
              <a:t>*((2*3.58*</a:t>
            </a:r>
            <a:r>
              <a:rPr sz="1800" i="1" spc="-35" dirty="0">
                <a:solidFill>
                  <a:srgbClr val="233944"/>
                </a:solidFill>
                <a:latin typeface="Arial"/>
                <a:cs typeface="Arial"/>
              </a:rPr>
              <a:t>MeatDiscount</a:t>
            </a:r>
            <a:r>
              <a:rPr sz="1800" spc="-35" dirty="0">
                <a:solidFill>
                  <a:srgbClr val="233944"/>
                </a:solidFill>
                <a:latin typeface="Arial"/>
                <a:cs typeface="Arial"/>
              </a:rPr>
              <a:t>)</a:t>
            </a:r>
            <a:endParaRPr sz="1800" dirty="0">
              <a:latin typeface="Arial"/>
              <a:cs typeface="Arial"/>
            </a:endParaRPr>
          </a:p>
          <a:p>
            <a:pPr marL="469900">
              <a:lnSpc>
                <a:spcPct val="100000"/>
              </a:lnSpc>
              <a:spcBef>
                <a:spcPts val="315"/>
              </a:spcBef>
            </a:pPr>
            <a:r>
              <a:rPr sz="1800" spc="-80" dirty="0">
                <a:solidFill>
                  <a:srgbClr val="233944"/>
                </a:solidFill>
                <a:latin typeface="Arial"/>
                <a:cs typeface="Arial"/>
              </a:rPr>
              <a:t>+(1*1.97*</a:t>
            </a:r>
            <a:r>
              <a:rPr sz="1800" i="1" spc="-80" dirty="0">
                <a:solidFill>
                  <a:srgbClr val="233944"/>
                </a:solidFill>
                <a:latin typeface="Arial"/>
                <a:cs typeface="Arial"/>
              </a:rPr>
              <a:t>FoodAdd-OnDiscount</a:t>
            </a:r>
            <a:r>
              <a:rPr sz="1800" spc="-80" dirty="0">
                <a:solidFill>
                  <a:srgbClr val="233944"/>
                </a:solidFill>
                <a:latin typeface="Arial"/>
                <a:cs typeface="Arial"/>
              </a:rPr>
              <a:t>))</a:t>
            </a:r>
            <a:endParaRPr sz="1800" dirty="0">
              <a:latin typeface="Arial"/>
              <a:cs typeface="Arial"/>
            </a:endParaRPr>
          </a:p>
        </p:txBody>
      </p:sp>
      <p:pic>
        <p:nvPicPr>
          <p:cNvPr id="5" name="Picture 4" descr="A picture containing text, newspaper&#10;&#10;Description automatically generated">
            <a:extLst>
              <a:ext uri="{FF2B5EF4-FFF2-40B4-BE49-F238E27FC236}">
                <a16:creationId xmlns:a16="http://schemas.microsoft.com/office/drawing/2014/main" id="{F774C29A-DA4E-4B46-A5CD-EF9F8DDA70F0}"/>
              </a:ext>
            </a:extLst>
          </p:cNvPr>
          <p:cNvPicPr>
            <a:picLocks noChangeAspect="1"/>
          </p:cNvPicPr>
          <p:nvPr/>
        </p:nvPicPr>
        <p:blipFill>
          <a:blip r:embed="rId6">
            <a:alphaModFix amt="7000"/>
          </a:blip>
          <a:stretch>
            <a:fillRect/>
          </a:stretch>
        </p:blipFill>
        <p:spPr>
          <a:xfrm>
            <a:off x="3044948" y="-1"/>
            <a:ext cx="6095583" cy="5141872"/>
          </a:xfrm>
          <a:prstGeom prst="rect">
            <a:avLst/>
          </a:prstGeom>
        </p:spPr>
      </p:pic>
    </p:spTree>
    <p:extLst>
      <p:ext uri="{BB962C8B-B14F-4D97-AF65-F5344CB8AC3E}">
        <p14:creationId xmlns:p14="http://schemas.microsoft.com/office/powerpoint/2010/main" val="390602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Calculating coupon value</a:t>
            </a:r>
            <a:endParaRPr lang="en-US" sz="1700" b="1" spc="-20"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21" name="object 4">
            <a:extLst>
              <a:ext uri="{FF2B5EF4-FFF2-40B4-BE49-F238E27FC236}">
                <a16:creationId xmlns:a16="http://schemas.microsoft.com/office/drawing/2014/main" id="{29A52437-8A75-C549-B7AE-524618E09D58}"/>
              </a:ext>
            </a:extLst>
          </p:cNvPr>
          <p:cNvSpPr txBox="1"/>
          <p:nvPr/>
        </p:nvSpPr>
        <p:spPr>
          <a:xfrm>
            <a:off x="3225690" y="196466"/>
            <a:ext cx="5568685" cy="394980"/>
          </a:xfrm>
          <a:prstGeom prst="rect">
            <a:avLst/>
          </a:prstGeom>
        </p:spPr>
        <p:txBody>
          <a:bodyPr vert="horz" wrap="square" lIns="0" tIns="12700" rIns="0" bIns="0" rtlCol="0">
            <a:spAutoFit/>
          </a:bodyPr>
          <a:lstStyle/>
          <a:p>
            <a:pPr marL="12700">
              <a:lnSpc>
                <a:spcPct val="100000"/>
              </a:lnSpc>
              <a:spcBef>
                <a:spcPts val="100"/>
              </a:spcBef>
            </a:pPr>
            <a:r>
              <a:rPr sz="1200" spc="-90" dirty="0">
                <a:latin typeface="Calibri" panose="020F0502020204030204" pitchFamily="34" charset="0"/>
                <a:cs typeface="Calibri" panose="020F0502020204030204" pitchFamily="34" charset="0"/>
              </a:rPr>
              <a:t>Food</a:t>
            </a:r>
            <a:r>
              <a:rPr sz="1200" spc="-75" dirty="0">
                <a:latin typeface="Calibri" panose="020F0502020204030204" pitchFamily="34" charset="0"/>
                <a:cs typeface="Calibri" panose="020F0502020204030204" pitchFamily="34" charset="0"/>
              </a:rPr>
              <a:t> </a:t>
            </a:r>
            <a:r>
              <a:rPr sz="1200" spc="-80" dirty="0">
                <a:latin typeface="Calibri" panose="020F0502020204030204" pitchFamily="34" charset="0"/>
                <a:cs typeface="Calibri" panose="020F0502020204030204" pitchFamily="34" charset="0"/>
              </a:rPr>
              <a:t>Add-On</a:t>
            </a:r>
            <a:r>
              <a:rPr sz="1200" spc="-70" dirty="0">
                <a:latin typeface="Calibri" panose="020F0502020204030204" pitchFamily="34" charset="0"/>
                <a:cs typeface="Calibri" panose="020F0502020204030204" pitchFamily="34" charset="0"/>
              </a:rPr>
              <a:t> </a:t>
            </a:r>
            <a:r>
              <a:rPr sz="1200" spc="-65" dirty="0">
                <a:latin typeface="Calibri" panose="020F0502020204030204" pitchFamily="34" charset="0"/>
                <a:cs typeface="Calibri" panose="020F0502020204030204" pitchFamily="34" charset="0"/>
              </a:rPr>
              <a:t>Discount</a:t>
            </a:r>
            <a:r>
              <a:rPr sz="1200" spc="-70" dirty="0">
                <a:latin typeface="Calibri" panose="020F0502020204030204" pitchFamily="34" charset="0"/>
                <a:cs typeface="Calibri" panose="020F0502020204030204" pitchFamily="34" charset="0"/>
              </a:rPr>
              <a:t> </a:t>
            </a:r>
            <a:r>
              <a:rPr sz="1200" spc="-40" dirty="0">
                <a:latin typeface="Calibri" panose="020F0502020204030204" pitchFamily="34" charset="0"/>
                <a:cs typeface="Calibri" panose="020F0502020204030204" pitchFamily="34" charset="0"/>
              </a:rPr>
              <a:t>optimized</a:t>
            </a:r>
            <a:r>
              <a:rPr sz="1200" spc="-70" dirty="0">
                <a:latin typeface="Calibri" panose="020F0502020204030204" pitchFamily="34" charset="0"/>
                <a:cs typeface="Calibri" panose="020F0502020204030204" pitchFamily="34" charset="0"/>
              </a:rPr>
              <a:t> </a:t>
            </a:r>
            <a:r>
              <a:rPr sz="1200" spc="-15" dirty="0">
                <a:latin typeface="Calibri" panose="020F0502020204030204" pitchFamily="34" charset="0"/>
                <a:cs typeface="Calibri" panose="020F0502020204030204" pitchFamily="34" charset="0"/>
              </a:rPr>
              <a:t>at</a:t>
            </a:r>
            <a:r>
              <a:rPr sz="1200" spc="-75" dirty="0">
                <a:latin typeface="Calibri" panose="020F0502020204030204" pitchFamily="34" charset="0"/>
                <a:cs typeface="Calibri" panose="020F0502020204030204" pitchFamily="34" charset="0"/>
              </a:rPr>
              <a:t> </a:t>
            </a:r>
            <a:r>
              <a:rPr sz="1200" spc="-125" dirty="0">
                <a:latin typeface="Calibri" panose="020F0502020204030204" pitchFamily="34" charset="0"/>
                <a:cs typeface="Calibri" panose="020F0502020204030204" pitchFamily="34" charset="0"/>
              </a:rPr>
              <a:t>7%,</a:t>
            </a:r>
            <a:r>
              <a:rPr sz="1200" spc="-70" dirty="0">
                <a:latin typeface="Calibri" panose="020F0502020204030204" pitchFamily="34" charset="0"/>
                <a:cs typeface="Calibri" panose="020F0502020204030204" pitchFamily="34" charset="0"/>
              </a:rPr>
              <a:t> </a:t>
            </a:r>
            <a:r>
              <a:rPr sz="1200" spc="5" dirty="0">
                <a:latin typeface="Calibri" panose="020F0502020204030204" pitchFamily="34" charset="0"/>
                <a:cs typeface="Calibri" panose="020F0502020204030204" pitchFamily="34" charset="0"/>
              </a:rPr>
              <a:t>with</a:t>
            </a:r>
            <a:r>
              <a:rPr sz="1200" spc="-70" dirty="0">
                <a:latin typeface="Calibri" panose="020F0502020204030204" pitchFamily="34" charset="0"/>
                <a:cs typeface="Calibri" panose="020F0502020204030204" pitchFamily="34" charset="0"/>
              </a:rPr>
              <a:t> </a:t>
            </a:r>
            <a:r>
              <a:rPr sz="1200" spc="-110" dirty="0">
                <a:latin typeface="Calibri" panose="020F0502020204030204" pitchFamily="34" charset="0"/>
                <a:cs typeface="Calibri" panose="020F0502020204030204" pitchFamily="34" charset="0"/>
              </a:rPr>
              <a:t>a</a:t>
            </a:r>
            <a:r>
              <a:rPr sz="1200" spc="-70" dirty="0">
                <a:latin typeface="Calibri" panose="020F0502020204030204" pitchFamily="34" charset="0"/>
                <a:cs typeface="Calibri" panose="020F0502020204030204" pitchFamily="34" charset="0"/>
              </a:rPr>
              <a:t> </a:t>
            </a:r>
            <a:r>
              <a:rPr sz="1200" spc="-45" dirty="0">
                <a:latin typeface="Calibri" panose="020F0502020204030204" pitchFamily="34" charset="0"/>
                <a:cs typeface="Calibri" panose="020F0502020204030204" pitchFamily="34" charset="0"/>
              </a:rPr>
              <a:t>meat</a:t>
            </a:r>
            <a:r>
              <a:rPr sz="1200" spc="-75" dirty="0">
                <a:latin typeface="Calibri" panose="020F0502020204030204" pitchFamily="34" charset="0"/>
                <a:cs typeface="Calibri" panose="020F0502020204030204" pitchFamily="34" charset="0"/>
              </a:rPr>
              <a:t> </a:t>
            </a:r>
            <a:r>
              <a:rPr sz="1200" spc="-50" dirty="0">
                <a:latin typeface="Calibri" panose="020F0502020204030204" pitchFamily="34" charset="0"/>
                <a:cs typeface="Calibri" panose="020F0502020204030204" pitchFamily="34" charset="0"/>
              </a:rPr>
              <a:t>discount</a:t>
            </a:r>
            <a:r>
              <a:rPr sz="1200" spc="-70" dirty="0">
                <a:latin typeface="Calibri" panose="020F0502020204030204" pitchFamily="34" charset="0"/>
                <a:cs typeface="Calibri" panose="020F0502020204030204" pitchFamily="34" charset="0"/>
              </a:rPr>
              <a:t> </a:t>
            </a:r>
            <a:r>
              <a:rPr sz="1200" spc="-5" dirty="0">
                <a:latin typeface="Calibri" panose="020F0502020204030204" pitchFamily="34" charset="0"/>
                <a:cs typeface="Calibri" panose="020F0502020204030204" pitchFamily="34" charset="0"/>
              </a:rPr>
              <a:t>of</a:t>
            </a:r>
            <a:r>
              <a:rPr sz="1200" spc="-70" dirty="0">
                <a:latin typeface="Calibri" panose="020F0502020204030204" pitchFamily="34" charset="0"/>
                <a:cs typeface="Calibri" panose="020F0502020204030204" pitchFamily="34" charset="0"/>
              </a:rPr>
              <a:t> </a:t>
            </a:r>
            <a:r>
              <a:rPr sz="1200" spc="-135" dirty="0">
                <a:latin typeface="Calibri" panose="020F0502020204030204" pitchFamily="34" charset="0"/>
                <a:cs typeface="Calibri" panose="020F0502020204030204" pitchFamily="34" charset="0"/>
              </a:rPr>
              <a:t>14%</a:t>
            </a:r>
            <a:r>
              <a:rPr sz="1200" spc="-70" dirty="0">
                <a:latin typeface="Calibri" panose="020F0502020204030204" pitchFamily="34" charset="0"/>
                <a:cs typeface="Calibri" panose="020F0502020204030204" pitchFamily="34" charset="0"/>
              </a:rPr>
              <a:t> </a:t>
            </a:r>
            <a:endParaRPr lang="en-US" sz="1200" spc="-70" dirty="0">
              <a:latin typeface="Calibri" panose="020F0502020204030204" pitchFamily="34" charset="0"/>
              <a:cs typeface="Calibri" panose="020F0502020204030204" pitchFamily="34" charset="0"/>
            </a:endParaRPr>
          </a:p>
          <a:p>
            <a:pPr marL="12700">
              <a:lnSpc>
                <a:spcPct val="100000"/>
              </a:lnSpc>
              <a:spcBef>
                <a:spcPts val="100"/>
              </a:spcBef>
            </a:pPr>
            <a:r>
              <a:rPr sz="1200" spc="-75" dirty="0">
                <a:latin typeface="Calibri" panose="020F0502020204030204" pitchFamily="34" charset="0"/>
                <a:cs typeface="Calibri" panose="020F0502020204030204" pitchFamily="34" charset="0"/>
              </a:rPr>
              <a:t>using </a:t>
            </a:r>
            <a:r>
              <a:rPr sz="1200" spc="-110" dirty="0">
                <a:latin typeface="Calibri" panose="020F0502020204030204" pitchFamily="34" charset="0"/>
                <a:cs typeface="Calibri" panose="020F0502020204030204" pitchFamily="34" charset="0"/>
              </a:rPr>
              <a:t>a</a:t>
            </a:r>
            <a:r>
              <a:rPr sz="1200" spc="-70" dirty="0">
                <a:latin typeface="Calibri" panose="020F0502020204030204" pitchFamily="34" charset="0"/>
                <a:cs typeface="Calibri" panose="020F0502020204030204" pitchFamily="34" charset="0"/>
              </a:rPr>
              <a:t> </a:t>
            </a:r>
            <a:r>
              <a:rPr sz="1200" spc="-40" dirty="0">
                <a:latin typeface="Calibri" panose="020F0502020204030204" pitchFamily="34" charset="0"/>
                <a:cs typeface="Calibri" panose="020F0502020204030204" pitchFamily="34" charset="0"/>
              </a:rPr>
              <a:t>sensitivity</a:t>
            </a:r>
            <a:r>
              <a:rPr sz="1200" spc="-70" dirty="0">
                <a:latin typeface="Calibri" panose="020F0502020204030204" pitchFamily="34" charset="0"/>
                <a:cs typeface="Calibri" panose="020F0502020204030204" pitchFamily="34" charset="0"/>
              </a:rPr>
              <a:t> </a:t>
            </a:r>
            <a:r>
              <a:rPr sz="1200" spc="-30" dirty="0">
                <a:latin typeface="Calibri" panose="020F0502020204030204" pitchFamily="34" charset="0"/>
                <a:cs typeface="Calibri" panose="020F0502020204030204" pitchFamily="34" charset="0"/>
              </a:rPr>
              <a:t>matrix.</a:t>
            </a:r>
            <a:endParaRPr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25D7206-4055-4C46-B6F0-FD55E9147F66}"/>
              </a:ext>
            </a:extLst>
          </p:cNvPr>
          <p:cNvPicPr>
            <a:picLocks noChangeAspect="1"/>
          </p:cNvPicPr>
          <p:nvPr/>
        </p:nvPicPr>
        <p:blipFill>
          <a:blip r:embed="rId6"/>
          <a:stretch>
            <a:fillRect/>
          </a:stretch>
        </p:blipFill>
        <p:spPr>
          <a:xfrm>
            <a:off x="3114006" y="977153"/>
            <a:ext cx="5826975" cy="2438400"/>
          </a:xfrm>
          <a:prstGeom prst="rect">
            <a:avLst/>
          </a:prstGeom>
        </p:spPr>
      </p:pic>
    </p:spTree>
    <p:extLst>
      <p:ext uri="{BB962C8B-B14F-4D97-AF65-F5344CB8AC3E}">
        <p14:creationId xmlns:p14="http://schemas.microsoft.com/office/powerpoint/2010/main" val="139825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Expected Lift</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242766" y="2180560"/>
            <a:ext cx="5967172" cy="1832809"/>
          </a:xfrm>
          <a:prstGeom prst="rect">
            <a:avLst/>
          </a:prstGeom>
          <a:noFill/>
        </p:spPr>
        <p:txBody>
          <a:bodyPr wrap="square" rtlCol="0">
            <a:spAutoFit/>
          </a:bodyPr>
          <a:lstStyle/>
          <a:p>
            <a:pPr marL="379095" marR="281305" indent="-367030">
              <a:lnSpc>
                <a:spcPct val="114599"/>
              </a:lnSpc>
              <a:spcBef>
                <a:spcPts val="100"/>
              </a:spcBef>
              <a:buChar char="●"/>
              <a:tabLst>
                <a:tab pos="379095" algn="l"/>
                <a:tab pos="379730" algn="l"/>
              </a:tabLst>
            </a:pPr>
            <a:r>
              <a:rPr lang="en-US" sz="1400" spc="-110" dirty="0">
                <a:solidFill>
                  <a:srgbClr val="233944"/>
                </a:solidFill>
                <a:latin typeface="Arial"/>
                <a:cs typeface="Arial"/>
              </a:rPr>
              <a:t>Average </a:t>
            </a:r>
            <a:r>
              <a:rPr lang="en-US" sz="1400" spc="-70" dirty="0">
                <a:solidFill>
                  <a:srgbClr val="233944"/>
                </a:solidFill>
                <a:latin typeface="Arial"/>
                <a:cs typeface="Arial"/>
              </a:rPr>
              <a:t>yearly </a:t>
            </a:r>
            <a:r>
              <a:rPr lang="en-US" sz="1400" spc="-130" dirty="0">
                <a:solidFill>
                  <a:srgbClr val="233944"/>
                </a:solidFill>
                <a:latin typeface="Arial"/>
                <a:cs typeface="Arial"/>
              </a:rPr>
              <a:t>sales </a:t>
            </a:r>
            <a:r>
              <a:rPr lang="en-US" sz="1400" spc="5" dirty="0">
                <a:solidFill>
                  <a:srgbClr val="233944"/>
                </a:solidFill>
                <a:latin typeface="Arial"/>
                <a:cs typeface="Arial"/>
              </a:rPr>
              <a:t>for </a:t>
            </a:r>
            <a:r>
              <a:rPr lang="en-US" sz="1400" spc="-65" dirty="0">
                <a:solidFill>
                  <a:srgbClr val="233944"/>
                </a:solidFill>
                <a:latin typeface="Arial"/>
                <a:cs typeface="Arial"/>
              </a:rPr>
              <a:t>drinks, </a:t>
            </a:r>
            <a:r>
              <a:rPr lang="en-US" sz="1400" spc="-60" dirty="0">
                <a:solidFill>
                  <a:srgbClr val="233944"/>
                </a:solidFill>
                <a:latin typeface="Arial"/>
                <a:cs typeface="Arial"/>
              </a:rPr>
              <a:t>frozen </a:t>
            </a:r>
            <a:r>
              <a:rPr lang="en-US" sz="1400" spc="-110" dirty="0">
                <a:solidFill>
                  <a:srgbClr val="233944"/>
                </a:solidFill>
                <a:latin typeface="Arial"/>
                <a:cs typeface="Arial"/>
              </a:rPr>
              <a:t>pizza, </a:t>
            </a:r>
            <a:r>
              <a:rPr lang="en-US" sz="1400" spc="-80" dirty="0">
                <a:solidFill>
                  <a:srgbClr val="233944"/>
                </a:solidFill>
                <a:latin typeface="Arial"/>
                <a:cs typeface="Arial"/>
              </a:rPr>
              <a:t>baking, </a:t>
            </a:r>
            <a:r>
              <a:rPr lang="en-US" sz="1400" spc="-40" dirty="0">
                <a:solidFill>
                  <a:srgbClr val="233944"/>
                </a:solidFill>
                <a:latin typeface="Arial"/>
                <a:cs typeface="Arial"/>
              </a:rPr>
              <a:t>food, </a:t>
            </a:r>
            <a:r>
              <a:rPr lang="en-US" sz="1400" spc="-80" dirty="0">
                <a:solidFill>
                  <a:srgbClr val="233944"/>
                </a:solidFill>
                <a:latin typeface="Arial"/>
                <a:cs typeface="Arial"/>
              </a:rPr>
              <a:t>dessert, </a:t>
            </a:r>
            <a:r>
              <a:rPr lang="en-US" sz="1400" spc="-114" dirty="0">
                <a:solidFill>
                  <a:srgbClr val="233944"/>
                </a:solidFill>
                <a:latin typeface="Arial"/>
                <a:cs typeface="Arial"/>
              </a:rPr>
              <a:t>packaged </a:t>
            </a:r>
            <a:r>
              <a:rPr lang="en-US" sz="1400" spc="-490" dirty="0">
                <a:solidFill>
                  <a:srgbClr val="233944"/>
                </a:solidFill>
                <a:latin typeface="Arial"/>
                <a:cs typeface="Arial"/>
              </a:rPr>
              <a:t> </a:t>
            </a:r>
            <a:r>
              <a:rPr lang="en-US" sz="1400" spc="-65" dirty="0">
                <a:solidFill>
                  <a:srgbClr val="233944"/>
                </a:solidFill>
                <a:latin typeface="Arial"/>
                <a:cs typeface="Arial"/>
              </a:rPr>
              <a:t>foods,</a:t>
            </a:r>
            <a:r>
              <a:rPr lang="en-US" sz="1400" spc="-95" dirty="0">
                <a:solidFill>
                  <a:srgbClr val="233944"/>
                </a:solidFill>
                <a:latin typeface="Arial"/>
                <a:cs typeface="Arial"/>
              </a:rPr>
              <a:t> </a:t>
            </a:r>
            <a:r>
              <a:rPr lang="en-US" sz="1400" spc="-55" dirty="0">
                <a:solidFill>
                  <a:srgbClr val="233944"/>
                </a:solidFill>
                <a:latin typeface="Arial"/>
                <a:cs typeface="Arial"/>
              </a:rPr>
              <a:t>meat,</a:t>
            </a:r>
            <a:r>
              <a:rPr lang="en-US" sz="1400" spc="-100" dirty="0">
                <a:solidFill>
                  <a:srgbClr val="233944"/>
                </a:solidFill>
                <a:latin typeface="Arial"/>
                <a:cs typeface="Arial"/>
              </a:rPr>
              <a:t> </a:t>
            </a:r>
            <a:r>
              <a:rPr lang="en-US" sz="1400" spc="-85" dirty="0">
                <a:solidFill>
                  <a:srgbClr val="233944"/>
                </a:solidFill>
                <a:latin typeface="Arial"/>
                <a:cs typeface="Arial"/>
              </a:rPr>
              <a:t>and</a:t>
            </a:r>
            <a:r>
              <a:rPr lang="en-US" sz="1400" spc="-95" dirty="0">
                <a:solidFill>
                  <a:srgbClr val="233944"/>
                </a:solidFill>
                <a:latin typeface="Arial"/>
                <a:cs typeface="Arial"/>
              </a:rPr>
              <a:t> </a:t>
            </a:r>
            <a:r>
              <a:rPr lang="en-US" sz="1400" spc="-35" dirty="0">
                <a:solidFill>
                  <a:srgbClr val="233944"/>
                </a:solidFill>
                <a:latin typeface="Arial"/>
                <a:cs typeface="Arial"/>
              </a:rPr>
              <a:t>food</a:t>
            </a:r>
            <a:r>
              <a:rPr lang="en-US" sz="1400" spc="-95" dirty="0">
                <a:solidFill>
                  <a:srgbClr val="233944"/>
                </a:solidFill>
                <a:latin typeface="Arial"/>
                <a:cs typeface="Arial"/>
              </a:rPr>
              <a:t> </a:t>
            </a:r>
            <a:r>
              <a:rPr lang="en-US" sz="1400" spc="-90" dirty="0">
                <a:solidFill>
                  <a:srgbClr val="233944"/>
                </a:solidFill>
                <a:latin typeface="Arial"/>
                <a:cs typeface="Arial"/>
              </a:rPr>
              <a:t>add-ons</a:t>
            </a:r>
            <a:r>
              <a:rPr lang="en-US" sz="1400" spc="-95" dirty="0">
                <a:solidFill>
                  <a:srgbClr val="233944"/>
                </a:solidFill>
                <a:latin typeface="Arial"/>
                <a:cs typeface="Arial"/>
              </a:rPr>
              <a:t> </a:t>
            </a:r>
            <a:r>
              <a:rPr lang="en-US" sz="1400" spc="-60" dirty="0">
                <a:solidFill>
                  <a:srgbClr val="233944"/>
                </a:solidFill>
                <a:latin typeface="Arial"/>
                <a:cs typeface="Arial"/>
              </a:rPr>
              <a:t>yielded</a:t>
            </a:r>
            <a:r>
              <a:rPr lang="en-US" sz="1400" spc="-100" dirty="0">
                <a:solidFill>
                  <a:srgbClr val="233944"/>
                </a:solidFill>
                <a:latin typeface="Arial"/>
                <a:cs typeface="Arial"/>
              </a:rPr>
              <a:t> </a:t>
            </a:r>
            <a:r>
              <a:rPr lang="en-US" sz="1400" spc="-85" dirty="0">
                <a:solidFill>
                  <a:srgbClr val="233944"/>
                </a:solidFill>
                <a:latin typeface="Arial"/>
                <a:cs typeface="Arial"/>
              </a:rPr>
              <a:t>$1,062.34</a:t>
            </a:r>
            <a:r>
              <a:rPr lang="en-US" sz="1400" spc="-100" dirty="0">
                <a:solidFill>
                  <a:srgbClr val="233944"/>
                </a:solidFill>
                <a:latin typeface="Arial"/>
                <a:cs typeface="Arial"/>
              </a:rPr>
              <a:t> </a:t>
            </a:r>
            <a:r>
              <a:rPr lang="en-US" sz="1400" spc="-25" dirty="0">
                <a:solidFill>
                  <a:srgbClr val="233944"/>
                </a:solidFill>
                <a:latin typeface="Arial"/>
                <a:cs typeface="Arial"/>
              </a:rPr>
              <a:t>in</a:t>
            </a:r>
            <a:r>
              <a:rPr lang="en-US" sz="1400" spc="-100" dirty="0">
                <a:solidFill>
                  <a:srgbClr val="233944"/>
                </a:solidFill>
                <a:latin typeface="Arial"/>
                <a:cs typeface="Arial"/>
              </a:rPr>
              <a:t> </a:t>
            </a:r>
            <a:r>
              <a:rPr lang="en-US" sz="1400" spc="-120" dirty="0">
                <a:solidFill>
                  <a:srgbClr val="233944"/>
                </a:solidFill>
                <a:latin typeface="Arial"/>
                <a:cs typeface="Arial"/>
              </a:rPr>
              <a:t>gross</a:t>
            </a:r>
            <a:r>
              <a:rPr lang="en-US" sz="1400" spc="-95" dirty="0">
                <a:solidFill>
                  <a:srgbClr val="233944"/>
                </a:solidFill>
                <a:latin typeface="Arial"/>
                <a:cs typeface="Arial"/>
              </a:rPr>
              <a:t> </a:t>
            </a:r>
            <a:r>
              <a:rPr lang="en-US" sz="1400" spc="-75" dirty="0">
                <a:solidFill>
                  <a:srgbClr val="233944"/>
                </a:solidFill>
                <a:latin typeface="Arial"/>
                <a:cs typeface="Arial"/>
              </a:rPr>
              <a:t>revenue.</a:t>
            </a:r>
            <a:endParaRPr lang="en-US" sz="1400" dirty="0">
              <a:latin typeface="Arial"/>
              <a:cs typeface="Arial"/>
            </a:endParaRPr>
          </a:p>
          <a:p>
            <a:pPr marL="379095" marR="5080" indent="-367030">
              <a:lnSpc>
                <a:spcPct val="114599"/>
              </a:lnSpc>
              <a:buChar char="●"/>
              <a:tabLst>
                <a:tab pos="379095" algn="l"/>
                <a:tab pos="379730" algn="l"/>
              </a:tabLst>
            </a:pPr>
            <a:r>
              <a:rPr lang="en-US" sz="1400" spc="-55" dirty="0">
                <a:solidFill>
                  <a:srgbClr val="233944"/>
                </a:solidFill>
                <a:latin typeface="Arial"/>
                <a:cs typeface="Arial"/>
              </a:rPr>
              <a:t>In</a:t>
            </a:r>
            <a:r>
              <a:rPr lang="en-US" sz="1400" spc="-100" dirty="0">
                <a:solidFill>
                  <a:srgbClr val="233944"/>
                </a:solidFill>
                <a:latin typeface="Arial"/>
                <a:cs typeface="Arial"/>
              </a:rPr>
              <a:t> an</a:t>
            </a:r>
            <a:r>
              <a:rPr lang="en-US" sz="1400" spc="-95" dirty="0">
                <a:solidFill>
                  <a:srgbClr val="233944"/>
                </a:solidFill>
                <a:latin typeface="Arial"/>
                <a:cs typeface="Arial"/>
              </a:rPr>
              <a:t> </a:t>
            </a:r>
            <a:r>
              <a:rPr lang="en-US" sz="1400" spc="-60" dirty="0">
                <a:solidFill>
                  <a:srgbClr val="233944"/>
                </a:solidFill>
                <a:latin typeface="Arial"/>
                <a:cs typeface="Arial"/>
              </a:rPr>
              <a:t>ideal</a:t>
            </a:r>
            <a:r>
              <a:rPr lang="en-US" sz="1400" spc="-100" dirty="0">
                <a:solidFill>
                  <a:srgbClr val="233944"/>
                </a:solidFill>
                <a:latin typeface="Arial"/>
                <a:cs typeface="Arial"/>
              </a:rPr>
              <a:t> </a:t>
            </a:r>
            <a:r>
              <a:rPr lang="en-US" sz="1400" spc="-85" dirty="0">
                <a:solidFill>
                  <a:srgbClr val="233944"/>
                </a:solidFill>
                <a:latin typeface="Arial"/>
                <a:cs typeface="Arial"/>
              </a:rPr>
              <a:t>scenario</a:t>
            </a:r>
            <a:r>
              <a:rPr lang="en-US" sz="1400" spc="-95" dirty="0">
                <a:solidFill>
                  <a:srgbClr val="233944"/>
                </a:solidFill>
                <a:latin typeface="Arial"/>
                <a:cs typeface="Arial"/>
              </a:rPr>
              <a:t> </a:t>
            </a:r>
            <a:r>
              <a:rPr lang="en-US" sz="1400" spc="5" dirty="0">
                <a:solidFill>
                  <a:srgbClr val="233944"/>
                </a:solidFill>
                <a:latin typeface="Arial"/>
                <a:cs typeface="Arial"/>
              </a:rPr>
              <a:t>with</a:t>
            </a:r>
            <a:r>
              <a:rPr lang="en-US" sz="1400" spc="-100" dirty="0">
                <a:solidFill>
                  <a:srgbClr val="233944"/>
                </a:solidFill>
                <a:latin typeface="Arial"/>
                <a:cs typeface="Arial"/>
              </a:rPr>
              <a:t> </a:t>
            </a:r>
            <a:r>
              <a:rPr lang="en-US" sz="1400" spc="-150" dirty="0">
                <a:solidFill>
                  <a:srgbClr val="233944"/>
                </a:solidFill>
                <a:latin typeface="Arial"/>
                <a:cs typeface="Arial"/>
              </a:rPr>
              <a:t>100%</a:t>
            </a:r>
            <a:r>
              <a:rPr lang="en-US" sz="1400" spc="-100" dirty="0">
                <a:solidFill>
                  <a:srgbClr val="233944"/>
                </a:solidFill>
                <a:latin typeface="Arial"/>
                <a:cs typeface="Arial"/>
              </a:rPr>
              <a:t> </a:t>
            </a:r>
            <a:r>
              <a:rPr lang="en-US" sz="1400" spc="-35" dirty="0">
                <a:solidFill>
                  <a:srgbClr val="233944"/>
                </a:solidFill>
                <a:latin typeface="Arial"/>
                <a:cs typeface="Arial"/>
              </a:rPr>
              <a:t>participation,</a:t>
            </a:r>
            <a:r>
              <a:rPr lang="en-US" sz="1400" spc="-95" dirty="0">
                <a:solidFill>
                  <a:srgbClr val="233944"/>
                </a:solidFill>
                <a:latin typeface="Arial"/>
                <a:cs typeface="Arial"/>
              </a:rPr>
              <a:t> </a:t>
            </a:r>
            <a:r>
              <a:rPr lang="en-US" sz="1400" spc="-130" dirty="0">
                <a:solidFill>
                  <a:srgbClr val="233944"/>
                </a:solidFill>
                <a:latin typeface="Arial"/>
                <a:cs typeface="Arial"/>
              </a:rPr>
              <a:t>sales</a:t>
            </a:r>
            <a:r>
              <a:rPr lang="en-US" sz="1400" spc="-95" dirty="0">
                <a:solidFill>
                  <a:srgbClr val="233944"/>
                </a:solidFill>
                <a:latin typeface="Arial"/>
                <a:cs typeface="Arial"/>
              </a:rPr>
              <a:t> </a:t>
            </a:r>
            <a:r>
              <a:rPr lang="en-US" sz="1400" spc="5" dirty="0">
                <a:solidFill>
                  <a:srgbClr val="233944"/>
                </a:solidFill>
                <a:latin typeface="Arial"/>
                <a:cs typeface="Arial"/>
              </a:rPr>
              <a:t>for</a:t>
            </a:r>
            <a:r>
              <a:rPr lang="en-US" sz="1400" spc="-95" dirty="0">
                <a:solidFill>
                  <a:srgbClr val="233944"/>
                </a:solidFill>
                <a:latin typeface="Arial"/>
                <a:cs typeface="Arial"/>
              </a:rPr>
              <a:t> </a:t>
            </a:r>
            <a:r>
              <a:rPr lang="en-US" sz="1400" spc="-40" dirty="0">
                <a:solidFill>
                  <a:srgbClr val="233944"/>
                </a:solidFill>
                <a:latin typeface="Arial"/>
                <a:cs typeface="Arial"/>
              </a:rPr>
              <a:t>this</a:t>
            </a:r>
            <a:r>
              <a:rPr lang="en-US" sz="1400" spc="-95" dirty="0">
                <a:solidFill>
                  <a:srgbClr val="233944"/>
                </a:solidFill>
                <a:latin typeface="Arial"/>
                <a:cs typeface="Arial"/>
              </a:rPr>
              <a:t> </a:t>
            </a:r>
            <a:r>
              <a:rPr lang="en-US" sz="1400" spc="-20" dirty="0">
                <a:solidFill>
                  <a:srgbClr val="233944"/>
                </a:solidFill>
                <a:latin typeface="Arial"/>
                <a:cs typeface="Arial"/>
              </a:rPr>
              <a:t>item</a:t>
            </a:r>
            <a:r>
              <a:rPr lang="en-US" sz="1400" spc="-100" dirty="0">
                <a:solidFill>
                  <a:srgbClr val="233944"/>
                </a:solidFill>
                <a:latin typeface="Arial"/>
                <a:cs typeface="Arial"/>
              </a:rPr>
              <a:t> </a:t>
            </a:r>
            <a:r>
              <a:rPr lang="en-US" sz="1400" spc="-95" dirty="0">
                <a:solidFill>
                  <a:srgbClr val="233944"/>
                </a:solidFill>
                <a:latin typeface="Arial"/>
                <a:cs typeface="Arial"/>
              </a:rPr>
              <a:t>averaged </a:t>
            </a:r>
            <a:r>
              <a:rPr lang="en-US" sz="1400" spc="-120" dirty="0">
                <a:solidFill>
                  <a:srgbClr val="233944"/>
                </a:solidFill>
                <a:latin typeface="Arial"/>
                <a:cs typeface="Arial"/>
              </a:rPr>
              <a:t>across </a:t>
            </a:r>
            <a:r>
              <a:rPr lang="en-US" sz="1400" spc="-484" dirty="0">
                <a:solidFill>
                  <a:srgbClr val="233944"/>
                </a:solidFill>
                <a:latin typeface="Arial"/>
                <a:cs typeface="Arial"/>
              </a:rPr>
              <a:t> </a:t>
            </a:r>
            <a:r>
              <a:rPr lang="en-US" sz="1400" spc="-25" dirty="0">
                <a:solidFill>
                  <a:srgbClr val="233944"/>
                </a:solidFill>
                <a:latin typeface="Arial"/>
                <a:cs typeface="Arial"/>
              </a:rPr>
              <a:t>the</a:t>
            </a:r>
            <a:r>
              <a:rPr lang="en-US" sz="1400" spc="-100" dirty="0">
                <a:solidFill>
                  <a:srgbClr val="233944"/>
                </a:solidFill>
                <a:latin typeface="Arial"/>
                <a:cs typeface="Arial"/>
              </a:rPr>
              <a:t> </a:t>
            </a:r>
            <a:r>
              <a:rPr lang="en-US" sz="1400" spc="-80" dirty="0">
                <a:solidFill>
                  <a:srgbClr val="233944"/>
                </a:solidFill>
                <a:latin typeface="Arial"/>
                <a:cs typeface="Arial"/>
              </a:rPr>
              <a:t>year</a:t>
            </a:r>
            <a:r>
              <a:rPr lang="en-US" sz="1400" spc="-100" dirty="0">
                <a:solidFill>
                  <a:srgbClr val="233944"/>
                </a:solidFill>
                <a:latin typeface="Arial"/>
                <a:cs typeface="Arial"/>
              </a:rPr>
              <a:t> </a:t>
            </a:r>
            <a:r>
              <a:rPr lang="en-US" sz="1400" spc="5" dirty="0">
                <a:solidFill>
                  <a:srgbClr val="233944"/>
                </a:solidFill>
                <a:latin typeface="Arial"/>
                <a:cs typeface="Arial"/>
              </a:rPr>
              <a:t>with</a:t>
            </a:r>
            <a:r>
              <a:rPr lang="en-US" sz="1400" spc="-100" dirty="0">
                <a:solidFill>
                  <a:srgbClr val="233944"/>
                </a:solidFill>
                <a:latin typeface="Arial"/>
                <a:cs typeface="Arial"/>
              </a:rPr>
              <a:t> </a:t>
            </a:r>
            <a:r>
              <a:rPr lang="en-US" sz="1400" spc="-25" dirty="0">
                <a:solidFill>
                  <a:srgbClr val="233944"/>
                </a:solidFill>
                <a:latin typeface="Arial"/>
                <a:cs typeface="Arial"/>
              </a:rPr>
              <a:t>the</a:t>
            </a:r>
            <a:r>
              <a:rPr lang="en-US" sz="1400" spc="-100" dirty="0">
                <a:solidFill>
                  <a:srgbClr val="233944"/>
                </a:solidFill>
                <a:latin typeface="Arial"/>
                <a:cs typeface="Arial"/>
              </a:rPr>
              <a:t> </a:t>
            </a:r>
            <a:r>
              <a:rPr lang="en-US" sz="1400" spc="-40" dirty="0">
                <a:solidFill>
                  <a:srgbClr val="233944"/>
                </a:solidFill>
                <a:latin typeface="Arial"/>
                <a:cs typeface="Arial"/>
              </a:rPr>
              <a:t>modified</a:t>
            </a:r>
            <a:r>
              <a:rPr lang="en-US" sz="1400" spc="-100" dirty="0">
                <a:solidFill>
                  <a:srgbClr val="233944"/>
                </a:solidFill>
                <a:latin typeface="Arial"/>
                <a:cs typeface="Arial"/>
              </a:rPr>
              <a:t> </a:t>
            </a:r>
            <a:r>
              <a:rPr lang="en-US" sz="1400" spc="-75" dirty="0">
                <a:solidFill>
                  <a:srgbClr val="233944"/>
                </a:solidFill>
                <a:latin typeface="Arial"/>
                <a:cs typeface="Arial"/>
              </a:rPr>
              <a:t>discounts</a:t>
            </a:r>
            <a:r>
              <a:rPr lang="en-US" sz="1400" spc="-95" dirty="0">
                <a:solidFill>
                  <a:srgbClr val="233944"/>
                </a:solidFill>
                <a:latin typeface="Arial"/>
                <a:cs typeface="Arial"/>
              </a:rPr>
              <a:t> </a:t>
            </a:r>
            <a:r>
              <a:rPr lang="en-US" sz="1400" spc="-75" dirty="0">
                <a:solidFill>
                  <a:srgbClr val="233944"/>
                </a:solidFill>
                <a:latin typeface="Arial"/>
                <a:cs typeface="Arial"/>
              </a:rPr>
              <a:t>yields</a:t>
            </a:r>
            <a:r>
              <a:rPr lang="en-US" sz="1400" spc="-95" dirty="0">
                <a:solidFill>
                  <a:srgbClr val="233944"/>
                </a:solidFill>
                <a:latin typeface="Arial"/>
                <a:cs typeface="Arial"/>
              </a:rPr>
              <a:t> </a:t>
            </a:r>
            <a:r>
              <a:rPr lang="en-US" sz="1400" spc="-100" dirty="0">
                <a:solidFill>
                  <a:srgbClr val="233944"/>
                </a:solidFill>
                <a:latin typeface="Arial"/>
                <a:cs typeface="Arial"/>
              </a:rPr>
              <a:t>an</a:t>
            </a:r>
            <a:r>
              <a:rPr lang="en-US" sz="1400" spc="-95" dirty="0">
                <a:solidFill>
                  <a:srgbClr val="233944"/>
                </a:solidFill>
                <a:latin typeface="Arial"/>
                <a:cs typeface="Arial"/>
              </a:rPr>
              <a:t> </a:t>
            </a:r>
            <a:r>
              <a:rPr lang="en-US" sz="1400" spc="-55" dirty="0">
                <a:solidFill>
                  <a:srgbClr val="233944"/>
                </a:solidFill>
                <a:latin typeface="Arial"/>
                <a:cs typeface="Arial"/>
              </a:rPr>
              <a:t>estimated</a:t>
            </a:r>
            <a:r>
              <a:rPr lang="en-US" sz="1400" spc="-100" dirty="0">
                <a:solidFill>
                  <a:srgbClr val="233944"/>
                </a:solidFill>
                <a:latin typeface="Arial"/>
                <a:cs typeface="Arial"/>
              </a:rPr>
              <a:t> </a:t>
            </a:r>
            <a:r>
              <a:rPr lang="en-US" sz="1400" spc="-120" dirty="0">
                <a:solidFill>
                  <a:srgbClr val="233944"/>
                </a:solidFill>
                <a:latin typeface="Arial"/>
                <a:cs typeface="Arial"/>
              </a:rPr>
              <a:t>gross</a:t>
            </a:r>
            <a:r>
              <a:rPr lang="en-US" sz="1400" spc="-100" dirty="0">
                <a:solidFill>
                  <a:srgbClr val="233944"/>
                </a:solidFill>
                <a:latin typeface="Arial"/>
                <a:cs typeface="Arial"/>
              </a:rPr>
              <a:t> </a:t>
            </a:r>
            <a:r>
              <a:rPr lang="en-US" sz="1400" spc="-75" dirty="0">
                <a:solidFill>
                  <a:srgbClr val="233944"/>
                </a:solidFill>
                <a:latin typeface="Arial"/>
                <a:cs typeface="Arial"/>
              </a:rPr>
              <a:t>revenue</a:t>
            </a:r>
            <a:r>
              <a:rPr lang="en-US" sz="1400" spc="-100" dirty="0">
                <a:solidFill>
                  <a:srgbClr val="233944"/>
                </a:solidFill>
                <a:latin typeface="Arial"/>
                <a:cs typeface="Arial"/>
              </a:rPr>
              <a:t> </a:t>
            </a:r>
            <a:r>
              <a:rPr lang="en-US" sz="1400" spc="-10" dirty="0">
                <a:solidFill>
                  <a:srgbClr val="233944"/>
                </a:solidFill>
                <a:latin typeface="Arial"/>
                <a:cs typeface="Arial"/>
              </a:rPr>
              <a:t>of </a:t>
            </a:r>
            <a:r>
              <a:rPr lang="en-US" sz="1400" spc="-85" dirty="0">
                <a:solidFill>
                  <a:srgbClr val="00B050"/>
                </a:solidFill>
                <a:latin typeface="Arial"/>
                <a:cs typeface="Arial"/>
              </a:rPr>
              <a:t>$6,803.23</a:t>
            </a:r>
            <a:endParaRPr lang="en-US" sz="1400" dirty="0">
              <a:solidFill>
                <a:srgbClr val="00B050"/>
              </a:solidFill>
              <a:latin typeface="Arial"/>
              <a:cs typeface="Arial"/>
            </a:endParaRPr>
          </a:p>
          <a:p>
            <a:pPr marL="379095" indent="-367030">
              <a:lnSpc>
                <a:spcPct val="100000"/>
              </a:lnSpc>
              <a:spcBef>
                <a:spcPts val="315"/>
              </a:spcBef>
              <a:buChar char="●"/>
              <a:tabLst>
                <a:tab pos="379095" algn="l"/>
                <a:tab pos="379730" algn="l"/>
              </a:tabLst>
            </a:pPr>
            <a:r>
              <a:rPr lang="en-US" sz="1400" spc="-120" dirty="0">
                <a:solidFill>
                  <a:srgbClr val="233944"/>
                </a:solidFill>
                <a:latin typeface="Arial"/>
                <a:cs typeface="Arial"/>
              </a:rPr>
              <a:t>This</a:t>
            </a:r>
            <a:r>
              <a:rPr lang="en-US" sz="1400" spc="-95" dirty="0">
                <a:solidFill>
                  <a:srgbClr val="233944"/>
                </a:solidFill>
                <a:latin typeface="Arial"/>
                <a:cs typeface="Arial"/>
              </a:rPr>
              <a:t> </a:t>
            </a:r>
            <a:r>
              <a:rPr lang="en-US" sz="1400" spc="-75" dirty="0">
                <a:solidFill>
                  <a:srgbClr val="233944"/>
                </a:solidFill>
                <a:latin typeface="Arial"/>
                <a:cs typeface="Arial"/>
              </a:rPr>
              <a:t>represents</a:t>
            </a:r>
            <a:r>
              <a:rPr lang="en-US" sz="1400" spc="-95" dirty="0">
                <a:solidFill>
                  <a:srgbClr val="233944"/>
                </a:solidFill>
                <a:latin typeface="Arial"/>
                <a:cs typeface="Arial"/>
              </a:rPr>
              <a:t> </a:t>
            </a:r>
            <a:r>
              <a:rPr lang="en-US" sz="1400" spc="-100" dirty="0">
                <a:solidFill>
                  <a:srgbClr val="233944"/>
                </a:solidFill>
                <a:latin typeface="Arial"/>
                <a:cs typeface="Arial"/>
              </a:rPr>
              <a:t>an</a:t>
            </a:r>
            <a:r>
              <a:rPr lang="en-US" sz="1400" spc="-90" dirty="0">
                <a:solidFill>
                  <a:srgbClr val="233944"/>
                </a:solidFill>
                <a:latin typeface="Arial"/>
                <a:cs typeface="Arial"/>
              </a:rPr>
              <a:t> </a:t>
            </a:r>
            <a:r>
              <a:rPr lang="en-US" sz="1400" spc="-60" dirty="0">
                <a:solidFill>
                  <a:srgbClr val="233944"/>
                </a:solidFill>
                <a:latin typeface="Arial"/>
                <a:cs typeface="Arial"/>
              </a:rPr>
              <a:t>ideal</a:t>
            </a:r>
            <a:r>
              <a:rPr lang="en-US" sz="1400" spc="-95" dirty="0">
                <a:solidFill>
                  <a:srgbClr val="233944"/>
                </a:solidFill>
                <a:latin typeface="Arial"/>
                <a:cs typeface="Arial"/>
              </a:rPr>
              <a:t> </a:t>
            </a:r>
            <a:r>
              <a:rPr lang="en-US" sz="1400" spc="40" dirty="0">
                <a:solidFill>
                  <a:srgbClr val="233944"/>
                </a:solidFill>
                <a:latin typeface="Arial"/>
                <a:cs typeface="Arial"/>
              </a:rPr>
              <a:t>lift</a:t>
            </a:r>
            <a:r>
              <a:rPr lang="en-US" sz="1400" spc="-95" dirty="0">
                <a:solidFill>
                  <a:srgbClr val="233944"/>
                </a:solidFill>
                <a:latin typeface="Arial"/>
                <a:cs typeface="Arial"/>
              </a:rPr>
              <a:t> </a:t>
            </a:r>
            <a:r>
              <a:rPr lang="en-US" sz="1400" spc="-5" dirty="0">
                <a:solidFill>
                  <a:srgbClr val="233944"/>
                </a:solidFill>
                <a:latin typeface="Arial"/>
                <a:cs typeface="Arial"/>
              </a:rPr>
              <a:t>of</a:t>
            </a:r>
            <a:r>
              <a:rPr lang="en-US" sz="1400" spc="-90" dirty="0">
                <a:solidFill>
                  <a:srgbClr val="233944"/>
                </a:solidFill>
                <a:latin typeface="Arial"/>
                <a:cs typeface="Arial"/>
              </a:rPr>
              <a:t> </a:t>
            </a:r>
            <a:r>
              <a:rPr lang="en-US" sz="1400" spc="-85" dirty="0">
                <a:solidFill>
                  <a:srgbClr val="233944"/>
                </a:solidFill>
                <a:latin typeface="Arial"/>
                <a:cs typeface="Arial"/>
              </a:rPr>
              <a:t>$5,740.90,</a:t>
            </a:r>
            <a:r>
              <a:rPr lang="en-US" sz="1400" spc="-100" dirty="0">
                <a:solidFill>
                  <a:srgbClr val="233944"/>
                </a:solidFill>
                <a:latin typeface="Arial"/>
                <a:cs typeface="Arial"/>
              </a:rPr>
              <a:t> </a:t>
            </a:r>
            <a:r>
              <a:rPr lang="en-US" sz="1400" spc="-140" dirty="0">
                <a:solidFill>
                  <a:srgbClr val="233944"/>
                </a:solidFill>
                <a:latin typeface="Arial"/>
                <a:cs typeface="Arial"/>
              </a:rPr>
              <a:t>a</a:t>
            </a:r>
            <a:r>
              <a:rPr lang="en-US" sz="1400" spc="-15" dirty="0">
                <a:solidFill>
                  <a:srgbClr val="233944"/>
                </a:solidFill>
                <a:latin typeface="Arial"/>
                <a:cs typeface="Arial"/>
              </a:rPr>
              <a:t> </a:t>
            </a:r>
            <a:r>
              <a:rPr lang="en-US" sz="1400" b="1" spc="-145" dirty="0">
                <a:solidFill>
                  <a:srgbClr val="00B050"/>
                </a:solidFill>
                <a:latin typeface="Arial"/>
                <a:cs typeface="Arial"/>
              </a:rPr>
              <a:t>137 </a:t>
            </a:r>
            <a:r>
              <a:rPr lang="en-US" sz="1400" b="1" spc="-145" dirty="0">
                <a:solidFill>
                  <a:srgbClr val="233944"/>
                </a:solidFill>
                <a:latin typeface="Arial"/>
                <a:cs typeface="Arial"/>
              </a:rPr>
              <a:t>%</a:t>
            </a:r>
            <a:r>
              <a:rPr lang="en-US" sz="1400" b="1" spc="-85" dirty="0">
                <a:solidFill>
                  <a:srgbClr val="233944"/>
                </a:solidFill>
                <a:latin typeface="Arial"/>
                <a:cs typeface="Arial"/>
              </a:rPr>
              <a:t> </a:t>
            </a:r>
            <a:r>
              <a:rPr lang="en-US" sz="1400" spc="-95" dirty="0">
                <a:solidFill>
                  <a:srgbClr val="233944"/>
                </a:solidFill>
                <a:latin typeface="Arial"/>
                <a:cs typeface="Arial"/>
              </a:rPr>
              <a:t>increase </a:t>
            </a:r>
            <a:r>
              <a:rPr lang="en-US" sz="1400" spc="-25" dirty="0">
                <a:solidFill>
                  <a:srgbClr val="233944"/>
                </a:solidFill>
                <a:latin typeface="Arial"/>
                <a:cs typeface="Arial"/>
              </a:rPr>
              <a:t>in</a:t>
            </a:r>
            <a:r>
              <a:rPr lang="en-US" sz="1400" spc="-95" dirty="0">
                <a:solidFill>
                  <a:srgbClr val="233944"/>
                </a:solidFill>
                <a:latin typeface="Arial"/>
                <a:cs typeface="Arial"/>
              </a:rPr>
              <a:t> </a:t>
            </a:r>
            <a:r>
              <a:rPr lang="en-US" sz="1400" spc="-120" dirty="0">
                <a:solidFill>
                  <a:srgbClr val="233944"/>
                </a:solidFill>
                <a:latin typeface="Arial"/>
                <a:cs typeface="Arial"/>
              </a:rPr>
              <a:t>sales.</a:t>
            </a:r>
            <a:endParaRPr lang="en-US" sz="1400" dirty="0">
              <a:latin typeface="Arial"/>
              <a:cs typeface="Arial"/>
            </a:endParaRPr>
          </a:p>
        </p:txBody>
      </p:sp>
      <p:pic>
        <p:nvPicPr>
          <p:cNvPr id="5" name="Picture 4" descr="A picture containing shape&#10;&#10;Description automatically generated">
            <a:extLst>
              <a:ext uri="{FF2B5EF4-FFF2-40B4-BE49-F238E27FC236}">
                <a16:creationId xmlns:a16="http://schemas.microsoft.com/office/drawing/2014/main" id="{40FA4E2C-7EDE-C248-A950-A6DE0C5E2E05}"/>
              </a:ext>
            </a:extLst>
          </p:cNvPr>
          <p:cNvPicPr>
            <a:picLocks noChangeAspect="1"/>
          </p:cNvPicPr>
          <p:nvPr/>
        </p:nvPicPr>
        <p:blipFill>
          <a:blip r:embed="rId6"/>
          <a:stretch>
            <a:fillRect/>
          </a:stretch>
        </p:blipFill>
        <p:spPr>
          <a:xfrm>
            <a:off x="3242766" y="0"/>
            <a:ext cx="5528281" cy="1948166"/>
          </a:xfrm>
          <a:prstGeom prst="rect">
            <a:avLst/>
          </a:prstGeom>
        </p:spPr>
      </p:pic>
    </p:spTree>
    <p:extLst>
      <p:ext uri="{BB962C8B-B14F-4D97-AF65-F5344CB8AC3E}">
        <p14:creationId xmlns:p14="http://schemas.microsoft.com/office/powerpoint/2010/main" val="39998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600" b="1" spc="-20" dirty="0">
                <a:solidFill>
                  <a:srgbClr val="FFFFFF"/>
                </a:solidFill>
              </a:rPr>
              <a:t>Recommendation</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115465" y="198196"/>
            <a:ext cx="5967172" cy="4384855"/>
          </a:xfrm>
          <a:prstGeom prst="rect">
            <a:avLst/>
          </a:prstGeom>
          <a:noFill/>
        </p:spPr>
        <p:txBody>
          <a:bodyPr wrap="square" rtlCol="0">
            <a:spAutoFit/>
          </a:bodyPr>
          <a:lstStyle/>
          <a:p>
            <a:pPr marL="379095" indent="-367030">
              <a:lnSpc>
                <a:spcPct val="100000"/>
              </a:lnSpc>
              <a:spcBef>
                <a:spcPts val="414"/>
              </a:spcBef>
              <a:buChar char="●"/>
              <a:tabLst>
                <a:tab pos="379095" algn="l"/>
                <a:tab pos="379730" algn="l"/>
              </a:tabLst>
            </a:pPr>
            <a:r>
              <a:rPr lang="en-US" spc="-105" dirty="0">
                <a:solidFill>
                  <a:srgbClr val="233944"/>
                </a:solidFill>
                <a:latin typeface="Arial"/>
                <a:cs typeface="Arial"/>
              </a:rPr>
              <a:t>Customers</a:t>
            </a:r>
            <a:r>
              <a:rPr lang="en-US" spc="-95" dirty="0">
                <a:solidFill>
                  <a:srgbClr val="233944"/>
                </a:solidFill>
                <a:latin typeface="Arial"/>
                <a:cs typeface="Arial"/>
              </a:rPr>
              <a:t> </a:t>
            </a:r>
            <a:r>
              <a:rPr lang="en-US" spc="-25" dirty="0">
                <a:solidFill>
                  <a:srgbClr val="233944"/>
                </a:solidFill>
                <a:latin typeface="Arial"/>
                <a:cs typeface="Arial"/>
              </a:rPr>
              <a:t>identified</a:t>
            </a:r>
            <a:r>
              <a:rPr lang="en-US" spc="-95" dirty="0">
                <a:solidFill>
                  <a:srgbClr val="233944"/>
                </a:solidFill>
                <a:latin typeface="Arial"/>
                <a:cs typeface="Arial"/>
              </a:rPr>
              <a:t> </a:t>
            </a:r>
            <a:r>
              <a:rPr lang="en-US" spc="-25" dirty="0">
                <a:solidFill>
                  <a:srgbClr val="233944"/>
                </a:solidFill>
                <a:latin typeface="Arial"/>
                <a:cs typeface="Arial"/>
              </a:rPr>
              <a:t>in</a:t>
            </a:r>
            <a:r>
              <a:rPr lang="en-US" spc="-100" dirty="0">
                <a:solidFill>
                  <a:srgbClr val="233944"/>
                </a:solidFill>
                <a:latin typeface="Arial"/>
                <a:cs typeface="Arial"/>
              </a:rPr>
              <a:t> </a:t>
            </a:r>
            <a:r>
              <a:rPr lang="en-US" spc="-85" dirty="0">
                <a:solidFill>
                  <a:srgbClr val="233944"/>
                </a:solidFill>
                <a:latin typeface="Arial"/>
                <a:cs typeface="Arial"/>
              </a:rPr>
              <a:t>Cluster</a:t>
            </a:r>
            <a:r>
              <a:rPr lang="en-US" spc="-90" dirty="0">
                <a:solidFill>
                  <a:srgbClr val="233944"/>
                </a:solidFill>
                <a:latin typeface="Arial"/>
                <a:cs typeface="Arial"/>
              </a:rPr>
              <a:t> 2</a:t>
            </a:r>
            <a:r>
              <a:rPr lang="en-US" spc="-95" dirty="0">
                <a:solidFill>
                  <a:srgbClr val="233944"/>
                </a:solidFill>
                <a:latin typeface="Arial"/>
                <a:cs typeface="Arial"/>
              </a:rPr>
              <a:t> </a:t>
            </a:r>
            <a:r>
              <a:rPr lang="en-US" spc="-75" dirty="0">
                <a:solidFill>
                  <a:srgbClr val="233944"/>
                </a:solidFill>
                <a:latin typeface="Arial"/>
                <a:cs typeface="Arial"/>
              </a:rPr>
              <a:t>are</a:t>
            </a:r>
            <a:r>
              <a:rPr lang="en-US" spc="-95" dirty="0">
                <a:solidFill>
                  <a:srgbClr val="233944"/>
                </a:solidFill>
                <a:latin typeface="Arial"/>
                <a:cs typeface="Arial"/>
              </a:rPr>
              <a:t> </a:t>
            </a:r>
            <a:r>
              <a:rPr lang="en-US" spc="-25" dirty="0">
                <a:solidFill>
                  <a:srgbClr val="233944"/>
                </a:solidFill>
                <a:latin typeface="Arial"/>
                <a:cs typeface="Arial"/>
              </a:rPr>
              <a:t>the</a:t>
            </a:r>
            <a:r>
              <a:rPr lang="en-US" spc="-95" dirty="0">
                <a:solidFill>
                  <a:srgbClr val="233944"/>
                </a:solidFill>
                <a:latin typeface="Arial"/>
                <a:cs typeface="Arial"/>
              </a:rPr>
              <a:t> </a:t>
            </a:r>
            <a:r>
              <a:rPr lang="en-US" spc="-35" dirty="0">
                <a:solidFill>
                  <a:srgbClr val="233944"/>
                </a:solidFill>
                <a:latin typeface="Arial"/>
                <a:cs typeface="Arial"/>
              </a:rPr>
              <a:t>target</a:t>
            </a:r>
            <a:r>
              <a:rPr lang="en-US" spc="-95" dirty="0">
                <a:solidFill>
                  <a:srgbClr val="233944"/>
                </a:solidFill>
                <a:latin typeface="Arial"/>
                <a:cs typeface="Arial"/>
              </a:rPr>
              <a:t> </a:t>
            </a:r>
            <a:r>
              <a:rPr lang="en-US" spc="-65" dirty="0">
                <a:solidFill>
                  <a:srgbClr val="233944"/>
                </a:solidFill>
                <a:latin typeface="Arial"/>
                <a:cs typeface="Arial"/>
              </a:rPr>
              <a:t>group</a:t>
            </a:r>
            <a:r>
              <a:rPr lang="en-US" spc="-100" dirty="0">
                <a:solidFill>
                  <a:srgbClr val="233944"/>
                </a:solidFill>
                <a:latin typeface="Arial"/>
                <a:cs typeface="Arial"/>
              </a:rPr>
              <a:t> </a:t>
            </a:r>
            <a:r>
              <a:rPr lang="en-US" spc="5" dirty="0">
                <a:solidFill>
                  <a:srgbClr val="233944"/>
                </a:solidFill>
                <a:latin typeface="Arial"/>
                <a:cs typeface="Arial"/>
              </a:rPr>
              <a:t>for</a:t>
            </a:r>
            <a:r>
              <a:rPr lang="en-US" spc="-90" dirty="0">
                <a:solidFill>
                  <a:srgbClr val="233944"/>
                </a:solidFill>
                <a:latin typeface="Arial"/>
                <a:cs typeface="Arial"/>
              </a:rPr>
              <a:t> </a:t>
            </a:r>
            <a:r>
              <a:rPr lang="en-US" spc="-40" dirty="0">
                <a:solidFill>
                  <a:srgbClr val="233944"/>
                </a:solidFill>
                <a:latin typeface="Arial"/>
                <a:cs typeface="Arial"/>
              </a:rPr>
              <a:t>this</a:t>
            </a:r>
            <a:r>
              <a:rPr lang="en-US" spc="-95" dirty="0">
                <a:solidFill>
                  <a:srgbClr val="233944"/>
                </a:solidFill>
                <a:latin typeface="Arial"/>
                <a:cs typeface="Arial"/>
              </a:rPr>
              <a:t> </a:t>
            </a:r>
            <a:r>
              <a:rPr lang="en-US" spc="-30" dirty="0">
                <a:solidFill>
                  <a:srgbClr val="233944"/>
                </a:solidFill>
                <a:latin typeface="Arial"/>
                <a:cs typeface="Arial"/>
              </a:rPr>
              <a:t>promotion.</a:t>
            </a:r>
            <a:endParaRPr lang="en-US" dirty="0">
              <a:latin typeface="Arial"/>
              <a:cs typeface="Arial"/>
            </a:endParaRPr>
          </a:p>
          <a:p>
            <a:pPr marL="836294" marR="231140" lvl="1" indent="-367030">
              <a:lnSpc>
                <a:spcPct val="114599"/>
              </a:lnSpc>
              <a:buChar char="○"/>
              <a:tabLst>
                <a:tab pos="836294" algn="l"/>
                <a:tab pos="836930" algn="l"/>
              </a:tabLst>
            </a:pPr>
            <a:r>
              <a:rPr lang="en-US" spc="-145" dirty="0">
                <a:solidFill>
                  <a:srgbClr val="233944"/>
                </a:solidFill>
                <a:latin typeface="Arial"/>
                <a:cs typeface="Arial"/>
              </a:rPr>
              <a:t>These </a:t>
            </a:r>
            <a:r>
              <a:rPr lang="en-US" spc="-80" dirty="0">
                <a:solidFill>
                  <a:srgbClr val="233944"/>
                </a:solidFill>
                <a:latin typeface="Arial"/>
                <a:cs typeface="Arial"/>
              </a:rPr>
              <a:t>customers </a:t>
            </a:r>
            <a:r>
              <a:rPr lang="en-US" spc="-35" dirty="0">
                <a:solidFill>
                  <a:srgbClr val="233944"/>
                </a:solidFill>
                <a:latin typeface="Arial"/>
                <a:cs typeface="Arial"/>
              </a:rPr>
              <a:t>tend </a:t>
            </a:r>
            <a:r>
              <a:rPr lang="en-US" spc="20" dirty="0">
                <a:solidFill>
                  <a:srgbClr val="233944"/>
                </a:solidFill>
                <a:latin typeface="Arial"/>
                <a:cs typeface="Arial"/>
              </a:rPr>
              <a:t>to </a:t>
            </a:r>
            <a:r>
              <a:rPr lang="en-US" spc="-105" dirty="0">
                <a:solidFill>
                  <a:srgbClr val="233944"/>
                </a:solidFill>
                <a:latin typeface="Arial"/>
                <a:cs typeface="Arial"/>
              </a:rPr>
              <a:t>have </a:t>
            </a:r>
            <a:r>
              <a:rPr lang="en-US" spc="-70" dirty="0">
                <a:solidFill>
                  <a:srgbClr val="233944"/>
                </a:solidFill>
                <a:latin typeface="Arial"/>
                <a:cs typeface="Arial"/>
              </a:rPr>
              <a:t>smaller </a:t>
            </a:r>
            <a:r>
              <a:rPr lang="en-US" spc="-60" dirty="0">
                <a:solidFill>
                  <a:srgbClr val="233944"/>
                </a:solidFill>
                <a:latin typeface="Arial"/>
                <a:cs typeface="Arial"/>
              </a:rPr>
              <a:t>families, </a:t>
            </a:r>
            <a:r>
              <a:rPr lang="en-US" spc="-75" dirty="0">
                <a:solidFill>
                  <a:srgbClr val="233944"/>
                </a:solidFill>
                <a:latin typeface="Arial"/>
                <a:cs typeface="Arial"/>
              </a:rPr>
              <a:t>are </a:t>
            </a:r>
            <a:r>
              <a:rPr lang="en-US" spc="-50" dirty="0">
                <a:solidFill>
                  <a:srgbClr val="233944"/>
                </a:solidFill>
                <a:latin typeface="Arial"/>
                <a:cs typeface="Arial"/>
              </a:rPr>
              <a:t>married </a:t>
            </a:r>
            <a:r>
              <a:rPr lang="en-US" spc="-55" dirty="0">
                <a:solidFill>
                  <a:srgbClr val="233944"/>
                </a:solidFill>
                <a:latin typeface="Arial"/>
                <a:cs typeface="Arial"/>
              </a:rPr>
              <a:t>between </a:t>
            </a:r>
            <a:r>
              <a:rPr lang="en-US" spc="-95" dirty="0">
                <a:solidFill>
                  <a:srgbClr val="233944"/>
                </a:solidFill>
                <a:latin typeface="Arial"/>
                <a:cs typeface="Arial"/>
              </a:rPr>
              <a:t>35 </a:t>
            </a:r>
            <a:r>
              <a:rPr lang="en-US" spc="-90" dirty="0">
                <a:solidFill>
                  <a:srgbClr val="233944"/>
                </a:solidFill>
                <a:latin typeface="Arial"/>
                <a:cs typeface="Arial"/>
              </a:rPr>
              <a:t> </a:t>
            </a:r>
            <a:r>
              <a:rPr lang="en-US" spc="-85" dirty="0">
                <a:solidFill>
                  <a:srgbClr val="233944"/>
                </a:solidFill>
                <a:latin typeface="Arial"/>
                <a:cs typeface="Arial"/>
              </a:rPr>
              <a:t>and</a:t>
            </a:r>
            <a:r>
              <a:rPr lang="en-US" spc="-90" dirty="0">
                <a:solidFill>
                  <a:srgbClr val="233944"/>
                </a:solidFill>
                <a:latin typeface="Arial"/>
                <a:cs typeface="Arial"/>
              </a:rPr>
              <a:t> </a:t>
            </a:r>
            <a:r>
              <a:rPr lang="en-US" spc="-80" dirty="0">
                <a:solidFill>
                  <a:srgbClr val="233944"/>
                </a:solidFill>
                <a:latin typeface="Arial"/>
                <a:cs typeface="Arial"/>
              </a:rPr>
              <a:t>54,</a:t>
            </a:r>
            <a:r>
              <a:rPr lang="en-US" spc="-95" dirty="0">
                <a:solidFill>
                  <a:srgbClr val="233944"/>
                </a:solidFill>
                <a:latin typeface="Arial"/>
                <a:cs typeface="Arial"/>
              </a:rPr>
              <a:t> </a:t>
            </a:r>
            <a:r>
              <a:rPr lang="en-US" spc="-85" dirty="0">
                <a:solidFill>
                  <a:srgbClr val="233944"/>
                </a:solidFill>
                <a:latin typeface="Arial"/>
                <a:cs typeface="Arial"/>
              </a:rPr>
              <a:t>and </a:t>
            </a:r>
            <a:r>
              <a:rPr lang="en-US" spc="-125" dirty="0">
                <a:solidFill>
                  <a:srgbClr val="233944"/>
                </a:solidFill>
                <a:latin typeface="Arial"/>
                <a:cs typeface="Arial"/>
              </a:rPr>
              <a:t>use</a:t>
            </a:r>
            <a:r>
              <a:rPr lang="en-US" spc="-90" dirty="0">
                <a:solidFill>
                  <a:srgbClr val="233944"/>
                </a:solidFill>
                <a:latin typeface="Arial"/>
                <a:cs typeface="Arial"/>
              </a:rPr>
              <a:t> </a:t>
            </a:r>
            <a:r>
              <a:rPr lang="en-US" spc="-95" dirty="0">
                <a:solidFill>
                  <a:srgbClr val="233944"/>
                </a:solidFill>
                <a:latin typeface="Arial"/>
                <a:cs typeface="Arial"/>
              </a:rPr>
              <a:t>coupons </a:t>
            </a:r>
            <a:r>
              <a:rPr lang="en-US" spc="-50" dirty="0">
                <a:solidFill>
                  <a:srgbClr val="233944"/>
                </a:solidFill>
                <a:latin typeface="Arial"/>
                <a:cs typeface="Arial"/>
              </a:rPr>
              <a:t>slightly</a:t>
            </a:r>
            <a:r>
              <a:rPr lang="en-US" spc="-85" dirty="0">
                <a:solidFill>
                  <a:srgbClr val="233944"/>
                </a:solidFill>
                <a:latin typeface="Arial"/>
                <a:cs typeface="Arial"/>
              </a:rPr>
              <a:t> </a:t>
            </a:r>
            <a:r>
              <a:rPr lang="en-US" spc="-55" dirty="0">
                <a:solidFill>
                  <a:srgbClr val="233944"/>
                </a:solidFill>
                <a:latin typeface="Arial"/>
                <a:cs typeface="Arial"/>
              </a:rPr>
              <a:t>more</a:t>
            </a:r>
            <a:r>
              <a:rPr lang="en-US" spc="-95" dirty="0">
                <a:solidFill>
                  <a:srgbClr val="233944"/>
                </a:solidFill>
                <a:latin typeface="Arial"/>
                <a:cs typeface="Arial"/>
              </a:rPr>
              <a:t> </a:t>
            </a:r>
            <a:r>
              <a:rPr lang="en-US" spc="-20" dirty="0">
                <a:solidFill>
                  <a:srgbClr val="233944"/>
                </a:solidFill>
                <a:latin typeface="Arial"/>
                <a:cs typeface="Arial"/>
              </a:rPr>
              <a:t>often</a:t>
            </a:r>
            <a:r>
              <a:rPr lang="en-US" spc="-90" dirty="0">
                <a:solidFill>
                  <a:srgbClr val="233944"/>
                </a:solidFill>
                <a:latin typeface="Arial"/>
                <a:cs typeface="Arial"/>
              </a:rPr>
              <a:t> </a:t>
            </a:r>
            <a:r>
              <a:rPr lang="en-US" spc="-45" dirty="0">
                <a:solidFill>
                  <a:srgbClr val="233944"/>
                </a:solidFill>
                <a:latin typeface="Arial"/>
                <a:cs typeface="Arial"/>
              </a:rPr>
              <a:t>than</a:t>
            </a:r>
            <a:r>
              <a:rPr lang="en-US" spc="-90" dirty="0">
                <a:solidFill>
                  <a:srgbClr val="233944"/>
                </a:solidFill>
                <a:latin typeface="Arial"/>
                <a:cs typeface="Arial"/>
              </a:rPr>
              <a:t> </a:t>
            </a:r>
            <a:r>
              <a:rPr lang="en-US" spc="-25" dirty="0">
                <a:solidFill>
                  <a:srgbClr val="233944"/>
                </a:solidFill>
                <a:latin typeface="Arial"/>
                <a:cs typeface="Arial"/>
              </a:rPr>
              <a:t>the</a:t>
            </a:r>
            <a:r>
              <a:rPr lang="en-US" spc="-95" dirty="0">
                <a:solidFill>
                  <a:srgbClr val="233944"/>
                </a:solidFill>
                <a:latin typeface="Arial"/>
                <a:cs typeface="Arial"/>
              </a:rPr>
              <a:t> </a:t>
            </a:r>
            <a:r>
              <a:rPr lang="en-US" spc="-105" dirty="0">
                <a:solidFill>
                  <a:srgbClr val="233944"/>
                </a:solidFill>
                <a:latin typeface="Arial"/>
                <a:cs typeface="Arial"/>
              </a:rPr>
              <a:t>average</a:t>
            </a:r>
            <a:r>
              <a:rPr lang="en-US" spc="-90" dirty="0">
                <a:solidFill>
                  <a:srgbClr val="233944"/>
                </a:solidFill>
                <a:latin typeface="Arial"/>
                <a:cs typeface="Arial"/>
              </a:rPr>
              <a:t> </a:t>
            </a:r>
            <a:r>
              <a:rPr lang="en-US" spc="-65" dirty="0">
                <a:solidFill>
                  <a:srgbClr val="233944"/>
                </a:solidFill>
                <a:latin typeface="Arial"/>
                <a:cs typeface="Arial"/>
              </a:rPr>
              <a:t>customer.</a:t>
            </a:r>
            <a:endParaRPr lang="en-US" dirty="0">
              <a:latin typeface="Arial"/>
              <a:cs typeface="Arial"/>
            </a:endParaRPr>
          </a:p>
          <a:p>
            <a:pPr marL="379095" indent="-367030">
              <a:lnSpc>
                <a:spcPct val="100000"/>
              </a:lnSpc>
              <a:spcBef>
                <a:spcPts val="315"/>
              </a:spcBef>
              <a:buChar char="●"/>
              <a:tabLst>
                <a:tab pos="379095" algn="l"/>
                <a:tab pos="379730" algn="l"/>
              </a:tabLst>
            </a:pPr>
            <a:r>
              <a:rPr lang="en-US" spc="-5" dirty="0">
                <a:solidFill>
                  <a:srgbClr val="233944"/>
                </a:solidFill>
                <a:latin typeface="Arial"/>
                <a:cs typeface="Arial"/>
              </a:rPr>
              <a:t>I</a:t>
            </a:r>
            <a:r>
              <a:rPr lang="en-US" dirty="0">
                <a:solidFill>
                  <a:srgbClr val="233944"/>
                </a:solidFill>
                <a:latin typeface="Arial"/>
                <a:cs typeface="Arial"/>
              </a:rPr>
              <a:t>f</a:t>
            </a:r>
            <a:r>
              <a:rPr lang="en-US" spc="-100" dirty="0">
                <a:solidFill>
                  <a:srgbClr val="233944"/>
                </a:solidFill>
                <a:latin typeface="Arial"/>
                <a:cs typeface="Arial"/>
              </a:rPr>
              <a:t> </a:t>
            </a:r>
            <a:r>
              <a:rPr lang="en-US" spc="-85" dirty="0">
                <a:solidFill>
                  <a:srgbClr val="233944"/>
                </a:solidFill>
                <a:latin typeface="Arial"/>
                <a:cs typeface="Arial"/>
              </a:rPr>
              <a:t>customer</a:t>
            </a:r>
            <a:r>
              <a:rPr lang="en-US" spc="-75" dirty="0">
                <a:solidFill>
                  <a:srgbClr val="233944"/>
                </a:solidFill>
                <a:latin typeface="Arial"/>
                <a:cs typeface="Arial"/>
              </a:rPr>
              <a:t>s</a:t>
            </a:r>
            <a:r>
              <a:rPr lang="en-US" spc="-100" dirty="0">
                <a:solidFill>
                  <a:srgbClr val="233944"/>
                </a:solidFill>
                <a:latin typeface="Arial"/>
                <a:cs typeface="Arial"/>
              </a:rPr>
              <a:t> </a:t>
            </a:r>
            <a:r>
              <a:rPr lang="en-US" spc="-60" dirty="0">
                <a:solidFill>
                  <a:srgbClr val="233944"/>
                </a:solidFill>
                <a:latin typeface="Arial"/>
                <a:cs typeface="Arial"/>
              </a:rPr>
              <a:t>buy:</a:t>
            </a:r>
            <a:endParaRPr lang="en-US" dirty="0">
              <a:latin typeface="Arial"/>
              <a:cs typeface="Arial"/>
            </a:endParaRPr>
          </a:p>
          <a:p>
            <a:pPr marL="836294" lvl="1" indent="-367030">
              <a:lnSpc>
                <a:spcPct val="100000"/>
              </a:lnSpc>
              <a:spcBef>
                <a:spcPts val="315"/>
              </a:spcBef>
              <a:buChar char="○"/>
              <a:tabLst>
                <a:tab pos="836294" algn="l"/>
                <a:tab pos="836930" algn="l"/>
              </a:tabLst>
            </a:pPr>
            <a:r>
              <a:rPr lang="en-US" spc="-140" dirty="0">
                <a:solidFill>
                  <a:srgbClr val="233944"/>
                </a:solidFill>
                <a:latin typeface="Arial"/>
                <a:cs typeface="Arial"/>
              </a:rPr>
              <a:t>a</a:t>
            </a:r>
            <a:r>
              <a:rPr lang="en-US" spc="-95" dirty="0">
                <a:solidFill>
                  <a:srgbClr val="233944"/>
                </a:solidFill>
                <a:latin typeface="Arial"/>
                <a:cs typeface="Arial"/>
              </a:rPr>
              <a:t> </a:t>
            </a:r>
            <a:r>
              <a:rPr lang="en-US" spc="-35" dirty="0">
                <a:solidFill>
                  <a:srgbClr val="233944"/>
                </a:solidFill>
                <a:latin typeface="Arial"/>
                <a:cs typeface="Arial"/>
              </a:rPr>
              <a:t>drink</a:t>
            </a:r>
            <a:r>
              <a:rPr lang="en-US" spc="-95" dirty="0">
                <a:solidFill>
                  <a:srgbClr val="233944"/>
                </a:solidFill>
                <a:latin typeface="Arial"/>
                <a:cs typeface="Arial"/>
              </a:rPr>
              <a:t> </a:t>
            </a:r>
            <a:r>
              <a:rPr lang="en-US" spc="-85" dirty="0">
                <a:solidFill>
                  <a:srgbClr val="233944"/>
                </a:solidFill>
                <a:latin typeface="Arial"/>
                <a:cs typeface="Arial"/>
              </a:rPr>
              <a:t>and</a:t>
            </a:r>
            <a:r>
              <a:rPr lang="en-US" spc="-95" dirty="0">
                <a:solidFill>
                  <a:srgbClr val="233944"/>
                </a:solidFill>
                <a:latin typeface="Arial"/>
                <a:cs typeface="Arial"/>
              </a:rPr>
              <a:t> </a:t>
            </a:r>
            <a:r>
              <a:rPr lang="en-US" spc="-60" dirty="0">
                <a:solidFill>
                  <a:srgbClr val="233944"/>
                </a:solidFill>
                <a:latin typeface="Arial"/>
                <a:cs typeface="Arial"/>
              </a:rPr>
              <a:t>froze</a:t>
            </a:r>
            <a:r>
              <a:rPr lang="en-US" spc="-65" dirty="0">
                <a:solidFill>
                  <a:srgbClr val="233944"/>
                </a:solidFill>
                <a:latin typeface="Arial"/>
                <a:cs typeface="Arial"/>
              </a:rPr>
              <a:t>n</a:t>
            </a:r>
            <a:r>
              <a:rPr lang="en-US" spc="-95" dirty="0">
                <a:solidFill>
                  <a:srgbClr val="233944"/>
                </a:solidFill>
                <a:latin typeface="Arial"/>
                <a:cs typeface="Arial"/>
              </a:rPr>
              <a:t> </a:t>
            </a:r>
            <a:r>
              <a:rPr lang="en-US" spc="-114" dirty="0">
                <a:solidFill>
                  <a:srgbClr val="233944"/>
                </a:solidFill>
                <a:latin typeface="Arial"/>
                <a:cs typeface="Arial"/>
              </a:rPr>
              <a:t>pizza</a:t>
            </a:r>
            <a:r>
              <a:rPr lang="en-US" spc="-65" dirty="0">
                <a:solidFill>
                  <a:srgbClr val="233944"/>
                </a:solidFill>
                <a:latin typeface="Arial"/>
                <a:cs typeface="Arial"/>
              </a:rPr>
              <a:t>,</a:t>
            </a:r>
            <a:r>
              <a:rPr lang="en-US" spc="-95" dirty="0">
                <a:solidFill>
                  <a:srgbClr val="233944"/>
                </a:solidFill>
                <a:latin typeface="Arial"/>
                <a:cs typeface="Arial"/>
              </a:rPr>
              <a:t> </a:t>
            </a:r>
            <a:r>
              <a:rPr lang="en-US" spc="-65" dirty="0">
                <a:solidFill>
                  <a:srgbClr val="233944"/>
                </a:solidFill>
                <a:latin typeface="Arial"/>
                <a:cs typeface="Arial"/>
              </a:rPr>
              <a:t>mea</a:t>
            </a:r>
            <a:r>
              <a:rPr lang="en-US" spc="-30" dirty="0">
                <a:solidFill>
                  <a:srgbClr val="233944"/>
                </a:solidFill>
                <a:latin typeface="Arial"/>
                <a:cs typeface="Arial"/>
              </a:rPr>
              <a:t>t</a:t>
            </a:r>
            <a:r>
              <a:rPr lang="en-US" spc="-100" dirty="0">
                <a:solidFill>
                  <a:srgbClr val="233944"/>
                </a:solidFill>
                <a:latin typeface="Arial"/>
                <a:cs typeface="Arial"/>
              </a:rPr>
              <a:t> </a:t>
            </a:r>
            <a:r>
              <a:rPr lang="en-US" spc="-65" dirty="0">
                <a:solidFill>
                  <a:srgbClr val="233944"/>
                </a:solidFill>
                <a:latin typeface="Arial"/>
                <a:cs typeface="Arial"/>
              </a:rPr>
              <a:t>i</a:t>
            </a:r>
            <a:r>
              <a:rPr lang="en-US" spc="-130" dirty="0">
                <a:solidFill>
                  <a:srgbClr val="233944"/>
                </a:solidFill>
                <a:latin typeface="Arial"/>
                <a:cs typeface="Arial"/>
              </a:rPr>
              <a:t>s</a:t>
            </a:r>
            <a:r>
              <a:rPr lang="en-US" spc="-100" dirty="0">
                <a:solidFill>
                  <a:srgbClr val="233944"/>
                </a:solidFill>
                <a:latin typeface="Arial"/>
                <a:cs typeface="Arial"/>
              </a:rPr>
              <a:t> </a:t>
            </a:r>
            <a:r>
              <a:rPr lang="en-US" spc="-145" dirty="0">
                <a:solidFill>
                  <a:srgbClr val="233944"/>
                </a:solidFill>
                <a:latin typeface="Arial"/>
                <a:cs typeface="Arial"/>
              </a:rPr>
              <a:t>14</a:t>
            </a:r>
            <a:r>
              <a:rPr lang="en-US" spc="-220" dirty="0">
                <a:solidFill>
                  <a:srgbClr val="233944"/>
                </a:solidFill>
                <a:latin typeface="Arial"/>
                <a:cs typeface="Arial"/>
              </a:rPr>
              <a:t>%</a:t>
            </a:r>
            <a:r>
              <a:rPr lang="en-US" spc="-100" dirty="0">
                <a:solidFill>
                  <a:srgbClr val="233944"/>
                </a:solidFill>
                <a:latin typeface="Arial"/>
                <a:cs typeface="Arial"/>
              </a:rPr>
              <a:t> </a:t>
            </a:r>
            <a:r>
              <a:rPr lang="en-US" spc="-5" dirty="0">
                <a:solidFill>
                  <a:srgbClr val="233944"/>
                </a:solidFill>
                <a:latin typeface="Arial"/>
                <a:cs typeface="Arial"/>
              </a:rPr>
              <a:t>off.</a:t>
            </a:r>
            <a:endParaRPr lang="en-US" dirty="0">
              <a:latin typeface="Arial"/>
              <a:cs typeface="Arial"/>
            </a:endParaRPr>
          </a:p>
          <a:p>
            <a:pPr marL="836294" lvl="1" indent="-367030">
              <a:lnSpc>
                <a:spcPct val="100000"/>
              </a:lnSpc>
              <a:spcBef>
                <a:spcPts val="315"/>
              </a:spcBef>
              <a:buChar char="○"/>
              <a:tabLst>
                <a:tab pos="836294" algn="l"/>
                <a:tab pos="836930" algn="l"/>
              </a:tabLst>
            </a:pPr>
            <a:r>
              <a:rPr lang="en-US" spc="-140" dirty="0">
                <a:solidFill>
                  <a:srgbClr val="233944"/>
                </a:solidFill>
                <a:latin typeface="Arial"/>
                <a:cs typeface="Arial"/>
              </a:rPr>
              <a:t>a</a:t>
            </a:r>
            <a:r>
              <a:rPr lang="en-US" spc="-95" dirty="0">
                <a:solidFill>
                  <a:srgbClr val="233944"/>
                </a:solidFill>
                <a:latin typeface="Arial"/>
                <a:cs typeface="Arial"/>
              </a:rPr>
              <a:t> </a:t>
            </a:r>
            <a:r>
              <a:rPr lang="en-US" spc="-85" dirty="0">
                <a:solidFill>
                  <a:srgbClr val="233944"/>
                </a:solidFill>
                <a:latin typeface="Arial"/>
                <a:cs typeface="Arial"/>
              </a:rPr>
              <a:t>bakin</a:t>
            </a:r>
            <a:r>
              <a:rPr lang="en-US" spc="-90" dirty="0">
                <a:solidFill>
                  <a:srgbClr val="233944"/>
                </a:solidFill>
                <a:latin typeface="Arial"/>
                <a:cs typeface="Arial"/>
              </a:rPr>
              <a:t>g</a:t>
            </a:r>
            <a:r>
              <a:rPr lang="en-US" spc="-95" dirty="0">
                <a:solidFill>
                  <a:srgbClr val="233944"/>
                </a:solidFill>
                <a:latin typeface="Arial"/>
                <a:cs typeface="Arial"/>
              </a:rPr>
              <a:t> </a:t>
            </a:r>
            <a:r>
              <a:rPr lang="en-US" spc="-15" dirty="0">
                <a:solidFill>
                  <a:srgbClr val="233944"/>
                </a:solidFill>
                <a:latin typeface="Arial"/>
                <a:cs typeface="Arial"/>
              </a:rPr>
              <a:t>ite</a:t>
            </a:r>
            <a:r>
              <a:rPr lang="en-US" spc="-25" dirty="0">
                <a:solidFill>
                  <a:srgbClr val="233944"/>
                </a:solidFill>
                <a:latin typeface="Arial"/>
                <a:cs typeface="Arial"/>
              </a:rPr>
              <a:t>m</a:t>
            </a:r>
            <a:r>
              <a:rPr lang="en-US" spc="-100" dirty="0">
                <a:solidFill>
                  <a:srgbClr val="233944"/>
                </a:solidFill>
                <a:latin typeface="Arial"/>
                <a:cs typeface="Arial"/>
              </a:rPr>
              <a:t> </a:t>
            </a:r>
            <a:r>
              <a:rPr lang="en-US" spc="-85" dirty="0">
                <a:solidFill>
                  <a:srgbClr val="233944"/>
                </a:solidFill>
                <a:latin typeface="Arial"/>
                <a:cs typeface="Arial"/>
              </a:rPr>
              <a:t>and</a:t>
            </a:r>
            <a:r>
              <a:rPr lang="en-US" spc="-95" dirty="0">
                <a:solidFill>
                  <a:srgbClr val="233944"/>
                </a:solidFill>
                <a:latin typeface="Arial"/>
                <a:cs typeface="Arial"/>
              </a:rPr>
              <a:t> any </a:t>
            </a:r>
            <a:r>
              <a:rPr lang="en-US" spc="-35" dirty="0">
                <a:solidFill>
                  <a:srgbClr val="233944"/>
                </a:solidFill>
                <a:latin typeface="Arial"/>
                <a:cs typeface="Arial"/>
              </a:rPr>
              <a:t>food</a:t>
            </a:r>
            <a:r>
              <a:rPr lang="en-US" spc="-95" dirty="0">
                <a:solidFill>
                  <a:srgbClr val="233944"/>
                </a:solidFill>
                <a:latin typeface="Arial"/>
                <a:cs typeface="Arial"/>
              </a:rPr>
              <a:t> </a:t>
            </a:r>
            <a:r>
              <a:rPr lang="en-US" spc="-30" dirty="0">
                <a:solidFill>
                  <a:srgbClr val="233944"/>
                </a:solidFill>
                <a:latin typeface="Arial"/>
                <a:cs typeface="Arial"/>
              </a:rPr>
              <a:t>item</a:t>
            </a:r>
            <a:r>
              <a:rPr lang="en-US" spc="-15" dirty="0">
                <a:solidFill>
                  <a:srgbClr val="233944"/>
                </a:solidFill>
                <a:latin typeface="Arial"/>
                <a:cs typeface="Arial"/>
              </a:rPr>
              <a:t>,</a:t>
            </a:r>
            <a:r>
              <a:rPr lang="en-US" spc="-100" dirty="0">
                <a:solidFill>
                  <a:srgbClr val="233944"/>
                </a:solidFill>
                <a:latin typeface="Arial"/>
                <a:cs typeface="Arial"/>
              </a:rPr>
              <a:t> </a:t>
            </a:r>
            <a:r>
              <a:rPr lang="en-US" spc="-90" dirty="0">
                <a:solidFill>
                  <a:srgbClr val="233944"/>
                </a:solidFill>
                <a:latin typeface="Arial"/>
                <a:cs typeface="Arial"/>
              </a:rPr>
              <a:t>add-ons</a:t>
            </a:r>
            <a:r>
              <a:rPr lang="en-US" spc="-95" dirty="0">
                <a:solidFill>
                  <a:srgbClr val="233944"/>
                </a:solidFill>
                <a:latin typeface="Arial"/>
                <a:cs typeface="Arial"/>
              </a:rPr>
              <a:t> </a:t>
            </a:r>
            <a:r>
              <a:rPr lang="en-US" spc="-75" dirty="0">
                <a:solidFill>
                  <a:srgbClr val="233944"/>
                </a:solidFill>
                <a:latin typeface="Arial"/>
                <a:cs typeface="Arial"/>
              </a:rPr>
              <a:t>are</a:t>
            </a:r>
            <a:r>
              <a:rPr lang="en-US" spc="-95" dirty="0">
                <a:solidFill>
                  <a:srgbClr val="233944"/>
                </a:solidFill>
                <a:latin typeface="Arial"/>
                <a:cs typeface="Arial"/>
              </a:rPr>
              <a:t> </a:t>
            </a:r>
            <a:r>
              <a:rPr lang="en-US" spc="-160" dirty="0">
                <a:solidFill>
                  <a:srgbClr val="233944"/>
                </a:solidFill>
                <a:latin typeface="Arial"/>
                <a:cs typeface="Arial"/>
              </a:rPr>
              <a:t>7</a:t>
            </a:r>
            <a:r>
              <a:rPr lang="en-US" spc="-250" dirty="0">
                <a:solidFill>
                  <a:srgbClr val="233944"/>
                </a:solidFill>
                <a:latin typeface="Arial"/>
                <a:cs typeface="Arial"/>
              </a:rPr>
              <a:t>%</a:t>
            </a:r>
            <a:r>
              <a:rPr lang="en-US" spc="-100" dirty="0">
                <a:solidFill>
                  <a:srgbClr val="233944"/>
                </a:solidFill>
                <a:latin typeface="Arial"/>
                <a:cs typeface="Arial"/>
              </a:rPr>
              <a:t> </a:t>
            </a:r>
            <a:r>
              <a:rPr lang="en-US" spc="-5" dirty="0">
                <a:solidFill>
                  <a:srgbClr val="233944"/>
                </a:solidFill>
                <a:latin typeface="Arial"/>
                <a:cs typeface="Arial"/>
              </a:rPr>
              <a:t>off.</a:t>
            </a:r>
            <a:endParaRPr lang="en-US" dirty="0">
              <a:latin typeface="Arial"/>
              <a:cs typeface="Arial"/>
            </a:endParaRPr>
          </a:p>
          <a:p>
            <a:pPr marL="836294" lvl="1" indent="-367030">
              <a:lnSpc>
                <a:spcPct val="100000"/>
              </a:lnSpc>
              <a:spcBef>
                <a:spcPts val="315"/>
              </a:spcBef>
              <a:buChar char="○"/>
              <a:tabLst>
                <a:tab pos="836294" algn="l"/>
                <a:tab pos="836930" algn="l"/>
              </a:tabLst>
            </a:pPr>
            <a:r>
              <a:rPr lang="en-US" spc="-140" dirty="0">
                <a:solidFill>
                  <a:srgbClr val="233944"/>
                </a:solidFill>
                <a:latin typeface="Arial"/>
                <a:cs typeface="Arial"/>
              </a:rPr>
              <a:t>a</a:t>
            </a:r>
            <a:r>
              <a:rPr lang="en-US" spc="-95" dirty="0">
                <a:solidFill>
                  <a:srgbClr val="233944"/>
                </a:solidFill>
                <a:latin typeface="Arial"/>
                <a:cs typeface="Arial"/>
              </a:rPr>
              <a:t> </a:t>
            </a:r>
            <a:r>
              <a:rPr lang="en-US" spc="-90" dirty="0">
                <a:solidFill>
                  <a:srgbClr val="233944"/>
                </a:solidFill>
                <a:latin typeface="Arial"/>
                <a:cs typeface="Arial"/>
              </a:rPr>
              <a:t>desser</a:t>
            </a:r>
            <a:r>
              <a:rPr lang="en-US" spc="-45" dirty="0">
                <a:solidFill>
                  <a:srgbClr val="233944"/>
                </a:solidFill>
                <a:latin typeface="Arial"/>
                <a:cs typeface="Arial"/>
              </a:rPr>
              <a:t>t</a:t>
            </a:r>
            <a:r>
              <a:rPr lang="en-US" spc="-95" dirty="0">
                <a:solidFill>
                  <a:srgbClr val="233944"/>
                </a:solidFill>
                <a:latin typeface="Arial"/>
                <a:cs typeface="Arial"/>
              </a:rPr>
              <a:t> </a:t>
            </a:r>
            <a:r>
              <a:rPr lang="en-US" spc="-85" dirty="0">
                <a:solidFill>
                  <a:srgbClr val="233944"/>
                </a:solidFill>
                <a:latin typeface="Arial"/>
                <a:cs typeface="Arial"/>
              </a:rPr>
              <a:t>and</a:t>
            </a:r>
            <a:r>
              <a:rPr lang="en-US" spc="-95" dirty="0">
                <a:solidFill>
                  <a:srgbClr val="233944"/>
                </a:solidFill>
                <a:latin typeface="Arial"/>
                <a:cs typeface="Arial"/>
              </a:rPr>
              <a:t> </a:t>
            </a:r>
            <a:r>
              <a:rPr lang="en-US" spc="-140" dirty="0">
                <a:solidFill>
                  <a:srgbClr val="233944"/>
                </a:solidFill>
                <a:latin typeface="Arial"/>
                <a:cs typeface="Arial"/>
              </a:rPr>
              <a:t>a</a:t>
            </a:r>
            <a:r>
              <a:rPr lang="en-US" spc="-95" dirty="0">
                <a:solidFill>
                  <a:srgbClr val="233944"/>
                </a:solidFill>
                <a:latin typeface="Arial"/>
                <a:cs typeface="Arial"/>
              </a:rPr>
              <a:t> </a:t>
            </a:r>
            <a:r>
              <a:rPr lang="en-US" spc="-114" dirty="0">
                <a:solidFill>
                  <a:srgbClr val="233944"/>
                </a:solidFill>
                <a:latin typeface="Arial"/>
                <a:cs typeface="Arial"/>
              </a:rPr>
              <a:t>packaged</a:t>
            </a:r>
            <a:r>
              <a:rPr lang="en-US" spc="-95" dirty="0">
                <a:solidFill>
                  <a:srgbClr val="233944"/>
                </a:solidFill>
                <a:latin typeface="Arial"/>
                <a:cs typeface="Arial"/>
              </a:rPr>
              <a:t> </a:t>
            </a:r>
            <a:r>
              <a:rPr lang="en-US" spc="-45" dirty="0">
                <a:solidFill>
                  <a:srgbClr val="233944"/>
                </a:solidFill>
                <a:latin typeface="Arial"/>
                <a:cs typeface="Arial"/>
              </a:rPr>
              <a:t>food</a:t>
            </a:r>
            <a:r>
              <a:rPr lang="en-US" spc="-25" dirty="0">
                <a:solidFill>
                  <a:srgbClr val="233944"/>
                </a:solidFill>
                <a:latin typeface="Arial"/>
                <a:cs typeface="Arial"/>
              </a:rPr>
              <a:t>,</a:t>
            </a:r>
            <a:r>
              <a:rPr lang="en-US" spc="-95" dirty="0">
                <a:solidFill>
                  <a:srgbClr val="233944"/>
                </a:solidFill>
                <a:latin typeface="Arial"/>
                <a:cs typeface="Arial"/>
              </a:rPr>
              <a:t> </a:t>
            </a:r>
            <a:r>
              <a:rPr lang="en-US" spc="-65" dirty="0">
                <a:solidFill>
                  <a:srgbClr val="233944"/>
                </a:solidFill>
                <a:latin typeface="Arial"/>
                <a:cs typeface="Arial"/>
              </a:rPr>
              <a:t>mea</a:t>
            </a:r>
            <a:r>
              <a:rPr lang="en-US" spc="-30" dirty="0">
                <a:solidFill>
                  <a:srgbClr val="233944"/>
                </a:solidFill>
                <a:latin typeface="Arial"/>
                <a:cs typeface="Arial"/>
              </a:rPr>
              <a:t>t</a:t>
            </a:r>
            <a:r>
              <a:rPr lang="en-US" spc="-100" dirty="0">
                <a:solidFill>
                  <a:srgbClr val="233944"/>
                </a:solidFill>
                <a:latin typeface="Arial"/>
                <a:cs typeface="Arial"/>
              </a:rPr>
              <a:t> </a:t>
            </a:r>
            <a:r>
              <a:rPr lang="en-US" spc="-65" dirty="0">
                <a:solidFill>
                  <a:srgbClr val="233944"/>
                </a:solidFill>
                <a:latin typeface="Arial"/>
                <a:cs typeface="Arial"/>
              </a:rPr>
              <a:t>i</a:t>
            </a:r>
            <a:r>
              <a:rPr lang="en-US" spc="-130" dirty="0">
                <a:solidFill>
                  <a:srgbClr val="233944"/>
                </a:solidFill>
                <a:latin typeface="Arial"/>
                <a:cs typeface="Arial"/>
              </a:rPr>
              <a:t>s</a:t>
            </a:r>
            <a:r>
              <a:rPr lang="en-US" spc="-100" dirty="0">
                <a:solidFill>
                  <a:srgbClr val="233944"/>
                </a:solidFill>
                <a:latin typeface="Arial"/>
                <a:cs typeface="Arial"/>
              </a:rPr>
              <a:t> </a:t>
            </a:r>
            <a:r>
              <a:rPr lang="en-US" spc="-145" dirty="0">
                <a:solidFill>
                  <a:srgbClr val="233944"/>
                </a:solidFill>
                <a:latin typeface="Arial"/>
                <a:cs typeface="Arial"/>
              </a:rPr>
              <a:t>14</a:t>
            </a:r>
            <a:r>
              <a:rPr lang="en-US" spc="-220" dirty="0">
                <a:solidFill>
                  <a:srgbClr val="233944"/>
                </a:solidFill>
                <a:latin typeface="Arial"/>
                <a:cs typeface="Arial"/>
              </a:rPr>
              <a:t>%</a:t>
            </a:r>
            <a:r>
              <a:rPr lang="en-US" spc="-100" dirty="0">
                <a:solidFill>
                  <a:srgbClr val="233944"/>
                </a:solidFill>
                <a:latin typeface="Arial"/>
                <a:cs typeface="Arial"/>
              </a:rPr>
              <a:t> </a:t>
            </a:r>
            <a:r>
              <a:rPr lang="en-US" spc="-5" dirty="0">
                <a:solidFill>
                  <a:srgbClr val="233944"/>
                </a:solidFill>
                <a:latin typeface="Arial"/>
                <a:cs typeface="Arial"/>
              </a:rPr>
              <a:t>off.</a:t>
            </a:r>
            <a:endParaRPr lang="en-US" dirty="0">
              <a:latin typeface="Arial"/>
              <a:cs typeface="Arial"/>
            </a:endParaRPr>
          </a:p>
          <a:p>
            <a:pPr marL="379095" indent="-367030">
              <a:lnSpc>
                <a:spcPct val="100000"/>
              </a:lnSpc>
              <a:spcBef>
                <a:spcPts val="315"/>
              </a:spcBef>
              <a:buChar char="●"/>
              <a:tabLst>
                <a:tab pos="379095" algn="l"/>
                <a:tab pos="379730" algn="l"/>
              </a:tabLst>
            </a:pPr>
            <a:r>
              <a:rPr lang="en-US" spc="-65" dirty="0">
                <a:solidFill>
                  <a:srgbClr val="233944"/>
                </a:solidFill>
                <a:latin typeface="Arial"/>
                <a:cs typeface="Arial"/>
              </a:rPr>
              <a:t>Promotion</a:t>
            </a:r>
            <a:r>
              <a:rPr lang="en-US" spc="-60" dirty="0">
                <a:solidFill>
                  <a:srgbClr val="233944"/>
                </a:solidFill>
                <a:latin typeface="Arial"/>
                <a:cs typeface="Arial"/>
              </a:rPr>
              <a:t>s</a:t>
            </a:r>
            <a:r>
              <a:rPr lang="en-US" spc="-100" dirty="0">
                <a:solidFill>
                  <a:srgbClr val="233944"/>
                </a:solidFill>
                <a:latin typeface="Arial"/>
                <a:cs typeface="Arial"/>
              </a:rPr>
              <a:t> </a:t>
            </a:r>
            <a:r>
              <a:rPr lang="en-US" spc="-114" dirty="0">
                <a:solidFill>
                  <a:srgbClr val="233944"/>
                </a:solidFill>
                <a:latin typeface="Arial"/>
                <a:cs typeface="Arial"/>
              </a:rPr>
              <a:t>can</a:t>
            </a:r>
            <a:r>
              <a:rPr lang="en-US" spc="-100" dirty="0">
                <a:solidFill>
                  <a:srgbClr val="233944"/>
                </a:solidFill>
                <a:latin typeface="Arial"/>
                <a:cs typeface="Arial"/>
              </a:rPr>
              <a:t> </a:t>
            </a:r>
            <a:r>
              <a:rPr lang="en-US" spc="-90" dirty="0">
                <a:solidFill>
                  <a:srgbClr val="233944"/>
                </a:solidFill>
                <a:latin typeface="Arial"/>
                <a:cs typeface="Arial"/>
              </a:rPr>
              <a:t>b</a:t>
            </a:r>
            <a:r>
              <a:rPr lang="en-US" spc="-85" dirty="0">
                <a:solidFill>
                  <a:srgbClr val="233944"/>
                </a:solidFill>
                <a:latin typeface="Arial"/>
                <a:cs typeface="Arial"/>
              </a:rPr>
              <a:t>e</a:t>
            </a:r>
            <a:r>
              <a:rPr lang="en-US" spc="-95" dirty="0">
                <a:solidFill>
                  <a:srgbClr val="233944"/>
                </a:solidFill>
                <a:latin typeface="Arial"/>
                <a:cs typeface="Arial"/>
              </a:rPr>
              <a:t> </a:t>
            </a:r>
            <a:r>
              <a:rPr lang="en-US" spc="-70" dirty="0">
                <a:solidFill>
                  <a:srgbClr val="233944"/>
                </a:solidFill>
                <a:latin typeface="Arial"/>
                <a:cs typeface="Arial"/>
              </a:rPr>
              <a:t>combined</a:t>
            </a:r>
            <a:r>
              <a:rPr lang="en-US" spc="-100" dirty="0">
                <a:solidFill>
                  <a:srgbClr val="233944"/>
                </a:solidFill>
                <a:latin typeface="Arial"/>
                <a:cs typeface="Arial"/>
              </a:rPr>
              <a:t> </a:t>
            </a:r>
            <a:r>
              <a:rPr lang="en-US" dirty="0">
                <a:solidFill>
                  <a:srgbClr val="233944"/>
                </a:solidFill>
                <a:latin typeface="Arial"/>
                <a:cs typeface="Arial"/>
              </a:rPr>
              <a:t>fo</a:t>
            </a:r>
            <a:r>
              <a:rPr lang="en-US" spc="5" dirty="0">
                <a:solidFill>
                  <a:srgbClr val="233944"/>
                </a:solidFill>
                <a:latin typeface="Arial"/>
                <a:cs typeface="Arial"/>
              </a:rPr>
              <a:t>r</a:t>
            </a:r>
            <a:r>
              <a:rPr lang="en-US" spc="-95" dirty="0">
                <a:solidFill>
                  <a:srgbClr val="233944"/>
                </a:solidFill>
                <a:latin typeface="Arial"/>
                <a:cs typeface="Arial"/>
              </a:rPr>
              <a:t> </a:t>
            </a:r>
            <a:r>
              <a:rPr lang="en-US" spc="-40" dirty="0">
                <a:solidFill>
                  <a:srgbClr val="233944"/>
                </a:solidFill>
                <a:latin typeface="Arial"/>
                <a:cs typeface="Arial"/>
              </a:rPr>
              <a:t>redemption</a:t>
            </a:r>
            <a:r>
              <a:rPr lang="en-US" spc="-100" dirty="0">
                <a:solidFill>
                  <a:srgbClr val="233944"/>
                </a:solidFill>
                <a:latin typeface="Arial"/>
                <a:cs typeface="Arial"/>
              </a:rPr>
              <a:t> </a:t>
            </a:r>
            <a:r>
              <a:rPr lang="en-US" spc="-85" dirty="0">
                <a:solidFill>
                  <a:srgbClr val="233944"/>
                </a:solidFill>
                <a:latin typeface="Arial"/>
                <a:cs typeface="Arial"/>
              </a:rPr>
              <a:t>against</a:t>
            </a:r>
            <a:r>
              <a:rPr lang="en-US" spc="-95" dirty="0">
                <a:solidFill>
                  <a:srgbClr val="233944"/>
                </a:solidFill>
                <a:latin typeface="Arial"/>
                <a:cs typeface="Arial"/>
              </a:rPr>
              <a:t> </a:t>
            </a:r>
            <a:r>
              <a:rPr lang="en-US" spc="-80" dirty="0">
                <a:solidFill>
                  <a:srgbClr val="233944"/>
                </a:solidFill>
                <a:latin typeface="Arial"/>
                <a:cs typeface="Arial"/>
              </a:rPr>
              <a:t>on</a:t>
            </a:r>
            <a:r>
              <a:rPr lang="en-US" spc="-75" dirty="0">
                <a:solidFill>
                  <a:srgbClr val="233944"/>
                </a:solidFill>
                <a:latin typeface="Arial"/>
                <a:cs typeface="Arial"/>
              </a:rPr>
              <a:t>e</a:t>
            </a:r>
            <a:r>
              <a:rPr lang="en-US" spc="-95" dirty="0">
                <a:solidFill>
                  <a:srgbClr val="233944"/>
                </a:solidFill>
                <a:latin typeface="Arial"/>
                <a:cs typeface="Arial"/>
              </a:rPr>
              <a:t> </a:t>
            </a:r>
            <a:r>
              <a:rPr lang="en-US" spc="-15" dirty="0">
                <a:solidFill>
                  <a:srgbClr val="233944"/>
                </a:solidFill>
                <a:latin typeface="Arial"/>
                <a:cs typeface="Arial"/>
              </a:rPr>
              <a:t>ite</a:t>
            </a:r>
            <a:r>
              <a:rPr lang="en-US" spc="-25" dirty="0">
                <a:solidFill>
                  <a:srgbClr val="233944"/>
                </a:solidFill>
                <a:latin typeface="Arial"/>
                <a:cs typeface="Arial"/>
              </a:rPr>
              <a:t>m</a:t>
            </a:r>
            <a:r>
              <a:rPr lang="en-US" spc="-100" dirty="0">
                <a:solidFill>
                  <a:srgbClr val="233944"/>
                </a:solidFill>
                <a:latin typeface="Arial"/>
                <a:cs typeface="Arial"/>
              </a:rPr>
              <a:t> </a:t>
            </a:r>
            <a:r>
              <a:rPr lang="en-US" dirty="0">
                <a:solidFill>
                  <a:srgbClr val="233944"/>
                </a:solidFill>
                <a:latin typeface="Arial"/>
                <a:cs typeface="Arial"/>
              </a:rPr>
              <a:t>fo</a:t>
            </a:r>
            <a:r>
              <a:rPr lang="en-US" spc="5" dirty="0">
                <a:solidFill>
                  <a:srgbClr val="233944"/>
                </a:solidFill>
                <a:latin typeface="Arial"/>
                <a:cs typeface="Arial"/>
              </a:rPr>
              <a:t>r</a:t>
            </a:r>
            <a:r>
              <a:rPr lang="en-US" spc="-95" dirty="0">
                <a:solidFill>
                  <a:srgbClr val="233944"/>
                </a:solidFill>
                <a:latin typeface="Arial"/>
                <a:cs typeface="Arial"/>
              </a:rPr>
              <a:t> </a:t>
            </a:r>
            <a:r>
              <a:rPr lang="en-US" spc="-114" dirty="0">
                <a:solidFill>
                  <a:srgbClr val="233944"/>
                </a:solidFill>
                <a:latin typeface="Arial"/>
                <a:cs typeface="Arial"/>
              </a:rPr>
              <a:t>each</a:t>
            </a:r>
            <a:r>
              <a:rPr lang="en-US" spc="-100" dirty="0">
                <a:solidFill>
                  <a:srgbClr val="233944"/>
                </a:solidFill>
                <a:latin typeface="Arial"/>
                <a:cs typeface="Arial"/>
              </a:rPr>
              <a:t> </a:t>
            </a:r>
            <a:r>
              <a:rPr lang="en-US" spc="-70" dirty="0">
                <a:solidFill>
                  <a:srgbClr val="233944"/>
                </a:solidFill>
                <a:latin typeface="Arial"/>
                <a:cs typeface="Arial"/>
              </a:rPr>
              <a:t>coupon.</a:t>
            </a:r>
            <a:endParaRPr lang="en-US" dirty="0">
              <a:latin typeface="Arial"/>
              <a:cs typeface="Arial"/>
            </a:endParaRPr>
          </a:p>
          <a:p>
            <a:pPr marL="379095" marR="555625" indent="-367030">
              <a:lnSpc>
                <a:spcPct val="114599"/>
              </a:lnSpc>
              <a:buChar char="●"/>
              <a:tabLst>
                <a:tab pos="379095" algn="l"/>
                <a:tab pos="379730" algn="l"/>
              </a:tabLst>
            </a:pPr>
            <a:r>
              <a:rPr lang="en-US" spc="-150" dirty="0">
                <a:solidFill>
                  <a:srgbClr val="233944"/>
                </a:solidFill>
                <a:latin typeface="Arial"/>
                <a:cs typeface="Arial"/>
              </a:rPr>
              <a:t>Run</a:t>
            </a:r>
            <a:r>
              <a:rPr lang="en-US" spc="-100" dirty="0">
                <a:solidFill>
                  <a:srgbClr val="233944"/>
                </a:solidFill>
                <a:latin typeface="Arial"/>
                <a:cs typeface="Arial"/>
              </a:rPr>
              <a:t> campaign</a:t>
            </a:r>
            <a:r>
              <a:rPr lang="en-US" spc="-95" dirty="0">
                <a:solidFill>
                  <a:srgbClr val="233944"/>
                </a:solidFill>
                <a:latin typeface="Arial"/>
                <a:cs typeface="Arial"/>
              </a:rPr>
              <a:t> </a:t>
            </a:r>
            <a:r>
              <a:rPr lang="en-US" spc="5" dirty="0">
                <a:solidFill>
                  <a:srgbClr val="233944"/>
                </a:solidFill>
                <a:latin typeface="Arial"/>
                <a:cs typeface="Arial"/>
              </a:rPr>
              <a:t>for</a:t>
            </a:r>
            <a:r>
              <a:rPr lang="en-US" spc="-90" dirty="0">
                <a:solidFill>
                  <a:srgbClr val="233944"/>
                </a:solidFill>
                <a:latin typeface="Arial"/>
                <a:cs typeface="Arial"/>
              </a:rPr>
              <a:t> </a:t>
            </a:r>
            <a:r>
              <a:rPr lang="en-US" spc="-75" dirty="0">
                <a:solidFill>
                  <a:srgbClr val="233944"/>
                </a:solidFill>
                <a:latin typeface="Arial"/>
                <a:cs typeface="Arial"/>
              </a:rPr>
              <a:t>one</a:t>
            </a:r>
            <a:r>
              <a:rPr lang="en-US" spc="-90" dirty="0">
                <a:solidFill>
                  <a:srgbClr val="233944"/>
                </a:solidFill>
                <a:latin typeface="Arial"/>
                <a:cs typeface="Arial"/>
              </a:rPr>
              <a:t> </a:t>
            </a:r>
            <a:r>
              <a:rPr lang="en-US" spc="-30" dirty="0">
                <a:solidFill>
                  <a:srgbClr val="233944"/>
                </a:solidFill>
                <a:latin typeface="Arial"/>
                <a:cs typeface="Arial"/>
              </a:rPr>
              <a:t>month</a:t>
            </a:r>
            <a:r>
              <a:rPr lang="en-US" spc="-95" dirty="0">
                <a:solidFill>
                  <a:srgbClr val="233944"/>
                </a:solidFill>
                <a:latin typeface="Arial"/>
                <a:cs typeface="Arial"/>
              </a:rPr>
              <a:t> </a:t>
            </a:r>
            <a:r>
              <a:rPr lang="en-US" spc="20" dirty="0">
                <a:solidFill>
                  <a:srgbClr val="233944"/>
                </a:solidFill>
                <a:latin typeface="Arial"/>
                <a:cs typeface="Arial"/>
              </a:rPr>
              <a:t>to</a:t>
            </a:r>
            <a:r>
              <a:rPr lang="en-US" spc="-95" dirty="0">
                <a:solidFill>
                  <a:srgbClr val="233944"/>
                </a:solidFill>
                <a:latin typeface="Arial"/>
                <a:cs typeface="Arial"/>
              </a:rPr>
              <a:t> </a:t>
            </a:r>
            <a:r>
              <a:rPr lang="en-US" spc="-45" dirty="0">
                <a:solidFill>
                  <a:srgbClr val="233944"/>
                </a:solidFill>
                <a:latin typeface="Arial"/>
                <a:cs typeface="Arial"/>
              </a:rPr>
              <a:t>determine</a:t>
            </a:r>
            <a:r>
              <a:rPr lang="en-US" spc="-90" dirty="0">
                <a:solidFill>
                  <a:srgbClr val="233944"/>
                </a:solidFill>
                <a:latin typeface="Arial"/>
                <a:cs typeface="Arial"/>
              </a:rPr>
              <a:t> </a:t>
            </a:r>
            <a:r>
              <a:rPr lang="en-US" spc="25" dirty="0">
                <a:solidFill>
                  <a:srgbClr val="233944"/>
                </a:solidFill>
                <a:latin typeface="Arial"/>
                <a:cs typeface="Arial"/>
              </a:rPr>
              <a:t>if</a:t>
            </a:r>
            <a:r>
              <a:rPr lang="en-US" spc="-95" dirty="0">
                <a:solidFill>
                  <a:srgbClr val="233944"/>
                </a:solidFill>
                <a:latin typeface="Arial"/>
                <a:cs typeface="Arial"/>
              </a:rPr>
              <a:t> </a:t>
            </a:r>
            <a:r>
              <a:rPr lang="en-US" spc="-80" dirty="0">
                <a:solidFill>
                  <a:srgbClr val="233944"/>
                </a:solidFill>
                <a:latin typeface="Arial"/>
                <a:cs typeface="Arial"/>
              </a:rPr>
              <a:t>expected</a:t>
            </a:r>
            <a:r>
              <a:rPr lang="en-US" spc="-95" dirty="0">
                <a:solidFill>
                  <a:srgbClr val="233944"/>
                </a:solidFill>
                <a:latin typeface="Arial"/>
                <a:cs typeface="Arial"/>
              </a:rPr>
              <a:t> </a:t>
            </a:r>
            <a:r>
              <a:rPr lang="en-US" spc="-20" dirty="0">
                <a:solidFill>
                  <a:srgbClr val="233944"/>
                </a:solidFill>
                <a:latin typeface="Arial"/>
                <a:cs typeface="Arial"/>
              </a:rPr>
              <a:t>liability</a:t>
            </a:r>
            <a:r>
              <a:rPr lang="en-US" spc="-100" dirty="0">
                <a:solidFill>
                  <a:srgbClr val="233944"/>
                </a:solidFill>
                <a:latin typeface="Arial"/>
                <a:cs typeface="Arial"/>
              </a:rPr>
              <a:t> </a:t>
            </a:r>
            <a:r>
              <a:rPr lang="en-US" spc="-95" dirty="0">
                <a:solidFill>
                  <a:srgbClr val="233944"/>
                </a:solidFill>
                <a:latin typeface="Arial"/>
                <a:cs typeface="Arial"/>
              </a:rPr>
              <a:t>is </a:t>
            </a:r>
            <a:r>
              <a:rPr lang="en-US" spc="-35" dirty="0">
                <a:solidFill>
                  <a:srgbClr val="233944"/>
                </a:solidFill>
                <a:latin typeface="Arial"/>
                <a:cs typeface="Arial"/>
              </a:rPr>
              <a:t>met,</a:t>
            </a:r>
            <a:r>
              <a:rPr lang="en-US" spc="-95" dirty="0">
                <a:solidFill>
                  <a:srgbClr val="233944"/>
                </a:solidFill>
                <a:latin typeface="Arial"/>
                <a:cs typeface="Arial"/>
              </a:rPr>
              <a:t> </a:t>
            </a:r>
            <a:r>
              <a:rPr lang="en-US" spc="-85" dirty="0">
                <a:solidFill>
                  <a:srgbClr val="233944"/>
                </a:solidFill>
                <a:latin typeface="Arial"/>
                <a:cs typeface="Arial"/>
              </a:rPr>
              <a:t>and </a:t>
            </a:r>
            <a:r>
              <a:rPr lang="en-US" spc="-484" dirty="0">
                <a:solidFill>
                  <a:srgbClr val="233944"/>
                </a:solidFill>
                <a:latin typeface="Arial"/>
                <a:cs typeface="Arial"/>
              </a:rPr>
              <a:t> </a:t>
            </a:r>
            <a:r>
              <a:rPr lang="en-US" spc="-45" dirty="0">
                <a:solidFill>
                  <a:srgbClr val="233944"/>
                </a:solidFill>
                <a:latin typeface="Arial"/>
                <a:cs typeface="Arial"/>
              </a:rPr>
              <a:t>targete</a:t>
            </a:r>
            <a:r>
              <a:rPr lang="en-US" spc="-50" dirty="0">
                <a:solidFill>
                  <a:srgbClr val="233944"/>
                </a:solidFill>
                <a:latin typeface="Arial"/>
                <a:cs typeface="Arial"/>
              </a:rPr>
              <a:t>d</a:t>
            </a:r>
            <a:r>
              <a:rPr lang="en-US" spc="-100" dirty="0">
                <a:solidFill>
                  <a:srgbClr val="233944"/>
                </a:solidFill>
                <a:latin typeface="Arial"/>
                <a:cs typeface="Arial"/>
              </a:rPr>
              <a:t> </a:t>
            </a:r>
            <a:r>
              <a:rPr lang="en-US" spc="-70" dirty="0">
                <a:solidFill>
                  <a:srgbClr val="233944"/>
                </a:solidFill>
                <a:latin typeface="Arial"/>
                <a:cs typeface="Arial"/>
              </a:rPr>
              <a:t>custome</a:t>
            </a:r>
            <a:r>
              <a:rPr lang="en-US" spc="-40" dirty="0">
                <a:solidFill>
                  <a:srgbClr val="233944"/>
                </a:solidFill>
                <a:latin typeface="Arial"/>
                <a:cs typeface="Arial"/>
              </a:rPr>
              <a:t>r</a:t>
            </a:r>
            <a:r>
              <a:rPr lang="en-US" spc="-100" dirty="0">
                <a:solidFill>
                  <a:srgbClr val="233944"/>
                </a:solidFill>
                <a:latin typeface="Arial"/>
                <a:cs typeface="Arial"/>
              </a:rPr>
              <a:t> </a:t>
            </a:r>
            <a:r>
              <a:rPr lang="en-US" spc="-65" dirty="0">
                <a:solidFill>
                  <a:srgbClr val="233944"/>
                </a:solidFill>
                <a:latin typeface="Arial"/>
                <a:cs typeface="Arial"/>
              </a:rPr>
              <a:t>group</a:t>
            </a:r>
            <a:r>
              <a:rPr lang="en-US" spc="-100" dirty="0">
                <a:solidFill>
                  <a:srgbClr val="233944"/>
                </a:solidFill>
                <a:latin typeface="Arial"/>
                <a:cs typeface="Arial"/>
              </a:rPr>
              <a:t> </a:t>
            </a:r>
            <a:r>
              <a:rPr lang="en-US" spc="-65" dirty="0">
                <a:solidFill>
                  <a:srgbClr val="233944"/>
                </a:solidFill>
                <a:latin typeface="Arial"/>
                <a:cs typeface="Arial"/>
              </a:rPr>
              <a:t>i</a:t>
            </a:r>
            <a:r>
              <a:rPr lang="en-US" spc="-130" dirty="0">
                <a:solidFill>
                  <a:srgbClr val="233944"/>
                </a:solidFill>
                <a:latin typeface="Arial"/>
                <a:cs typeface="Arial"/>
              </a:rPr>
              <a:t>s</a:t>
            </a:r>
            <a:r>
              <a:rPr lang="en-US" spc="-100" dirty="0">
                <a:solidFill>
                  <a:srgbClr val="233944"/>
                </a:solidFill>
                <a:latin typeface="Arial"/>
                <a:cs typeface="Arial"/>
              </a:rPr>
              <a:t> </a:t>
            </a:r>
            <a:r>
              <a:rPr lang="en-US" spc="-75" dirty="0">
                <a:solidFill>
                  <a:srgbClr val="233944"/>
                </a:solidFill>
                <a:latin typeface="Arial"/>
                <a:cs typeface="Arial"/>
              </a:rPr>
              <a:t>respondin</a:t>
            </a:r>
            <a:r>
              <a:rPr lang="en-US" spc="-80" dirty="0">
                <a:solidFill>
                  <a:srgbClr val="233944"/>
                </a:solidFill>
                <a:latin typeface="Arial"/>
                <a:cs typeface="Arial"/>
              </a:rPr>
              <a:t>g</a:t>
            </a:r>
            <a:r>
              <a:rPr lang="en-US" spc="-100" dirty="0">
                <a:solidFill>
                  <a:srgbClr val="233944"/>
                </a:solidFill>
                <a:latin typeface="Arial"/>
                <a:cs typeface="Arial"/>
              </a:rPr>
              <a:t> </a:t>
            </a:r>
            <a:r>
              <a:rPr lang="en-US" spc="10" dirty="0">
                <a:solidFill>
                  <a:srgbClr val="233944"/>
                </a:solidFill>
                <a:latin typeface="Arial"/>
                <a:cs typeface="Arial"/>
              </a:rPr>
              <a:t>t</a:t>
            </a:r>
            <a:r>
              <a:rPr lang="en-US" spc="30" dirty="0">
                <a:solidFill>
                  <a:srgbClr val="233944"/>
                </a:solidFill>
                <a:latin typeface="Arial"/>
                <a:cs typeface="Arial"/>
              </a:rPr>
              <a:t>o</a:t>
            </a:r>
            <a:r>
              <a:rPr lang="en-US" spc="-100" dirty="0">
                <a:solidFill>
                  <a:srgbClr val="233944"/>
                </a:solidFill>
                <a:latin typeface="Arial"/>
                <a:cs typeface="Arial"/>
              </a:rPr>
              <a:t> </a:t>
            </a:r>
            <a:r>
              <a:rPr lang="en-US" spc="-25" dirty="0">
                <a:solidFill>
                  <a:srgbClr val="233944"/>
                </a:solidFill>
                <a:latin typeface="Arial"/>
                <a:cs typeface="Arial"/>
              </a:rPr>
              <a:t>the</a:t>
            </a:r>
            <a:r>
              <a:rPr lang="en-US" spc="-100" dirty="0">
                <a:solidFill>
                  <a:srgbClr val="233944"/>
                </a:solidFill>
                <a:latin typeface="Arial"/>
                <a:cs typeface="Arial"/>
              </a:rPr>
              <a:t> </a:t>
            </a:r>
            <a:r>
              <a:rPr lang="en-US" spc="-30" dirty="0">
                <a:solidFill>
                  <a:srgbClr val="233944"/>
                </a:solidFill>
                <a:latin typeface="Arial"/>
                <a:cs typeface="Arial"/>
              </a:rPr>
              <a:t>promotion.</a:t>
            </a:r>
            <a:endParaRPr lang="en-US" dirty="0">
              <a:latin typeface="Arial"/>
              <a:cs typeface="Arial"/>
            </a:endParaRPr>
          </a:p>
        </p:txBody>
      </p:sp>
    </p:spTree>
    <p:extLst>
      <p:ext uri="{BB962C8B-B14F-4D97-AF65-F5344CB8AC3E}">
        <p14:creationId xmlns:p14="http://schemas.microsoft.com/office/powerpoint/2010/main" val="8621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23" name="Picture 2">
            <a:extLst>
              <a:ext uri="{FF2B5EF4-FFF2-40B4-BE49-F238E27FC236}">
                <a16:creationId xmlns:a16="http://schemas.microsoft.com/office/drawing/2014/main" id="{93274B0C-1CB3-4AA4-A183-20B7FE5DB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E640319-3BB6-49BF-BAF4-D63FEC73E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7" name="Picture 6" descr="A picture containing text, indoor, marketplace, several&#10;&#10;Description automatically generated">
            <a:extLst>
              <a:ext uri="{FF2B5EF4-FFF2-40B4-BE49-F238E27FC236}">
                <a16:creationId xmlns:a16="http://schemas.microsoft.com/office/drawing/2014/main" id="{30319956-956A-D546-84A9-E7599A33F775}"/>
              </a:ext>
            </a:extLst>
          </p:cNvPr>
          <p:cNvPicPr>
            <a:picLocks noChangeAspect="1"/>
          </p:cNvPicPr>
          <p:nvPr/>
        </p:nvPicPr>
        <p:blipFill rotWithShape="1">
          <a:blip r:embed="rId4">
            <a:alphaModFix amt="30000"/>
          </a:blip>
          <a:srcRect r="1" b="24652"/>
          <a:stretch/>
        </p:blipFill>
        <p:spPr>
          <a:xfrm>
            <a:off x="952051" y="603249"/>
            <a:ext cx="7196347" cy="38092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2" name="object 4">
            <a:extLst>
              <a:ext uri="{FF2B5EF4-FFF2-40B4-BE49-F238E27FC236}">
                <a16:creationId xmlns:a16="http://schemas.microsoft.com/office/drawing/2014/main" id="{FDB2C777-F101-A940-B1E3-DABBC581CA83}"/>
              </a:ext>
            </a:extLst>
          </p:cNvPr>
          <p:cNvPicPr/>
          <p:nvPr/>
        </p:nvPicPr>
        <p:blipFill>
          <a:blip r:embed="rId5" cstate="print">
            <a:alphaModFix/>
          </a:blip>
          <a:stretch>
            <a:fillRect/>
          </a:stretch>
        </p:blipFill>
        <p:spPr>
          <a:xfrm>
            <a:off x="7208030" y="679572"/>
            <a:ext cx="838199" cy="1343024"/>
          </a:xfrm>
          <a:prstGeom prst="rect">
            <a:avLst/>
          </a:prstGeom>
        </p:spPr>
      </p:pic>
      <p:sp>
        <p:nvSpPr>
          <p:cNvPr id="11" name="TextBox 10">
            <a:extLst>
              <a:ext uri="{FF2B5EF4-FFF2-40B4-BE49-F238E27FC236}">
                <a16:creationId xmlns:a16="http://schemas.microsoft.com/office/drawing/2014/main" id="{3F1FDAC9-8E5F-0249-8ABA-455C18EE03C1}"/>
              </a:ext>
            </a:extLst>
          </p:cNvPr>
          <p:cNvSpPr txBox="1"/>
          <p:nvPr/>
        </p:nvSpPr>
        <p:spPr>
          <a:xfrm>
            <a:off x="1724096" y="967792"/>
            <a:ext cx="3850140" cy="523220"/>
          </a:xfrm>
          <a:prstGeom prst="rect">
            <a:avLst/>
          </a:prstGeom>
          <a:noFill/>
        </p:spPr>
        <p:txBody>
          <a:bodyPr wrap="square" rtlCol="0">
            <a:spAutoFit/>
          </a:bodyPr>
          <a:lstStyle/>
          <a:p>
            <a:r>
              <a:rPr lang="en-US" sz="2800" b="1" u="dotted" dirty="0">
                <a:latin typeface="Courier New" panose="02070309020205020404" pitchFamily="49" charset="0"/>
                <a:cs typeface="Courier New" panose="02070309020205020404" pitchFamily="49" charset="0"/>
              </a:rPr>
              <a:t>LIMITED TIME ONLY</a:t>
            </a:r>
          </a:p>
        </p:txBody>
      </p:sp>
      <p:sp>
        <p:nvSpPr>
          <p:cNvPr id="13" name="TextBox 12">
            <a:extLst>
              <a:ext uri="{FF2B5EF4-FFF2-40B4-BE49-F238E27FC236}">
                <a16:creationId xmlns:a16="http://schemas.microsoft.com/office/drawing/2014/main" id="{A4898BFC-56BE-4A45-B1F4-855C2123DDC2}"/>
              </a:ext>
            </a:extLst>
          </p:cNvPr>
          <p:cNvSpPr txBox="1"/>
          <p:nvPr/>
        </p:nvSpPr>
        <p:spPr>
          <a:xfrm>
            <a:off x="1724096" y="1558234"/>
            <a:ext cx="3511016" cy="523220"/>
          </a:xfrm>
          <a:prstGeom prst="rect">
            <a:avLst/>
          </a:prstGeom>
          <a:noFill/>
        </p:spPr>
        <p:txBody>
          <a:bodyPr wrap="square" rtlCol="0">
            <a:spAutoFit/>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Visit our store before 1 May 2021</a:t>
            </a:r>
          </a:p>
          <a:p>
            <a:pPr algn="ctr"/>
            <a:r>
              <a:rPr lang="en-US" sz="1400" dirty="0">
                <a:solidFill>
                  <a:schemeClr val="accent2">
                    <a:lumMod val="50000"/>
                  </a:schemeClr>
                </a:solidFill>
                <a:latin typeface="Arial" panose="020B0604020202020204" pitchFamily="34" charset="0"/>
                <a:cs typeface="Arial" panose="020B0604020202020204" pitchFamily="34" charset="0"/>
              </a:rPr>
              <a:t>to take advantage of savings:</a:t>
            </a:r>
          </a:p>
        </p:txBody>
      </p:sp>
      <p:sp>
        <p:nvSpPr>
          <p:cNvPr id="24" name="TextBox 23">
            <a:extLst>
              <a:ext uri="{FF2B5EF4-FFF2-40B4-BE49-F238E27FC236}">
                <a16:creationId xmlns:a16="http://schemas.microsoft.com/office/drawing/2014/main" id="{2286AD93-AC85-394D-9F34-41449CF71069}"/>
              </a:ext>
            </a:extLst>
          </p:cNvPr>
          <p:cNvSpPr txBox="1"/>
          <p:nvPr/>
        </p:nvSpPr>
        <p:spPr>
          <a:xfrm>
            <a:off x="1855557" y="2075842"/>
            <a:ext cx="3511016" cy="523220"/>
          </a:xfrm>
          <a:prstGeom prst="rect">
            <a:avLst/>
          </a:prstGeom>
          <a:noFill/>
        </p:spPr>
        <p:txBody>
          <a:bodyPr wrap="square" rtlCol="0">
            <a:spAutoFit/>
          </a:bodyPr>
          <a:lstStyle/>
          <a:p>
            <a:pPr algn="ctr"/>
            <a:r>
              <a:rPr lang="en-US" sz="2800" dirty="0">
                <a:solidFill>
                  <a:schemeClr val="accent4">
                    <a:lumMod val="75000"/>
                  </a:schemeClr>
                </a:solidFill>
                <a:latin typeface="Comic Sans MS" panose="030F0902030302020204" pitchFamily="66" charset="0"/>
                <a:cs typeface="Arial" panose="020B0604020202020204" pitchFamily="34" charset="0"/>
              </a:rPr>
              <a:t>14% off Meat</a:t>
            </a:r>
          </a:p>
        </p:txBody>
      </p:sp>
      <p:sp>
        <p:nvSpPr>
          <p:cNvPr id="26" name="TextBox 25">
            <a:extLst>
              <a:ext uri="{FF2B5EF4-FFF2-40B4-BE49-F238E27FC236}">
                <a16:creationId xmlns:a16="http://schemas.microsoft.com/office/drawing/2014/main" id="{B4E8DC30-0F06-5C47-B47E-CC3D372F0F6A}"/>
              </a:ext>
            </a:extLst>
          </p:cNvPr>
          <p:cNvSpPr txBox="1"/>
          <p:nvPr/>
        </p:nvSpPr>
        <p:spPr>
          <a:xfrm>
            <a:off x="1605435" y="2599062"/>
            <a:ext cx="3761138" cy="523220"/>
          </a:xfrm>
          <a:prstGeom prst="rect">
            <a:avLst/>
          </a:prstGeom>
          <a:noFill/>
        </p:spPr>
        <p:txBody>
          <a:bodyPr wrap="square" rtlCol="0">
            <a:spAutoFit/>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With purchase of any </a:t>
            </a:r>
            <a:r>
              <a:rPr lang="en-US" sz="1400" b="1" i="1" dirty="0">
                <a:solidFill>
                  <a:schemeClr val="accent2">
                    <a:lumMod val="50000"/>
                  </a:schemeClr>
                </a:solidFill>
                <a:latin typeface="Arial" panose="020B0604020202020204" pitchFamily="34" charset="0"/>
                <a:cs typeface="Arial" panose="020B0604020202020204" pitchFamily="34" charset="0"/>
              </a:rPr>
              <a:t>Drink</a:t>
            </a:r>
            <a:r>
              <a:rPr lang="en-US" sz="1400" dirty="0">
                <a:solidFill>
                  <a:schemeClr val="accent2">
                    <a:lumMod val="50000"/>
                  </a:schemeClr>
                </a:solidFill>
                <a:latin typeface="Arial" panose="020B0604020202020204" pitchFamily="34" charset="0"/>
                <a:cs typeface="Arial" panose="020B0604020202020204" pitchFamily="34" charset="0"/>
              </a:rPr>
              <a:t> &amp; </a:t>
            </a:r>
            <a:r>
              <a:rPr lang="en-US" sz="1400" b="1" i="1" dirty="0">
                <a:solidFill>
                  <a:schemeClr val="accent2">
                    <a:lumMod val="50000"/>
                  </a:schemeClr>
                </a:solidFill>
                <a:latin typeface="Arial" panose="020B0604020202020204" pitchFamily="34" charset="0"/>
                <a:cs typeface="Arial" panose="020B0604020202020204" pitchFamily="34" charset="0"/>
              </a:rPr>
              <a:t>Frozen Pizza</a:t>
            </a:r>
          </a:p>
          <a:p>
            <a:pPr algn="ctr"/>
            <a:r>
              <a:rPr lang="en-US" sz="1400" dirty="0">
                <a:solidFill>
                  <a:schemeClr val="accent2">
                    <a:lumMod val="50000"/>
                  </a:schemeClr>
                </a:solidFill>
                <a:latin typeface="Arial" panose="020B0604020202020204" pitchFamily="34" charset="0"/>
                <a:cs typeface="Arial" panose="020B0604020202020204" pitchFamily="34" charset="0"/>
              </a:rPr>
              <a:t>or </a:t>
            </a:r>
            <a:r>
              <a:rPr lang="en-US" sz="1400" b="1" i="1" dirty="0">
                <a:solidFill>
                  <a:schemeClr val="accent2">
                    <a:lumMod val="50000"/>
                  </a:schemeClr>
                </a:solidFill>
                <a:latin typeface="Arial" panose="020B0604020202020204" pitchFamily="34" charset="0"/>
                <a:cs typeface="Arial" panose="020B0604020202020204" pitchFamily="34" charset="0"/>
              </a:rPr>
              <a:t>Dessert </a:t>
            </a:r>
            <a:r>
              <a:rPr lang="en-US" sz="1400" dirty="0">
                <a:solidFill>
                  <a:schemeClr val="accent2">
                    <a:lumMod val="50000"/>
                  </a:schemeClr>
                </a:solidFill>
                <a:latin typeface="Arial" panose="020B0604020202020204" pitchFamily="34" charset="0"/>
                <a:cs typeface="Arial" panose="020B0604020202020204" pitchFamily="34" charset="0"/>
              </a:rPr>
              <a:t>&amp; </a:t>
            </a:r>
            <a:r>
              <a:rPr lang="en-US" sz="1400" b="1" i="1" dirty="0">
                <a:solidFill>
                  <a:schemeClr val="accent2">
                    <a:lumMod val="50000"/>
                  </a:schemeClr>
                </a:solidFill>
                <a:latin typeface="Arial" panose="020B0604020202020204" pitchFamily="34" charset="0"/>
                <a:cs typeface="Arial" panose="020B0604020202020204" pitchFamily="34" charset="0"/>
              </a:rPr>
              <a:t>Packaged Foods</a:t>
            </a:r>
          </a:p>
        </p:txBody>
      </p:sp>
      <p:sp>
        <p:nvSpPr>
          <p:cNvPr id="27" name="TextBox 26">
            <a:extLst>
              <a:ext uri="{FF2B5EF4-FFF2-40B4-BE49-F238E27FC236}">
                <a16:creationId xmlns:a16="http://schemas.microsoft.com/office/drawing/2014/main" id="{3DC806D4-4B15-6341-B592-0E520044DBFD}"/>
              </a:ext>
            </a:extLst>
          </p:cNvPr>
          <p:cNvSpPr txBox="1"/>
          <p:nvPr/>
        </p:nvSpPr>
        <p:spPr>
          <a:xfrm>
            <a:off x="1796222" y="3341930"/>
            <a:ext cx="3843741" cy="523220"/>
          </a:xfrm>
          <a:prstGeom prst="rect">
            <a:avLst/>
          </a:prstGeom>
          <a:noFill/>
        </p:spPr>
        <p:txBody>
          <a:bodyPr wrap="square" rtlCol="0">
            <a:spAutoFit/>
          </a:bodyPr>
          <a:lstStyle/>
          <a:p>
            <a:pPr algn="ctr"/>
            <a:r>
              <a:rPr lang="en-US" sz="2800" dirty="0">
                <a:solidFill>
                  <a:schemeClr val="accent4">
                    <a:lumMod val="75000"/>
                  </a:schemeClr>
                </a:solidFill>
                <a:latin typeface="Comic Sans MS" panose="030F0902030302020204" pitchFamily="66" charset="0"/>
                <a:cs typeface="Arial" panose="020B0604020202020204" pitchFamily="34" charset="0"/>
              </a:rPr>
              <a:t>7% off Food Add-Ons</a:t>
            </a:r>
          </a:p>
        </p:txBody>
      </p:sp>
      <p:sp>
        <p:nvSpPr>
          <p:cNvPr id="28" name="TextBox 27">
            <a:extLst>
              <a:ext uri="{FF2B5EF4-FFF2-40B4-BE49-F238E27FC236}">
                <a16:creationId xmlns:a16="http://schemas.microsoft.com/office/drawing/2014/main" id="{15239EFC-2B13-4948-B2A2-ED1A338106FA}"/>
              </a:ext>
            </a:extLst>
          </p:cNvPr>
          <p:cNvSpPr txBox="1"/>
          <p:nvPr/>
        </p:nvSpPr>
        <p:spPr>
          <a:xfrm>
            <a:off x="1630446" y="3080320"/>
            <a:ext cx="3761138" cy="338554"/>
          </a:xfrm>
          <a:prstGeom prst="rect">
            <a:avLst/>
          </a:prstGeom>
          <a:noFill/>
        </p:spPr>
        <p:txBody>
          <a:bodyPr wrap="square" rtlCol="0">
            <a:spAutoFit/>
          </a:bodyPr>
          <a:lstStyle/>
          <a:p>
            <a:pPr algn="ctr"/>
            <a:r>
              <a:rPr lang="en-US" sz="1600" b="1" i="1" dirty="0">
                <a:latin typeface="Courier New" panose="02070309020205020404" pitchFamily="49" charset="0"/>
                <a:cs typeface="Courier New" panose="02070309020205020404" pitchFamily="49" charset="0"/>
              </a:rPr>
              <a:t>OR</a:t>
            </a:r>
          </a:p>
        </p:txBody>
      </p:sp>
      <p:sp>
        <p:nvSpPr>
          <p:cNvPr id="29" name="TextBox 28">
            <a:extLst>
              <a:ext uri="{FF2B5EF4-FFF2-40B4-BE49-F238E27FC236}">
                <a16:creationId xmlns:a16="http://schemas.microsoft.com/office/drawing/2014/main" id="{A0710799-6DA0-F849-BFAD-A70AA4D24678}"/>
              </a:ext>
            </a:extLst>
          </p:cNvPr>
          <p:cNvSpPr txBox="1"/>
          <p:nvPr/>
        </p:nvSpPr>
        <p:spPr>
          <a:xfrm>
            <a:off x="1730495" y="3772946"/>
            <a:ext cx="3843741" cy="307777"/>
          </a:xfrm>
          <a:prstGeom prst="rect">
            <a:avLst/>
          </a:prstGeom>
          <a:noFill/>
        </p:spPr>
        <p:txBody>
          <a:bodyPr wrap="square" rtlCol="0">
            <a:spAutoFit/>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With purchase of any </a:t>
            </a:r>
            <a:r>
              <a:rPr lang="en-US" sz="1400" b="1" i="1" dirty="0">
                <a:solidFill>
                  <a:schemeClr val="accent2">
                    <a:lumMod val="50000"/>
                  </a:schemeClr>
                </a:solidFill>
                <a:latin typeface="Arial" panose="020B0604020202020204" pitchFamily="34" charset="0"/>
                <a:cs typeface="Arial" panose="020B0604020202020204" pitchFamily="34" charset="0"/>
              </a:rPr>
              <a:t>Baking</a:t>
            </a:r>
            <a:r>
              <a:rPr lang="en-US" sz="1400" dirty="0">
                <a:solidFill>
                  <a:schemeClr val="accent2">
                    <a:lumMod val="50000"/>
                  </a:schemeClr>
                </a:solidFill>
                <a:latin typeface="Arial" panose="020B0604020202020204" pitchFamily="34" charset="0"/>
                <a:cs typeface="Arial" panose="020B0604020202020204" pitchFamily="34" charset="0"/>
              </a:rPr>
              <a:t> and </a:t>
            </a:r>
            <a:r>
              <a:rPr lang="en-US" sz="1400" b="1" i="1" dirty="0">
                <a:solidFill>
                  <a:schemeClr val="accent2">
                    <a:lumMod val="50000"/>
                  </a:schemeClr>
                </a:solidFill>
                <a:latin typeface="Arial" panose="020B0604020202020204" pitchFamily="34" charset="0"/>
                <a:cs typeface="Arial" panose="020B0604020202020204" pitchFamily="34" charset="0"/>
              </a:rPr>
              <a:t>Food items</a:t>
            </a:r>
          </a:p>
        </p:txBody>
      </p:sp>
    </p:spTree>
    <p:extLst>
      <p:ext uri="{BB962C8B-B14F-4D97-AF65-F5344CB8AC3E}">
        <p14:creationId xmlns:p14="http://schemas.microsoft.com/office/powerpoint/2010/main" val="197695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7"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71" name="Rectangle 70">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685331" y="1007993"/>
            <a:ext cx="2358979" cy="3117942"/>
          </a:xfrm>
        </p:spPr>
        <p:txBody>
          <a:bodyPr vert="horz" lIns="91440" tIns="45720" rIns="91440" bIns="45720" rtlCol="0" anchor="ctr">
            <a:normAutofit/>
          </a:bodyPr>
          <a:lstStyle/>
          <a:p>
            <a:pPr algn="l" defTabSz="914400">
              <a:spcBef>
                <a:spcPct val="0"/>
              </a:spcBef>
            </a:pPr>
            <a:r>
              <a:rPr lang="en-US" sz="3100" b="1" spc="-20"/>
              <a:t>References</a:t>
            </a:r>
          </a:p>
        </p:txBody>
      </p:sp>
      <p:sp>
        <p:nvSpPr>
          <p:cNvPr id="73" name="Rectangle: Rounded Corners 72">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940183"/>
            <a:ext cx="5194739" cy="3253562"/>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74141"/>
          <a:stretch/>
        </p:blipFill>
        <p:spPr>
          <a:xfrm>
            <a:off x="0" y="0"/>
            <a:ext cx="9144000" cy="1330037"/>
          </a:xfrm>
          <a:prstGeom prst="rect">
            <a:avLst/>
          </a:prstGeom>
        </p:spPr>
      </p:pic>
      <p:graphicFrame>
        <p:nvGraphicFramePr>
          <p:cNvPr id="63" name="object 3">
            <a:extLst>
              <a:ext uri="{FF2B5EF4-FFF2-40B4-BE49-F238E27FC236}">
                <a16:creationId xmlns:a16="http://schemas.microsoft.com/office/drawing/2014/main" id="{1739B1C8-6E68-4091-A1E5-4E955ADDF989}"/>
              </a:ext>
            </a:extLst>
          </p:cNvPr>
          <p:cNvGraphicFramePr/>
          <p:nvPr>
            <p:extLst>
              <p:ext uri="{D42A27DB-BD31-4B8C-83A1-F6EECF244321}">
                <p14:modId xmlns:p14="http://schemas.microsoft.com/office/powerpoint/2010/main" val="968183302"/>
              </p:ext>
            </p:extLst>
          </p:nvPr>
        </p:nvGraphicFramePr>
        <p:xfrm>
          <a:off x="3723577" y="1219287"/>
          <a:ext cx="4729028" cy="269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94224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34" name="Rectangle 33">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extBox 1">
            <a:extLst>
              <a:ext uri="{FF2B5EF4-FFF2-40B4-BE49-F238E27FC236}">
                <a16:creationId xmlns:a16="http://schemas.microsoft.com/office/drawing/2014/main" id="{2F53F75E-EEE1-FB4F-8FDD-E1C1115EEF47}"/>
              </a:ext>
            </a:extLst>
          </p:cNvPr>
          <p:cNvSpPr txBox="1"/>
          <p:nvPr/>
        </p:nvSpPr>
        <p:spPr>
          <a:xfrm>
            <a:off x="685330" y="1024467"/>
            <a:ext cx="7773339" cy="3031067"/>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6000" cap="all">
                <a:latin typeface="+mj-lt"/>
                <a:ea typeface="+mj-ea"/>
                <a:cs typeface="+mj-cs"/>
              </a:rPr>
              <a:t>Thank you!</a:t>
            </a:r>
          </a:p>
        </p:txBody>
      </p:sp>
    </p:spTree>
    <p:extLst>
      <p:ext uri="{BB962C8B-B14F-4D97-AF65-F5344CB8AC3E}">
        <p14:creationId xmlns:p14="http://schemas.microsoft.com/office/powerpoint/2010/main" val="234268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480805" y="1191658"/>
            <a:ext cx="2133002"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Executive summary</a:t>
            </a:r>
            <a:endParaRPr lang="en-US" sz="33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sp>
        <p:nvSpPr>
          <p:cNvPr id="4" name="Text Placeholder 3">
            <a:extLst>
              <a:ext uri="{FF2B5EF4-FFF2-40B4-BE49-F238E27FC236}">
                <a16:creationId xmlns:a16="http://schemas.microsoft.com/office/drawing/2014/main" id="{2F9DE21B-2827-1D43-AE44-E6E0729E42C2}"/>
              </a:ext>
            </a:extLst>
          </p:cNvPr>
          <p:cNvSpPr>
            <a:spLocks noGrp="1"/>
          </p:cNvSpPr>
          <p:nvPr>
            <p:ph type="body" idx="2"/>
          </p:nvPr>
        </p:nvSpPr>
        <p:spPr>
          <a:xfrm>
            <a:off x="3168989" y="381664"/>
            <a:ext cx="5891249" cy="4295606"/>
          </a:xfrm>
        </p:spPr>
        <p:txBody>
          <a:bodyPr vert="horz" lIns="91440" tIns="45720" rIns="91440" bIns="45720" rtlCol="0" anchor="ctr">
            <a:normAutofit fontScale="77500" lnSpcReduction="20000"/>
          </a:bodyPr>
          <a:lstStyle/>
          <a:p>
            <a:pPr marL="0" indent="0" algn="just" defTabSz="914400">
              <a:lnSpc>
                <a:spcPct val="130000"/>
              </a:lnSpc>
              <a:spcAft>
                <a:spcPts val="600"/>
              </a:spcAft>
              <a:buClr>
                <a:schemeClr val="tx1"/>
              </a:buClr>
              <a:buNone/>
            </a:pPr>
            <a:r>
              <a:rPr lang="en-US" sz="1600" cap="none" dirty="0">
                <a:solidFill>
                  <a:schemeClr val="tx1"/>
                </a:solidFill>
                <a:latin typeface="Arial" panose="020B0604020202020204" pitchFamily="34" charset="0"/>
                <a:cs typeface="Arial" panose="020B0604020202020204" pitchFamily="34" charset="0"/>
              </a:rPr>
              <a:t>Goal</a:t>
            </a:r>
          </a:p>
          <a:p>
            <a:pPr marL="457200" lvl="1" indent="-228600" defTabSz="914400">
              <a:lnSpc>
                <a:spcPct val="110000"/>
              </a:lnSpc>
              <a:spcBef>
                <a:spcPts val="0"/>
              </a:spcBef>
              <a:spcAft>
                <a:spcPts val="600"/>
              </a:spcAft>
              <a:buClr>
                <a:schemeClr val="tx1"/>
              </a:buClr>
              <a:buSzPts val="1800"/>
              <a:buFont typeface="Arial" panose="020B0604020202020204" pitchFamily="34" charset="0"/>
              <a:buChar char="•"/>
            </a:pPr>
            <a:r>
              <a:rPr lang="en-US" sz="1500" cap="none" dirty="0">
                <a:solidFill>
                  <a:schemeClr val="tx1"/>
                </a:solidFill>
                <a:latin typeface="Arial" panose="020B0604020202020204" pitchFamily="34" charset="0"/>
                <a:cs typeface="Arial" panose="020B0604020202020204" pitchFamily="34" charset="0"/>
              </a:rPr>
              <a:t>Given our customer base of roughly 45,000 households, our goal is to segment and profile our customers based on factors such as income, shopping behavior, and demographics; then use this data to identify frequently paired items to develop a direct mail coupon campaign</a:t>
            </a:r>
          </a:p>
          <a:p>
            <a:pPr marL="0" indent="0" algn="just" defTabSz="914400">
              <a:lnSpc>
                <a:spcPct val="130000"/>
              </a:lnSpc>
              <a:spcAft>
                <a:spcPts val="600"/>
              </a:spcAft>
              <a:buClr>
                <a:schemeClr val="tx1"/>
              </a:buClr>
              <a:buNone/>
            </a:pPr>
            <a:r>
              <a:rPr lang="en-US" sz="1600" cap="none" dirty="0">
                <a:solidFill>
                  <a:schemeClr val="tx1"/>
                </a:solidFill>
                <a:latin typeface="Arial" panose="020B0604020202020204" pitchFamily="34" charset="0"/>
                <a:cs typeface="Arial" panose="020B0604020202020204" pitchFamily="34" charset="0"/>
              </a:rPr>
              <a:t>Plan</a:t>
            </a:r>
          </a:p>
          <a:p>
            <a:pPr indent="-228600" defTabSz="914400">
              <a:lnSpc>
                <a:spcPct val="110000"/>
              </a:lnSpc>
              <a:spcAft>
                <a:spcPts val="600"/>
              </a:spcAft>
              <a:buClr>
                <a:schemeClr val="tx1"/>
              </a:buClr>
              <a:buFont typeface="Arial" panose="020B0604020202020204" pitchFamily="34" charset="0"/>
              <a:buChar char="•"/>
            </a:pPr>
            <a:r>
              <a:rPr lang="en-US" sz="1600" cap="none" dirty="0">
                <a:solidFill>
                  <a:schemeClr val="tx1"/>
                </a:solidFill>
                <a:latin typeface="Arial" panose="020B0604020202020204" pitchFamily="34" charset="0"/>
                <a:cs typeface="Arial" panose="020B0604020202020204" pitchFamily="34" charset="0"/>
              </a:rPr>
              <a:t>We are  planning to select specific segment or cluster of households which uses coupons slightly more often  than the average customer. This provides the opportunity to persuade customers to purchase items  they enjoy more frequently, and thus improve gross revenue.</a:t>
            </a:r>
          </a:p>
          <a:p>
            <a:pPr indent="-228600" defTabSz="914400">
              <a:lnSpc>
                <a:spcPct val="110000"/>
              </a:lnSpc>
              <a:spcAft>
                <a:spcPts val="600"/>
              </a:spcAft>
              <a:buClr>
                <a:schemeClr val="tx1"/>
              </a:buClr>
              <a:buFont typeface="Arial" panose="020B0604020202020204" pitchFamily="34" charset="0"/>
              <a:buChar char="•"/>
            </a:pPr>
            <a:r>
              <a:rPr lang="en-US" sz="1600" cap="none" dirty="0">
                <a:solidFill>
                  <a:schemeClr val="tx1"/>
                </a:solidFill>
                <a:latin typeface="Arial" panose="020B0604020202020204" pitchFamily="34" charset="0"/>
                <a:cs typeface="Arial" panose="020B0604020202020204" pitchFamily="34" charset="0"/>
              </a:rPr>
              <a:t>We are planning to identify the most popular combination of items using association rule mining and analyzed the  rules using the lift, confidence, support, and conviction metrics.</a:t>
            </a:r>
          </a:p>
          <a:p>
            <a:pPr indent="-228600" defTabSz="914400">
              <a:lnSpc>
                <a:spcPct val="110000"/>
              </a:lnSpc>
              <a:spcAft>
                <a:spcPts val="600"/>
              </a:spcAft>
              <a:buClr>
                <a:schemeClr val="tx1"/>
              </a:buClr>
              <a:buFont typeface="Arial" panose="020B0604020202020204" pitchFamily="34" charset="0"/>
              <a:buChar char="•"/>
            </a:pPr>
            <a:r>
              <a:rPr lang="en-US" sz="1600" cap="none" dirty="0">
                <a:solidFill>
                  <a:schemeClr val="tx1"/>
                </a:solidFill>
                <a:latin typeface="Arial" panose="020B0604020202020204" pitchFamily="34" charset="0"/>
                <a:cs typeface="Arial" panose="020B0604020202020204" pitchFamily="34" charset="0"/>
              </a:rPr>
              <a:t>Based on a preset liability margin, we plan to determine the optimal coupon value that would  encourage the consumer base to increase item sales frequency and overall revenue.</a:t>
            </a:r>
          </a:p>
          <a:p>
            <a:pPr marL="0" indent="0" algn="just" defTabSz="914400">
              <a:lnSpc>
                <a:spcPct val="130000"/>
              </a:lnSpc>
              <a:spcAft>
                <a:spcPts val="600"/>
              </a:spcAft>
              <a:buClr>
                <a:schemeClr val="tx1"/>
              </a:buClr>
              <a:buNone/>
            </a:pPr>
            <a:r>
              <a:rPr lang="en-US" sz="1600" cap="none" dirty="0">
                <a:solidFill>
                  <a:schemeClr val="tx1"/>
                </a:solidFill>
                <a:latin typeface="Arial" panose="020B0604020202020204" pitchFamily="34" charset="0"/>
                <a:cs typeface="Arial" panose="020B0604020202020204" pitchFamily="34" charset="0"/>
              </a:rPr>
              <a:t>Tools</a:t>
            </a:r>
          </a:p>
          <a:p>
            <a:pPr indent="-228600" defTabSz="914400">
              <a:lnSpc>
                <a:spcPct val="110000"/>
              </a:lnSpc>
              <a:spcAft>
                <a:spcPts val="600"/>
              </a:spcAft>
              <a:buClr>
                <a:schemeClr val="tx1"/>
              </a:buClr>
              <a:buFont typeface="Arial" panose="020B0604020202020204" pitchFamily="34" charset="0"/>
              <a:buChar char="•"/>
            </a:pPr>
            <a:r>
              <a:rPr lang="en-US" cap="none">
                <a:solidFill>
                  <a:schemeClr val="tx1"/>
                </a:solidFill>
                <a:latin typeface="Arial" panose="020B0604020202020204" pitchFamily="34" charset="0"/>
                <a:cs typeface="Arial" panose="020B0604020202020204" pitchFamily="34" charset="0"/>
              </a:rPr>
              <a:t>Excel, </a:t>
            </a:r>
            <a:r>
              <a:rPr lang="en-US" cap="none" dirty="0">
                <a:solidFill>
                  <a:schemeClr val="tx1"/>
                </a:solidFill>
                <a:latin typeface="Arial" panose="020B0604020202020204" pitchFamily="34" charset="0"/>
                <a:cs typeface="Arial" panose="020B0604020202020204" pitchFamily="34" charset="0"/>
              </a:rPr>
              <a:t>K-mean clustering, Association Rule Mining, Python</a:t>
            </a:r>
          </a:p>
        </p:txBody>
      </p:sp>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Tree>
    <p:extLst>
      <p:ext uri="{BB962C8B-B14F-4D97-AF65-F5344CB8AC3E}">
        <p14:creationId xmlns:p14="http://schemas.microsoft.com/office/powerpoint/2010/main" val="428762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62393" y="1191658"/>
            <a:ext cx="2351414"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Research Objectives</a:t>
            </a:r>
            <a:br>
              <a:rPr lang="en-US" sz="3300" b="1" spc="-20" dirty="0">
                <a:solidFill>
                  <a:srgbClr val="FFFFFF"/>
                </a:solidFill>
              </a:rPr>
            </a:br>
            <a:r>
              <a:rPr lang="en-US" sz="2800" b="1" spc="-20" dirty="0">
                <a:solidFill>
                  <a:srgbClr val="FFFFFF"/>
                </a:solidFill>
              </a:rPr>
              <a:t>(Questions)</a:t>
            </a:r>
            <a:endParaRPr lang="en-US" sz="28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sp>
        <p:nvSpPr>
          <p:cNvPr id="4" name="Text Placeholder 3">
            <a:extLst>
              <a:ext uri="{FF2B5EF4-FFF2-40B4-BE49-F238E27FC236}">
                <a16:creationId xmlns:a16="http://schemas.microsoft.com/office/drawing/2014/main" id="{2F9DE21B-2827-1D43-AE44-E6E0729E42C2}"/>
              </a:ext>
            </a:extLst>
          </p:cNvPr>
          <p:cNvSpPr>
            <a:spLocks noGrp="1"/>
          </p:cNvSpPr>
          <p:nvPr>
            <p:ph type="body" idx="2"/>
          </p:nvPr>
        </p:nvSpPr>
        <p:spPr>
          <a:xfrm>
            <a:off x="3476095" y="381664"/>
            <a:ext cx="4982105" cy="4295606"/>
          </a:xfrm>
        </p:spPr>
        <p:txBody>
          <a:bodyPr vert="horz" lIns="91440" tIns="45720" rIns="91440" bIns="45720" rtlCol="0" anchor="ctr">
            <a:normAutofit/>
          </a:bodyPr>
          <a:lstStyle/>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Who are potential coupon users?</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What's the relationship between price, quantity and coupon value?</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Which are the most frequent items sold?</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What's the optimal coupon value for selected most frequent items?</a:t>
            </a:r>
          </a:p>
        </p:txBody>
      </p:sp>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Tree>
    <p:extLst>
      <p:ext uri="{BB962C8B-B14F-4D97-AF65-F5344CB8AC3E}">
        <p14:creationId xmlns:p14="http://schemas.microsoft.com/office/powerpoint/2010/main" val="59277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62393" y="1191658"/>
            <a:ext cx="2351414"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Dataset</a:t>
            </a:r>
            <a:br>
              <a:rPr lang="en-US" sz="3300" b="1" spc="-20" dirty="0">
                <a:solidFill>
                  <a:srgbClr val="FFFFFF"/>
                </a:solidFill>
              </a:rPr>
            </a:br>
            <a:r>
              <a:rPr lang="en-US" sz="2000" b="1" spc="-20" dirty="0">
                <a:solidFill>
                  <a:srgbClr val="FFFFFF"/>
                </a:solidFill>
              </a:rPr>
              <a:t>(Combination of multiple data files)</a:t>
            </a:r>
            <a:endParaRPr lang="en-US" sz="20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pic>
        <p:nvPicPr>
          <p:cNvPr id="3" name="Picture 2">
            <a:extLst>
              <a:ext uri="{FF2B5EF4-FFF2-40B4-BE49-F238E27FC236}">
                <a16:creationId xmlns:a16="http://schemas.microsoft.com/office/drawing/2014/main" id="{DD469394-52DB-0E49-8629-9D1BC5639D4F}"/>
              </a:ext>
            </a:extLst>
          </p:cNvPr>
          <p:cNvPicPr>
            <a:picLocks noChangeAspect="1"/>
          </p:cNvPicPr>
          <p:nvPr/>
        </p:nvPicPr>
        <p:blipFill>
          <a:blip r:embed="rId6"/>
          <a:stretch>
            <a:fillRect/>
          </a:stretch>
        </p:blipFill>
        <p:spPr>
          <a:xfrm>
            <a:off x="3127175" y="987180"/>
            <a:ext cx="5943751" cy="2683866"/>
          </a:xfrm>
          <a:prstGeom prst="rect">
            <a:avLst/>
          </a:prstGeom>
        </p:spPr>
      </p:pic>
    </p:spTree>
    <p:extLst>
      <p:ext uri="{BB962C8B-B14F-4D97-AF65-F5344CB8AC3E}">
        <p14:creationId xmlns:p14="http://schemas.microsoft.com/office/powerpoint/2010/main" val="240769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62393" y="1191658"/>
            <a:ext cx="2441050"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Descriptive Analysis</a:t>
            </a:r>
            <a:endParaRPr lang="en-US" sz="20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pic>
        <p:nvPicPr>
          <p:cNvPr id="4" name="Picture 3">
            <a:extLst>
              <a:ext uri="{FF2B5EF4-FFF2-40B4-BE49-F238E27FC236}">
                <a16:creationId xmlns:a16="http://schemas.microsoft.com/office/drawing/2014/main" id="{664E2C47-11CC-BB49-9C2C-F54AB1281C06}"/>
              </a:ext>
            </a:extLst>
          </p:cNvPr>
          <p:cNvPicPr>
            <a:picLocks noChangeAspect="1"/>
          </p:cNvPicPr>
          <p:nvPr/>
        </p:nvPicPr>
        <p:blipFill>
          <a:blip r:embed="rId6"/>
          <a:stretch>
            <a:fillRect/>
          </a:stretch>
        </p:blipFill>
        <p:spPr>
          <a:xfrm>
            <a:off x="3057589" y="103216"/>
            <a:ext cx="6064625" cy="2304002"/>
          </a:xfrm>
          <a:prstGeom prst="rect">
            <a:avLst/>
          </a:prstGeom>
        </p:spPr>
      </p:pic>
      <p:pic>
        <p:nvPicPr>
          <p:cNvPr id="5" name="Picture 4">
            <a:extLst>
              <a:ext uri="{FF2B5EF4-FFF2-40B4-BE49-F238E27FC236}">
                <a16:creationId xmlns:a16="http://schemas.microsoft.com/office/drawing/2014/main" id="{AB3FA769-BD70-C744-93C6-3E8966A5CDDD}"/>
              </a:ext>
            </a:extLst>
          </p:cNvPr>
          <p:cNvPicPr>
            <a:picLocks noChangeAspect="1"/>
          </p:cNvPicPr>
          <p:nvPr/>
        </p:nvPicPr>
        <p:blipFill>
          <a:blip r:embed="rId7"/>
          <a:stretch>
            <a:fillRect/>
          </a:stretch>
        </p:blipFill>
        <p:spPr>
          <a:xfrm>
            <a:off x="3079375" y="2381982"/>
            <a:ext cx="6064625" cy="2753106"/>
          </a:xfrm>
          <a:prstGeom prst="rect">
            <a:avLst/>
          </a:prstGeom>
        </p:spPr>
      </p:pic>
    </p:spTree>
    <p:extLst>
      <p:ext uri="{BB962C8B-B14F-4D97-AF65-F5344CB8AC3E}">
        <p14:creationId xmlns:p14="http://schemas.microsoft.com/office/powerpoint/2010/main" val="265907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a:solidFill>
                  <a:srgbClr val="FFFFFF"/>
                </a:solidFill>
              </a:rPr>
              <a:t>Data Transformation</a:t>
            </a:r>
            <a:endParaRPr lang="en-US" sz="27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19" name="TextBox 18">
            <a:extLst>
              <a:ext uri="{FF2B5EF4-FFF2-40B4-BE49-F238E27FC236}">
                <a16:creationId xmlns:a16="http://schemas.microsoft.com/office/drawing/2014/main" id="{ABC2C05D-8F16-3448-A744-D141329FBCBC}"/>
              </a:ext>
            </a:extLst>
          </p:cNvPr>
          <p:cNvSpPr txBox="1"/>
          <p:nvPr/>
        </p:nvSpPr>
        <p:spPr>
          <a:xfrm>
            <a:off x="2975894" y="302055"/>
            <a:ext cx="5910724" cy="1258871"/>
          </a:xfrm>
          <a:prstGeom prst="rect">
            <a:avLst/>
          </a:prstGeom>
          <a:noFill/>
        </p:spPr>
        <p:txBody>
          <a:bodyPr wrap="square" rtlCol="0">
            <a:spAutoFit/>
          </a:bodyPr>
          <a:lstStyle/>
          <a:p>
            <a:pPr marL="228600" algn="just" defTabSz="914400">
              <a:lnSpc>
                <a:spcPct val="110000"/>
              </a:lnSpc>
              <a:spcAft>
                <a:spcPts val="600"/>
              </a:spcAft>
              <a:buClr>
                <a:schemeClr val="tx1"/>
              </a:buClr>
              <a:buSzPts val="1800"/>
            </a:pPr>
            <a:r>
              <a:rPr lang="en-US" sz="1400" dirty="0">
                <a:latin typeface="Arial" panose="020B0604020202020204" pitchFamily="34" charset="0"/>
                <a:cs typeface="Arial" panose="020B0604020202020204" pitchFamily="34" charset="0"/>
              </a:rPr>
              <a:t>The categorical columns in the original data were transformed using one-hot  encoding and manual adjustment, which transforms a categorical attribute with n labels into a vector of  size n-1 with only one of the values as 1 (active). The lowest-quantity column is  dropped to avoid the dummy-variable trap</a:t>
            </a:r>
          </a:p>
        </p:txBody>
      </p:sp>
      <p:pic>
        <p:nvPicPr>
          <p:cNvPr id="3" name="Picture 2">
            <a:extLst>
              <a:ext uri="{FF2B5EF4-FFF2-40B4-BE49-F238E27FC236}">
                <a16:creationId xmlns:a16="http://schemas.microsoft.com/office/drawing/2014/main" id="{FCCEAD69-BF3C-AB4B-8F67-AD49ACCC4C27}"/>
              </a:ext>
            </a:extLst>
          </p:cNvPr>
          <p:cNvPicPr>
            <a:picLocks noChangeAspect="1"/>
          </p:cNvPicPr>
          <p:nvPr/>
        </p:nvPicPr>
        <p:blipFill>
          <a:blip r:embed="rId6"/>
          <a:stretch>
            <a:fillRect/>
          </a:stretch>
        </p:blipFill>
        <p:spPr>
          <a:xfrm>
            <a:off x="3114007" y="1711255"/>
            <a:ext cx="5929248" cy="2000133"/>
          </a:xfrm>
          <a:prstGeom prst="rect">
            <a:avLst/>
          </a:prstGeom>
        </p:spPr>
      </p:pic>
    </p:spTree>
    <p:extLst>
      <p:ext uri="{BB962C8B-B14F-4D97-AF65-F5344CB8AC3E}">
        <p14:creationId xmlns:p14="http://schemas.microsoft.com/office/powerpoint/2010/main" val="58906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K- Number of Clusters</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044949" y="341897"/>
            <a:ext cx="6009464" cy="547907"/>
          </a:xfrm>
          <a:prstGeom prst="rect">
            <a:avLst/>
          </a:prstGeom>
          <a:noFill/>
        </p:spPr>
        <p:txBody>
          <a:bodyPr wrap="square" rtlCol="0">
            <a:spAutoFit/>
          </a:bodyPr>
          <a:lstStyle/>
          <a:p>
            <a:pPr marL="228600" algn="just" defTabSz="914400">
              <a:lnSpc>
                <a:spcPct val="110000"/>
              </a:lnSpc>
              <a:spcAft>
                <a:spcPts val="600"/>
              </a:spcAft>
              <a:buClr>
                <a:schemeClr val="tx1"/>
              </a:buClr>
              <a:buSzPts val="1800"/>
            </a:pPr>
            <a:r>
              <a:rPr lang="en-US" sz="1400" dirty="0">
                <a:latin typeface="Arial" panose="020B0604020202020204" pitchFamily="34" charset="0"/>
                <a:cs typeface="Arial" panose="020B0604020202020204" pitchFamily="34" charset="0"/>
              </a:rPr>
              <a:t>The Elbow Method for K means  clustering was used to determine an  optimal  number of clusters of 3</a:t>
            </a:r>
          </a:p>
        </p:txBody>
      </p:sp>
      <p:pic>
        <p:nvPicPr>
          <p:cNvPr id="11" name="Picture 10">
            <a:extLst>
              <a:ext uri="{FF2B5EF4-FFF2-40B4-BE49-F238E27FC236}">
                <a16:creationId xmlns:a16="http://schemas.microsoft.com/office/drawing/2014/main" id="{9EBBC45F-B016-45BC-8199-81223A5BA1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1798" y="1135856"/>
            <a:ext cx="4636626" cy="3601255"/>
          </a:xfrm>
          <a:prstGeom prst="rect">
            <a:avLst/>
          </a:prstGeom>
        </p:spPr>
      </p:pic>
    </p:spTree>
    <p:extLst>
      <p:ext uri="{BB962C8B-B14F-4D97-AF65-F5344CB8AC3E}">
        <p14:creationId xmlns:p14="http://schemas.microsoft.com/office/powerpoint/2010/main" val="424300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EBB5E4B-ABF7-6B4D-AE97-9936F8914497}"/>
              </a:ext>
            </a:extLst>
          </p:cNvPr>
          <p:cNvGraphicFramePr>
            <a:graphicFrameLocks noGrp="1"/>
          </p:cNvGraphicFramePr>
          <p:nvPr>
            <p:extLst>
              <p:ext uri="{D42A27DB-BD31-4B8C-83A1-F6EECF244321}">
                <p14:modId xmlns:p14="http://schemas.microsoft.com/office/powerpoint/2010/main" val="385490307"/>
              </p:ext>
            </p:extLst>
          </p:nvPr>
        </p:nvGraphicFramePr>
        <p:xfrm>
          <a:off x="198783" y="2291659"/>
          <a:ext cx="8507895" cy="2522549"/>
        </p:xfrm>
        <a:graphic>
          <a:graphicData uri="http://schemas.openxmlformats.org/drawingml/2006/table">
            <a:tbl>
              <a:tblPr firstRow="1" bandRow="1">
                <a:tableStyleId>{2D5ABB26-0587-4C30-8999-92F81FD0307C}</a:tableStyleId>
              </a:tblPr>
              <a:tblGrid>
                <a:gridCol w="2835965">
                  <a:extLst>
                    <a:ext uri="{9D8B030D-6E8A-4147-A177-3AD203B41FA5}">
                      <a16:colId xmlns:a16="http://schemas.microsoft.com/office/drawing/2014/main" val="1567399259"/>
                    </a:ext>
                  </a:extLst>
                </a:gridCol>
                <a:gridCol w="2835965">
                  <a:extLst>
                    <a:ext uri="{9D8B030D-6E8A-4147-A177-3AD203B41FA5}">
                      <a16:colId xmlns:a16="http://schemas.microsoft.com/office/drawing/2014/main" val="2325783489"/>
                    </a:ext>
                  </a:extLst>
                </a:gridCol>
                <a:gridCol w="2835965">
                  <a:extLst>
                    <a:ext uri="{9D8B030D-6E8A-4147-A177-3AD203B41FA5}">
                      <a16:colId xmlns:a16="http://schemas.microsoft.com/office/drawing/2014/main" val="318933327"/>
                    </a:ext>
                  </a:extLst>
                </a:gridCol>
              </a:tblGrid>
              <a:tr h="613873">
                <a:tc>
                  <a:txBody>
                    <a:bodyPr/>
                    <a:lstStyle/>
                    <a:p>
                      <a:pPr marL="85725">
                        <a:lnSpc>
                          <a:spcPct val="100000"/>
                        </a:lnSpc>
                        <a:spcBef>
                          <a:spcPts val="620"/>
                        </a:spcBef>
                      </a:pPr>
                      <a:r>
                        <a:rPr sz="1400" spc="-5" dirty="0">
                          <a:latin typeface="Arial"/>
                          <a:cs typeface="Arial"/>
                        </a:rPr>
                        <a:t>Buys</a:t>
                      </a:r>
                      <a:r>
                        <a:rPr sz="1400" spc="-30" dirty="0">
                          <a:latin typeface="Arial"/>
                          <a:cs typeface="Arial"/>
                        </a:rPr>
                        <a:t> </a:t>
                      </a:r>
                      <a:r>
                        <a:rPr sz="1400" spc="-5" dirty="0">
                          <a:latin typeface="Arial"/>
                          <a:cs typeface="Arial"/>
                        </a:rPr>
                        <a:t>everything</a:t>
                      </a:r>
                      <a:endParaRPr sz="1400" dirty="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solidFill>
                      <a:srgbClr val="FFFFFF"/>
                    </a:solidFill>
                  </a:tcPr>
                </a:tc>
                <a:tc>
                  <a:txBody>
                    <a:bodyPr/>
                    <a:lstStyle/>
                    <a:p>
                      <a:pPr marL="85725" marR="158750">
                        <a:lnSpc>
                          <a:spcPts val="1650"/>
                        </a:lnSpc>
                        <a:spcBef>
                          <a:spcPts val="700"/>
                        </a:spcBef>
                      </a:pPr>
                      <a:r>
                        <a:rPr sz="1400" spc="-5" dirty="0">
                          <a:latin typeface="Arial"/>
                          <a:cs typeface="Arial"/>
                        </a:rPr>
                        <a:t>Buys products for baby and </a:t>
                      </a:r>
                      <a:r>
                        <a:rPr sz="1400" spc="-380" dirty="0">
                          <a:latin typeface="Arial"/>
                          <a:cs typeface="Arial"/>
                        </a:rPr>
                        <a:t> </a:t>
                      </a:r>
                      <a:r>
                        <a:rPr sz="1400" dirty="0">
                          <a:latin typeface="Arial"/>
                          <a:cs typeface="Arial"/>
                        </a:rPr>
                        <a:t>children,</a:t>
                      </a:r>
                      <a:r>
                        <a:rPr sz="1400" spc="-15" dirty="0">
                          <a:latin typeface="Arial"/>
                          <a:cs typeface="Arial"/>
                        </a:rPr>
                        <a:t> </a:t>
                      </a:r>
                      <a:r>
                        <a:rPr sz="1400" spc="-5" dirty="0">
                          <a:latin typeface="Arial"/>
                          <a:cs typeface="Arial"/>
                        </a:rPr>
                        <a:t>and</a:t>
                      </a:r>
                      <a:r>
                        <a:rPr sz="1400" spc="-15" dirty="0">
                          <a:latin typeface="Arial"/>
                          <a:cs typeface="Arial"/>
                        </a:rPr>
                        <a:t> </a:t>
                      </a:r>
                      <a:r>
                        <a:rPr sz="1400" spc="-5" dirty="0">
                          <a:latin typeface="Arial"/>
                          <a:cs typeface="Arial"/>
                        </a:rPr>
                        <a:t>fresh</a:t>
                      </a:r>
                      <a:r>
                        <a:rPr sz="1400" spc="-15" dirty="0">
                          <a:latin typeface="Arial"/>
                          <a:cs typeface="Arial"/>
                        </a:rPr>
                        <a:t> </a:t>
                      </a:r>
                      <a:r>
                        <a:rPr sz="1400" spc="-5" dirty="0">
                          <a:latin typeface="Arial"/>
                          <a:cs typeface="Arial"/>
                        </a:rPr>
                        <a:t>food</a:t>
                      </a:r>
                      <a:endParaRPr sz="1400" dirty="0">
                        <a:latin typeface="Arial"/>
                        <a:cs typeface="Arial"/>
                      </a:endParaRPr>
                    </a:p>
                  </a:txBody>
                  <a:tcPr marL="0" marR="0" marT="88900" marB="0">
                    <a:lnL w="9525">
                      <a:solidFill>
                        <a:srgbClr val="9E9E9E"/>
                      </a:solidFill>
                      <a:prstDash val="solid"/>
                    </a:lnL>
                    <a:lnR w="9525">
                      <a:solidFill>
                        <a:srgbClr val="9E9E9E"/>
                      </a:solidFill>
                      <a:prstDash val="solid"/>
                    </a:lnR>
                    <a:lnT w="9525">
                      <a:solidFill>
                        <a:srgbClr val="9E9E9E"/>
                      </a:solidFill>
                      <a:prstDash val="solid"/>
                    </a:lnT>
                    <a:solidFill>
                      <a:srgbClr val="FFFFFF"/>
                    </a:solidFill>
                  </a:tcPr>
                </a:tc>
                <a:tc>
                  <a:txBody>
                    <a:bodyPr/>
                    <a:lstStyle/>
                    <a:p>
                      <a:pPr marL="85725" marR="462280">
                        <a:lnSpc>
                          <a:spcPts val="1650"/>
                        </a:lnSpc>
                        <a:spcBef>
                          <a:spcPts val="700"/>
                        </a:spcBef>
                      </a:pPr>
                      <a:r>
                        <a:rPr sz="1400" spc="-5" dirty="0">
                          <a:latin typeface="Arial"/>
                          <a:cs typeface="Arial"/>
                        </a:rPr>
                        <a:t>Buys fresh food and </a:t>
                      </a:r>
                      <a:r>
                        <a:rPr sz="1400" dirty="0">
                          <a:latin typeface="Arial"/>
                          <a:cs typeface="Arial"/>
                        </a:rPr>
                        <a:t> </a:t>
                      </a:r>
                      <a:r>
                        <a:rPr sz="1400" spc="-5" dirty="0">
                          <a:latin typeface="Arial"/>
                          <a:cs typeface="Arial"/>
                        </a:rPr>
                        <a:t>household</a:t>
                      </a:r>
                      <a:r>
                        <a:rPr sz="1400" spc="-50" dirty="0">
                          <a:latin typeface="Arial"/>
                          <a:cs typeface="Arial"/>
                        </a:rPr>
                        <a:t> </a:t>
                      </a:r>
                      <a:r>
                        <a:rPr sz="1400" spc="-5" dirty="0">
                          <a:latin typeface="Arial"/>
                          <a:cs typeface="Arial"/>
                        </a:rPr>
                        <a:t>items</a:t>
                      </a:r>
                      <a:r>
                        <a:rPr sz="1400" spc="-45" dirty="0">
                          <a:latin typeface="Arial"/>
                          <a:cs typeface="Arial"/>
                        </a:rPr>
                        <a:t> </a:t>
                      </a:r>
                      <a:r>
                        <a:rPr sz="1400" dirty="0">
                          <a:latin typeface="Arial"/>
                          <a:cs typeface="Arial"/>
                        </a:rPr>
                        <a:t>mainly</a:t>
                      </a:r>
                      <a:endParaRPr sz="1400">
                        <a:latin typeface="Arial"/>
                        <a:cs typeface="Arial"/>
                      </a:endParaRPr>
                    </a:p>
                  </a:txBody>
                  <a:tcPr marL="0" marR="0" marT="88900" marB="0">
                    <a:lnL w="9525">
                      <a:solidFill>
                        <a:srgbClr val="9E9E9E"/>
                      </a:solidFill>
                      <a:prstDash val="solid"/>
                    </a:lnL>
                    <a:lnR w="9525">
                      <a:solidFill>
                        <a:srgbClr val="9E9E9E"/>
                      </a:solidFill>
                      <a:prstDash val="solid"/>
                    </a:lnR>
                    <a:lnT w="9525">
                      <a:solidFill>
                        <a:srgbClr val="9E9E9E"/>
                      </a:solidFill>
                      <a:prstDash val="solid"/>
                    </a:lnT>
                    <a:solidFill>
                      <a:srgbClr val="FFFFFF"/>
                    </a:solidFill>
                  </a:tcPr>
                </a:tc>
                <a:extLst>
                  <a:ext uri="{0D108BD9-81ED-4DB2-BD59-A6C34878D82A}">
                    <a16:rowId xmlns:a16="http://schemas.microsoft.com/office/drawing/2014/main" val="698793265"/>
                  </a:ext>
                </a:extLst>
              </a:tr>
              <a:tr h="557212">
                <a:tc>
                  <a:txBody>
                    <a:bodyPr/>
                    <a:lstStyle/>
                    <a:p>
                      <a:pPr marL="85725">
                        <a:lnSpc>
                          <a:spcPct val="100000"/>
                        </a:lnSpc>
                        <a:spcBef>
                          <a:spcPts val="735"/>
                        </a:spcBef>
                      </a:pPr>
                      <a:r>
                        <a:rPr sz="1400" spc="-5" dirty="0">
                          <a:latin typeface="Arial"/>
                          <a:cs typeface="Arial"/>
                        </a:rPr>
                        <a:t>Least</a:t>
                      </a:r>
                      <a:r>
                        <a:rPr sz="1400" spc="-20" dirty="0">
                          <a:latin typeface="Arial"/>
                          <a:cs typeface="Arial"/>
                        </a:rPr>
                        <a:t> </a:t>
                      </a:r>
                      <a:r>
                        <a:rPr sz="1400" spc="-5" dirty="0">
                          <a:latin typeface="Arial"/>
                          <a:cs typeface="Arial"/>
                        </a:rPr>
                        <a:t>likely</a:t>
                      </a:r>
                      <a:r>
                        <a:rPr sz="1400" spc="-15" dirty="0">
                          <a:latin typeface="Arial"/>
                          <a:cs typeface="Arial"/>
                        </a:rPr>
                        <a:t> </a:t>
                      </a:r>
                      <a:r>
                        <a:rPr sz="1400" spc="-5" dirty="0">
                          <a:latin typeface="Arial"/>
                          <a:cs typeface="Arial"/>
                        </a:rPr>
                        <a:t>to</a:t>
                      </a:r>
                      <a:r>
                        <a:rPr sz="1400" spc="-15" dirty="0">
                          <a:latin typeface="Arial"/>
                          <a:cs typeface="Arial"/>
                        </a:rPr>
                        <a:t> </a:t>
                      </a:r>
                      <a:r>
                        <a:rPr sz="1400" spc="-5" dirty="0">
                          <a:latin typeface="Arial"/>
                          <a:cs typeface="Arial"/>
                        </a:rPr>
                        <a:t>use</a:t>
                      </a:r>
                      <a:r>
                        <a:rPr sz="1400" spc="-15" dirty="0">
                          <a:latin typeface="Arial"/>
                          <a:cs typeface="Arial"/>
                        </a:rPr>
                        <a:t> </a:t>
                      </a:r>
                      <a:r>
                        <a:rPr sz="1400" dirty="0">
                          <a:latin typeface="Arial"/>
                          <a:cs typeface="Arial"/>
                        </a:rPr>
                        <a:t>coupons</a:t>
                      </a:r>
                      <a:endParaRPr sz="1400">
                        <a:latin typeface="Arial"/>
                        <a:cs typeface="Arial"/>
                      </a:endParaRPr>
                    </a:p>
                  </a:txBody>
                  <a:tcPr marL="0" marR="0" marT="93345" marB="0">
                    <a:lnL w="9525">
                      <a:solidFill>
                        <a:srgbClr val="9E9E9E"/>
                      </a:solidFill>
                      <a:prstDash val="solid"/>
                    </a:lnL>
                    <a:lnR w="9525">
                      <a:solidFill>
                        <a:srgbClr val="9E9E9E"/>
                      </a:solidFill>
                      <a:prstDash val="solid"/>
                    </a:lnR>
                    <a:solidFill>
                      <a:srgbClr val="FFFFFF"/>
                    </a:solidFill>
                  </a:tcPr>
                </a:tc>
                <a:tc>
                  <a:txBody>
                    <a:bodyPr/>
                    <a:lstStyle/>
                    <a:p>
                      <a:pPr marL="85725">
                        <a:lnSpc>
                          <a:spcPct val="100000"/>
                        </a:lnSpc>
                        <a:spcBef>
                          <a:spcPts val="735"/>
                        </a:spcBef>
                      </a:pPr>
                      <a:r>
                        <a:rPr sz="1400" dirty="0">
                          <a:latin typeface="Arial"/>
                          <a:cs typeface="Arial"/>
                        </a:rPr>
                        <a:t>Most</a:t>
                      </a:r>
                      <a:r>
                        <a:rPr sz="1400" spc="-20" dirty="0">
                          <a:latin typeface="Arial"/>
                          <a:cs typeface="Arial"/>
                        </a:rPr>
                        <a:t> </a:t>
                      </a:r>
                      <a:r>
                        <a:rPr sz="1400" spc="-5" dirty="0">
                          <a:latin typeface="Arial"/>
                          <a:cs typeface="Arial"/>
                        </a:rPr>
                        <a:t>likely</a:t>
                      </a:r>
                      <a:r>
                        <a:rPr sz="1400" spc="-15" dirty="0">
                          <a:latin typeface="Arial"/>
                          <a:cs typeface="Arial"/>
                        </a:rPr>
                        <a:t> </a:t>
                      </a:r>
                      <a:r>
                        <a:rPr sz="1400" spc="-5" dirty="0">
                          <a:latin typeface="Arial"/>
                          <a:cs typeface="Arial"/>
                        </a:rPr>
                        <a:t>to</a:t>
                      </a:r>
                      <a:r>
                        <a:rPr sz="1400" spc="-15" dirty="0">
                          <a:latin typeface="Arial"/>
                          <a:cs typeface="Arial"/>
                        </a:rPr>
                        <a:t> </a:t>
                      </a:r>
                      <a:r>
                        <a:rPr sz="1400" spc="-5" dirty="0">
                          <a:latin typeface="Arial"/>
                          <a:cs typeface="Arial"/>
                        </a:rPr>
                        <a:t>use</a:t>
                      </a:r>
                      <a:r>
                        <a:rPr sz="1400" spc="-15" dirty="0">
                          <a:latin typeface="Arial"/>
                          <a:cs typeface="Arial"/>
                        </a:rPr>
                        <a:t> </a:t>
                      </a:r>
                      <a:r>
                        <a:rPr sz="1400" dirty="0">
                          <a:latin typeface="Arial"/>
                          <a:cs typeface="Arial"/>
                        </a:rPr>
                        <a:t>coupons</a:t>
                      </a:r>
                    </a:p>
                  </a:txBody>
                  <a:tcPr marL="0" marR="0" marT="93345" marB="0">
                    <a:lnL w="9525">
                      <a:solidFill>
                        <a:srgbClr val="9E9E9E"/>
                      </a:solidFill>
                      <a:prstDash val="solid"/>
                    </a:lnL>
                    <a:lnR w="9525">
                      <a:solidFill>
                        <a:srgbClr val="9E9E9E"/>
                      </a:solidFill>
                      <a:prstDash val="solid"/>
                    </a:lnR>
                    <a:solidFill>
                      <a:srgbClr val="FFFFFF"/>
                    </a:solidFill>
                  </a:tcPr>
                </a:tc>
                <a:tc>
                  <a:txBody>
                    <a:bodyPr/>
                    <a:lstStyle/>
                    <a:p>
                      <a:pPr marL="85725" marR="414020">
                        <a:lnSpc>
                          <a:spcPts val="1650"/>
                        </a:lnSpc>
                        <a:spcBef>
                          <a:spcPts val="815"/>
                        </a:spcBef>
                      </a:pPr>
                      <a:r>
                        <a:rPr sz="1400" dirty="0">
                          <a:latin typeface="Arial"/>
                          <a:cs typeface="Arial"/>
                        </a:rPr>
                        <a:t>Marginally</a:t>
                      </a:r>
                      <a:r>
                        <a:rPr sz="1400" spc="-40" dirty="0">
                          <a:latin typeface="Arial"/>
                          <a:cs typeface="Arial"/>
                        </a:rPr>
                        <a:t> </a:t>
                      </a:r>
                      <a:r>
                        <a:rPr sz="1400" dirty="0">
                          <a:latin typeface="Arial"/>
                          <a:cs typeface="Arial"/>
                        </a:rPr>
                        <a:t>more</a:t>
                      </a:r>
                      <a:r>
                        <a:rPr sz="1400" spc="-35" dirty="0">
                          <a:latin typeface="Arial"/>
                          <a:cs typeface="Arial"/>
                        </a:rPr>
                        <a:t> </a:t>
                      </a:r>
                      <a:r>
                        <a:rPr sz="1400" spc="-5" dirty="0">
                          <a:latin typeface="Arial"/>
                          <a:cs typeface="Arial"/>
                        </a:rPr>
                        <a:t>likely</a:t>
                      </a:r>
                      <a:r>
                        <a:rPr sz="1400" spc="-35" dirty="0">
                          <a:latin typeface="Arial"/>
                          <a:cs typeface="Arial"/>
                        </a:rPr>
                        <a:t> </a:t>
                      </a:r>
                      <a:r>
                        <a:rPr sz="1400" spc="-5" dirty="0">
                          <a:latin typeface="Arial"/>
                          <a:cs typeface="Arial"/>
                        </a:rPr>
                        <a:t>to </a:t>
                      </a:r>
                      <a:r>
                        <a:rPr sz="1400" spc="-375" dirty="0">
                          <a:latin typeface="Arial"/>
                          <a:cs typeface="Arial"/>
                        </a:rPr>
                        <a:t> </a:t>
                      </a:r>
                      <a:r>
                        <a:rPr sz="1400" spc="-5" dirty="0">
                          <a:latin typeface="Arial"/>
                          <a:cs typeface="Arial"/>
                        </a:rPr>
                        <a:t>use</a:t>
                      </a:r>
                      <a:r>
                        <a:rPr sz="1400" spc="-10" dirty="0">
                          <a:latin typeface="Arial"/>
                          <a:cs typeface="Arial"/>
                        </a:rPr>
                        <a:t> </a:t>
                      </a:r>
                      <a:r>
                        <a:rPr sz="1400" dirty="0">
                          <a:latin typeface="Arial"/>
                          <a:cs typeface="Arial"/>
                        </a:rPr>
                        <a:t>coupons</a:t>
                      </a:r>
                    </a:p>
                  </a:txBody>
                  <a:tcPr marL="0" marR="0" marT="103505" marB="0">
                    <a:lnL w="9525">
                      <a:solidFill>
                        <a:srgbClr val="9E9E9E"/>
                      </a:solidFill>
                      <a:prstDash val="solid"/>
                    </a:lnL>
                    <a:lnR w="9525">
                      <a:solidFill>
                        <a:srgbClr val="9E9E9E"/>
                      </a:solidFill>
                      <a:prstDash val="solid"/>
                    </a:lnR>
                    <a:solidFill>
                      <a:srgbClr val="FFFFFF"/>
                    </a:solidFill>
                  </a:tcPr>
                </a:tc>
                <a:extLst>
                  <a:ext uri="{0D108BD9-81ED-4DB2-BD59-A6C34878D82A}">
                    <a16:rowId xmlns:a16="http://schemas.microsoft.com/office/drawing/2014/main" val="3947942696"/>
                  </a:ext>
                </a:extLst>
              </a:tr>
              <a:tr h="523875">
                <a:tc>
                  <a:txBody>
                    <a:bodyPr/>
                    <a:lstStyle/>
                    <a:p>
                      <a:pPr marL="85725">
                        <a:lnSpc>
                          <a:spcPct val="100000"/>
                        </a:lnSpc>
                        <a:spcBef>
                          <a:spcPts val="1295"/>
                        </a:spcBef>
                      </a:pPr>
                      <a:r>
                        <a:rPr sz="1400" spc="-5" dirty="0">
                          <a:latin typeface="Arial"/>
                          <a:cs typeface="Arial"/>
                        </a:rPr>
                        <a:t>Age</a:t>
                      </a:r>
                      <a:r>
                        <a:rPr sz="1400" spc="-25" dirty="0">
                          <a:latin typeface="Arial"/>
                          <a:cs typeface="Arial"/>
                        </a:rPr>
                        <a:t> </a:t>
                      </a:r>
                      <a:r>
                        <a:rPr sz="1400" spc="-5" dirty="0">
                          <a:latin typeface="Arial"/>
                          <a:cs typeface="Arial"/>
                        </a:rPr>
                        <a:t>distribution</a:t>
                      </a:r>
                      <a:r>
                        <a:rPr sz="1400" spc="-20" dirty="0">
                          <a:latin typeface="Arial"/>
                          <a:cs typeface="Arial"/>
                        </a:rPr>
                        <a:t> </a:t>
                      </a:r>
                      <a:r>
                        <a:rPr sz="1400" spc="-5" dirty="0">
                          <a:latin typeface="Arial"/>
                          <a:cs typeface="Arial"/>
                        </a:rPr>
                        <a:t>general</a:t>
                      </a:r>
                      <a:endParaRPr sz="1400" dirty="0">
                        <a:latin typeface="Arial"/>
                        <a:cs typeface="Arial"/>
                      </a:endParaRPr>
                    </a:p>
                  </a:txBody>
                  <a:tcPr marL="0" marR="0" marT="164465" marB="0">
                    <a:lnL w="9525">
                      <a:solidFill>
                        <a:srgbClr val="9E9E9E"/>
                      </a:solidFill>
                      <a:prstDash val="solid"/>
                    </a:lnL>
                    <a:lnR w="9525">
                      <a:solidFill>
                        <a:srgbClr val="9E9E9E"/>
                      </a:solidFill>
                      <a:prstDash val="solid"/>
                    </a:lnR>
                    <a:solidFill>
                      <a:srgbClr val="FFFFFF"/>
                    </a:solidFill>
                  </a:tcPr>
                </a:tc>
                <a:tc>
                  <a:txBody>
                    <a:bodyPr/>
                    <a:lstStyle/>
                    <a:p>
                      <a:pPr marL="85725" marR="584200">
                        <a:lnSpc>
                          <a:spcPts val="1650"/>
                        </a:lnSpc>
                        <a:spcBef>
                          <a:spcPts val="250"/>
                        </a:spcBef>
                      </a:pPr>
                      <a:r>
                        <a:rPr sz="1400" spc="-5" dirty="0">
                          <a:latin typeface="Arial"/>
                          <a:cs typeface="Arial"/>
                        </a:rPr>
                        <a:t>Age</a:t>
                      </a:r>
                      <a:r>
                        <a:rPr sz="1400" spc="-35" dirty="0">
                          <a:latin typeface="Arial"/>
                          <a:cs typeface="Arial"/>
                        </a:rPr>
                        <a:t> </a:t>
                      </a:r>
                      <a:r>
                        <a:rPr sz="1400" spc="-5" dirty="0">
                          <a:latin typeface="Arial"/>
                          <a:cs typeface="Arial"/>
                        </a:rPr>
                        <a:t>Group</a:t>
                      </a:r>
                      <a:r>
                        <a:rPr sz="1400" spc="-30" dirty="0">
                          <a:latin typeface="Arial"/>
                          <a:cs typeface="Arial"/>
                        </a:rPr>
                        <a:t> </a:t>
                      </a:r>
                      <a:r>
                        <a:rPr sz="1400" spc="-5" dirty="0">
                          <a:latin typeface="Arial"/>
                          <a:cs typeface="Arial"/>
                        </a:rPr>
                        <a:t>35-54,</a:t>
                      </a:r>
                      <a:r>
                        <a:rPr sz="1400" spc="-35" dirty="0">
                          <a:latin typeface="Arial"/>
                          <a:cs typeface="Arial"/>
                        </a:rPr>
                        <a:t> </a:t>
                      </a:r>
                      <a:r>
                        <a:rPr sz="1400" spc="-5" dirty="0">
                          <a:latin typeface="Arial"/>
                          <a:cs typeface="Arial"/>
                        </a:rPr>
                        <a:t>few </a:t>
                      </a:r>
                      <a:r>
                        <a:rPr sz="1400" spc="-370" dirty="0">
                          <a:latin typeface="Arial"/>
                          <a:cs typeface="Arial"/>
                        </a:rPr>
                        <a:t> </a:t>
                      </a:r>
                      <a:r>
                        <a:rPr sz="1400" spc="-5" dirty="0">
                          <a:latin typeface="Arial"/>
                          <a:cs typeface="Arial"/>
                        </a:rPr>
                        <a:t>19-24</a:t>
                      </a:r>
                      <a:r>
                        <a:rPr sz="1400" spc="-15" dirty="0">
                          <a:latin typeface="Arial"/>
                          <a:cs typeface="Arial"/>
                        </a:rPr>
                        <a:t> </a:t>
                      </a:r>
                      <a:r>
                        <a:rPr sz="1400" spc="-5" dirty="0">
                          <a:latin typeface="Arial"/>
                          <a:cs typeface="Arial"/>
                        </a:rPr>
                        <a:t>and</a:t>
                      </a:r>
                      <a:r>
                        <a:rPr sz="1400" spc="-15" dirty="0">
                          <a:latin typeface="Arial"/>
                          <a:cs typeface="Arial"/>
                        </a:rPr>
                        <a:t> </a:t>
                      </a:r>
                      <a:r>
                        <a:rPr sz="1400" spc="-5" dirty="0">
                          <a:latin typeface="Arial"/>
                          <a:cs typeface="Arial"/>
                        </a:rPr>
                        <a:t>25-34</a:t>
                      </a:r>
                      <a:endParaRPr sz="1400">
                        <a:latin typeface="Arial"/>
                        <a:cs typeface="Arial"/>
                      </a:endParaRPr>
                    </a:p>
                  </a:txBody>
                  <a:tcPr marL="0" marR="0" marT="31750" marB="0">
                    <a:lnL w="9525">
                      <a:solidFill>
                        <a:srgbClr val="9E9E9E"/>
                      </a:solidFill>
                      <a:prstDash val="solid"/>
                    </a:lnL>
                    <a:lnR w="9525">
                      <a:solidFill>
                        <a:srgbClr val="9E9E9E"/>
                      </a:solidFill>
                      <a:prstDash val="solid"/>
                    </a:lnR>
                    <a:solidFill>
                      <a:srgbClr val="FFFFFF"/>
                    </a:solidFill>
                  </a:tcPr>
                </a:tc>
                <a:tc>
                  <a:txBody>
                    <a:bodyPr/>
                    <a:lstStyle/>
                    <a:p>
                      <a:pPr marL="85725">
                        <a:lnSpc>
                          <a:spcPct val="100000"/>
                        </a:lnSpc>
                        <a:spcBef>
                          <a:spcPts val="1295"/>
                        </a:spcBef>
                      </a:pPr>
                      <a:r>
                        <a:rPr sz="1400" spc="-5" dirty="0">
                          <a:latin typeface="Arial"/>
                          <a:cs typeface="Arial"/>
                        </a:rPr>
                        <a:t>Age</a:t>
                      </a:r>
                      <a:r>
                        <a:rPr sz="1400" spc="-25" dirty="0">
                          <a:latin typeface="Arial"/>
                          <a:cs typeface="Arial"/>
                        </a:rPr>
                        <a:t> </a:t>
                      </a:r>
                      <a:r>
                        <a:rPr sz="1400" spc="-5" dirty="0">
                          <a:latin typeface="Arial"/>
                          <a:cs typeface="Arial"/>
                        </a:rPr>
                        <a:t>Group</a:t>
                      </a:r>
                      <a:r>
                        <a:rPr sz="1400" spc="-20" dirty="0">
                          <a:latin typeface="Arial"/>
                          <a:cs typeface="Arial"/>
                        </a:rPr>
                        <a:t> </a:t>
                      </a:r>
                      <a:r>
                        <a:rPr sz="1400" spc="-5" dirty="0">
                          <a:latin typeface="Arial"/>
                          <a:cs typeface="Arial"/>
                        </a:rPr>
                        <a:t>35-54</a:t>
                      </a:r>
                      <a:endParaRPr sz="1400" dirty="0">
                        <a:latin typeface="Arial"/>
                        <a:cs typeface="Arial"/>
                      </a:endParaRPr>
                    </a:p>
                  </a:txBody>
                  <a:tcPr marL="0" marR="0" marT="164465" marB="0">
                    <a:lnL w="9525">
                      <a:solidFill>
                        <a:srgbClr val="9E9E9E"/>
                      </a:solidFill>
                      <a:prstDash val="solid"/>
                    </a:lnL>
                    <a:lnR w="9525">
                      <a:solidFill>
                        <a:srgbClr val="9E9E9E"/>
                      </a:solidFill>
                      <a:prstDash val="solid"/>
                    </a:lnR>
                    <a:solidFill>
                      <a:srgbClr val="FFFFFF"/>
                    </a:solidFill>
                  </a:tcPr>
                </a:tc>
                <a:extLst>
                  <a:ext uri="{0D108BD9-81ED-4DB2-BD59-A6C34878D82A}">
                    <a16:rowId xmlns:a16="http://schemas.microsoft.com/office/drawing/2014/main" val="1184465586"/>
                  </a:ext>
                </a:extLst>
              </a:tr>
              <a:tr h="827589">
                <a:tc>
                  <a:txBody>
                    <a:bodyPr/>
                    <a:lstStyle/>
                    <a:p>
                      <a:pPr marL="85725">
                        <a:lnSpc>
                          <a:spcPct val="100000"/>
                        </a:lnSpc>
                        <a:spcBef>
                          <a:spcPts val="470"/>
                        </a:spcBef>
                      </a:pPr>
                      <a:r>
                        <a:rPr sz="1400" dirty="0">
                          <a:latin typeface="Arial"/>
                          <a:cs typeface="Arial"/>
                        </a:rPr>
                        <a:t>Marital</a:t>
                      </a:r>
                      <a:r>
                        <a:rPr sz="1400" spc="-25" dirty="0">
                          <a:latin typeface="Arial"/>
                          <a:cs typeface="Arial"/>
                        </a:rPr>
                        <a:t> </a:t>
                      </a:r>
                      <a:r>
                        <a:rPr sz="1400" spc="-5" dirty="0">
                          <a:latin typeface="Arial"/>
                          <a:cs typeface="Arial"/>
                        </a:rPr>
                        <a:t>Status</a:t>
                      </a:r>
                      <a:r>
                        <a:rPr sz="1400" spc="-20" dirty="0">
                          <a:latin typeface="Arial"/>
                          <a:cs typeface="Arial"/>
                        </a:rPr>
                        <a:t> </a:t>
                      </a:r>
                      <a:r>
                        <a:rPr sz="1400" spc="-5" dirty="0">
                          <a:latin typeface="Arial"/>
                          <a:cs typeface="Arial"/>
                        </a:rPr>
                        <a:t>general</a:t>
                      </a:r>
                      <a:endParaRPr sz="1400">
                        <a:latin typeface="Arial"/>
                        <a:cs typeface="Arial"/>
                      </a:endParaRPr>
                    </a:p>
                  </a:txBody>
                  <a:tcPr marL="0" marR="0" marT="59690" marB="0">
                    <a:lnL w="9525">
                      <a:solidFill>
                        <a:srgbClr val="9E9E9E"/>
                      </a:solidFill>
                      <a:prstDash val="solid"/>
                    </a:lnL>
                    <a:lnR w="9525">
                      <a:solidFill>
                        <a:srgbClr val="9E9E9E"/>
                      </a:solidFill>
                      <a:prstDash val="solid"/>
                    </a:lnR>
                    <a:solidFill>
                      <a:srgbClr val="FFFFFF"/>
                    </a:solidFill>
                  </a:tcPr>
                </a:tc>
                <a:tc>
                  <a:txBody>
                    <a:bodyPr/>
                    <a:lstStyle/>
                    <a:p>
                      <a:pPr marL="85725" marR="344170">
                        <a:lnSpc>
                          <a:spcPts val="1650"/>
                        </a:lnSpc>
                        <a:spcBef>
                          <a:spcPts val="1075"/>
                        </a:spcBef>
                      </a:pPr>
                      <a:r>
                        <a:rPr sz="1400" dirty="0">
                          <a:latin typeface="Arial"/>
                          <a:cs typeface="Arial"/>
                        </a:rPr>
                        <a:t>Mostly</a:t>
                      </a:r>
                      <a:r>
                        <a:rPr sz="1400" spc="-40" dirty="0">
                          <a:latin typeface="Arial"/>
                          <a:cs typeface="Arial"/>
                        </a:rPr>
                        <a:t> </a:t>
                      </a:r>
                      <a:r>
                        <a:rPr sz="1400" dirty="0">
                          <a:latin typeface="Arial"/>
                          <a:cs typeface="Arial"/>
                        </a:rPr>
                        <a:t>Married</a:t>
                      </a:r>
                      <a:r>
                        <a:rPr sz="1400" spc="-35" dirty="0">
                          <a:latin typeface="Arial"/>
                          <a:cs typeface="Arial"/>
                        </a:rPr>
                        <a:t> </a:t>
                      </a:r>
                      <a:r>
                        <a:rPr sz="1400" spc="-5" dirty="0">
                          <a:latin typeface="Arial"/>
                          <a:cs typeface="Arial"/>
                        </a:rPr>
                        <a:t>with</a:t>
                      </a:r>
                      <a:r>
                        <a:rPr sz="1400" spc="-35" dirty="0">
                          <a:latin typeface="Arial"/>
                          <a:cs typeface="Arial"/>
                        </a:rPr>
                        <a:t> </a:t>
                      </a:r>
                      <a:r>
                        <a:rPr sz="1400" spc="-5" dirty="0">
                          <a:latin typeface="Arial"/>
                          <a:cs typeface="Arial"/>
                        </a:rPr>
                        <a:t>large </a:t>
                      </a:r>
                      <a:r>
                        <a:rPr sz="1400" spc="-370" dirty="0">
                          <a:latin typeface="Arial"/>
                          <a:cs typeface="Arial"/>
                        </a:rPr>
                        <a:t> </a:t>
                      </a:r>
                      <a:r>
                        <a:rPr sz="1400" spc="-5" dirty="0">
                          <a:latin typeface="Arial"/>
                          <a:cs typeface="Arial"/>
                        </a:rPr>
                        <a:t>families</a:t>
                      </a:r>
                      <a:endParaRPr sz="1400">
                        <a:latin typeface="Arial"/>
                        <a:cs typeface="Arial"/>
                      </a:endParaRPr>
                    </a:p>
                  </a:txBody>
                  <a:tcPr marL="0" marR="0" marT="136525" marB="0">
                    <a:lnL w="9525">
                      <a:solidFill>
                        <a:srgbClr val="9E9E9E"/>
                      </a:solidFill>
                      <a:prstDash val="solid"/>
                    </a:lnL>
                    <a:lnR w="9525">
                      <a:solidFill>
                        <a:srgbClr val="9E9E9E"/>
                      </a:solidFill>
                      <a:prstDash val="solid"/>
                    </a:lnR>
                    <a:solidFill>
                      <a:srgbClr val="FFFFFF"/>
                    </a:solidFill>
                  </a:tcPr>
                </a:tc>
                <a:tc>
                  <a:txBody>
                    <a:bodyPr/>
                    <a:lstStyle/>
                    <a:p>
                      <a:pPr marL="85725">
                        <a:lnSpc>
                          <a:spcPct val="100000"/>
                        </a:lnSpc>
                        <a:spcBef>
                          <a:spcPts val="470"/>
                        </a:spcBef>
                      </a:pPr>
                      <a:r>
                        <a:rPr sz="1400" dirty="0">
                          <a:latin typeface="Arial"/>
                          <a:cs typeface="Arial"/>
                        </a:rPr>
                        <a:t>Mostly</a:t>
                      </a:r>
                      <a:r>
                        <a:rPr sz="1400" spc="-30" dirty="0">
                          <a:latin typeface="Arial"/>
                          <a:cs typeface="Arial"/>
                        </a:rPr>
                        <a:t> </a:t>
                      </a:r>
                      <a:r>
                        <a:rPr sz="1400" dirty="0">
                          <a:latin typeface="Arial"/>
                          <a:cs typeface="Arial"/>
                        </a:rPr>
                        <a:t>Married</a:t>
                      </a:r>
                    </a:p>
                  </a:txBody>
                  <a:tcPr marL="0" marR="0" marT="59690" marB="0">
                    <a:lnL w="9525">
                      <a:solidFill>
                        <a:srgbClr val="9E9E9E"/>
                      </a:solidFill>
                      <a:prstDash val="solid"/>
                    </a:lnL>
                    <a:lnR w="9525">
                      <a:solidFill>
                        <a:srgbClr val="9E9E9E"/>
                      </a:solidFill>
                      <a:prstDash val="solid"/>
                    </a:lnR>
                    <a:solidFill>
                      <a:srgbClr val="FFFFFF"/>
                    </a:solidFill>
                  </a:tcPr>
                </a:tc>
                <a:extLst>
                  <a:ext uri="{0D108BD9-81ED-4DB2-BD59-A6C34878D82A}">
                    <a16:rowId xmlns:a16="http://schemas.microsoft.com/office/drawing/2014/main" val="718678880"/>
                  </a:ext>
                </a:extLst>
              </a:tr>
            </a:tbl>
          </a:graphicData>
        </a:graphic>
      </p:graphicFrame>
      <p:sp>
        <p:nvSpPr>
          <p:cNvPr id="6" name="object 2">
            <a:extLst>
              <a:ext uri="{FF2B5EF4-FFF2-40B4-BE49-F238E27FC236}">
                <a16:creationId xmlns:a16="http://schemas.microsoft.com/office/drawing/2014/main" id="{BA855F9C-24F9-844B-B6AD-D052D50DCC82}"/>
              </a:ext>
            </a:extLst>
          </p:cNvPr>
          <p:cNvSpPr txBox="1">
            <a:spLocks noGrp="1"/>
          </p:cNvSpPr>
          <p:nvPr>
            <p:ph type="title"/>
          </p:nvPr>
        </p:nvSpPr>
        <p:spPr>
          <a:xfrm>
            <a:off x="556592" y="135905"/>
            <a:ext cx="8340918" cy="386773"/>
          </a:xfrm>
          <a:prstGeom prst="rect">
            <a:avLst/>
          </a:prstGeom>
        </p:spPr>
        <p:txBody>
          <a:bodyPr vert="horz" wrap="square" lIns="0" tIns="12700" rIns="0" bIns="0" rtlCol="0">
            <a:spAutoFit/>
          </a:bodyPr>
          <a:lstStyle/>
          <a:p>
            <a:pPr marL="12700" algn="l" defTabSz="914400">
              <a:spcBef>
                <a:spcPct val="0"/>
              </a:spcBef>
            </a:pPr>
            <a:r>
              <a:rPr sz="2700" b="1" spc="-20" dirty="0">
                <a:latin typeface="Arial" panose="020B0604020202020204" pitchFamily="34" charset="0"/>
                <a:cs typeface="Arial" panose="020B0604020202020204" pitchFamily="34" charset="0"/>
              </a:rPr>
              <a:t>Customer Segments and Profile</a:t>
            </a:r>
          </a:p>
        </p:txBody>
      </p:sp>
      <p:pic>
        <p:nvPicPr>
          <p:cNvPr id="8" name="Picture 7" descr="Graphical user interface&#10;&#10;Description automatically generated">
            <a:extLst>
              <a:ext uri="{FF2B5EF4-FFF2-40B4-BE49-F238E27FC236}">
                <a16:creationId xmlns:a16="http://schemas.microsoft.com/office/drawing/2014/main" id="{7DC932F3-C32C-B14A-8834-F536BF6CFA78}"/>
              </a:ext>
            </a:extLst>
          </p:cNvPr>
          <p:cNvPicPr>
            <a:picLocks noChangeAspect="1"/>
          </p:cNvPicPr>
          <p:nvPr/>
        </p:nvPicPr>
        <p:blipFill>
          <a:blip r:embed="rId2"/>
          <a:stretch>
            <a:fillRect/>
          </a:stretch>
        </p:blipFill>
        <p:spPr>
          <a:xfrm>
            <a:off x="278295" y="902971"/>
            <a:ext cx="2639833" cy="1307492"/>
          </a:xfrm>
          <a:prstGeom prst="rect">
            <a:avLst/>
          </a:prstGeom>
        </p:spPr>
      </p:pic>
      <p:pic>
        <p:nvPicPr>
          <p:cNvPr id="10" name="Picture 9" descr="A picture containing person, indoor, vegetable&#10;&#10;Description automatically generated">
            <a:extLst>
              <a:ext uri="{FF2B5EF4-FFF2-40B4-BE49-F238E27FC236}">
                <a16:creationId xmlns:a16="http://schemas.microsoft.com/office/drawing/2014/main" id="{732B63DE-16A0-2840-AF65-BF4ABB76BA9F}"/>
              </a:ext>
            </a:extLst>
          </p:cNvPr>
          <p:cNvPicPr>
            <a:picLocks noChangeAspect="1"/>
          </p:cNvPicPr>
          <p:nvPr/>
        </p:nvPicPr>
        <p:blipFill>
          <a:blip r:embed="rId3"/>
          <a:stretch>
            <a:fillRect/>
          </a:stretch>
        </p:blipFill>
        <p:spPr>
          <a:xfrm>
            <a:off x="5939623" y="902971"/>
            <a:ext cx="2544417" cy="1307493"/>
          </a:xfrm>
          <a:prstGeom prst="rect">
            <a:avLst/>
          </a:prstGeom>
        </p:spPr>
      </p:pic>
      <p:pic>
        <p:nvPicPr>
          <p:cNvPr id="12" name="Picture 11" descr="A pile of paper money&#10;&#10;Description automatically generated with low confidence">
            <a:extLst>
              <a:ext uri="{FF2B5EF4-FFF2-40B4-BE49-F238E27FC236}">
                <a16:creationId xmlns:a16="http://schemas.microsoft.com/office/drawing/2014/main" id="{ADDCAEDD-5CE1-CC44-B41D-8BCF87E488CC}"/>
              </a:ext>
            </a:extLst>
          </p:cNvPr>
          <p:cNvPicPr>
            <a:picLocks noChangeAspect="1"/>
          </p:cNvPicPr>
          <p:nvPr/>
        </p:nvPicPr>
        <p:blipFill>
          <a:blip r:embed="rId4"/>
          <a:stretch>
            <a:fillRect/>
          </a:stretch>
        </p:blipFill>
        <p:spPr>
          <a:xfrm>
            <a:off x="3140766" y="902971"/>
            <a:ext cx="2472855" cy="1280873"/>
          </a:xfrm>
          <a:prstGeom prst="rect">
            <a:avLst/>
          </a:prstGeom>
        </p:spPr>
      </p:pic>
    </p:spTree>
    <p:extLst>
      <p:ext uri="{BB962C8B-B14F-4D97-AF65-F5344CB8AC3E}">
        <p14:creationId xmlns:p14="http://schemas.microsoft.com/office/powerpoint/2010/main" val="147287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Data Findings</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010261" y="400621"/>
            <a:ext cx="5967172" cy="938783"/>
          </a:xfrm>
          <a:prstGeom prst="rect">
            <a:avLst/>
          </a:prstGeom>
          <a:noFill/>
        </p:spPr>
        <p:txBody>
          <a:bodyPr wrap="square" rtlCol="0">
            <a:spAutoFit/>
          </a:bodyPr>
          <a:lstStyle/>
          <a:p>
            <a:pPr marL="228600" algn="just" defTabSz="914400">
              <a:lnSpc>
                <a:spcPct val="110000"/>
              </a:lnSpc>
              <a:spcAft>
                <a:spcPts val="600"/>
              </a:spcAft>
              <a:buClr>
                <a:schemeClr val="tx1"/>
              </a:buClr>
              <a:buSzPts val="1800"/>
            </a:pPr>
            <a:r>
              <a:rPr lang="en-US" sz="1400" dirty="0">
                <a:latin typeface="Arial" panose="020B0604020202020204" pitchFamily="34" charset="0"/>
                <a:cs typeface="Arial" panose="020B0604020202020204" pitchFamily="34" charset="0"/>
              </a:rPr>
              <a:t>Focused on Cluster/Segment 2: - Average Coupon Discount of $3.94</a:t>
            </a:r>
          </a:p>
          <a:p>
            <a:pPr marL="742950" lvl="2" indent="-285750" algn="just" defTabSz="914400">
              <a:lnSpc>
                <a:spcPct val="110000"/>
              </a:lnSpc>
              <a:spcAft>
                <a:spcPts val="600"/>
              </a:spcAft>
              <a:buClr>
                <a:schemeClr val="tx1"/>
              </a:buClr>
              <a:buSzPts val="1800"/>
              <a:buFont typeface="Arial" panose="020B0604020202020204" pitchFamily="34" charset="0"/>
              <a:buChar char="•"/>
            </a:pPr>
            <a:r>
              <a:rPr lang="en-US" sz="1400" dirty="0">
                <a:latin typeface="Arial" panose="020B0604020202020204" pitchFamily="34" charset="0"/>
                <a:cs typeface="Arial" panose="020B0604020202020204" pitchFamily="34" charset="0"/>
              </a:rPr>
              <a:t>Slightly above average coupon rate of -$3.52</a:t>
            </a:r>
          </a:p>
          <a:p>
            <a:pPr marL="742950" lvl="2" indent="-285750" algn="just" defTabSz="914400">
              <a:lnSpc>
                <a:spcPct val="110000"/>
              </a:lnSpc>
              <a:spcAft>
                <a:spcPts val="600"/>
              </a:spcAft>
              <a:buClr>
                <a:schemeClr val="tx1"/>
              </a:buClr>
              <a:buSzPts val="1800"/>
              <a:buFont typeface="Arial" panose="020B0604020202020204" pitchFamily="34" charset="0"/>
              <a:buChar char="•"/>
            </a:pPr>
            <a:r>
              <a:rPr lang="en-US" sz="1400" dirty="0">
                <a:latin typeface="Arial" panose="020B0604020202020204" pitchFamily="34" charset="0"/>
                <a:cs typeface="Arial" panose="020B0604020202020204" pitchFamily="34" charset="0"/>
              </a:rPr>
              <a:t>Cluster 2 has 8,329 households out of 46,757 total</a:t>
            </a:r>
          </a:p>
        </p:txBody>
      </p:sp>
      <p:pic>
        <p:nvPicPr>
          <p:cNvPr id="4" name="Picture 3">
            <a:extLst>
              <a:ext uri="{FF2B5EF4-FFF2-40B4-BE49-F238E27FC236}">
                <a16:creationId xmlns:a16="http://schemas.microsoft.com/office/drawing/2014/main" id="{3CE2C259-F850-FF45-BEDB-EEEFB88A6E6F}"/>
              </a:ext>
            </a:extLst>
          </p:cNvPr>
          <p:cNvPicPr>
            <a:picLocks noChangeAspect="1"/>
          </p:cNvPicPr>
          <p:nvPr/>
        </p:nvPicPr>
        <p:blipFill>
          <a:blip r:embed="rId6"/>
          <a:stretch>
            <a:fillRect/>
          </a:stretch>
        </p:blipFill>
        <p:spPr>
          <a:xfrm>
            <a:off x="3603762" y="1613369"/>
            <a:ext cx="4437579" cy="1397919"/>
          </a:xfrm>
          <a:prstGeom prst="rect">
            <a:avLst/>
          </a:prstGeom>
        </p:spPr>
      </p:pic>
    </p:spTree>
    <p:extLst>
      <p:ext uri="{BB962C8B-B14F-4D97-AF65-F5344CB8AC3E}">
        <p14:creationId xmlns:p14="http://schemas.microsoft.com/office/powerpoint/2010/main" val="13757587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{286E884C-D65D-A64F-8875-2515BA89D4AF}tf10001073</Template>
  <TotalTime>419</TotalTime>
  <Words>890</Words>
  <Application>Microsoft Macintosh PowerPoint</Application>
  <PresentationFormat>On-screen Show (16:9)</PresentationFormat>
  <Paragraphs>115</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Courier New</vt:lpstr>
      <vt:lpstr>Comic Sans MS</vt:lpstr>
      <vt:lpstr>Tw Cen MT</vt:lpstr>
      <vt:lpstr>Calibri</vt:lpstr>
      <vt:lpstr>Arial</vt:lpstr>
      <vt:lpstr>Droplet</vt:lpstr>
      <vt:lpstr>The Complete Journey</vt:lpstr>
      <vt:lpstr>Executive summary</vt:lpstr>
      <vt:lpstr>Research Objectives (Questions)</vt:lpstr>
      <vt:lpstr>Dataset (Combination of multiple data files)</vt:lpstr>
      <vt:lpstr>Descriptive Analysis</vt:lpstr>
      <vt:lpstr>Data Transformation</vt:lpstr>
      <vt:lpstr>K- Number of Clusters</vt:lpstr>
      <vt:lpstr>Customer Segments and Profile</vt:lpstr>
      <vt:lpstr>Data Findings</vt:lpstr>
      <vt:lpstr>Data Findings (Apriori rule association)</vt:lpstr>
      <vt:lpstr>Calculating coupon value</vt:lpstr>
      <vt:lpstr>Calculating coupon value</vt:lpstr>
      <vt:lpstr>Expected Lift</vt:lpstr>
      <vt:lpstr>Recommendation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Prasad Kulkarni</cp:lastModifiedBy>
  <cp:revision>38</cp:revision>
  <dcterms:modified xsi:type="dcterms:W3CDTF">2021-03-22T16:56:55Z</dcterms:modified>
</cp:coreProperties>
</file>