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2.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3.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4.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37" r:id="rId1"/>
  </p:sldMasterIdLst>
  <p:notesMasterIdLst>
    <p:notesMasterId r:id="rId25"/>
  </p:notesMasterIdLst>
  <p:sldIdLst>
    <p:sldId id="257" r:id="rId2"/>
    <p:sldId id="259" r:id="rId3"/>
    <p:sldId id="18263" r:id="rId4"/>
    <p:sldId id="262" r:id="rId5"/>
    <p:sldId id="263" r:id="rId6"/>
    <p:sldId id="18265" r:id="rId7"/>
    <p:sldId id="18267" r:id="rId8"/>
    <p:sldId id="18291" r:id="rId9"/>
    <p:sldId id="18269" r:id="rId10"/>
    <p:sldId id="18272" r:id="rId11"/>
    <p:sldId id="18274" r:id="rId12"/>
    <p:sldId id="18292" r:id="rId13"/>
    <p:sldId id="18275" r:id="rId14"/>
    <p:sldId id="18287" r:id="rId15"/>
    <p:sldId id="18288" r:id="rId16"/>
    <p:sldId id="18282" r:id="rId17"/>
    <p:sldId id="18289" r:id="rId18"/>
    <p:sldId id="18290" r:id="rId19"/>
    <p:sldId id="18264" r:id="rId20"/>
    <p:sldId id="18286" r:id="rId21"/>
    <p:sldId id="18277" r:id="rId22"/>
    <p:sldId id="18266" r:id="rId23"/>
    <p:sldId id="4230"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640660B-5B4D-F0A3-06B4-34D8B136162D}" name="Anna Wilson" initials="AW" userId="S::anna.wilson@ibotta.com::8e8a164b-d4da-41e1-ac66-1ad0a242ddbc" providerId="AD"/>
  <p188:author id="{B44D0E3E-4E6F-7945-A68A-DFC76D9D66A4}" name="Brooke Thomas" initials="BT" userId="S::bthomas010@regis.edu::33926454-1ea4-4ac1-bda2-c3a6d97d2db0"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23BA1"/>
    <a:srgbClr val="4BA0D2"/>
    <a:srgbClr val="E1E1E1"/>
    <a:srgbClr val="C10000"/>
    <a:srgbClr val="C00000"/>
    <a:srgbClr val="006F33"/>
    <a:srgbClr val="378C5C"/>
    <a:srgbClr val="D79F36"/>
    <a:srgbClr val="D08E25"/>
    <a:srgbClr val="AED4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6097C0-008C-47B2-A063-A151DD7ABDC4}" v="17" dt="2023-06-05T13:13:52.2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4"/>
    <p:restoredTop sz="95633"/>
  </p:normalViewPr>
  <p:slideViewPr>
    <p:cSldViewPr snapToGrid="0" snapToObjects="1" showGuides="1">
      <p:cViewPr>
        <p:scale>
          <a:sx n="80" d="100"/>
          <a:sy n="80" d="100"/>
        </p:scale>
        <p:origin x="784"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urtney Schlossareck" userId="21453887-4efc-43a4-8c2c-7082bd6f8226" providerId="ADAL" clId="{946097C0-008C-47B2-A063-A151DD7ABDC4}"/>
    <pc:docChg chg="undo custSel addSld modSld">
      <pc:chgData name="Courtney Schlossareck" userId="21453887-4efc-43a4-8c2c-7082bd6f8226" providerId="ADAL" clId="{946097C0-008C-47B2-A063-A151DD7ABDC4}" dt="2023-06-05T13:15:45.090" v="709" actId="113"/>
      <pc:docMkLst>
        <pc:docMk/>
      </pc:docMkLst>
      <pc:sldChg chg="modSp mod">
        <pc:chgData name="Courtney Schlossareck" userId="21453887-4efc-43a4-8c2c-7082bd6f8226" providerId="ADAL" clId="{946097C0-008C-47B2-A063-A151DD7ABDC4}" dt="2023-06-05T13:03:35.527" v="41" actId="403"/>
        <pc:sldMkLst>
          <pc:docMk/>
          <pc:sldMk cId="107721209" sldId="262"/>
        </pc:sldMkLst>
        <pc:spChg chg="mod">
          <ac:chgData name="Courtney Schlossareck" userId="21453887-4efc-43a4-8c2c-7082bd6f8226" providerId="ADAL" clId="{946097C0-008C-47B2-A063-A151DD7ABDC4}" dt="2023-06-05T13:02:27.229" v="35" actId="403"/>
          <ac:spMkLst>
            <pc:docMk/>
            <pc:sldMk cId="107721209" sldId="262"/>
            <ac:spMk id="14" creationId="{8A886B99-9809-A246-8D28-6662C88288B4}"/>
          </ac:spMkLst>
        </pc:spChg>
        <pc:spChg chg="mod">
          <ac:chgData name="Courtney Schlossareck" userId="21453887-4efc-43a4-8c2c-7082bd6f8226" providerId="ADAL" clId="{946097C0-008C-47B2-A063-A151DD7ABDC4}" dt="2023-06-05T13:03:35.527" v="41" actId="403"/>
          <ac:spMkLst>
            <pc:docMk/>
            <pc:sldMk cId="107721209" sldId="262"/>
            <ac:spMk id="39" creationId="{F9F41ACC-0FEF-1944-A291-F6FD6FEFDD85}"/>
          </ac:spMkLst>
        </pc:spChg>
      </pc:sldChg>
      <pc:sldChg chg="modSp mod">
        <pc:chgData name="Courtney Schlossareck" userId="21453887-4efc-43a4-8c2c-7082bd6f8226" providerId="ADAL" clId="{946097C0-008C-47B2-A063-A151DD7ABDC4}" dt="2023-06-05T13:00:57.215" v="4" actId="20577"/>
        <pc:sldMkLst>
          <pc:docMk/>
          <pc:sldMk cId="1880408042" sldId="18263"/>
        </pc:sldMkLst>
        <pc:graphicFrameChg chg="modGraphic">
          <ac:chgData name="Courtney Schlossareck" userId="21453887-4efc-43a4-8c2c-7082bd6f8226" providerId="ADAL" clId="{946097C0-008C-47B2-A063-A151DD7ABDC4}" dt="2023-06-05T13:00:57.215" v="4" actId="20577"/>
          <ac:graphicFrameMkLst>
            <pc:docMk/>
            <pc:sldMk cId="1880408042" sldId="18263"/>
            <ac:graphicFrameMk id="6" creationId="{9FF643BA-3B12-5447-3F24-EB9B19B3C9DB}"/>
          </ac:graphicFrameMkLst>
        </pc:graphicFrameChg>
      </pc:sldChg>
      <pc:sldChg chg="modSp mod">
        <pc:chgData name="Courtney Schlossareck" userId="21453887-4efc-43a4-8c2c-7082bd6f8226" providerId="ADAL" clId="{946097C0-008C-47B2-A063-A151DD7ABDC4}" dt="2023-06-05T13:04:03.013" v="47" actId="403"/>
        <pc:sldMkLst>
          <pc:docMk/>
          <pc:sldMk cId="4250886409" sldId="18265"/>
        </pc:sldMkLst>
        <pc:spChg chg="mod">
          <ac:chgData name="Courtney Schlossareck" userId="21453887-4efc-43a4-8c2c-7082bd6f8226" providerId="ADAL" clId="{946097C0-008C-47B2-A063-A151DD7ABDC4}" dt="2023-06-05T13:04:03.013" v="47" actId="403"/>
          <ac:spMkLst>
            <pc:docMk/>
            <pc:sldMk cId="4250886409" sldId="18265"/>
            <ac:spMk id="13" creationId="{05BDD418-2EDA-135C-31C3-44C8B85169F4}"/>
          </ac:spMkLst>
        </pc:spChg>
        <pc:spChg chg="mod">
          <ac:chgData name="Courtney Schlossareck" userId="21453887-4efc-43a4-8c2c-7082bd6f8226" providerId="ADAL" clId="{946097C0-008C-47B2-A063-A151DD7ABDC4}" dt="2023-06-05T13:04:03.013" v="47" actId="403"/>
          <ac:spMkLst>
            <pc:docMk/>
            <pc:sldMk cId="4250886409" sldId="18265"/>
            <ac:spMk id="18" creationId="{A417EAF1-2A88-CACD-F1A4-CCCD6BEEFF02}"/>
          </ac:spMkLst>
        </pc:spChg>
        <pc:spChg chg="mod">
          <ac:chgData name="Courtney Schlossareck" userId="21453887-4efc-43a4-8c2c-7082bd6f8226" providerId="ADAL" clId="{946097C0-008C-47B2-A063-A151DD7ABDC4}" dt="2023-06-05T13:04:03.013" v="47" actId="403"/>
          <ac:spMkLst>
            <pc:docMk/>
            <pc:sldMk cId="4250886409" sldId="18265"/>
            <ac:spMk id="20" creationId="{E9D04EEE-ED86-539B-3325-D5AAFC506700}"/>
          </ac:spMkLst>
        </pc:spChg>
      </pc:sldChg>
      <pc:sldChg chg="addSp delSp modSp mod">
        <pc:chgData name="Courtney Schlossareck" userId="21453887-4efc-43a4-8c2c-7082bd6f8226" providerId="ADAL" clId="{946097C0-008C-47B2-A063-A151DD7ABDC4}" dt="2023-06-05T13:06:22.425" v="288" actId="20577"/>
        <pc:sldMkLst>
          <pc:docMk/>
          <pc:sldMk cId="1197392662" sldId="18267"/>
        </pc:sldMkLst>
        <pc:spChg chg="mod">
          <ac:chgData name="Courtney Schlossareck" userId="21453887-4efc-43a4-8c2c-7082bd6f8226" providerId="ADAL" clId="{946097C0-008C-47B2-A063-A151DD7ABDC4}" dt="2023-06-05T13:06:22.425" v="288" actId="20577"/>
          <ac:spMkLst>
            <pc:docMk/>
            <pc:sldMk cId="1197392662" sldId="18267"/>
            <ac:spMk id="4" creationId="{91A3E936-6BCD-4862-E0C4-7655AFC4F373}"/>
          </ac:spMkLst>
        </pc:spChg>
        <pc:spChg chg="add mod">
          <ac:chgData name="Courtney Schlossareck" userId="21453887-4efc-43a4-8c2c-7082bd6f8226" providerId="ADAL" clId="{946097C0-008C-47B2-A063-A151DD7ABDC4}" dt="2023-06-05T13:04:42.828" v="62" actId="207"/>
          <ac:spMkLst>
            <pc:docMk/>
            <pc:sldMk cId="1197392662" sldId="18267"/>
            <ac:spMk id="9" creationId="{CE0A7F50-100A-8F04-9AB1-8843EEF3E33F}"/>
          </ac:spMkLst>
        </pc:spChg>
        <pc:spChg chg="add mod">
          <ac:chgData name="Courtney Schlossareck" userId="21453887-4efc-43a4-8c2c-7082bd6f8226" providerId="ADAL" clId="{946097C0-008C-47B2-A063-A151DD7ABDC4}" dt="2023-06-05T13:04:52.648" v="72" actId="1035"/>
          <ac:spMkLst>
            <pc:docMk/>
            <pc:sldMk cId="1197392662" sldId="18267"/>
            <ac:spMk id="13" creationId="{32A17102-2DB1-01DD-3C1D-0914EB0CE6B5}"/>
          </ac:spMkLst>
        </pc:spChg>
        <pc:spChg chg="add mod">
          <ac:chgData name="Courtney Schlossareck" userId="21453887-4efc-43a4-8c2c-7082bd6f8226" providerId="ADAL" clId="{946097C0-008C-47B2-A063-A151DD7ABDC4}" dt="2023-06-05T13:04:57.141" v="75" actId="20577"/>
          <ac:spMkLst>
            <pc:docMk/>
            <pc:sldMk cId="1197392662" sldId="18267"/>
            <ac:spMk id="15" creationId="{E02587CC-DF58-EB14-9C70-E6838602177D}"/>
          </ac:spMkLst>
        </pc:spChg>
        <pc:spChg chg="mod">
          <ac:chgData name="Courtney Schlossareck" userId="21453887-4efc-43a4-8c2c-7082bd6f8226" providerId="ADAL" clId="{946097C0-008C-47B2-A063-A151DD7ABDC4}" dt="2023-06-05T13:05:08.754" v="79" actId="1076"/>
          <ac:spMkLst>
            <pc:docMk/>
            <pc:sldMk cId="1197392662" sldId="18267"/>
            <ac:spMk id="80" creationId="{CDA76B58-5C6B-5E66-2F47-86EFD0D92B08}"/>
          </ac:spMkLst>
        </pc:spChg>
        <pc:grpChg chg="add del">
          <ac:chgData name="Courtney Schlossareck" userId="21453887-4efc-43a4-8c2c-7082bd6f8226" providerId="ADAL" clId="{946097C0-008C-47B2-A063-A151DD7ABDC4}" dt="2023-06-05T13:04:25.726" v="50" actId="478"/>
          <ac:grpSpMkLst>
            <pc:docMk/>
            <pc:sldMk cId="1197392662" sldId="18267"/>
            <ac:grpSpMk id="47" creationId="{D2EB9482-B445-BF11-F459-597E6CF37E17}"/>
          </ac:grpSpMkLst>
        </pc:grpChg>
        <pc:graphicFrameChg chg="topLvl">
          <ac:chgData name="Courtney Schlossareck" userId="21453887-4efc-43a4-8c2c-7082bd6f8226" providerId="ADAL" clId="{946097C0-008C-47B2-A063-A151DD7ABDC4}" dt="2023-06-05T13:04:25.726" v="50" actId="478"/>
          <ac:graphicFrameMkLst>
            <pc:docMk/>
            <pc:sldMk cId="1197392662" sldId="18267"/>
            <ac:graphicFrameMk id="48" creationId="{2F960C22-94D9-0D52-668D-7B5B9F08938D}"/>
          </ac:graphicFrameMkLst>
        </pc:graphicFrameChg>
        <pc:graphicFrameChg chg="del topLvl">
          <ac:chgData name="Courtney Schlossareck" userId="21453887-4efc-43a4-8c2c-7082bd6f8226" providerId="ADAL" clId="{946097C0-008C-47B2-A063-A151DD7ABDC4}" dt="2023-06-05T13:04:25.726" v="50" actId="478"/>
          <ac:graphicFrameMkLst>
            <pc:docMk/>
            <pc:sldMk cId="1197392662" sldId="18267"/>
            <ac:graphicFrameMk id="49" creationId="{1C968AC3-EE02-CA09-1879-AD888AACC7CF}"/>
          </ac:graphicFrameMkLst>
        </pc:graphicFrameChg>
        <pc:graphicFrameChg chg="modGraphic">
          <ac:chgData name="Courtney Schlossareck" userId="21453887-4efc-43a4-8c2c-7082bd6f8226" providerId="ADAL" clId="{946097C0-008C-47B2-A063-A151DD7ABDC4}" dt="2023-06-05T13:05:04.211" v="78" actId="403"/>
          <ac:graphicFrameMkLst>
            <pc:docMk/>
            <pc:sldMk cId="1197392662" sldId="18267"/>
            <ac:graphicFrameMk id="54" creationId="{019536F7-D0C1-3EA0-515F-B8B9246E54E4}"/>
          </ac:graphicFrameMkLst>
        </pc:graphicFrameChg>
      </pc:sldChg>
      <pc:sldChg chg="addSp delSp modSp mod">
        <pc:chgData name="Courtney Schlossareck" userId="21453887-4efc-43a4-8c2c-7082bd6f8226" providerId="ADAL" clId="{946097C0-008C-47B2-A063-A151DD7ABDC4}" dt="2023-06-05T13:08:27.251" v="351" actId="1076"/>
        <pc:sldMkLst>
          <pc:docMk/>
          <pc:sldMk cId="3878961703" sldId="18269"/>
        </pc:sldMkLst>
        <pc:spChg chg="add mod">
          <ac:chgData name="Courtney Schlossareck" userId="21453887-4efc-43a4-8c2c-7082bd6f8226" providerId="ADAL" clId="{946097C0-008C-47B2-A063-A151DD7ABDC4}" dt="2023-06-05T13:07:54.829" v="340" actId="404"/>
          <ac:spMkLst>
            <pc:docMk/>
            <pc:sldMk cId="3878961703" sldId="18269"/>
            <ac:spMk id="8" creationId="{206FC23F-3E6F-A11C-A3BB-585EA5D845E3}"/>
          </ac:spMkLst>
        </pc:spChg>
        <pc:spChg chg="add mod">
          <ac:chgData name="Courtney Schlossareck" userId="21453887-4efc-43a4-8c2c-7082bd6f8226" providerId="ADAL" clId="{946097C0-008C-47B2-A063-A151DD7ABDC4}" dt="2023-06-05T13:07:57.763" v="341" actId="1076"/>
          <ac:spMkLst>
            <pc:docMk/>
            <pc:sldMk cId="3878961703" sldId="18269"/>
            <ac:spMk id="9" creationId="{026AA8DC-62DF-C45D-D4CE-B1E6B5C3B074}"/>
          </ac:spMkLst>
        </pc:spChg>
        <pc:spChg chg="add mod">
          <ac:chgData name="Courtney Schlossareck" userId="21453887-4efc-43a4-8c2c-7082bd6f8226" providerId="ADAL" clId="{946097C0-008C-47B2-A063-A151DD7ABDC4}" dt="2023-06-05T13:07:59.794" v="342" actId="1076"/>
          <ac:spMkLst>
            <pc:docMk/>
            <pc:sldMk cId="3878961703" sldId="18269"/>
            <ac:spMk id="10" creationId="{81C0871D-72C5-7D8D-B7EB-73148F412354}"/>
          </ac:spMkLst>
        </pc:spChg>
        <pc:spChg chg="add mod">
          <ac:chgData name="Courtney Schlossareck" userId="21453887-4efc-43a4-8c2c-7082bd6f8226" providerId="ADAL" clId="{946097C0-008C-47B2-A063-A151DD7ABDC4}" dt="2023-06-05T13:08:07.354" v="345" actId="1076"/>
          <ac:spMkLst>
            <pc:docMk/>
            <pc:sldMk cId="3878961703" sldId="18269"/>
            <ac:spMk id="11" creationId="{61471A1B-717C-2164-6F8C-2BE18F9F4F53}"/>
          </ac:spMkLst>
        </pc:spChg>
        <pc:spChg chg="add mod">
          <ac:chgData name="Courtney Schlossareck" userId="21453887-4efc-43a4-8c2c-7082bd6f8226" providerId="ADAL" clId="{946097C0-008C-47B2-A063-A151DD7ABDC4}" dt="2023-06-05T13:08:04.947" v="344" actId="1076"/>
          <ac:spMkLst>
            <pc:docMk/>
            <pc:sldMk cId="3878961703" sldId="18269"/>
            <ac:spMk id="21" creationId="{3A7A9C2E-507C-A5C7-0CD5-999BFD1AD2BD}"/>
          </ac:spMkLst>
        </pc:spChg>
        <pc:spChg chg="add mod">
          <ac:chgData name="Courtney Schlossareck" userId="21453887-4efc-43a4-8c2c-7082bd6f8226" providerId="ADAL" clId="{946097C0-008C-47B2-A063-A151DD7ABDC4}" dt="2023-06-05T13:08:04.947" v="344" actId="1076"/>
          <ac:spMkLst>
            <pc:docMk/>
            <pc:sldMk cId="3878961703" sldId="18269"/>
            <ac:spMk id="22" creationId="{777D7351-1127-852B-ACE9-818FE66115B4}"/>
          </ac:spMkLst>
        </pc:spChg>
        <pc:spChg chg="add mod">
          <ac:chgData name="Courtney Schlossareck" userId="21453887-4efc-43a4-8c2c-7082bd6f8226" providerId="ADAL" clId="{946097C0-008C-47B2-A063-A151DD7ABDC4}" dt="2023-06-05T13:08:13.973" v="347" actId="1076"/>
          <ac:spMkLst>
            <pc:docMk/>
            <pc:sldMk cId="3878961703" sldId="18269"/>
            <ac:spMk id="25" creationId="{C338924F-5198-4623-B70F-B94BB2D17DF9}"/>
          </ac:spMkLst>
        </pc:spChg>
        <pc:spChg chg="add mod">
          <ac:chgData name="Courtney Schlossareck" userId="21453887-4efc-43a4-8c2c-7082bd6f8226" providerId="ADAL" clId="{946097C0-008C-47B2-A063-A151DD7ABDC4}" dt="2023-06-05T13:08:13.973" v="347" actId="1076"/>
          <ac:spMkLst>
            <pc:docMk/>
            <pc:sldMk cId="3878961703" sldId="18269"/>
            <ac:spMk id="28" creationId="{3FB7A147-965F-F1FE-FABA-A7EB61FB4E34}"/>
          </ac:spMkLst>
        </pc:spChg>
        <pc:spChg chg="add mod">
          <ac:chgData name="Courtney Schlossareck" userId="21453887-4efc-43a4-8c2c-7082bd6f8226" providerId="ADAL" clId="{946097C0-008C-47B2-A063-A151DD7ABDC4}" dt="2023-06-05T13:08:16.355" v="348" actId="1076"/>
          <ac:spMkLst>
            <pc:docMk/>
            <pc:sldMk cId="3878961703" sldId="18269"/>
            <ac:spMk id="29" creationId="{D56C8AD8-6485-2B91-B000-D5F93A058D6F}"/>
          </ac:spMkLst>
        </pc:spChg>
        <pc:grpChg chg="del">
          <ac:chgData name="Courtney Schlossareck" userId="21453887-4efc-43a4-8c2c-7082bd6f8226" providerId="ADAL" clId="{946097C0-008C-47B2-A063-A151DD7ABDC4}" dt="2023-06-05T13:07:22.452" v="337" actId="478"/>
          <ac:grpSpMkLst>
            <pc:docMk/>
            <pc:sldMk cId="3878961703" sldId="18269"/>
            <ac:grpSpMk id="17" creationId="{A23E218B-66ED-2C31-9FF9-C89DB64AA5DD}"/>
          </ac:grpSpMkLst>
        </pc:grpChg>
        <pc:graphicFrameChg chg="topLvl">
          <ac:chgData name="Courtney Schlossareck" userId="21453887-4efc-43a4-8c2c-7082bd6f8226" providerId="ADAL" clId="{946097C0-008C-47B2-A063-A151DD7ABDC4}" dt="2023-06-05T13:07:22.452" v="337" actId="478"/>
          <ac:graphicFrameMkLst>
            <pc:docMk/>
            <pc:sldMk cId="3878961703" sldId="18269"/>
            <ac:graphicFrameMk id="18" creationId="{3A1CA998-BAA6-337A-DCD7-83B231B12147}"/>
          </ac:graphicFrameMkLst>
        </pc:graphicFrameChg>
        <pc:graphicFrameChg chg="del topLvl">
          <ac:chgData name="Courtney Schlossareck" userId="21453887-4efc-43a4-8c2c-7082bd6f8226" providerId="ADAL" clId="{946097C0-008C-47B2-A063-A151DD7ABDC4}" dt="2023-06-05T13:07:22.452" v="337" actId="478"/>
          <ac:graphicFrameMkLst>
            <pc:docMk/>
            <pc:sldMk cId="3878961703" sldId="18269"/>
            <ac:graphicFrameMk id="19" creationId="{DB952A04-E806-000C-5666-0BE70663DD5A}"/>
          </ac:graphicFrameMkLst>
        </pc:graphicFrameChg>
        <pc:graphicFrameChg chg="mod modGraphic">
          <ac:chgData name="Courtney Schlossareck" userId="21453887-4efc-43a4-8c2c-7082bd6f8226" providerId="ADAL" clId="{946097C0-008C-47B2-A063-A151DD7ABDC4}" dt="2023-06-05T13:08:27.251" v="351" actId="1076"/>
          <ac:graphicFrameMkLst>
            <pc:docMk/>
            <pc:sldMk cId="3878961703" sldId="18269"/>
            <ac:graphicFrameMk id="47" creationId="{83E0854C-B7BA-E01C-5DC8-D27612AA2638}"/>
          </ac:graphicFrameMkLst>
        </pc:graphicFrameChg>
      </pc:sldChg>
      <pc:sldChg chg="addSp delSp modSp mod">
        <pc:chgData name="Courtney Schlossareck" userId="21453887-4efc-43a4-8c2c-7082bd6f8226" providerId="ADAL" clId="{946097C0-008C-47B2-A063-A151DD7ABDC4}" dt="2023-06-05T13:11:30.760" v="395" actId="20577"/>
        <pc:sldMkLst>
          <pc:docMk/>
          <pc:sldMk cId="2274990635" sldId="18274"/>
        </pc:sldMkLst>
        <pc:spChg chg="mod">
          <ac:chgData name="Courtney Schlossareck" userId="21453887-4efc-43a4-8c2c-7082bd6f8226" providerId="ADAL" clId="{946097C0-008C-47B2-A063-A151DD7ABDC4}" dt="2023-06-05T13:11:30.760" v="395" actId="20577"/>
          <ac:spMkLst>
            <pc:docMk/>
            <pc:sldMk cId="2274990635" sldId="18274"/>
            <ac:spMk id="4" creationId="{84CFAF0E-8ABA-2803-B09E-F82C5712276E}"/>
          </ac:spMkLst>
        </pc:spChg>
        <pc:spChg chg="mod">
          <ac:chgData name="Courtney Schlossareck" userId="21453887-4efc-43a4-8c2c-7082bd6f8226" providerId="ADAL" clId="{946097C0-008C-47B2-A063-A151DD7ABDC4}" dt="2023-06-05T13:10:12.752" v="365" actId="1076"/>
          <ac:spMkLst>
            <pc:docMk/>
            <pc:sldMk cId="2274990635" sldId="18274"/>
            <ac:spMk id="7" creationId="{6C5B14D8-75A6-5B47-0AA5-4C9589DEE2ED}"/>
          </ac:spMkLst>
        </pc:spChg>
        <pc:spChg chg="mod">
          <ac:chgData name="Courtney Schlossareck" userId="21453887-4efc-43a4-8c2c-7082bd6f8226" providerId="ADAL" clId="{946097C0-008C-47B2-A063-A151DD7ABDC4}" dt="2023-06-05T13:10:12.752" v="365" actId="1076"/>
          <ac:spMkLst>
            <pc:docMk/>
            <pc:sldMk cId="2274990635" sldId="18274"/>
            <ac:spMk id="8" creationId="{58F3F6F2-B8C8-2382-0D97-408DA8A73E46}"/>
          </ac:spMkLst>
        </pc:spChg>
        <pc:spChg chg="add mod">
          <ac:chgData name="Courtney Schlossareck" userId="21453887-4efc-43a4-8c2c-7082bd6f8226" providerId="ADAL" clId="{946097C0-008C-47B2-A063-A151DD7ABDC4}" dt="2023-06-05T13:10:12.752" v="365" actId="1076"/>
          <ac:spMkLst>
            <pc:docMk/>
            <pc:sldMk cId="2274990635" sldId="18274"/>
            <ac:spMk id="11" creationId="{A0FB3359-D8AE-93A9-6897-603A6E845435}"/>
          </ac:spMkLst>
        </pc:spChg>
        <pc:spChg chg="add mod">
          <ac:chgData name="Courtney Schlossareck" userId="21453887-4efc-43a4-8c2c-7082bd6f8226" providerId="ADAL" clId="{946097C0-008C-47B2-A063-A151DD7ABDC4}" dt="2023-06-05T13:10:12.752" v="365" actId="1076"/>
          <ac:spMkLst>
            <pc:docMk/>
            <pc:sldMk cId="2274990635" sldId="18274"/>
            <ac:spMk id="12" creationId="{CB800B86-E51A-5756-4F40-9DD717E0B90A}"/>
          </ac:spMkLst>
        </pc:spChg>
        <pc:spChg chg="add mod">
          <ac:chgData name="Courtney Schlossareck" userId="21453887-4efc-43a4-8c2c-7082bd6f8226" providerId="ADAL" clId="{946097C0-008C-47B2-A063-A151DD7ABDC4}" dt="2023-06-05T13:10:12.752" v="365" actId="1076"/>
          <ac:spMkLst>
            <pc:docMk/>
            <pc:sldMk cId="2274990635" sldId="18274"/>
            <ac:spMk id="14" creationId="{E05CAFDF-EFC2-8733-D6C4-7BA325B92574}"/>
          </ac:spMkLst>
        </pc:spChg>
        <pc:spChg chg="add mod">
          <ac:chgData name="Courtney Schlossareck" userId="21453887-4efc-43a4-8c2c-7082bd6f8226" providerId="ADAL" clId="{946097C0-008C-47B2-A063-A151DD7ABDC4}" dt="2023-06-05T13:10:12.752" v="365" actId="1076"/>
          <ac:spMkLst>
            <pc:docMk/>
            <pc:sldMk cId="2274990635" sldId="18274"/>
            <ac:spMk id="19" creationId="{B7CC3DF0-5A2C-2EB4-08BD-E6EAEA6A37C4}"/>
          </ac:spMkLst>
        </pc:spChg>
        <pc:spChg chg="add mod">
          <ac:chgData name="Courtney Schlossareck" userId="21453887-4efc-43a4-8c2c-7082bd6f8226" providerId="ADAL" clId="{946097C0-008C-47B2-A063-A151DD7ABDC4}" dt="2023-06-05T13:10:12.752" v="365" actId="1076"/>
          <ac:spMkLst>
            <pc:docMk/>
            <pc:sldMk cId="2274990635" sldId="18274"/>
            <ac:spMk id="20" creationId="{24CF5EC1-5A6E-4D2E-BBEF-CF6DE1EF2CF8}"/>
          </ac:spMkLst>
        </pc:spChg>
        <pc:spChg chg="add mod">
          <ac:chgData name="Courtney Schlossareck" userId="21453887-4efc-43a4-8c2c-7082bd6f8226" providerId="ADAL" clId="{946097C0-008C-47B2-A063-A151DD7ABDC4}" dt="2023-06-05T13:10:12.752" v="365" actId="1076"/>
          <ac:spMkLst>
            <pc:docMk/>
            <pc:sldMk cId="2274990635" sldId="18274"/>
            <ac:spMk id="21" creationId="{AC5274D2-1404-507A-35CD-971F51D10EAA}"/>
          </ac:spMkLst>
        </pc:spChg>
        <pc:spChg chg="mod">
          <ac:chgData name="Courtney Schlossareck" userId="21453887-4efc-43a4-8c2c-7082bd6f8226" providerId="ADAL" clId="{946097C0-008C-47B2-A063-A151DD7ABDC4}" dt="2023-06-05T13:10:12.752" v="365" actId="1076"/>
          <ac:spMkLst>
            <pc:docMk/>
            <pc:sldMk cId="2274990635" sldId="18274"/>
            <ac:spMk id="32" creationId="{2A6A764B-8E00-8FCC-66D8-F521604D66D4}"/>
          </ac:spMkLst>
        </pc:spChg>
        <pc:spChg chg="mod">
          <ac:chgData name="Courtney Schlossareck" userId="21453887-4efc-43a4-8c2c-7082bd6f8226" providerId="ADAL" clId="{946097C0-008C-47B2-A063-A151DD7ABDC4}" dt="2023-06-05T13:10:12.752" v="365" actId="1076"/>
          <ac:spMkLst>
            <pc:docMk/>
            <pc:sldMk cId="2274990635" sldId="18274"/>
            <ac:spMk id="33" creationId="{3215E158-4D3A-4887-2753-6E2058D9200E}"/>
          </ac:spMkLst>
        </pc:spChg>
        <pc:spChg chg="add mod">
          <ac:chgData name="Courtney Schlossareck" userId="21453887-4efc-43a4-8c2c-7082bd6f8226" providerId="ADAL" clId="{946097C0-008C-47B2-A063-A151DD7ABDC4}" dt="2023-06-05T13:10:12.752" v="365" actId="1076"/>
          <ac:spMkLst>
            <pc:docMk/>
            <pc:sldMk cId="2274990635" sldId="18274"/>
            <ac:spMk id="39" creationId="{20DAB262-0DEF-B7DA-F045-5139E834EBF2}"/>
          </ac:spMkLst>
        </pc:spChg>
        <pc:spChg chg="mod">
          <ac:chgData name="Courtney Schlossareck" userId="21453887-4efc-43a4-8c2c-7082bd6f8226" providerId="ADAL" clId="{946097C0-008C-47B2-A063-A151DD7ABDC4}" dt="2023-06-05T13:10:12.752" v="365" actId="1076"/>
          <ac:spMkLst>
            <pc:docMk/>
            <pc:sldMk cId="2274990635" sldId="18274"/>
            <ac:spMk id="42" creationId="{781411BE-EBE2-8852-A57E-260DEEB78E7F}"/>
          </ac:spMkLst>
        </pc:spChg>
        <pc:spChg chg="mod">
          <ac:chgData name="Courtney Schlossareck" userId="21453887-4efc-43a4-8c2c-7082bd6f8226" providerId="ADAL" clId="{946097C0-008C-47B2-A063-A151DD7ABDC4}" dt="2023-06-05T13:10:12.752" v="365" actId="1076"/>
          <ac:spMkLst>
            <pc:docMk/>
            <pc:sldMk cId="2274990635" sldId="18274"/>
            <ac:spMk id="44" creationId="{ED6BBF61-65B9-91EF-B72A-61873D11E3EE}"/>
          </ac:spMkLst>
        </pc:spChg>
        <pc:spChg chg="mod">
          <ac:chgData name="Courtney Schlossareck" userId="21453887-4efc-43a4-8c2c-7082bd6f8226" providerId="ADAL" clId="{946097C0-008C-47B2-A063-A151DD7ABDC4}" dt="2023-06-05T13:10:12.752" v="365" actId="1076"/>
          <ac:spMkLst>
            <pc:docMk/>
            <pc:sldMk cId="2274990635" sldId="18274"/>
            <ac:spMk id="59" creationId="{0A312F5B-25E5-2B2D-EFEA-37EDB8FE7A71}"/>
          </ac:spMkLst>
        </pc:spChg>
        <pc:grpChg chg="ord">
          <ac:chgData name="Courtney Schlossareck" userId="21453887-4efc-43a4-8c2c-7082bd6f8226" providerId="ADAL" clId="{946097C0-008C-47B2-A063-A151DD7ABDC4}" dt="2023-06-05T13:10:15.668" v="366" actId="166"/>
          <ac:grpSpMkLst>
            <pc:docMk/>
            <pc:sldMk cId="2274990635" sldId="18274"/>
            <ac:grpSpMk id="9" creationId="{3DA8FAC7-8EDF-9ED7-B4D9-6E3A5F51DC96}"/>
          </ac:grpSpMkLst>
        </pc:grpChg>
        <pc:grpChg chg="mod">
          <ac:chgData name="Courtney Schlossareck" userId="21453887-4efc-43a4-8c2c-7082bd6f8226" providerId="ADAL" clId="{946097C0-008C-47B2-A063-A151DD7ABDC4}" dt="2023-06-05T13:10:12.752" v="365" actId="1076"/>
          <ac:grpSpMkLst>
            <pc:docMk/>
            <pc:sldMk cId="2274990635" sldId="18274"/>
            <ac:grpSpMk id="29" creationId="{753CA2EA-BB20-F10E-F0FE-EB635E802057}"/>
          </ac:grpSpMkLst>
        </pc:grpChg>
        <pc:grpChg chg="del">
          <ac:chgData name="Courtney Schlossareck" userId="21453887-4efc-43a4-8c2c-7082bd6f8226" providerId="ADAL" clId="{946097C0-008C-47B2-A063-A151DD7ABDC4}" dt="2023-06-05T13:08:58.794" v="353" actId="478"/>
          <ac:grpSpMkLst>
            <pc:docMk/>
            <pc:sldMk cId="2274990635" sldId="18274"/>
            <ac:grpSpMk id="52" creationId="{B08D9945-6D77-E78E-0492-0A8A9AC83751}"/>
          </ac:grpSpMkLst>
        </pc:grpChg>
        <pc:graphicFrameChg chg="mod">
          <ac:chgData name="Courtney Schlossareck" userId="21453887-4efc-43a4-8c2c-7082bd6f8226" providerId="ADAL" clId="{946097C0-008C-47B2-A063-A151DD7ABDC4}" dt="2023-06-05T13:10:12.752" v="365" actId="1076"/>
          <ac:graphicFrameMkLst>
            <pc:docMk/>
            <pc:sldMk cId="2274990635" sldId="18274"/>
            <ac:graphicFrameMk id="28" creationId="{BFA0FFAC-076E-C6A1-8528-891EE984E8C3}"/>
          </ac:graphicFrameMkLst>
        </pc:graphicFrameChg>
        <pc:graphicFrameChg chg="mod">
          <ac:chgData name="Courtney Schlossareck" userId="21453887-4efc-43a4-8c2c-7082bd6f8226" providerId="ADAL" clId="{946097C0-008C-47B2-A063-A151DD7ABDC4}" dt="2023-06-05T13:10:12.752" v="365" actId="1076"/>
          <ac:graphicFrameMkLst>
            <pc:docMk/>
            <pc:sldMk cId="2274990635" sldId="18274"/>
            <ac:graphicFrameMk id="43" creationId="{41B88E2B-A643-69C7-22A0-8BC0D3DB5DFC}"/>
          </ac:graphicFrameMkLst>
        </pc:graphicFrameChg>
        <pc:picChg chg="mod">
          <ac:chgData name="Courtney Schlossareck" userId="21453887-4efc-43a4-8c2c-7082bd6f8226" providerId="ADAL" clId="{946097C0-008C-47B2-A063-A151DD7ABDC4}" dt="2023-06-05T13:10:12.752" v="365" actId="1076"/>
          <ac:picMkLst>
            <pc:docMk/>
            <pc:sldMk cId="2274990635" sldId="18274"/>
            <ac:picMk id="35" creationId="{31EEF774-2825-AF4F-BABF-81DC8E047D4F}"/>
          </ac:picMkLst>
        </pc:picChg>
        <pc:picChg chg="mod">
          <ac:chgData name="Courtney Schlossareck" userId="21453887-4efc-43a4-8c2c-7082bd6f8226" providerId="ADAL" clId="{946097C0-008C-47B2-A063-A151DD7ABDC4}" dt="2023-06-05T13:10:12.752" v="365" actId="1076"/>
          <ac:picMkLst>
            <pc:docMk/>
            <pc:sldMk cId="2274990635" sldId="18274"/>
            <ac:picMk id="38" creationId="{78D1F969-D884-1ADF-204C-CD03AC1A0525}"/>
          </ac:picMkLst>
        </pc:picChg>
        <pc:picChg chg="mod">
          <ac:chgData name="Courtney Schlossareck" userId="21453887-4efc-43a4-8c2c-7082bd6f8226" providerId="ADAL" clId="{946097C0-008C-47B2-A063-A151DD7ABDC4}" dt="2023-06-05T13:10:12.752" v="365" actId="1076"/>
          <ac:picMkLst>
            <pc:docMk/>
            <pc:sldMk cId="2274990635" sldId="18274"/>
            <ac:picMk id="40" creationId="{274EA29A-33C8-8FF3-B84C-D6C97E5C02CB}"/>
          </ac:picMkLst>
        </pc:picChg>
        <pc:picChg chg="mod">
          <ac:chgData name="Courtney Schlossareck" userId="21453887-4efc-43a4-8c2c-7082bd6f8226" providerId="ADAL" clId="{946097C0-008C-47B2-A063-A151DD7ABDC4}" dt="2023-06-05T13:10:12.752" v="365" actId="1076"/>
          <ac:picMkLst>
            <pc:docMk/>
            <pc:sldMk cId="2274990635" sldId="18274"/>
            <ac:picMk id="41" creationId="{230D1556-7F61-B1CD-C2E4-D72F93F5B4FB}"/>
          </ac:picMkLst>
        </pc:picChg>
        <pc:picChg chg="mod">
          <ac:chgData name="Courtney Schlossareck" userId="21453887-4efc-43a4-8c2c-7082bd6f8226" providerId="ADAL" clId="{946097C0-008C-47B2-A063-A151DD7ABDC4}" dt="2023-06-05T13:10:12.752" v="365" actId="1076"/>
          <ac:picMkLst>
            <pc:docMk/>
            <pc:sldMk cId="2274990635" sldId="18274"/>
            <ac:picMk id="45" creationId="{A6CBCEBD-F385-404F-F7B6-202853B8612F}"/>
          </ac:picMkLst>
        </pc:picChg>
        <pc:picChg chg="mod">
          <ac:chgData name="Courtney Schlossareck" userId="21453887-4efc-43a4-8c2c-7082bd6f8226" providerId="ADAL" clId="{946097C0-008C-47B2-A063-A151DD7ABDC4}" dt="2023-06-05T13:10:12.752" v="365" actId="1076"/>
          <ac:picMkLst>
            <pc:docMk/>
            <pc:sldMk cId="2274990635" sldId="18274"/>
            <ac:picMk id="49" creationId="{B6CA2A97-2434-BC41-AEC8-705E570E2298}"/>
          </ac:picMkLst>
        </pc:picChg>
        <pc:picChg chg="mod">
          <ac:chgData name="Courtney Schlossareck" userId="21453887-4efc-43a4-8c2c-7082bd6f8226" providerId="ADAL" clId="{946097C0-008C-47B2-A063-A151DD7ABDC4}" dt="2023-06-05T13:10:12.752" v="365" actId="1076"/>
          <ac:picMkLst>
            <pc:docMk/>
            <pc:sldMk cId="2274990635" sldId="18274"/>
            <ac:picMk id="50" creationId="{88BB27C0-1347-B94F-8479-E857367047C5}"/>
          </ac:picMkLst>
        </pc:picChg>
        <pc:picChg chg="mod">
          <ac:chgData name="Courtney Schlossareck" userId="21453887-4efc-43a4-8c2c-7082bd6f8226" providerId="ADAL" clId="{946097C0-008C-47B2-A063-A151DD7ABDC4}" dt="2023-06-05T13:10:12.752" v="365" actId="1076"/>
          <ac:picMkLst>
            <pc:docMk/>
            <pc:sldMk cId="2274990635" sldId="18274"/>
            <ac:picMk id="55" creationId="{3F228B5C-166C-6D8A-B522-1C908D654784}"/>
          </ac:picMkLst>
        </pc:picChg>
        <pc:picChg chg="mod">
          <ac:chgData name="Courtney Schlossareck" userId="21453887-4efc-43a4-8c2c-7082bd6f8226" providerId="ADAL" clId="{946097C0-008C-47B2-A063-A151DD7ABDC4}" dt="2023-06-05T13:10:12.752" v="365" actId="1076"/>
          <ac:picMkLst>
            <pc:docMk/>
            <pc:sldMk cId="2274990635" sldId="18274"/>
            <ac:picMk id="56" creationId="{81586EB3-F2C7-6DD7-FFFE-5DC0EE03E227}"/>
          </ac:picMkLst>
        </pc:picChg>
        <pc:picChg chg="mod">
          <ac:chgData name="Courtney Schlossareck" userId="21453887-4efc-43a4-8c2c-7082bd6f8226" providerId="ADAL" clId="{946097C0-008C-47B2-A063-A151DD7ABDC4}" dt="2023-06-05T13:10:12.752" v="365" actId="1076"/>
          <ac:picMkLst>
            <pc:docMk/>
            <pc:sldMk cId="2274990635" sldId="18274"/>
            <ac:picMk id="61" creationId="{D0A21C1B-6AC9-F0AC-D10D-CE904B97C0B3}"/>
          </ac:picMkLst>
        </pc:picChg>
        <pc:picChg chg="mod">
          <ac:chgData name="Courtney Schlossareck" userId="21453887-4efc-43a4-8c2c-7082bd6f8226" providerId="ADAL" clId="{946097C0-008C-47B2-A063-A151DD7ABDC4}" dt="2023-06-05T13:10:12.752" v="365" actId="1076"/>
          <ac:picMkLst>
            <pc:docMk/>
            <pc:sldMk cId="2274990635" sldId="18274"/>
            <ac:picMk id="1024" creationId="{84893778-74D2-F0FD-C94A-7AA74088345E}"/>
          </ac:picMkLst>
        </pc:picChg>
        <pc:cxnChg chg="mod">
          <ac:chgData name="Courtney Schlossareck" userId="21453887-4efc-43a4-8c2c-7082bd6f8226" providerId="ADAL" clId="{946097C0-008C-47B2-A063-A151DD7ABDC4}" dt="2023-06-05T13:10:12.752" v="365" actId="1076"/>
          <ac:cxnSpMkLst>
            <pc:docMk/>
            <pc:sldMk cId="2274990635" sldId="18274"/>
            <ac:cxnSpMk id="36" creationId="{28EE6156-32AE-2B7D-BAE3-19A570CE6D56}"/>
          </ac:cxnSpMkLst>
        </pc:cxnChg>
        <pc:cxnChg chg="mod">
          <ac:chgData name="Courtney Schlossareck" userId="21453887-4efc-43a4-8c2c-7082bd6f8226" providerId="ADAL" clId="{946097C0-008C-47B2-A063-A151DD7ABDC4}" dt="2023-06-05T13:10:12.752" v="365" actId="1076"/>
          <ac:cxnSpMkLst>
            <pc:docMk/>
            <pc:sldMk cId="2274990635" sldId="18274"/>
            <ac:cxnSpMk id="37" creationId="{517AD286-62B7-B63E-65D3-A31F5D99E390}"/>
          </ac:cxnSpMkLst>
        </pc:cxnChg>
      </pc:sldChg>
      <pc:sldChg chg="addSp modSp mod">
        <pc:chgData name="Courtney Schlossareck" userId="21453887-4efc-43a4-8c2c-7082bd6f8226" providerId="ADAL" clId="{946097C0-008C-47B2-A063-A151DD7ABDC4}" dt="2023-06-05T13:13:55.219" v="604" actId="1076"/>
        <pc:sldMkLst>
          <pc:docMk/>
          <pc:sldMk cId="1364695909" sldId="18275"/>
        </pc:sldMkLst>
        <pc:spChg chg="add mod">
          <ac:chgData name="Courtney Schlossareck" userId="21453887-4efc-43a4-8c2c-7082bd6f8226" providerId="ADAL" clId="{946097C0-008C-47B2-A063-A151DD7ABDC4}" dt="2023-06-05T13:13:50.435" v="602" actId="1076"/>
          <ac:spMkLst>
            <pc:docMk/>
            <pc:sldMk cId="1364695909" sldId="18275"/>
            <ac:spMk id="15" creationId="{0185BC87-8751-DEA9-6195-38466687BF11}"/>
          </ac:spMkLst>
        </pc:spChg>
        <pc:spChg chg="add mod">
          <ac:chgData name="Courtney Schlossareck" userId="21453887-4efc-43a4-8c2c-7082bd6f8226" providerId="ADAL" clId="{946097C0-008C-47B2-A063-A151DD7ABDC4}" dt="2023-06-05T13:13:48.755" v="601" actId="1076"/>
          <ac:spMkLst>
            <pc:docMk/>
            <pc:sldMk cId="1364695909" sldId="18275"/>
            <ac:spMk id="16" creationId="{A0CCA5C2-E4B0-9B68-40C3-CD3BF33AB5AE}"/>
          </ac:spMkLst>
        </pc:spChg>
        <pc:spChg chg="add mod">
          <ac:chgData name="Courtney Schlossareck" userId="21453887-4efc-43a4-8c2c-7082bd6f8226" providerId="ADAL" clId="{946097C0-008C-47B2-A063-A151DD7ABDC4}" dt="2023-06-05T13:13:45.819" v="600" actId="1076"/>
          <ac:spMkLst>
            <pc:docMk/>
            <pc:sldMk cId="1364695909" sldId="18275"/>
            <ac:spMk id="17" creationId="{D82DE7E7-6A7F-FE18-B9BE-19D0FB7BAD56}"/>
          </ac:spMkLst>
        </pc:spChg>
        <pc:spChg chg="add mod">
          <ac:chgData name="Courtney Schlossareck" userId="21453887-4efc-43a4-8c2c-7082bd6f8226" providerId="ADAL" clId="{946097C0-008C-47B2-A063-A151DD7ABDC4}" dt="2023-06-05T13:13:55.219" v="604" actId="1076"/>
          <ac:spMkLst>
            <pc:docMk/>
            <pc:sldMk cId="1364695909" sldId="18275"/>
            <ac:spMk id="18" creationId="{1119C16D-8EB6-A07A-4B83-380D2B589BF9}"/>
          </ac:spMkLst>
        </pc:spChg>
        <pc:spChg chg="add mod">
          <ac:chgData name="Courtney Schlossareck" userId="21453887-4efc-43a4-8c2c-7082bd6f8226" providerId="ADAL" clId="{946097C0-008C-47B2-A063-A151DD7ABDC4}" dt="2023-06-05T13:13:55.219" v="604" actId="1076"/>
          <ac:spMkLst>
            <pc:docMk/>
            <pc:sldMk cId="1364695909" sldId="18275"/>
            <ac:spMk id="19" creationId="{FAC8F5C2-5F09-A847-2067-AEA1AD616429}"/>
          </ac:spMkLst>
        </pc:spChg>
        <pc:spChg chg="add mod">
          <ac:chgData name="Courtney Schlossareck" userId="21453887-4efc-43a4-8c2c-7082bd6f8226" providerId="ADAL" clId="{946097C0-008C-47B2-A063-A151DD7ABDC4}" dt="2023-06-05T13:13:55.219" v="604" actId="1076"/>
          <ac:spMkLst>
            <pc:docMk/>
            <pc:sldMk cId="1364695909" sldId="18275"/>
            <ac:spMk id="20" creationId="{08041FF0-381D-DAD3-0FAA-4C6709CF5197}"/>
          </ac:spMkLst>
        </pc:spChg>
      </pc:sldChg>
      <pc:sldChg chg="modSp mod">
        <pc:chgData name="Courtney Schlossareck" userId="21453887-4efc-43a4-8c2c-7082bd6f8226" providerId="ADAL" clId="{946097C0-008C-47B2-A063-A151DD7ABDC4}" dt="2023-06-05T13:15:45.090" v="709" actId="113"/>
        <pc:sldMkLst>
          <pc:docMk/>
          <pc:sldMk cId="3818515524" sldId="18282"/>
        </pc:sldMkLst>
        <pc:spChg chg="mod">
          <ac:chgData name="Courtney Schlossareck" userId="21453887-4efc-43a4-8c2c-7082bd6f8226" providerId="ADAL" clId="{946097C0-008C-47B2-A063-A151DD7ABDC4}" dt="2023-06-05T13:15:45.090" v="709" actId="113"/>
          <ac:spMkLst>
            <pc:docMk/>
            <pc:sldMk cId="3818515524" sldId="18282"/>
            <ac:spMk id="4" creationId="{48B8B118-3850-2071-10DD-919B04DFB864}"/>
          </ac:spMkLst>
        </pc:spChg>
      </pc:sldChg>
      <pc:sldChg chg="modSp mod">
        <pc:chgData name="Courtney Schlossareck" userId="21453887-4efc-43a4-8c2c-7082bd6f8226" providerId="ADAL" clId="{946097C0-008C-47B2-A063-A151DD7ABDC4}" dt="2023-06-05T13:14:49.447" v="643" actId="20577"/>
        <pc:sldMkLst>
          <pc:docMk/>
          <pc:sldMk cId="3274901981" sldId="18287"/>
        </pc:sldMkLst>
        <pc:spChg chg="mod">
          <ac:chgData name="Courtney Schlossareck" userId="21453887-4efc-43a4-8c2c-7082bd6f8226" providerId="ADAL" clId="{946097C0-008C-47B2-A063-A151DD7ABDC4}" dt="2023-06-05T13:14:49.447" v="643" actId="20577"/>
          <ac:spMkLst>
            <pc:docMk/>
            <pc:sldMk cId="3274901981" sldId="18287"/>
            <ac:spMk id="2" creationId="{E15DBF8E-1034-012B-FE94-5DEAB58B9358}"/>
          </ac:spMkLst>
        </pc:spChg>
      </pc:sldChg>
      <pc:sldChg chg="modSp mod">
        <pc:chgData name="Courtney Schlossareck" userId="21453887-4efc-43a4-8c2c-7082bd6f8226" providerId="ADAL" clId="{946097C0-008C-47B2-A063-A151DD7ABDC4}" dt="2023-06-05T13:15:32.287" v="708" actId="20577"/>
        <pc:sldMkLst>
          <pc:docMk/>
          <pc:sldMk cId="734601256" sldId="18288"/>
        </pc:sldMkLst>
        <pc:spChg chg="mod">
          <ac:chgData name="Courtney Schlossareck" userId="21453887-4efc-43a4-8c2c-7082bd6f8226" providerId="ADAL" clId="{946097C0-008C-47B2-A063-A151DD7ABDC4}" dt="2023-06-05T13:15:32.287" v="708" actId="20577"/>
          <ac:spMkLst>
            <pc:docMk/>
            <pc:sldMk cId="734601256" sldId="18288"/>
            <ac:spMk id="4" creationId="{0F74A000-21E9-7D2D-D8A8-547571494877}"/>
          </ac:spMkLst>
        </pc:spChg>
      </pc:sldChg>
      <pc:sldChg chg="modSp mod">
        <pc:chgData name="Courtney Schlossareck" userId="21453887-4efc-43a4-8c2c-7082bd6f8226" providerId="ADAL" clId="{946097C0-008C-47B2-A063-A151DD7ABDC4}" dt="2023-06-05T13:07:11.831" v="336" actId="20577"/>
        <pc:sldMkLst>
          <pc:docMk/>
          <pc:sldMk cId="1994589730" sldId="18291"/>
        </pc:sldMkLst>
        <pc:spChg chg="mod">
          <ac:chgData name="Courtney Schlossareck" userId="21453887-4efc-43a4-8c2c-7082bd6f8226" providerId="ADAL" clId="{946097C0-008C-47B2-A063-A151DD7ABDC4}" dt="2023-06-05T13:07:11.831" v="336" actId="20577"/>
          <ac:spMkLst>
            <pc:docMk/>
            <pc:sldMk cId="1994589730" sldId="18291"/>
            <ac:spMk id="2" creationId="{4A3D58A7-0A82-9673-7ADA-CF048C9FECEE}"/>
          </ac:spMkLst>
        </pc:spChg>
        <pc:spChg chg="mod">
          <ac:chgData name="Courtney Schlossareck" userId="21453887-4efc-43a4-8c2c-7082bd6f8226" providerId="ADAL" clId="{946097C0-008C-47B2-A063-A151DD7ABDC4}" dt="2023-06-05T13:06:58.259" v="299" actId="113"/>
          <ac:spMkLst>
            <pc:docMk/>
            <pc:sldMk cId="1994589730" sldId="18291"/>
            <ac:spMk id="4" creationId="{2D9ABB82-6DCA-A38C-AEFE-D9FEE821E7EC}"/>
          </ac:spMkLst>
        </pc:spChg>
        <pc:spChg chg="mod">
          <ac:chgData name="Courtney Schlossareck" userId="21453887-4efc-43a4-8c2c-7082bd6f8226" providerId="ADAL" clId="{946097C0-008C-47B2-A063-A151DD7ABDC4}" dt="2023-06-05T13:06:41.443" v="296" actId="1076"/>
          <ac:spMkLst>
            <pc:docMk/>
            <pc:sldMk cId="1994589730" sldId="18291"/>
            <ac:spMk id="8" creationId="{F0439075-6F4D-85E4-CF49-F50AC34ABEA2}"/>
          </ac:spMkLst>
        </pc:spChg>
        <pc:spChg chg="mod">
          <ac:chgData name="Courtney Schlossareck" userId="21453887-4efc-43a4-8c2c-7082bd6f8226" providerId="ADAL" clId="{946097C0-008C-47B2-A063-A151DD7ABDC4}" dt="2023-06-05T13:06:41.443" v="296" actId="1076"/>
          <ac:spMkLst>
            <pc:docMk/>
            <pc:sldMk cId="1994589730" sldId="18291"/>
            <ac:spMk id="10" creationId="{927DDDDF-E6B3-2080-5A8D-5A3701FE7674}"/>
          </ac:spMkLst>
        </pc:spChg>
        <pc:spChg chg="mod">
          <ac:chgData name="Courtney Schlossareck" userId="21453887-4efc-43a4-8c2c-7082bd6f8226" providerId="ADAL" clId="{946097C0-008C-47B2-A063-A151DD7ABDC4}" dt="2023-06-05T13:06:41.443" v="296" actId="1076"/>
          <ac:spMkLst>
            <pc:docMk/>
            <pc:sldMk cId="1994589730" sldId="18291"/>
            <ac:spMk id="24" creationId="{67FBDA42-A9A4-CF66-6D29-8E23D5CA1C7E}"/>
          </ac:spMkLst>
        </pc:spChg>
        <pc:graphicFrameChg chg="mod">
          <ac:chgData name="Courtney Schlossareck" userId="21453887-4efc-43a4-8c2c-7082bd6f8226" providerId="ADAL" clId="{946097C0-008C-47B2-A063-A151DD7ABDC4}" dt="2023-06-05T13:06:37.681" v="295" actId="1076"/>
          <ac:graphicFrameMkLst>
            <pc:docMk/>
            <pc:sldMk cId="1994589730" sldId="18291"/>
            <ac:graphicFrameMk id="16" creationId="{C1173CEB-CB3B-88F7-9DD2-07AB528CB375}"/>
          </ac:graphicFrameMkLst>
        </pc:graphicFrameChg>
      </pc:sldChg>
      <pc:sldChg chg="addSp delSp modSp add mod">
        <pc:chgData name="Courtney Schlossareck" userId="21453887-4efc-43a4-8c2c-7082bd6f8226" providerId="ADAL" clId="{946097C0-008C-47B2-A063-A151DD7ABDC4}" dt="2023-06-05T13:13:27.804" v="597" actId="20577"/>
        <pc:sldMkLst>
          <pc:docMk/>
          <pc:sldMk cId="4038588293" sldId="18292"/>
        </pc:sldMkLst>
        <pc:spChg chg="mod ord">
          <ac:chgData name="Courtney Schlossareck" userId="21453887-4efc-43a4-8c2c-7082bd6f8226" providerId="ADAL" clId="{946097C0-008C-47B2-A063-A151DD7ABDC4}" dt="2023-06-05T13:12:53.180" v="468" actId="20577"/>
          <ac:spMkLst>
            <pc:docMk/>
            <pc:sldMk cId="4038588293" sldId="18292"/>
            <ac:spMk id="2" creationId="{91C277FE-A026-482A-DE89-A89E20D32A90}"/>
          </ac:spMkLst>
        </pc:spChg>
        <pc:spChg chg="mod ord">
          <ac:chgData name="Courtney Schlossareck" userId="21453887-4efc-43a4-8c2c-7082bd6f8226" providerId="ADAL" clId="{946097C0-008C-47B2-A063-A151DD7ABDC4}" dt="2023-06-05T13:13:27.804" v="597" actId="20577"/>
          <ac:spMkLst>
            <pc:docMk/>
            <pc:sldMk cId="4038588293" sldId="18292"/>
            <ac:spMk id="4" creationId="{84CFAF0E-8ABA-2803-B09E-F82C5712276E}"/>
          </ac:spMkLst>
        </pc:spChg>
        <pc:spChg chg="ord">
          <ac:chgData name="Courtney Schlossareck" userId="21453887-4efc-43a4-8c2c-7082bd6f8226" providerId="ADAL" clId="{946097C0-008C-47B2-A063-A151DD7ABDC4}" dt="2023-06-05T13:12:10.760" v="403" actId="166"/>
          <ac:spMkLst>
            <pc:docMk/>
            <pc:sldMk cId="4038588293" sldId="18292"/>
            <ac:spMk id="5" creationId="{89B05FB4-A704-C610-5710-6EA7F7183F32}"/>
          </ac:spMkLst>
        </pc:spChg>
        <pc:spChg chg="del">
          <ac:chgData name="Courtney Schlossareck" userId="21453887-4efc-43a4-8c2c-7082bd6f8226" providerId="ADAL" clId="{946097C0-008C-47B2-A063-A151DD7ABDC4}" dt="2023-06-05T13:11:49.455" v="397" actId="478"/>
          <ac:spMkLst>
            <pc:docMk/>
            <pc:sldMk cId="4038588293" sldId="18292"/>
            <ac:spMk id="7" creationId="{6C5B14D8-75A6-5B47-0AA5-4C9589DEE2ED}"/>
          </ac:spMkLst>
        </pc:spChg>
        <pc:spChg chg="del">
          <ac:chgData name="Courtney Schlossareck" userId="21453887-4efc-43a4-8c2c-7082bd6f8226" providerId="ADAL" clId="{946097C0-008C-47B2-A063-A151DD7ABDC4}" dt="2023-06-05T13:11:51.050" v="399" actId="478"/>
          <ac:spMkLst>
            <pc:docMk/>
            <pc:sldMk cId="4038588293" sldId="18292"/>
            <ac:spMk id="8" creationId="{58F3F6F2-B8C8-2382-0D97-408DA8A73E46}"/>
          </ac:spMkLst>
        </pc:spChg>
        <pc:spChg chg="add mod">
          <ac:chgData name="Courtney Schlossareck" userId="21453887-4efc-43a4-8c2c-7082bd6f8226" providerId="ADAL" clId="{946097C0-008C-47B2-A063-A151DD7ABDC4}" dt="2023-06-05T13:12:34.299" v="405" actId="14100"/>
          <ac:spMkLst>
            <pc:docMk/>
            <pc:sldMk cId="4038588293" sldId="18292"/>
            <ac:spMk id="11" creationId="{D440C898-4A2C-1C44-1913-79B133FF9733}"/>
          </ac:spMkLst>
        </pc:spChg>
        <pc:spChg chg="add mod">
          <ac:chgData name="Courtney Schlossareck" userId="21453887-4efc-43a4-8c2c-7082bd6f8226" providerId="ADAL" clId="{946097C0-008C-47B2-A063-A151DD7ABDC4}" dt="2023-06-05T13:13:02.948" v="470" actId="1076"/>
          <ac:spMkLst>
            <pc:docMk/>
            <pc:sldMk cId="4038588293" sldId="18292"/>
            <ac:spMk id="12" creationId="{7D9069D8-54B9-D15D-3CCA-F7BE91F7C720}"/>
          </ac:spMkLst>
        </pc:spChg>
        <pc:spChg chg="add mod">
          <ac:chgData name="Courtney Schlossareck" userId="21453887-4efc-43a4-8c2c-7082bd6f8226" providerId="ADAL" clId="{946097C0-008C-47B2-A063-A151DD7ABDC4}" dt="2023-06-05T13:13:02.948" v="470" actId="1076"/>
          <ac:spMkLst>
            <pc:docMk/>
            <pc:sldMk cId="4038588293" sldId="18292"/>
            <ac:spMk id="14" creationId="{F2B40945-D22B-0E65-567C-2C00B7303316}"/>
          </ac:spMkLst>
        </pc:spChg>
        <pc:spChg chg="add mod">
          <ac:chgData name="Courtney Schlossareck" userId="21453887-4efc-43a4-8c2c-7082bd6f8226" providerId="ADAL" clId="{946097C0-008C-47B2-A063-A151DD7ABDC4}" dt="2023-06-05T13:13:04.811" v="471" actId="1076"/>
          <ac:spMkLst>
            <pc:docMk/>
            <pc:sldMk cId="4038588293" sldId="18292"/>
            <ac:spMk id="19" creationId="{B4AEEF47-5B44-C96F-E0A0-1F37231C0839}"/>
          </ac:spMkLst>
        </pc:spChg>
        <pc:spChg chg="mod">
          <ac:chgData name="Courtney Schlossareck" userId="21453887-4efc-43a4-8c2c-7082bd6f8226" providerId="ADAL" clId="{946097C0-008C-47B2-A063-A151DD7ABDC4}" dt="2023-06-05T13:12:22.688" v="404" actId="1076"/>
          <ac:spMkLst>
            <pc:docMk/>
            <pc:sldMk cId="4038588293" sldId="18292"/>
            <ac:spMk id="32" creationId="{2A6A764B-8E00-8FCC-66D8-F521604D66D4}"/>
          </ac:spMkLst>
        </pc:spChg>
        <pc:spChg chg="mod">
          <ac:chgData name="Courtney Schlossareck" userId="21453887-4efc-43a4-8c2c-7082bd6f8226" providerId="ADAL" clId="{946097C0-008C-47B2-A063-A151DD7ABDC4}" dt="2023-06-05T13:12:22.688" v="404" actId="1076"/>
          <ac:spMkLst>
            <pc:docMk/>
            <pc:sldMk cId="4038588293" sldId="18292"/>
            <ac:spMk id="33" creationId="{3215E158-4D3A-4887-2753-6E2058D9200E}"/>
          </ac:spMkLst>
        </pc:spChg>
        <pc:spChg chg="mod">
          <ac:chgData name="Courtney Schlossareck" userId="21453887-4efc-43a4-8c2c-7082bd6f8226" providerId="ADAL" clId="{946097C0-008C-47B2-A063-A151DD7ABDC4}" dt="2023-06-05T13:12:22.688" v="404" actId="1076"/>
          <ac:spMkLst>
            <pc:docMk/>
            <pc:sldMk cId="4038588293" sldId="18292"/>
            <ac:spMk id="42" creationId="{781411BE-EBE2-8852-A57E-260DEEB78E7F}"/>
          </ac:spMkLst>
        </pc:spChg>
        <pc:spChg chg="mod">
          <ac:chgData name="Courtney Schlossareck" userId="21453887-4efc-43a4-8c2c-7082bd6f8226" providerId="ADAL" clId="{946097C0-008C-47B2-A063-A151DD7ABDC4}" dt="2023-06-05T13:12:22.688" v="404" actId="1076"/>
          <ac:spMkLst>
            <pc:docMk/>
            <pc:sldMk cId="4038588293" sldId="18292"/>
            <ac:spMk id="44" creationId="{ED6BBF61-65B9-91EF-B72A-61873D11E3EE}"/>
          </ac:spMkLst>
        </pc:spChg>
        <pc:spChg chg="mod">
          <ac:chgData name="Courtney Schlossareck" userId="21453887-4efc-43a4-8c2c-7082bd6f8226" providerId="ADAL" clId="{946097C0-008C-47B2-A063-A151DD7ABDC4}" dt="2023-06-05T13:12:22.688" v="404" actId="1076"/>
          <ac:spMkLst>
            <pc:docMk/>
            <pc:sldMk cId="4038588293" sldId="18292"/>
            <ac:spMk id="59" creationId="{0A312F5B-25E5-2B2D-EFEA-37EDB8FE7A71}"/>
          </ac:spMkLst>
        </pc:spChg>
        <pc:grpChg chg="mod">
          <ac:chgData name="Courtney Schlossareck" userId="21453887-4efc-43a4-8c2c-7082bd6f8226" providerId="ADAL" clId="{946097C0-008C-47B2-A063-A151DD7ABDC4}" dt="2023-06-05T13:12:22.688" v="404" actId="1076"/>
          <ac:grpSpMkLst>
            <pc:docMk/>
            <pc:sldMk cId="4038588293" sldId="18292"/>
            <ac:grpSpMk id="29" creationId="{753CA2EA-BB20-F10E-F0FE-EB635E802057}"/>
          </ac:grpSpMkLst>
        </pc:grpChg>
        <pc:grpChg chg="mod">
          <ac:chgData name="Courtney Schlossareck" userId="21453887-4efc-43a4-8c2c-7082bd6f8226" providerId="ADAL" clId="{946097C0-008C-47B2-A063-A151DD7ABDC4}" dt="2023-06-05T13:12:22.688" v="404" actId="1076"/>
          <ac:grpSpMkLst>
            <pc:docMk/>
            <pc:sldMk cId="4038588293" sldId="18292"/>
            <ac:grpSpMk id="52" creationId="{B08D9945-6D77-E78E-0492-0A8A9AC83751}"/>
          </ac:grpSpMkLst>
        </pc:grpChg>
        <pc:graphicFrameChg chg="mod">
          <ac:chgData name="Courtney Schlossareck" userId="21453887-4efc-43a4-8c2c-7082bd6f8226" providerId="ADAL" clId="{946097C0-008C-47B2-A063-A151DD7ABDC4}" dt="2023-06-05T13:12:22.688" v="404" actId="1076"/>
          <ac:graphicFrameMkLst>
            <pc:docMk/>
            <pc:sldMk cId="4038588293" sldId="18292"/>
            <ac:graphicFrameMk id="28" creationId="{BFA0FFAC-076E-C6A1-8528-891EE984E8C3}"/>
          </ac:graphicFrameMkLst>
        </pc:graphicFrameChg>
        <pc:graphicFrameChg chg="mod">
          <ac:chgData name="Courtney Schlossareck" userId="21453887-4efc-43a4-8c2c-7082bd6f8226" providerId="ADAL" clId="{946097C0-008C-47B2-A063-A151DD7ABDC4}" dt="2023-06-05T13:12:22.688" v="404" actId="1076"/>
          <ac:graphicFrameMkLst>
            <pc:docMk/>
            <pc:sldMk cId="4038588293" sldId="18292"/>
            <ac:graphicFrameMk id="43" creationId="{41B88E2B-A643-69C7-22A0-8BC0D3DB5DFC}"/>
          </ac:graphicFrameMkLst>
        </pc:graphicFrameChg>
        <pc:picChg chg="mod">
          <ac:chgData name="Courtney Schlossareck" userId="21453887-4efc-43a4-8c2c-7082bd6f8226" providerId="ADAL" clId="{946097C0-008C-47B2-A063-A151DD7ABDC4}" dt="2023-06-05T13:12:22.688" v="404" actId="1076"/>
          <ac:picMkLst>
            <pc:docMk/>
            <pc:sldMk cId="4038588293" sldId="18292"/>
            <ac:picMk id="35" creationId="{31EEF774-2825-AF4F-BABF-81DC8E047D4F}"/>
          </ac:picMkLst>
        </pc:picChg>
        <pc:picChg chg="mod">
          <ac:chgData name="Courtney Schlossareck" userId="21453887-4efc-43a4-8c2c-7082bd6f8226" providerId="ADAL" clId="{946097C0-008C-47B2-A063-A151DD7ABDC4}" dt="2023-06-05T13:12:22.688" v="404" actId="1076"/>
          <ac:picMkLst>
            <pc:docMk/>
            <pc:sldMk cId="4038588293" sldId="18292"/>
            <ac:picMk id="38" creationId="{78D1F969-D884-1ADF-204C-CD03AC1A0525}"/>
          </ac:picMkLst>
        </pc:picChg>
        <pc:picChg chg="mod">
          <ac:chgData name="Courtney Schlossareck" userId="21453887-4efc-43a4-8c2c-7082bd6f8226" providerId="ADAL" clId="{946097C0-008C-47B2-A063-A151DD7ABDC4}" dt="2023-06-05T13:12:22.688" v="404" actId="1076"/>
          <ac:picMkLst>
            <pc:docMk/>
            <pc:sldMk cId="4038588293" sldId="18292"/>
            <ac:picMk id="40" creationId="{274EA29A-33C8-8FF3-B84C-D6C97E5C02CB}"/>
          </ac:picMkLst>
        </pc:picChg>
        <pc:picChg chg="mod">
          <ac:chgData name="Courtney Schlossareck" userId="21453887-4efc-43a4-8c2c-7082bd6f8226" providerId="ADAL" clId="{946097C0-008C-47B2-A063-A151DD7ABDC4}" dt="2023-06-05T13:12:22.688" v="404" actId="1076"/>
          <ac:picMkLst>
            <pc:docMk/>
            <pc:sldMk cId="4038588293" sldId="18292"/>
            <ac:picMk id="41" creationId="{230D1556-7F61-B1CD-C2E4-D72F93F5B4FB}"/>
          </ac:picMkLst>
        </pc:picChg>
        <pc:picChg chg="mod">
          <ac:chgData name="Courtney Schlossareck" userId="21453887-4efc-43a4-8c2c-7082bd6f8226" providerId="ADAL" clId="{946097C0-008C-47B2-A063-A151DD7ABDC4}" dt="2023-06-05T13:12:22.688" v="404" actId="1076"/>
          <ac:picMkLst>
            <pc:docMk/>
            <pc:sldMk cId="4038588293" sldId="18292"/>
            <ac:picMk id="45" creationId="{A6CBCEBD-F385-404F-F7B6-202853B8612F}"/>
          </ac:picMkLst>
        </pc:picChg>
        <pc:picChg chg="mod">
          <ac:chgData name="Courtney Schlossareck" userId="21453887-4efc-43a4-8c2c-7082bd6f8226" providerId="ADAL" clId="{946097C0-008C-47B2-A063-A151DD7ABDC4}" dt="2023-06-05T13:12:22.688" v="404" actId="1076"/>
          <ac:picMkLst>
            <pc:docMk/>
            <pc:sldMk cId="4038588293" sldId="18292"/>
            <ac:picMk id="49" creationId="{B6CA2A97-2434-BC41-AEC8-705E570E2298}"/>
          </ac:picMkLst>
        </pc:picChg>
        <pc:picChg chg="mod">
          <ac:chgData name="Courtney Schlossareck" userId="21453887-4efc-43a4-8c2c-7082bd6f8226" providerId="ADAL" clId="{946097C0-008C-47B2-A063-A151DD7ABDC4}" dt="2023-06-05T13:12:22.688" v="404" actId="1076"/>
          <ac:picMkLst>
            <pc:docMk/>
            <pc:sldMk cId="4038588293" sldId="18292"/>
            <ac:picMk id="50" creationId="{88BB27C0-1347-B94F-8479-E857367047C5}"/>
          </ac:picMkLst>
        </pc:picChg>
        <pc:picChg chg="mod">
          <ac:chgData name="Courtney Schlossareck" userId="21453887-4efc-43a4-8c2c-7082bd6f8226" providerId="ADAL" clId="{946097C0-008C-47B2-A063-A151DD7ABDC4}" dt="2023-06-05T13:12:22.688" v="404" actId="1076"/>
          <ac:picMkLst>
            <pc:docMk/>
            <pc:sldMk cId="4038588293" sldId="18292"/>
            <ac:picMk id="55" creationId="{3F228B5C-166C-6D8A-B522-1C908D654784}"/>
          </ac:picMkLst>
        </pc:picChg>
        <pc:picChg chg="mod">
          <ac:chgData name="Courtney Schlossareck" userId="21453887-4efc-43a4-8c2c-7082bd6f8226" providerId="ADAL" clId="{946097C0-008C-47B2-A063-A151DD7ABDC4}" dt="2023-06-05T13:12:22.688" v="404" actId="1076"/>
          <ac:picMkLst>
            <pc:docMk/>
            <pc:sldMk cId="4038588293" sldId="18292"/>
            <ac:picMk id="56" creationId="{81586EB3-F2C7-6DD7-FFFE-5DC0EE03E227}"/>
          </ac:picMkLst>
        </pc:picChg>
        <pc:picChg chg="del">
          <ac:chgData name="Courtney Schlossareck" userId="21453887-4efc-43a4-8c2c-7082bd6f8226" providerId="ADAL" clId="{946097C0-008C-47B2-A063-A151DD7ABDC4}" dt="2023-06-05T13:11:50.079" v="398" actId="478"/>
          <ac:picMkLst>
            <pc:docMk/>
            <pc:sldMk cId="4038588293" sldId="18292"/>
            <ac:picMk id="61" creationId="{D0A21C1B-6AC9-F0AC-D10D-CE904B97C0B3}"/>
          </ac:picMkLst>
        </pc:picChg>
        <pc:picChg chg="del">
          <ac:chgData name="Courtney Schlossareck" userId="21453887-4efc-43a4-8c2c-7082bd6f8226" providerId="ADAL" clId="{946097C0-008C-47B2-A063-A151DD7ABDC4}" dt="2023-06-05T13:11:48.332" v="396" actId="478"/>
          <ac:picMkLst>
            <pc:docMk/>
            <pc:sldMk cId="4038588293" sldId="18292"/>
            <ac:picMk id="1024" creationId="{84893778-74D2-F0FD-C94A-7AA74088345E}"/>
          </ac:picMkLst>
        </pc:picChg>
        <pc:cxnChg chg="mod">
          <ac:chgData name="Courtney Schlossareck" userId="21453887-4efc-43a4-8c2c-7082bd6f8226" providerId="ADAL" clId="{946097C0-008C-47B2-A063-A151DD7ABDC4}" dt="2023-06-05T13:12:22.688" v="404" actId="1076"/>
          <ac:cxnSpMkLst>
            <pc:docMk/>
            <pc:sldMk cId="4038588293" sldId="18292"/>
            <ac:cxnSpMk id="36" creationId="{28EE6156-32AE-2B7D-BAE3-19A570CE6D56}"/>
          </ac:cxnSpMkLst>
        </pc:cxnChg>
        <pc:cxnChg chg="mod">
          <ac:chgData name="Courtney Schlossareck" userId="21453887-4efc-43a4-8c2c-7082bd6f8226" providerId="ADAL" clId="{946097C0-008C-47B2-A063-A151DD7ABDC4}" dt="2023-06-05T13:12:22.688" v="404" actId="1076"/>
          <ac:cxnSpMkLst>
            <pc:docMk/>
            <pc:sldMk cId="4038588293" sldId="18292"/>
            <ac:cxnSpMk id="37" creationId="{517AD286-62B7-B63E-65D3-A31F5D99E390}"/>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9.1417533635840039E-3"/>
          <c:y val="1.5284880773995171E-2"/>
          <c:w val="0.99085824663641597"/>
          <c:h val="0.96810768465207908"/>
        </c:manualLayout>
      </c:layout>
      <c:barChart>
        <c:barDir val="col"/>
        <c:grouping val="percentStacked"/>
        <c:varyColors val="0"/>
        <c:ser>
          <c:idx val="0"/>
          <c:order val="0"/>
          <c:tx>
            <c:strRef>
              <c:f>Sheet1!$B$1</c:f>
              <c:strCache>
                <c:ptCount val="1"/>
                <c:pt idx="0">
                  <c:v>Very unlikely</c:v>
                </c:pt>
              </c:strCache>
            </c:strRef>
          </c:tx>
          <c:spPr>
            <a:solidFill>
              <a:schemeClr val="accent1"/>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0-BB8E-DC4E-92E2-57EB2C53D728}"/>
                </c:ext>
              </c:extLst>
            </c:dLbl>
            <c:dLbl>
              <c:idx val="1"/>
              <c:layout>
                <c:manualLayout>
                  <c:x val="0"/>
                  <c:y val="-9.7648215767188202E-3"/>
                </c:manualLayout>
              </c:layout>
              <c:tx>
                <c:rich>
                  <a:bodyPr/>
                  <a:lstStyle/>
                  <a:p>
                    <a:fld id="{58FA32BC-F154-AF47-A052-7176DA848C16}" type="VALUE">
                      <a:rPr lang="en-US" smtClean="0"/>
                      <a:pPr/>
                      <a:t>[VALUE]</a:t>
                    </a:fld>
                    <a:r>
                      <a:rPr lang="en-US" baseline="0" dirty="0"/>
                      <a:t> </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02E-2A49-89FF-FE257C39929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Century Gothic" panose="020B0502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Control</c:v>
                </c:pt>
                <c:pt idx="1">
                  <c:v>Test 1</c:v>
                </c:pt>
                <c:pt idx="2">
                  <c:v>Test 2</c:v>
                </c:pt>
              </c:strCache>
            </c:strRef>
          </c:cat>
          <c:val>
            <c:numRef>
              <c:f>Sheet1!$B$2:$B$4</c:f>
              <c:numCache>
                <c:formatCode>0%</c:formatCode>
                <c:ptCount val="3"/>
                <c:pt idx="0">
                  <c:v>0</c:v>
                </c:pt>
                <c:pt idx="1">
                  <c:v>0</c:v>
                </c:pt>
                <c:pt idx="2">
                  <c:v>0.01</c:v>
                </c:pt>
              </c:numCache>
            </c:numRef>
          </c:val>
          <c:extLst>
            <c:ext xmlns:c16="http://schemas.microsoft.com/office/drawing/2014/chart" uri="{C3380CC4-5D6E-409C-BE32-E72D297353CC}">
              <c16:uniqueId val="{00000001-002E-2A49-89FF-FE257C39929B}"/>
            </c:ext>
          </c:extLst>
        </c:ser>
        <c:ser>
          <c:idx val="1"/>
          <c:order val="1"/>
          <c:tx>
            <c:strRef>
              <c:f>Sheet1!$C$1</c:f>
              <c:strCache>
                <c:ptCount val="1"/>
                <c:pt idx="0">
                  <c:v>Somewhat unlikely</c:v>
                </c:pt>
              </c:strCache>
            </c:strRef>
          </c:tx>
          <c:spPr>
            <a:solidFill>
              <a:schemeClr val="accent5"/>
            </a:solidFill>
            <a:ln>
              <a:noFill/>
            </a:ln>
            <a:effectLst/>
          </c:spPr>
          <c:invertIfNegative val="0"/>
          <c:dLbls>
            <c:dLbl>
              <c:idx val="0"/>
              <c:layout>
                <c:manualLayout>
                  <c:x val="0"/>
                  <c:y val="-4.8824107883594101E-3"/>
                </c:manualLayout>
              </c:layout>
              <c:tx>
                <c:rich>
                  <a:bodyPr/>
                  <a:lstStyle/>
                  <a:p>
                    <a:fld id="{5F7868BA-1652-2443-975A-DC11ED33FE1A}"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002E-2A49-89FF-FE257C39929B}"/>
                </c:ext>
              </c:extLst>
            </c:dLbl>
            <c:dLbl>
              <c:idx val="1"/>
              <c:layout>
                <c:manualLayout>
                  <c:x val="0"/>
                  <c:y val="-4.394169709523469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02E-2A49-89FF-FE257C39929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Century Gothic" panose="020B0502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Control</c:v>
                </c:pt>
                <c:pt idx="1">
                  <c:v>Test 1</c:v>
                </c:pt>
                <c:pt idx="2">
                  <c:v>Test 2</c:v>
                </c:pt>
              </c:strCache>
            </c:strRef>
          </c:cat>
          <c:val>
            <c:numRef>
              <c:f>Sheet1!$C$2:$C$4</c:f>
              <c:numCache>
                <c:formatCode>0%</c:formatCode>
                <c:ptCount val="3"/>
                <c:pt idx="0">
                  <c:v>0</c:v>
                </c:pt>
                <c:pt idx="1">
                  <c:v>0</c:v>
                </c:pt>
                <c:pt idx="2">
                  <c:v>0</c:v>
                </c:pt>
              </c:numCache>
            </c:numRef>
          </c:val>
          <c:extLst>
            <c:ext xmlns:c16="http://schemas.microsoft.com/office/drawing/2014/chart" uri="{C3380CC4-5D6E-409C-BE32-E72D297353CC}">
              <c16:uniqueId val="{00000004-002E-2A49-89FF-FE257C39929B}"/>
            </c:ext>
          </c:extLst>
        </c:ser>
        <c:ser>
          <c:idx val="2"/>
          <c:order val="2"/>
          <c:tx>
            <c:strRef>
              <c:f>Sheet1!$D$1</c:f>
              <c:strCache>
                <c:ptCount val="1"/>
                <c:pt idx="0">
                  <c:v>Neither likely nor unlikely</c:v>
                </c:pt>
              </c:strCache>
            </c:strRef>
          </c:tx>
          <c:spPr>
            <a:solidFill>
              <a:schemeClr val="accent4"/>
            </a:solidFill>
            <a:ln>
              <a:noFill/>
            </a:ln>
            <a:effectLst/>
          </c:spPr>
          <c:invertIfNegative val="0"/>
          <c:dLbls>
            <c:dLbl>
              <c:idx val="0"/>
              <c:layout>
                <c:manualLayout>
                  <c:x val="0"/>
                  <c:y val="-2.9294464730156459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02E-2A49-89FF-FE257C39929B}"/>
                </c:ext>
              </c:extLst>
            </c:dLbl>
            <c:dLbl>
              <c:idx val="1"/>
              <c:layout>
                <c:manualLayout>
                  <c:x val="0"/>
                  <c:y val="-6.3471340248672514E-2"/>
                </c:manualLayout>
              </c:layout>
              <c:tx>
                <c:rich>
                  <a:bodyPr/>
                  <a:lstStyle/>
                  <a:p>
                    <a:fld id="{0469C65C-57AF-3142-94CF-33F6DD5C76BA}"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002E-2A49-89FF-FE257C39929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Century Gothic" panose="020B0502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Control</c:v>
                </c:pt>
                <c:pt idx="1">
                  <c:v>Test 1</c:v>
                </c:pt>
                <c:pt idx="2">
                  <c:v>Test 2</c:v>
                </c:pt>
              </c:strCache>
            </c:strRef>
          </c:cat>
          <c:val>
            <c:numRef>
              <c:f>Sheet1!$D$2:$D$4</c:f>
              <c:numCache>
                <c:formatCode>0%</c:formatCode>
                <c:ptCount val="3"/>
                <c:pt idx="0">
                  <c:v>0.02</c:v>
                </c:pt>
                <c:pt idx="1">
                  <c:v>0.02</c:v>
                </c:pt>
                <c:pt idx="2">
                  <c:v>0.02</c:v>
                </c:pt>
              </c:numCache>
            </c:numRef>
          </c:val>
          <c:extLst>
            <c:ext xmlns:c16="http://schemas.microsoft.com/office/drawing/2014/chart" uri="{C3380CC4-5D6E-409C-BE32-E72D297353CC}">
              <c16:uniqueId val="{00000007-002E-2A49-89FF-FE257C39929B}"/>
            </c:ext>
          </c:extLst>
        </c:ser>
        <c:ser>
          <c:idx val="3"/>
          <c:order val="3"/>
          <c:tx>
            <c:strRef>
              <c:f>Sheet1!$E$1</c:f>
              <c:strCache>
                <c:ptCount val="1"/>
                <c:pt idx="0">
                  <c:v>Somewhat likely</c:v>
                </c:pt>
              </c:strCache>
            </c:strRef>
          </c:tx>
          <c:spPr>
            <a:solidFill>
              <a:schemeClr val="accent3"/>
            </a:solidFill>
            <a:ln>
              <a:noFill/>
            </a:ln>
            <a:effectLst/>
          </c:spPr>
          <c:invertIfNegative val="0"/>
          <c:dLbls>
            <c:dLbl>
              <c:idx val="1"/>
              <c:layout>
                <c:manualLayout>
                  <c:x val="0"/>
                  <c:y val="-1.4647232365078229E-2"/>
                </c:manualLayout>
              </c:layout>
              <c:tx>
                <c:rich>
                  <a:bodyPr/>
                  <a:lstStyle/>
                  <a:p>
                    <a:fld id="{5E73704A-89C2-764F-BAB4-C8DB4D706CED}" type="VALUE">
                      <a:rPr lang="en-US" smtClean="0"/>
                      <a:pPr/>
                      <a:t>[VALUE]</a:t>
                    </a:fld>
                    <a:r>
                      <a:rPr lang="en-US" dirty="0"/>
                      <a:t> </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BB8E-DC4E-92E2-57EB2C53D728}"/>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Century Gothic" panose="020B0502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Control</c:v>
                </c:pt>
                <c:pt idx="1">
                  <c:v>Test 1</c:v>
                </c:pt>
                <c:pt idx="2">
                  <c:v>Test 2</c:v>
                </c:pt>
              </c:strCache>
            </c:strRef>
          </c:cat>
          <c:val>
            <c:numRef>
              <c:f>Sheet1!$E$2:$E$4</c:f>
              <c:numCache>
                <c:formatCode>0%</c:formatCode>
                <c:ptCount val="3"/>
                <c:pt idx="0">
                  <c:v>0.1</c:v>
                </c:pt>
                <c:pt idx="1">
                  <c:v>0.14000000000000001</c:v>
                </c:pt>
                <c:pt idx="2">
                  <c:v>0.11</c:v>
                </c:pt>
              </c:numCache>
            </c:numRef>
          </c:val>
          <c:extLst>
            <c:ext xmlns:c16="http://schemas.microsoft.com/office/drawing/2014/chart" uri="{C3380CC4-5D6E-409C-BE32-E72D297353CC}">
              <c16:uniqueId val="{00000008-002E-2A49-89FF-FE257C39929B}"/>
            </c:ext>
          </c:extLst>
        </c:ser>
        <c:ser>
          <c:idx val="4"/>
          <c:order val="4"/>
          <c:tx>
            <c:strRef>
              <c:f>Sheet1!$F$1</c:f>
              <c:strCache>
                <c:ptCount val="1"/>
                <c:pt idx="0">
                  <c:v>Very likely</c:v>
                </c:pt>
              </c:strCache>
            </c:strRef>
          </c:tx>
          <c:spPr>
            <a:solidFill>
              <a:schemeClr val="accent2"/>
            </a:solidFill>
            <a:ln>
              <a:noFill/>
            </a:ln>
            <a:effectLst/>
          </c:spPr>
          <c:invertIfNegative val="0"/>
          <c:dLbls>
            <c:dLbl>
              <c:idx val="0"/>
              <c:tx>
                <c:rich>
                  <a:bodyPr/>
                  <a:lstStyle/>
                  <a:p>
                    <a:fld id="{2C8D2708-E606-F549-BDA1-13BA282C9674}"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002E-2A49-89FF-FE257C39929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Century Gothic" panose="020B0502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Control</c:v>
                </c:pt>
                <c:pt idx="1">
                  <c:v>Test 1</c:v>
                </c:pt>
                <c:pt idx="2">
                  <c:v>Test 2</c:v>
                </c:pt>
              </c:strCache>
            </c:strRef>
          </c:cat>
          <c:val>
            <c:numRef>
              <c:f>Sheet1!$F$2:$F$4</c:f>
              <c:numCache>
                <c:formatCode>0%</c:formatCode>
                <c:ptCount val="3"/>
                <c:pt idx="0">
                  <c:v>0.88</c:v>
                </c:pt>
                <c:pt idx="1">
                  <c:v>0.84</c:v>
                </c:pt>
                <c:pt idx="2">
                  <c:v>0.86</c:v>
                </c:pt>
              </c:numCache>
            </c:numRef>
          </c:val>
          <c:extLst>
            <c:ext xmlns:c16="http://schemas.microsoft.com/office/drawing/2014/chart" uri="{C3380CC4-5D6E-409C-BE32-E72D297353CC}">
              <c16:uniqueId val="{0000000A-002E-2A49-89FF-FE257C39929B}"/>
            </c:ext>
          </c:extLst>
        </c:ser>
        <c:dLbls>
          <c:dLblPos val="ctr"/>
          <c:showLegendKey val="0"/>
          <c:showVal val="1"/>
          <c:showCatName val="0"/>
          <c:showSerName val="0"/>
          <c:showPercent val="0"/>
          <c:showBubbleSize val="0"/>
        </c:dLbls>
        <c:gapWidth val="480"/>
        <c:overlap val="100"/>
        <c:axId val="398928367"/>
        <c:axId val="401356911"/>
      </c:barChart>
      <c:catAx>
        <c:axId val="398928367"/>
        <c:scaling>
          <c:orientation val="minMax"/>
        </c:scaling>
        <c:delete val="1"/>
        <c:axPos val="b"/>
        <c:numFmt formatCode="General" sourceLinked="1"/>
        <c:majorTickMark val="none"/>
        <c:minorTickMark val="none"/>
        <c:tickLblPos val="nextTo"/>
        <c:crossAx val="401356911"/>
        <c:crossesAt val="0"/>
        <c:auto val="1"/>
        <c:lblAlgn val="ctr"/>
        <c:lblOffset val="100"/>
        <c:noMultiLvlLbl val="0"/>
      </c:catAx>
      <c:valAx>
        <c:axId val="401356911"/>
        <c:scaling>
          <c:orientation val="minMax"/>
        </c:scaling>
        <c:delete val="1"/>
        <c:axPos val="l"/>
        <c:numFmt formatCode="0%" sourceLinked="1"/>
        <c:majorTickMark val="out"/>
        <c:minorTickMark val="none"/>
        <c:tickLblPos val="nextTo"/>
        <c:crossAx val="398928367"/>
        <c:crosses val="autoZero"/>
        <c:crossBetween val="between"/>
      </c:valAx>
      <c:spPr>
        <a:noFill/>
        <a:ln>
          <a:noFill/>
        </a:ln>
        <a:effectLst/>
      </c:spPr>
    </c:plotArea>
    <c:legend>
      <c:legendPos val="l"/>
      <c:layout>
        <c:manualLayout>
          <c:xMode val="edge"/>
          <c:yMode val="edge"/>
          <c:x val="0"/>
          <c:y val="0.18553160995765758"/>
          <c:w val="0.12665284643684502"/>
          <c:h val="0.63381919087304428"/>
        </c:manualLayout>
      </c:layout>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Century Gothic" panose="020B0502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bg1"/>
          </a:solidFill>
          <a:latin typeface="Century Gothic" panose="020B0502020202020204" pitchFamily="34" charset="0"/>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163675957976362E-2"/>
          <c:y val="0"/>
          <c:w val="0.97783632404202359"/>
          <c:h val="1"/>
        </c:manualLayout>
      </c:layout>
      <c:barChart>
        <c:barDir val="bar"/>
        <c:grouping val="clustered"/>
        <c:varyColors val="0"/>
        <c:ser>
          <c:idx val="0"/>
          <c:order val="0"/>
          <c:tx>
            <c:strRef>
              <c:f>Sheet1!$B$1</c:f>
              <c:strCache>
                <c:ptCount val="1"/>
                <c:pt idx="0">
                  <c:v>Control</c:v>
                </c:pt>
              </c:strCache>
            </c:strRef>
          </c:tx>
          <c:spPr>
            <a:solidFill>
              <a:schemeClr val="accent4">
                <a:lumMod val="60000"/>
                <a:lumOff val="40000"/>
                <a:alpha val="50196"/>
              </a:schemeClr>
            </a:solidFill>
            <a:ln>
              <a:noFill/>
            </a:ln>
            <a:effectLst/>
          </c:spPr>
          <c:invertIfNegative val="0"/>
          <c:dLbls>
            <c:dLbl>
              <c:idx val="0"/>
              <c:tx>
                <c:rich>
                  <a:bodyPr/>
                  <a:lstStyle/>
                  <a:p>
                    <a:r>
                      <a:rPr lang="en-US" b="0" dirty="0">
                        <a:solidFill>
                          <a:srgbClr val="303030"/>
                        </a:solidFill>
                      </a:rPr>
                      <a:t>1%</a:t>
                    </a:r>
                    <a:endParaRPr lang="en-US" b="1" dirty="0">
                      <a:solidFill>
                        <a:srgbClr val="C41C22"/>
                      </a:solidFill>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762-224C-AFB1-2018EBC2F1D7}"/>
                </c:ext>
              </c:extLst>
            </c:dLbl>
            <c:dLbl>
              <c:idx val="1"/>
              <c:tx>
                <c:rich>
                  <a:bodyPr/>
                  <a:lstStyle/>
                  <a:p>
                    <a:r>
                      <a:rPr lang="en-US" dirty="0"/>
                      <a:t>2%</a:t>
                    </a:r>
                    <a:endParaRPr lang="en-US" b="1" dirty="0">
                      <a:solidFill>
                        <a:srgbClr val="EECA66"/>
                      </a:solidFill>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762-224C-AFB1-2018EBC2F1D7}"/>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Bread Stick</c:v>
                </c:pt>
                <c:pt idx="1">
                  <c:v>Bread Squiggle</c:v>
                </c:pt>
              </c:strCache>
            </c:strRef>
          </c:cat>
          <c:val>
            <c:numRef>
              <c:f>Sheet1!$B$2:$B$3</c:f>
              <c:numCache>
                <c:formatCode>0%</c:formatCode>
                <c:ptCount val="2"/>
                <c:pt idx="0">
                  <c:v>-0.01</c:v>
                </c:pt>
                <c:pt idx="1">
                  <c:v>-0.02</c:v>
                </c:pt>
              </c:numCache>
            </c:numRef>
          </c:val>
          <c:extLst>
            <c:ext xmlns:c16="http://schemas.microsoft.com/office/drawing/2014/chart" uri="{C3380CC4-5D6E-409C-BE32-E72D297353CC}">
              <c16:uniqueId val="{00000003-3762-224C-AFB1-2018EBC2F1D7}"/>
            </c:ext>
          </c:extLst>
        </c:ser>
        <c:ser>
          <c:idx val="1"/>
          <c:order val="1"/>
          <c:tx>
            <c:strRef>
              <c:f>Sheet1!$C$1</c:f>
              <c:strCache>
                <c:ptCount val="1"/>
                <c:pt idx="0">
                  <c:v>Test 1</c:v>
                </c:pt>
              </c:strCache>
            </c:strRef>
          </c:tx>
          <c:spPr>
            <a:solidFill>
              <a:schemeClr val="accent5">
                <a:lumMod val="60000"/>
                <a:lumOff val="40000"/>
                <a:alpha val="50196"/>
              </a:schemeClr>
            </a:solidFill>
            <a:ln>
              <a:noFill/>
            </a:ln>
            <a:effectLst/>
          </c:spPr>
          <c:invertIfNegative val="0"/>
          <c:dLbls>
            <c:dLbl>
              <c:idx val="0"/>
              <c:tx>
                <c:rich>
                  <a:bodyPr/>
                  <a:lstStyle/>
                  <a:p>
                    <a:r>
                      <a:rPr lang="en-US" dirty="0"/>
                      <a:t>2%</a:t>
                    </a:r>
                    <a:endParaRPr lang="en-US" b="1" dirty="0">
                      <a:solidFill>
                        <a:srgbClr val="C00000"/>
                      </a:solidFill>
                    </a:endParaRPr>
                  </a:p>
                </c:rich>
              </c:tx>
              <c:dLblPos val="outEnd"/>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4-3762-224C-AFB1-2018EBC2F1D7}"/>
                </c:ext>
              </c:extLst>
            </c:dLbl>
            <c:dLbl>
              <c:idx val="1"/>
              <c:tx>
                <c:rich>
                  <a:bodyPr/>
                  <a:lstStyle/>
                  <a:p>
                    <a:r>
                      <a:rPr lang="en-US" dirty="0"/>
                      <a:t>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762-224C-AFB1-2018EBC2F1D7}"/>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Bread Stick</c:v>
                </c:pt>
                <c:pt idx="1">
                  <c:v>Bread Squiggle</c:v>
                </c:pt>
              </c:strCache>
            </c:strRef>
          </c:cat>
          <c:val>
            <c:numRef>
              <c:f>Sheet1!$C$2:$C$3</c:f>
              <c:numCache>
                <c:formatCode>0%</c:formatCode>
                <c:ptCount val="2"/>
                <c:pt idx="0">
                  <c:v>-0.02</c:v>
                </c:pt>
                <c:pt idx="1">
                  <c:v>-0.02</c:v>
                </c:pt>
              </c:numCache>
            </c:numRef>
          </c:val>
          <c:extLst>
            <c:ext xmlns:c16="http://schemas.microsoft.com/office/drawing/2014/chart" uri="{C3380CC4-5D6E-409C-BE32-E72D297353CC}">
              <c16:uniqueId val="{00000007-3762-224C-AFB1-2018EBC2F1D7}"/>
            </c:ext>
          </c:extLst>
        </c:ser>
        <c:ser>
          <c:idx val="2"/>
          <c:order val="2"/>
          <c:tx>
            <c:strRef>
              <c:f>Sheet1!$D$1</c:f>
              <c:strCache>
                <c:ptCount val="1"/>
                <c:pt idx="0">
                  <c:v>Test 2</c:v>
                </c:pt>
              </c:strCache>
            </c:strRef>
          </c:tx>
          <c:spPr>
            <a:solidFill>
              <a:schemeClr val="accent3">
                <a:lumMod val="20000"/>
                <a:lumOff val="80000"/>
              </a:schemeClr>
            </a:solidFill>
            <a:ln>
              <a:noFill/>
            </a:ln>
            <a:effectLst/>
          </c:spPr>
          <c:invertIfNegative val="0"/>
          <c:dLbls>
            <c:dLbl>
              <c:idx val="0"/>
              <c:tx>
                <c:rich>
                  <a:bodyPr/>
                  <a:lstStyle/>
                  <a:p>
                    <a:r>
                      <a:rPr lang="en-US"/>
                      <a:t>1%</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5585-DF49-8069-E4DA8C713C21}"/>
                </c:ext>
              </c:extLst>
            </c:dLbl>
            <c:dLbl>
              <c:idx val="1"/>
              <c:tx>
                <c:rich>
                  <a:bodyPr/>
                  <a:lstStyle/>
                  <a:p>
                    <a:r>
                      <a:rPr lang="en-US"/>
                      <a:t>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5585-DF49-8069-E4DA8C713C21}"/>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Bread Stick</c:v>
                </c:pt>
                <c:pt idx="1">
                  <c:v>Bread Squiggle</c:v>
                </c:pt>
              </c:strCache>
            </c:strRef>
          </c:cat>
          <c:val>
            <c:numRef>
              <c:f>Sheet1!$D$2:$D$3</c:f>
              <c:numCache>
                <c:formatCode>0%</c:formatCode>
                <c:ptCount val="2"/>
                <c:pt idx="0">
                  <c:v>-0.01</c:v>
                </c:pt>
                <c:pt idx="1">
                  <c:v>-0.02</c:v>
                </c:pt>
              </c:numCache>
            </c:numRef>
          </c:val>
          <c:extLst>
            <c:ext xmlns:c16="http://schemas.microsoft.com/office/drawing/2014/chart" uri="{C3380CC4-5D6E-409C-BE32-E72D297353CC}">
              <c16:uniqueId val="{00000000-5585-DF49-8069-E4DA8C713C21}"/>
            </c:ext>
          </c:extLst>
        </c:ser>
        <c:dLbls>
          <c:dLblPos val="outEnd"/>
          <c:showLegendKey val="0"/>
          <c:showVal val="1"/>
          <c:showCatName val="0"/>
          <c:showSerName val="0"/>
          <c:showPercent val="0"/>
          <c:showBubbleSize val="0"/>
        </c:dLbls>
        <c:gapWidth val="160"/>
        <c:overlap val="-17"/>
        <c:axId val="-296691600"/>
        <c:axId val="-231944928"/>
      </c:barChart>
      <c:catAx>
        <c:axId val="-296691600"/>
        <c:scaling>
          <c:orientation val="maxMin"/>
        </c:scaling>
        <c:delete val="1"/>
        <c:axPos val="l"/>
        <c:numFmt formatCode="General" sourceLinked="1"/>
        <c:majorTickMark val="none"/>
        <c:minorTickMark val="none"/>
        <c:tickLblPos val="nextTo"/>
        <c:crossAx val="-231944928"/>
        <c:crosses val="autoZero"/>
        <c:auto val="1"/>
        <c:lblAlgn val="ctr"/>
        <c:lblOffset val="100"/>
        <c:noMultiLvlLbl val="0"/>
      </c:catAx>
      <c:valAx>
        <c:axId val="-231944928"/>
        <c:scaling>
          <c:orientation val="minMax"/>
          <c:max val="0"/>
          <c:min val="-1"/>
        </c:scaling>
        <c:delete val="1"/>
        <c:axPos val="t"/>
        <c:numFmt formatCode="0%" sourceLinked="0"/>
        <c:majorTickMark val="out"/>
        <c:minorTickMark val="none"/>
        <c:tickLblPos val="nextTo"/>
        <c:crossAx val="-296691600"/>
        <c:crosses val="autoZero"/>
        <c:crossBetween val="between"/>
      </c:valAx>
      <c:spPr>
        <a:noFill/>
        <a:ln>
          <a:noFill/>
        </a:ln>
        <a:effectLst/>
      </c:spPr>
    </c:plotArea>
    <c:plotVisOnly val="1"/>
    <c:dispBlanksAs val="gap"/>
    <c:showDLblsOverMax val="0"/>
  </c:chart>
  <c:spPr>
    <a:noFill/>
    <a:ln>
      <a:noFill/>
    </a:ln>
    <a:effectLst/>
  </c:spPr>
  <c:txPr>
    <a:bodyPr/>
    <a:lstStyle/>
    <a:p>
      <a:pPr>
        <a:defRPr sz="800">
          <a:solidFill>
            <a:schemeClr val="tx1"/>
          </a:solidFill>
          <a:latin typeface="+mn-lt"/>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0.14404251714345837"/>
          <c:y val="8.1463364257339556E-3"/>
          <c:w val="0.31728258070049881"/>
          <c:h val="0.97963415893566508"/>
        </c:manualLayout>
      </c:layout>
      <c:barChart>
        <c:barDir val="col"/>
        <c:grouping val="percentStacked"/>
        <c:varyColors val="0"/>
        <c:ser>
          <c:idx val="0"/>
          <c:order val="0"/>
          <c:tx>
            <c:strRef>
              <c:f>Sheet1!$B$1</c:f>
              <c:strCache>
                <c:ptCount val="1"/>
                <c:pt idx="0">
                  <c:v>Stick Pretzel</c:v>
                </c:pt>
              </c:strCache>
            </c:strRef>
          </c:tx>
          <c:spPr>
            <a:solidFill>
              <a:srgbClr val="006F33">
                <a:alpha val="9804"/>
              </a:srgbClr>
            </a:solidFill>
            <a:ln>
              <a:noFill/>
            </a:ln>
            <a:effectLst/>
          </c:spPr>
          <c:invertIfNegative val="0"/>
          <c:dLbls>
            <c:dLbl>
              <c:idx val="0"/>
              <c:layout>
                <c:manualLayout>
                  <c:x val="0"/>
                  <c:y val="-4.0731682128669778E-3"/>
                </c:manualLayout>
              </c:layout>
              <c:dLblPos val="ctr"/>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1908-8340-AE9D-2DEE6D491106}"/>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0%</c:formatCode>
                <c:ptCount val="1"/>
                <c:pt idx="0">
                  <c:v>0.03</c:v>
                </c:pt>
              </c:numCache>
            </c:numRef>
          </c:val>
          <c:extLst>
            <c:ext xmlns:c16="http://schemas.microsoft.com/office/drawing/2014/chart" uri="{C3380CC4-5D6E-409C-BE32-E72D297353CC}">
              <c16:uniqueId val="{00000000-71DC-C84F-B45A-C91D862CC750}"/>
            </c:ext>
          </c:extLst>
        </c:ser>
        <c:ser>
          <c:idx val="1"/>
          <c:order val="1"/>
          <c:tx>
            <c:strRef>
              <c:f>Sheet1!$C$1</c:f>
              <c:strCache>
                <c:ptCount val="1"/>
                <c:pt idx="0">
                  <c:v>Bread Squiggle</c:v>
                </c:pt>
              </c:strCache>
            </c:strRef>
          </c:tx>
          <c:spPr>
            <a:solidFill>
              <a:srgbClr val="006F33">
                <a:alpha val="20000"/>
              </a:srgbClr>
            </a:solidFill>
            <a:ln>
              <a:noFill/>
            </a:ln>
            <a:effectLst/>
          </c:spPr>
          <c:invertIfNegative val="0"/>
          <c:dLbls>
            <c:dLbl>
              <c:idx val="0"/>
              <c:layout>
                <c:manualLayout>
                  <c:x val="0"/>
                  <c:y val="-2.1302551304978014E-4"/>
                </c:manualLayout>
              </c:layout>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1908-8340-AE9D-2DEE6D491106}"/>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0%</c:formatCode>
                <c:ptCount val="1"/>
                <c:pt idx="0">
                  <c:v>0.09</c:v>
                </c:pt>
              </c:numCache>
            </c:numRef>
          </c:val>
          <c:extLst>
            <c:ext xmlns:c16="http://schemas.microsoft.com/office/drawing/2014/chart" uri="{C3380CC4-5D6E-409C-BE32-E72D297353CC}">
              <c16:uniqueId val="{00000001-71DC-C84F-B45A-C91D862CC750}"/>
            </c:ext>
          </c:extLst>
        </c:ser>
        <c:ser>
          <c:idx val="2"/>
          <c:order val="2"/>
          <c:tx>
            <c:strRef>
              <c:f>Sheet1!$D$1</c:f>
              <c:strCache>
                <c:ptCount val="1"/>
                <c:pt idx="0">
                  <c:v>Pretzel</c:v>
                </c:pt>
              </c:strCache>
            </c:strRef>
          </c:tx>
          <c:spPr>
            <a:solidFill>
              <a:srgbClr val="006F33">
                <a:alpha val="40000"/>
              </a:srgbClr>
            </a:solidFill>
            <a:ln>
              <a:noFill/>
            </a:ln>
            <a:effectLst/>
          </c:spPr>
          <c:invertIfNegative val="0"/>
          <c:dLbls>
            <c:dLbl>
              <c:idx val="0"/>
              <c:layout>
                <c:manualLayout>
                  <c:x val="0"/>
                  <c:y val="0"/>
                </c:manualLayout>
              </c:layout>
              <c:tx>
                <c:rich>
                  <a:bodyPr/>
                  <a:lstStyle/>
                  <a:p>
                    <a:fld id="{C81DC506-12D3-0E47-B2BE-BFEE8E1368E6}"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71DC-C84F-B45A-C91D862CC750}"/>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Sheet1!$D$2</c:f>
              <c:numCache>
                <c:formatCode>0%</c:formatCode>
                <c:ptCount val="1"/>
                <c:pt idx="0">
                  <c:v>0.11</c:v>
                </c:pt>
              </c:numCache>
            </c:numRef>
          </c:val>
          <c:extLst>
            <c:ext xmlns:c16="http://schemas.microsoft.com/office/drawing/2014/chart" uri="{C3380CC4-5D6E-409C-BE32-E72D297353CC}">
              <c16:uniqueId val="{00000003-71DC-C84F-B45A-C91D862CC750}"/>
            </c:ext>
          </c:extLst>
        </c:ser>
        <c:ser>
          <c:idx val="3"/>
          <c:order val="3"/>
          <c:tx>
            <c:strRef>
              <c:f>Sheet1!$E$1</c:f>
              <c:strCache>
                <c:ptCount val="1"/>
                <c:pt idx="0">
                  <c:v>Breastick</c:v>
                </c:pt>
              </c:strCache>
            </c:strRef>
          </c:tx>
          <c:spPr>
            <a:solidFill>
              <a:srgbClr val="006F33">
                <a:alpha val="60000"/>
              </a:srgbClr>
            </a:solidFill>
            <a:ln>
              <a:noFill/>
            </a:ln>
            <a:effectLst/>
          </c:spPr>
          <c:invertIfNegative val="0"/>
          <c:dLbls>
            <c:dLbl>
              <c:idx val="0"/>
              <c:tx>
                <c:rich>
                  <a:bodyPr/>
                  <a:lstStyle/>
                  <a:p>
                    <a:fld id="{431C7079-2DBE-4E4A-843F-F4E2B09F519B}"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71DC-C84F-B45A-C91D862CC750}"/>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Sheet1!$E$2</c:f>
              <c:numCache>
                <c:formatCode>0%</c:formatCode>
                <c:ptCount val="1"/>
                <c:pt idx="0">
                  <c:v>0.13</c:v>
                </c:pt>
              </c:numCache>
            </c:numRef>
          </c:val>
          <c:extLst>
            <c:ext xmlns:c16="http://schemas.microsoft.com/office/drawing/2014/chart" uri="{C3380CC4-5D6E-409C-BE32-E72D297353CC}">
              <c16:uniqueId val="{00000005-71DC-C84F-B45A-C91D862CC750}"/>
            </c:ext>
          </c:extLst>
        </c:ser>
        <c:ser>
          <c:idx val="4"/>
          <c:order val="4"/>
          <c:tx>
            <c:strRef>
              <c:f>Sheet1!$F$1</c:f>
              <c:strCache>
                <c:ptCount val="1"/>
                <c:pt idx="0">
                  <c:v>Rye Chip</c:v>
                </c:pt>
              </c:strCache>
            </c:strRef>
          </c:tx>
          <c:spPr>
            <a:solidFill>
              <a:srgbClr val="006F33">
                <a:alpha val="80000"/>
              </a:srgbClr>
            </a:solidFill>
            <a:ln>
              <a:noFill/>
            </a:ln>
            <a:effectLst/>
          </c:spPr>
          <c:invertIfNegative val="0"/>
          <c:dLbls>
            <c:dLbl>
              <c:idx val="0"/>
              <c:tx>
                <c:rich>
                  <a:bodyPr/>
                  <a:lstStyle/>
                  <a:p>
                    <a:fld id="{781A4337-959D-824D-9634-5EF6A9B899C1}"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B919-DD45-828D-CAACE625C6BF}"/>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Sheet1!$F$2</c:f>
              <c:numCache>
                <c:formatCode>0%</c:formatCode>
                <c:ptCount val="1"/>
                <c:pt idx="0">
                  <c:v>0.65</c:v>
                </c:pt>
              </c:numCache>
            </c:numRef>
          </c:val>
          <c:extLst>
            <c:ext xmlns:c16="http://schemas.microsoft.com/office/drawing/2014/chart" uri="{C3380CC4-5D6E-409C-BE32-E72D297353CC}">
              <c16:uniqueId val="{00000005-4B72-DA45-92DF-205D7CB87FE5}"/>
            </c:ext>
          </c:extLst>
        </c:ser>
        <c:dLbls>
          <c:dLblPos val="ctr"/>
          <c:showLegendKey val="0"/>
          <c:showVal val="1"/>
          <c:showCatName val="0"/>
          <c:showSerName val="0"/>
          <c:showPercent val="0"/>
          <c:showBubbleSize val="0"/>
        </c:dLbls>
        <c:gapWidth val="150"/>
        <c:overlap val="100"/>
        <c:axId val="398928367"/>
        <c:axId val="401356911"/>
      </c:barChart>
      <c:catAx>
        <c:axId val="398928367"/>
        <c:scaling>
          <c:orientation val="minMax"/>
        </c:scaling>
        <c:delete val="1"/>
        <c:axPos val="b"/>
        <c:numFmt formatCode="General" sourceLinked="1"/>
        <c:majorTickMark val="none"/>
        <c:minorTickMark val="none"/>
        <c:tickLblPos val="nextTo"/>
        <c:crossAx val="401356911"/>
        <c:crossesAt val="0"/>
        <c:auto val="1"/>
        <c:lblAlgn val="ctr"/>
        <c:lblOffset val="100"/>
        <c:noMultiLvlLbl val="0"/>
      </c:catAx>
      <c:valAx>
        <c:axId val="401356911"/>
        <c:scaling>
          <c:orientation val="minMax"/>
        </c:scaling>
        <c:delete val="1"/>
        <c:axPos val="l"/>
        <c:numFmt formatCode="0%" sourceLinked="1"/>
        <c:majorTickMark val="out"/>
        <c:minorTickMark val="none"/>
        <c:tickLblPos val="nextTo"/>
        <c:crossAx val="3989283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bg1"/>
          </a:solidFill>
          <a:latin typeface="+mn-lt"/>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0.14703515548876975"/>
          <c:y val="8.1463364257339556E-3"/>
          <c:w val="0.31728258070049881"/>
          <c:h val="0.97963415893566508"/>
        </c:manualLayout>
      </c:layout>
      <c:barChart>
        <c:barDir val="col"/>
        <c:grouping val="percentStacked"/>
        <c:varyColors val="0"/>
        <c:ser>
          <c:idx val="0"/>
          <c:order val="0"/>
          <c:tx>
            <c:strRef>
              <c:f>Sheet1!$B$1</c:f>
              <c:strCache>
                <c:ptCount val="1"/>
                <c:pt idx="0">
                  <c:v>Breadstick</c:v>
                </c:pt>
              </c:strCache>
            </c:strRef>
          </c:tx>
          <c:spPr>
            <a:solidFill>
              <a:srgbClr val="C00000">
                <a:alpha val="9804"/>
              </a:srgbClr>
            </a:solidFill>
            <a:ln>
              <a:noFill/>
            </a:ln>
            <a:effectLst/>
          </c:spPr>
          <c:invertIfNegative val="0"/>
          <c:dLbls>
            <c:dLbl>
              <c:idx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j-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08D-0144-A456-A76268C3F317}"/>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j-lt"/>
                    <a:ea typeface="+mn-ea"/>
                    <a:cs typeface="+mn-cs"/>
                  </a:defRPr>
                </a:pPr>
                <a:endParaRPr lang="en-US"/>
              </a:p>
            </c:txPr>
            <c:dLblPos val="ct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0%</c:formatCode>
                <c:ptCount val="1"/>
                <c:pt idx="0">
                  <c:v>0.13</c:v>
                </c:pt>
              </c:numCache>
            </c:numRef>
          </c:val>
          <c:extLst>
            <c:ext xmlns:c16="http://schemas.microsoft.com/office/drawing/2014/chart" uri="{C3380CC4-5D6E-409C-BE32-E72D297353CC}">
              <c16:uniqueId val="{00000000-4D4C-4C4F-9D10-4F0311DE1172}"/>
            </c:ext>
          </c:extLst>
        </c:ser>
        <c:ser>
          <c:idx val="1"/>
          <c:order val="1"/>
          <c:tx>
            <c:strRef>
              <c:f>Sheet1!$C$1</c:f>
              <c:strCache>
                <c:ptCount val="1"/>
                <c:pt idx="0">
                  <c:v>Stick Pretzel</c:v>
                </c:pt>
              </c:strCache>
            </c:strRef>
          </c:tx>
          <c:spPr>
            <a:solidFill>
              <a:srgbClr val="C00000">
                <a:alpha val="20000"/>
              </a:srgbClr>
            </a:solidFill>
            <a:ln>
              <a:noFill/>
            </a:ln>
            <a:effectLst/>
          </c:spPr>
          <c:invertIfNegative val="0"/>
          <c:dLbls>
            <c:dLbl>
              <c:idx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j-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08D-0144-A456-A76268C3F317}"/>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j-lt"/>
                    <a:ea typeface="+mn-ea"/>
                    <a:cs typeface="+mn-cs"/>
                  </a:defRPr>
                </a:pPr>
                <a:endParaRPr lang="en-US"/>
              </a:p>
            </c:txPr>
            <c:dLblPos val="ct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0%</c:formatCode>
                <c:ptCount val="1"/>
                <c:pt idx="0">
                  <c:v>0.18</c:v>
                </c:pt>
              </c:numCache>
            </c:numRef>
          </c:val>
          <c:extLst>
            <c:ext xmlns:c16="http://schemas.microsoft.com/office/drawing/2014/chart" uri="{C3380CC4-5D6E-409C-BE32-E72D297353CC}">
              <c16:uniqueId val="{00000001-4D4C-4C4F-9D10-4F0311DE1172}"/>
            </c:ext>
          </c:extLst>
        </c:ser>
        <c:ser>
          <c:idx val="2"/>
          <c:order val="2"/>
          <c:tx>
            <c:strRef>
              <c:f>Sheet1!$D$1</c:f>
              <c:strCache>
                <c:ptCount val="1"/>
                <c:pt idx="0">
                  <c:v>Rye Chip</c:v>
                </c:pt>
              </c:strCache>
            </c:strRef>
          </c:tx>
          <c:spPr>
            <a:solidFill>
              <a:srgbClr val="C00000">
                <a:alpha val="40000"/>
              </a:srgbClr>
            </a:solidFill>
            <a:ln>
              <a:noFill/>
            </a:ln>
            <a:effectLst/>
          </c:spPr>
          <c:invertIfNegative val="0"/>
          <c:dLbls>
            <c:dLbl>
              <c:idx val="0"/>
              <c:layout>
                <c:manualLayout>
                  <c:x val="0"/>
                  <c:y val="0"/>
                </c:manualLayout>
              </c:layout>
              <c:tx>
                <c:rich>
                  <a:bodyPr/>
                  <a:lstStyle/>
                  <a:p>
                    <a:fld id="{C81DC506-12D3-0E47-B2BE-BFEE8E1368E6}"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4D4C-4C4F-9D10-4F0311DE1172}"/>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j-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Sheet1!$D$2</c:f>
              <c:numCache>
                <c:formatCode>0%</c:formatCode>
                <c:ptCount val="1"/>
                <c:pt idx="0">
                  <c:v>0.19</c:v>
                </c:pt>
              </c:numCache>
            </c:numRef>
          </c:val>
          <c:extLst>
            <c:ext xmlns:c16="http://schemas.microsoft.com/office/drawing/2014/chart" uri="{C3380CC4-5D6E-409C-BE32-E72D297353CC}">
              <c16:uniqueId val="{00000003-4D4C-4C4F-9D10-4F0311DE1172}"/>
            </c:ext>
          </c:extLst>
        </c:ser>
        <c:ser>
          <c:idx val="3"/>
          <c:order val="3"/>
          <c:tx>
            <c:strRef>
              <c:f>Sheet1!$E$1</c:f>
              <c:strCache>
                <c:ptCount val="1"/>
                <c:pt idx="0">
                  <c:v>Bread Squiggle</c:v>
                </c:pt>
              </c:strCache>
            </c:strRef>
          </c:tx>
          <c:spPr>
            <a:solidFill>
              <a:srgbClr val="C00000">
                <a:alpha val="60000"/>
              </a:srgbClr>
            </a:solidFill>
            <a:ln>
              <a:noFill/>
            </a:ln>
            <a:effectLst/>
          </c:spPr>
          <c:invertIfNegative val="0"/>
          <c:dLbls>
            <c:dLbl>
              <c:idx val="0"/>
              <c:tx>
                <c:rich>
                  <a:bodyPr/>
                  <a:lstStyle/>
                  <a:p>
                    <a:fld id="{431C7079-2DBE-4E4A-843F-F4E2B09F519B}"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4D4C-4C4F-9D10-4F0311DE1172}"/>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j-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Sheet1!$E$2</c:f>
              <c:numCache>
                <c:formatCode>0%</c:formatCode>
                <c:ptCount val="1"/>
                <c:pt idx="0">
                  <c:v>0.19</c:v>
                </c:pt>
              </c:numCache>
            </c:numRef>
          </c:val>
          <c:extLst>
            <c:ext xmlns:c16="http://schemas.microsoft.com/office/drawing/2014/chart" uri="{C3380CC4-5D6E-409C-BE32-E72D297353CC}">
              <c16:uniqueId val="{00000005-4D4C-4C4F-9D10-4F0311DE1172}"/>
            </c:ext>
          </c:extLst>
        </c:ser>
        <c:ser>
          <c:idx val="4"/>
          <c:order val="4"/>
          <c:tx>
            <c:strRef>
              <c:f>Sheet1!$F$1</c:f>
              <c:strCache>
                <c:ptCount val="1"/>
                <c:pt idx="0">
                  <c:v>Pretzel</c:v>
                </c:pt>
              </c:strCache>
            </c:strRef>
          </c:tx>
          <c:spPr>
            <a:solidFill>
              <a:srgbClr val="C00000">
                <a:alpha val="80000"/>
              </a:srgbClr>
            </a:solidFill>
            <a:ln>
              <a:noFill/>
            </a:ln>
            <a:effectLst/>
          </c:spPr>
          <c:invertIfNegative val="0"/>
          <c:dLbls>
            <c:dLbl>
              <c:idx val="0"/>
              <c:tx>
                <c:rich>
                  <a:bodyPr/>
                  <a:lstStyle/>
                  <a:p>
                    <a:fld id="{781A4337-959D-824D-9634-5EF6A9B899C1}"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4D4C-4C4F-9D10-4F0311DE1172}"/>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j-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Sheet1!$F$2</c:f>
              <c:numCache>
                <c:formatCode>0%</c:formatCode>
                <c:ptCount val="1"/>
                <c:pt idx="0">
                  <c:v>0.31</c:v>
                </c:pt>
              </c:numCache>
            </c:numRef>
          </c:val>
          <c:extLst>
            <c:ext xmlns:c16="http://schemas.microsoft.com/office/drawing/2014/chart" uri="{C3380CC4-5D6E-409C-BE32-E72D297353CC}">
              <c16:uniqueId val="{00000007-4D4C-4C4F-9D10-4F0311DE1172}"/>
            </c:ext>
          </c:extLst>
        </c:ser>
        <c:dLbls>
          <c:dLblPos val="ctr"/>
          <c:showLegendKey val="0"/>
          <c:showVal val="1"/>
          <c:showCatName val="0"/>
          <c:showSerName val="0"/>
          <c:showPercent val="0"/>
          <c:showBubbleSize val="0"/>
        </c:dLbls>
        <c:gapWidth val="150"/>
        <c:overlap val="100"/>
        <c:axId val="398928367"/>
        <c:axId val="401356911"/>
      </c:barChart>
      <c:catAx>
        <c:axId val="398928367"/>
        <c:scaling>
          <c:orientation val="minMax"/>
        </c:scaling>
        <c:delete val="1"/>
        <c:axPos val="b"/>
        <c:numFmt formatCode="General" sourceLinked="1"/>
        <c:majorTickMark val="none"/>
        <c:minorTickMark val="none"/>
        <c:tickLblPos val="nextTo"/>
        <c:crossAx val="401356911"/>
        <c:crossesAt val="0"/>
        <c:auto val="1"/>
        <c:lblAlgn val="ctr"/>
        <c:lblOffset val="100"/>
        <c:noMultiLvlLbl val="0"/>
      </c:catAx>
      <c:valAx>
        <c:axId val="401356911"/>
        <c:scaling>
          <c:orientation val="minMax"/>
        </c:scaling>
        <c:delete val="1"/>
        <c:axPos val="l"/>
        <c:numFmt formatCode="0%" sourceLinked="1"/>
        <c:majorTickMark val="out"/>
        <c:minorTickMark val="none"/>
        <c:tickLblPos val="nextTo"/>
        <c:crossAx val="3989283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bg1"/>
          </a:solidFill>
          <a:latin typeface="+mj-lt"/>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0.14404251714345837"/>
          <c:y val="8.1463364257339556E-3"/>
          <c:w val="0.31728258070049881"/>
          <c:h val="0.97963415893566508"/>
        </c:manualLayout>
      </c:layout>
      <c:barChart>
        <c:barDir val="col"/>
        <c:grouping val="percentStacked"/>
        <c:varyColors val="0"/>
        <c:ser>
          <c:idx val="0"/>
          <c:order val="0"/>
          <c:tx>
            <c:strRef>
              <c:f>Sheet1!$B$1</c:f>
              <c:strCache>
                <c:ptCount val="1"/>
                <c:pt idx="0">
                  <c:v>Stick Pretzel</c:v>
                </c:pt>
              </c:strCache>
            </c:strRef>
          </c:tx>
          <c:spPr>
            <a:solidFill>
              <a:srgbClr val="006F33">
                <a:alpha val="9804"/>
              </a:srgbClr>
            </a:solidFill>
            <a:ln>
              <a:noFill/>
            </a:ln>
            <a:effectLst/>
          </c:spPr>
          <c:invertIfNegative val="0"/>
          <c:dLbls>
            <c:dLbl>
              <c:idx val="0"/>
              <c:layout>
                <c:manualLayout>
                  <c:x val="0"/>
                  <c:y val="-4.0731682128669778E-3"/>
                </c:manualLayout>
              </c:layout>
              <c:dLblPos val="ctr"/>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1908-8340-AE9D-2DEE6D491106}"/>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0%</c:formatCode>
                <c:ptCount val="1"/>
                <c:pt idx="0">
                  <c:v>0.03</c:v>
                </c:pt>
              </c:numCache>
            </c:numRef>
          </c:val>
          <c:extLst>
            <c:ext xmlns:c16="http://schemas.microsoft.com/office/drawing/2014/chart" uri="{C3380CC4-5D6E-409C-BE32-E72D297353CC}">
              <c16:uniqueId val="{00000000-71DC-C84F-B45A-C91D862CC750}"/>
            </c:ext>
          </c:extLst>
        </c:ser>
        <c:ser>
          <c:idx val="1"/>
          <c:order val="1"/>
          <c:tx>
            <c:strRef>
              <c:f>Sheet1!$C$1</c:f>
              <c:strCache>
                <c:ptCount val="1"/>
                <c:pt idx="0">
                  <c:v>Bread Squiggle</c:v>
                </c:pt>
              </c:strCache>
            </c:strRef>
          </c:tx>
          <c:spPr>
            <a:solidFill>
              <a:srgbClr val="006F33">
                <a:alpha val="20000"/>
              </a:srgbClr>
            </a:solidFill>
            <a:ln>
              <a:noFill/>
            </a:ln>
            <a:effectLst/>
          </c:spPr>
          <c:invertIfNegative val="0"/>
          <c:dLbls>
            <c:dLbl>
              <c:idx val="0"/>
              <c:layout>
                <c:manualLayout>
                  <c:x val="0"/>
                  <c:y val="-2.1302551304978014E-4"/>
                </c:manualLayout>
              </c:layout>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1908-8340-AE9D-2DEE6D491106}"/>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0%</c:formatCode>
                <c:ptCount val="1"/>
                <c:pt idx="0">
                  <c:v>7.0000000000000007E-2</c:v>
                </c:pt>
              </c:numCache>
            </c:numRef>
          </c:val>
          <c:extLst>
            <c:ext xmlns:c16="http://schemas.microsoft.com/office/drawing/2014/chart" uri="{C3380CC4-5D6E-409C-BE32-E72D297353CC}">
              <c16:uniqueId val="{00000001-71DC-C84F-B45A-C91D862CC750}"/>
            </c:ext>
          </c:extLst>
        </c:ser>
        <c:ser>
          <c:idx val="2"/>
          <c:order val="2"/>
          <c:tx>
            <c:strRef>
              <c:f>Sheet1!$D$1</c:f>
              <c:strCache>
                <c:ptCount val="1"/>
                <c:pt idx="0">
                  <c:v>Pretzel</c:v>
                </c:pt>
              </c:strCache>
            </c:strRef>
          </c:tx>
          <c:spPr>
            <a:solidFill>
              <a:srgbClr val="006F33">
                <a:alpha val="40000"/>
              </a:srgbClr>
            </a:solidFill>
            <a:ln>
              <a:noFill/>
            </a:ln>
            <a:effectLst/>
          </c:spPr>
          <c:invertIfNegative val="0"/>
          <c:dLbls>
            <c:dLbl>
              <c:idx val="0"/>
              <c:layout>
                <c:manualLayout>
                  <c:x val="0"/>
                  <c:y val="0"/>
                </c:manualLayout>
              </c:layout>
              <c:tx>
                <c:rich>
                  <a:bodyPr/>
                  <a:lstStyle/>
                  <a:p>
                    <a:fld id="{C81DC506-12D3-0E47-B2BE-BFEE8E1368E6}"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71DC-C84F-B45A-C91D862CC750}"/>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Sheet1!$D$2</c:f>
              <c:numCache>
                <c:formatCode>0%</c:formatCode>
                <c:ptCount val="1"/>
                <c:pt idx="0">
                  <c:v>0.09</c:v>
                </c:pt>
              </c:numCache>
            </c:numRef>
          </c:val>
          <c:extLst>
            <c:ext xmlns:c16="http://schemas.microsoft.com/office/drawing/2014/chart" uri="{C3380CC4-5D6E-409C-BE32-E72D297353CC}">
              <c16:uniqueId val="{00000003-71DC-C84F-B45A-C91D862CC750}"/>
            </c:ext>
          </c:extLst>
        </c:ser>
        <c:ser>
          <c:idx val="3"/>
          <c:order val="3"/>
          <c:tx>
            <c:strRef>
              <c:f>Sheet1!$E$1</c:f>
              <c:strCache>
                <c:ptCount val="1"/>
                <c:pt idx="0">
                  <c:v>Breastick</c:v>
                </c:pt>
              </c:strCache>
            </c:strRef>
          </c:tx>
          <c:spPr>
            <a:solidFill>
              <a:srgbClr val="006F33">
                <a:alpha val="60000"/>
              </a:srgbClr>
            </a:solidFill>
            <a:ln>
              <a:noFill/>
            </a:ln>
            <a:effectLst/>
          </c:spPr>
          <c:invertIfNegative val="0"/>
          <c:dLbls>
            <c:dLbl>
              <c:idx val="0"/>
              <c:tx>
                <c:rich>
                  <a:bodyPr/>
                  <a:lstStyle/>
                  <a:p>
                    <a:fld id="{431C7079-2DBE-4E4A-843F-F4E2B09F519B}"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71DC-C84F-B45A-C91D862CC750}"/>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Sheet1!$E$2</c:f>
              <c:numCache>
                <c:formatCode>0%</c:formatCode>
                <c:ptCount val="1"/>
                <c:pt idx="0">
                  <c:v>0.11</c:v>
                </c:pt>
              </c:numCache>
            </c:numRef>
          </c:val>
          <c:extLst>
            <c:ext xmlns:c16="http://schemas.microsoft.com/office/drawing/2014/chart" uri="{C3380CC4-5D6E-409C-BE32-E72D297353CC}">
              <c16:uniqueId val="{00000005-71DC-C84F-B45A-C91D862CC750}"/>
            </c:ext>
          </c:extLst>
        </c:ser>
        <c:ser>
          <c:idx val="4"/>
          <c:order val="4"/>
          <c:tx>
            <c:strRef>
              <c:f>Sheet1!$F$1</c:f>
              <c:strCache>
                <c:ptCount val="1"/>
                <c:pt idx="0">
                  <c:v>Rye Chip</c:v>
                </c:pt>
              </c:strCache>
            </c:strRef>
          </c:tx>
          <c:spPr>
            <a:solidFill>
              <a:srgbClr val="006F33">
                <a:alpha val="80000"/>
              </a:srgbClr>
            </a:solidFill>
            <a:ln>
              <a:noFill/>
            </a:ln>
            <a:effectLst/>
          </c:spPr>
          <c:invertIfNegative val="0"/>
          <c:dLbls>
            <c:dLbl>
              <c:idx val="0"/>
              <c:tx>
                <c:rich>
                  <a:bodyPr/>
                  <a:lstStyle/>
                  <a:p>
                    <a:fld id="{781A4337-959D-824D-9634-5EF6A9B899C1}"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BFCA-0441-9D04-D5199261AFC1}"/>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Sheet1!$F$2</c:f>
              <c:numCache>
                <c:formatCode>0%</c:formatCode>
                <c:ptCount val="1"/>
                <c:pt idx="0">
                  <c:v>0.7</c:v>
                </c:pt>
              </c:numCache>
            </c:numRef>
          </c:val>
          <c:extLst>
            <c:ext xmlns:c16="http://schemas.microsoft.com/office/drawing/2014/chart" uri="{C3380CC4-5D6E-409C-BE32-E72D297353CC}">
              <c16:uniqueId val="{00000005-4B72-DA45-92DF-205D7CB87FE5}"/>
            </c:ext>
          </c:extLst>
        </c:ser>
        <c:dLbls>
          <c:dLblPos val="ctr"/>
          <c:showLegendKey val="0"/>
          <c:showVal val="1"/>
          <c:showCatName val="0"/>
          <c:showSerName val="0"/>
          <c:showPercent val="0"/>
          <c:showBubbleSize val="0"/>
        </c:dLbls>
        <c:gapWidth val="150"/>
        <c:overlap val="100"/>
        <c:axId val="398928367"/>
        <c:axId val="401356911"/>
      </c:barChart>
      <c:catAx>
        <c:axId val="398928367"/>
        <c:scaling>
          <c:orientation val="minMax"/>
        </c:scaling>
        <c:delete val="1"/>
        <c:axPos val="b"/>
        <c:numFmt formatCode="General" sourceLinked="1"/>
        <c:majorTickMark val="none"/>
        <c:minorTickMark val="none"/>
        <c:tickLblPos val="nextTo"/>
        <c:crossAx val="401356911"/>
        <c:crossesAt val="0"/>
        <c:auto val="1"/>
        <c:lblAlgn val="ctr"/>
        <c:lblOffset val="100"/>
        <c:noMultiLvlLbl val="0"/>
      </c:catAx>
      <c:valAx>
        <c:axId val="401356911"/>
        <c:scaling>
          <c:orientation val="minMax"/>
        </c:scaling>
        <c:delete val="1"/>
        <c:axPos val="l"/>
        <c:numFmt formatCode="0%" sourceLinked="1"/>
        <c:majorTickMark val="out"/>
        <c:minorTickMark val="none"/>
        <c:tickLblPos val="nextTo"/>
        <c:crossAx val="3989283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bg1"/>
          </a:solidFill>
          <a:latin typeface="+mn-lt"/>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0.14703515548876975"/>
          <c:y val="8.1463364257339556E-3"/>
          <c:w val="0.31728258070049881"/>
          <c:h val="0.97963415893566508"/>
        </c:manualLayout>
      </c:layout>
      <c:barChart>
        <c:barDir val="col"/>
        <c:grouping val="percentStacked"/>
        <c:varyColors val="0"/>
        <c:ser>
          <c:idx val="0"/>
          <c:order val="0"/>
          <c:tx>
            <c:strRef>
              <c:f>Sheet1!$B$1</c:f>
              <c:strCache>
                <c:ptCount val="1"/>
                <c:pt idx="0">
                  <c:v>Breadstick</c:v>
                </c:pt>
              </c:strCache>
            </c:strRef>
          </c:tx>
          <c:spPr>
            <a:solidFill>
              <a:srgbClr val="C00000">
                <a:alpha val="9804"/>
              </a:srgbClr>
            </a:solidFill>
            <a:ln>
              <a:noFill/>
            </a:ln>
            <a:effectLst/>
          </c:spPr>
          <c:invertIfNegative val="0"/>
          <c:dLbls>
            <c:dLbl>
              <c:idx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j-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08D-0144-A456-A76268C3F317}"/>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j-lt"/>
                    <a:ea typeface="+mn-ea"/>
                    <a:cs typeface="+mn-cs"/>
                  </a:defRPr>
                </a:pPr>
                <a:endParaRPr lang="en-US"/>
              </a:p>
            </c:txPr>
            <c:dLblPos val="ct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0%</c:formatCode>
                <c:ptCount val="1"/>
                <c:pt idx="0">
                  <c:v>0.11</c:v>
                </c:pt>
              </c:numCache>
            </c:numRef>
          </c:val>
          <c:extLst>
            <c:ext xmlns:c16="http://schemas.microsoft.com/office/drawing/2014/chart" uri="{C3380CC4-5D6E-409C-BE32-E72D297353CC}">
              <c16:uniqueId val="{00000000-4D4C-4C4F-9D10-4F0311DE1172}"/>
            </c:ext>
          </c:extLst>
        </c:ser>
        <c:ser>
          <c:idx val="1"/>
          <c:order val="1"/>
          <c:tx>
            <c:strRef>
              <c:f>Sheet1!$C$1</c:f>
              <c:strCache>
                <c:ptCount val="1"/>
                <c:pt idx="0">
                  <c:v>Rye Chip</c:v>
                </c:pt>
              </c:strCache>
            </c:strRef>
          </c:tx>
          <c:spPr>
            <a:solidFill>
              <a:srgbClr val="C00000">
                <a:alpha val="20000"/>
              </a:srgbClr>
            </a:solidFill>
            <a:ln>
              <a:noFill/>
            </a:ln>
            <a:effectLst/>
          </c:spPr>
          <c:invertIfNegative val="0"/>
          <c:dLbls>
            <c:dLbl>
              <c:idx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j-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08D-0144-A456-A76268C3F317}"/>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j-lt"/>
                    <a:ea typeface="+mn-ea"/>
                    <a:cs typeface="+mn-cs"/>
                  </a:defRPr>
                </a:pPr>
                <a:endParaRPr lang="en-US"/>
              </a:p>
            </c:txPr>
            <c:dLblPos val="ct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0%</c:formatCode>
                <c:ptCount val="1"/>
                <c:pt idx="0">
                  <c:v>0.15</c:v>
                </c:pt>
              </c:numCache>
            </c:numRef>
          </c:val>
          <c:extLst>
            <c:ext xmlns:c16="http://schemas.microsoft.com/office/drawing/2014/chart" uri="{C3380CC4-5D6E-409C-BE32-E72D297353CC}">
              <c16:uniqueId val="{00000001-4D4C-4C4F-9D10-4F0311DE1172}"/>
            </c:ext>
          </c:extLst>
        </c:ser>
        <c:ser>
          <c:idx val="2"/>
          <c:order val="2"/>
          <c:tx>
            <c:strRef>
              <c:f>Sheet1!$D$1</c:f>
              <c:strCache>
                <c:ptCount val="1"/>
                <c:pt idx="0">
                  <c:v>Bread Squiggle</c:v>
                </c:pt>
              </c:strCache>
            </c:strRef>
          </c:tx>
          <c:spPr>
            <a:solidFill>
              <a:srgbClr val="C00000">
                <a:alpha val="40000"/>
              </a:srgbClr>
            </a:solidFill>
            <a:ln>
              <a:noFill/>
            </a:ln>
            <a:effectLst/>
          </c:spPr>
          <c:invertIfNegative val="0"/>
          <c:dLbls>
            <c:dLbl>
              <c:idx val="0"/>
              <c:layout>
                <c:manualLayout>
                  <c:x val="0"/>
                  <c:y val="0"/>
                </c:manualLayout>
              </c:layout>
              <c:tx>
                <c:rich>
                  <a:bodyPr/>
                  <a:lstStyle/>
                  <a:p>
                    <a:fld id="{C81DC506-12D3-0E47-B2BE-BFEE8E1368E6}"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4D4C-4C4F-9D10-4F0311DE1172}"/>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j-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Sheet1!$D$2</c:f>
              <c:numCache>
                <c:formatCode>0%</c:formatCode>
                <c:ptCount val="1"/>
                <c:pt idx="0">
                  <c:v>0.2</c:v>
                </c:pt>
              </c:numCache>
            </c:numRef>
          </c:val>
          <c:extLst>
            <c:ext xmlns:c16="http://schemas.microsoft.com/office/drawing/2014/chart" uri="{C3380CC4-5D6E-409C-BE32-E72D297353CC}">
              <c16:uniqueId val="{00000003-4D4C-4C4F-9D10-4F0311DE1172}"/>
            </c:ext>
          </c:extLst>
        </c:ser>
        <c:ser>
          <c:idx val="3"/>
          <c:order val="3"/>
          <c:tx>
            <c:strRef>
              <c:f>Sheet1!$E$1</c:f>
              <c:strCache>
                <c:ptCount val="1"/>
                <c:pt idx="0">
                  <c:v>Stick Pretzel</c:v>
                </c:pt>
              </c:strCache>
            </c:strRef>
          </c:tx>
          <c:spPr>
            <a:solidFill>
              <a:srgbClr val="C00000">
                <a:alpha val="60000"/>
              </a:srgbClr>
            </a:solidFill>
            <a:ln>
              <a:noFill/>
            </a:ln>
            <a:effectLst/>
          </c:spPr>
          <c:invertIfNegative val="0"/>
          <c:dLbls>
            <c:dLbl>
              <c:idx val="0"/>
              <c:tx>
                <c:rich>
                  <a:bodyPr/>
                  <a:lstStyle/>
                  <a:p>
                    <a:fld id="{431C7079-2DBE-4E4A-843F-F4E2B09F519B}"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4D4C-4C4F-9D10-4F0311DE1172}"/>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j-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Sheet1!$E$2</c:f>
              <c:numCache>
                <c:formatCode>0%</c:formatCode>
                <c:ptCount val="1"/>
                <c:pt idx="0">
                  <c:v>0.24</c:v>
                </c:pt>
              </c:numCache>
            </c:numRef>
          </c:val>
          <c:extLst>
            <c:ext xmlns:c16="http://schemas.microsoft.com/office/drawing/2014/chart" uri="{C3380CC4-5D6E-409C-BE32-E72D297353CC}">
              <c16:uniqueId val="{00000005-4D4C-4C4F-9D10-4F0311DE1172}"/>
            </c:ext>
          </c:extLst>
        </c:ser>
        <c:ser>
          <c:idx val="4"/>
          <c:order val="4"/>
          <c:tx>
            <c:strRef>
              <c:f>Sheet1!$F$1</c:f>
              <c:strCache>
                <c:ptCount val="1"/>
                <c:pt idx="0">
                  <c:v>Pretzel</c:v>
                </c:pt>
              </c:strCache>
            </c:strRef>
          </c:tx>
          <c:spPr>
            <a:solidFill>
              <a:srgbClr val="C00000">
                <a:alpha val="80000"/>
              </a:srgbClr>
            </a:solidFill>
            <a:ln>
              <a:noFill/>
            </a:ln>
            <a:effectLst/>
          </c:spPr>
          <c:invertIfNegative val="0"/>
          <c:dLbls>
            <c:dLbl>
              <c:idx val="0"/>
              <c:tx>
                <c:rich>
                  <a:bodyPr/>
                  <a:lstStyle/>
                  <a:p>
                    <a:fld id="{781A4337-959D-824D-9634-5EF6A9B899C1}"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4D4C-4C4F-9D10-4F0311DE1172}"/>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j-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Sheet1!$F$2</c:f>
              <c:numCache>
                <c:formatCode>0%</c:formatCode>
                <c:ptCount val="1"/>
                <c:pt idx="0">
                  <c:v>0.31</c:v>
                </c:pt>
              </c:numCache>
            </c:numRef>
          </c:val>
          <c:extLst>
            <c:ext xmlns:c16="http://schemas.microsoft.com/office/drawing/2014/chart" uri="{C3380CC4-5D6E-409C-BE32-E72D297353CC}">
              <c16:uniqueId val="{00000007-4D4C-4C4F-9D10-4F0311DE1172}"/>
            </c:ext>
          </c:extLst>
        </c:ser>
        <c:dLbls>
          <c:dLblPos val="ctr"/>
          <c:showLegendKey val="0"/>
          <c:showVal val="1"/>
          <c:showCatName val="0"/>
          <c:showSerName val="0"/>
          <c:showPercent val="0"/>
          <c:showBubbleSize val="0"/>
        </c:dLbls>
        <c:gapWidth val="150"/>
        <c:overlap val="100"/>
        <c:axId val="398928367"/>
        <c:axId val="401356911"/>
      </c:barChart>
      <c:catAx>
        <c:axId val="398928367"/>
        <c:scaling>
          <c:orientation val="minMax"/>
        </c:scaling>
        <c:delete val="1"/>
        <c:axPos val="b"/>
        <c:numFmt formatCode="General" sourceLinked="1"/>
        <c:majorTickMark val="none"/>
        <c:minorTickMark val="none"/>
        <c:tickLblPos val="nextTo"/>
        <c:crossAx val="401356911"/>
        <c:crossesAt val="0"/>
        <c:auto val="1"/>
        <c:lblAlgn val="ctr"/>
        <c:lblOffset val="100"/>
        <c:noMultiLvlLbl val="0"/>
      </c:catAx>
      <c:valAx>
        <c:axId val="401356911"/>
        <c:scaling>
          <c:orientation val="minMax"/>
        </c:scaling>
        <c:delete val="1"/>
        <c:axPos val="l"/>
        <c:numFmt formatCode="0%" sourceLinked="1"/>
        <c:majorTickMark val="out"/>
        <c:minorTickMark val="none"/>
        <c:tickLblPos val="nextTo"/>
        <c:crossAx val="3989283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bg1"/>
          </a:solidFill>
          <a:latin typeface="+mj-lt"/>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0.14404251714345837"/>
          <c:y val="8.1463364257339556E-3"/>
          <c:w val="0.31728258070049881"/>
          <c:h val="0.97963415893566508"/>
        </c:manualLayout>
      </c:layout>
      <c:barChart>
        <c:barDir val="col"/>
        <c:grouping val="percentStacked"/>
        <c:varyColors val="0"/>
        <c:ser>
          <c:idx val="0"/>
          <c:order val="0"/>
          <c:tx>
            <c:strRef>
              <c:f>Sheet1!$B$1</c:f>
              <c:strCache>
                <c:ptCount val="1"/>
                <c:pt idx="0">
                  <c:v>Stick Pretzel</c:v>
                </c:pt>
              </c:strCache>
            </c:strRef>
          </c:tx>
          <c:spPr>
            <a:solidFill>
              <a:srgbClr val="006F33">
                <a:alpha val="9804"/>
              </a:srgbClr>
            </a:solidFill>
            <a:ln>
              <a:noFill/>
            </a:ln>
            <a:effectLst/>
          </c:spPr>
          <c:invertIfNegative val="0"/>
          <c:dLbls>
            <c:dLbl>
              <c:idx val="0"/>
              <c:layout>
                <c:manualLayout>
                  <c:x val="0"/>
                  <c:y val="-4.0731682128669778E-3"/>
                </c:manualLayout>
              </c:layout>
              <c:dLblPos val="ctr"/>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1908-8340-AE9D-2DEE6D491106}"/>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0%</c:formatCode>
                <c:ptCount val="1"/>
                <c:pt idx="0">
                  <c:v>0.05</c:v>
                </c:pt>
              </c:numCache>
            </c:numRef>
          </c:val>
          <c:extLst>
            <c:ext xmlns:c16="http://schemas.microsoft.com/office/drawing/2014/chart" uri="{C3380CC4-5D6E-409C-BE32-E72D297353CC}">
              <c16:uniqueId val="{00000000-71DC-C84F-B45A-C91D862CC750}"/>
            </c:ext>
          </c:extLst>
        </c:ser>
        <c:ser>
          <c:idx val="1"/>
          <c:order val="1"/>
          <c:tx>
            <c:strRef>
              <c:f>Sheet1!$C$1</c:f>
              <c:strCache>
                <c:ptCount val="1"/>
                <c:pt idx="0">
                  <c:v>Bread Squiggle</c:v>
                </c:pt>
              </c:strCache>
            </c:strRef>
          </c:tx>
          <c:spPr>
            <a:solidFill>
              <a:srgbClr val="006F33">
                <a:alpha val="20000"/>
              </a:srgbClr>
            </a:solidFill>
            <a:ln>
              <a:noFill/>
            </a:ln>
            <a:effectLst/>
          </c:spPr>
          <c:invertIfNegative val="0"/>
          <c:dLbls>
            <c:dLbl>
              <c:idx val="0"/>
              <c:layout>
                <c:manualLayout>
                  <c:x val="0"/>
                  <c:y val="-2.1302551304978014E-4"/>
                </c:manualLayout>
              </c:layout>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1908-8340-AE9D-2DEE6D491106}"/>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0%</c:formatCode>
                <c:ptCount val="1"/>
                <c:pt idx="0">
                  <c:v>7.0000000000000007E-2</c:v>
                </c:pt>
              </c:numCache>
            </c:numRef>
          </c:val>
          <c:extLst>
            <c:ext xmlns:c16="http://schemas.microsoft.com/office/drawing/2014/chart" uri="{C3380CC4-5D6E-409C-BE32-E72D297353CC}">
              <c16:uniqueId val="{00000001-71DC-C84F-B45A-C91D862CC750}"/>
            </c:ext>
          </c:extLst>
        </c:ser>
        <c:ser>
          <c:idx val="2"/>
          <c:order val="2"/>
          <c:tx>
            <c:strRef>
              <c:f>Sheet1!$D$1</c:f>
              <c:strCache>
                <c:ptCount val="1"/>
                <c:pt idx="0">
                  <c:v>Pretzel</c:v>
                </c:pt>
              </c:strCache>
            </c:strRef>
          </c:tx>
          <c:spPr>
            <a:solidFill>
              <a:srgbClr val="006F33">
                <a:alpha val="40000"/>
              </a:srgbClr>
            </a:solidFill>
            <a:ln>
              <a:noFill/>
            </a:ln>
            <a:effectLst/>
          </c:spPr>
          <c:invertIfNegative val="0"/>
          <c:dLbls>
            <c:dLbl>
              <c:idx val="0"/>
              <c:layout>
                <c:manualLayout>
                  <c:x val="0"/>
                  <c:y val="0"/>
                </c:manualLayout>
              </c:layout>
              <c:tx>
                <c:rich>
                  <a:bodyPr/>
                  <a:lstStyle/>
                  <a:p>
                    <a:fld id="{C81DC506-12D3-0E47-B2BE-BFEE8E1368E6}"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71DC-C84F-B45A-C91D862CC750}"/>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Sheet1!$D$2</c:f>
              <c:numCache>
                <c:formatCode>0%</c:formatCode>
                <c:ptCount val="1"/>
                <c:pt idx="0">
                  <c:v>0.11</c:v>
                </c:pt>
              </c:numCache>
            </c:numRef>
          </c:val>
          <c:extLst>
            <c:ext xmlns:c16="http://schemas.microsoft.com/office/drawing/2014/chart" uri="{C3380CC4-5D6E-409C-BE32-E72D297353CC}">
              <c16:uniqueId val="{00000003-71DC-C84F-B45A-C91D862CC750}"/>
            </c:ext>
          </c:extLst>
        </c:ser>
        <c:ser>
          <c:idx val="3"/>
          <c:order val="3"/>
          <c:tx>
            <c:strRef>
              <c:f>Sheet1!$E$1</c:f>
              <c:strCache>
                <c:ptCount val="1"/>
                <c:pt idx="0">
                  <c:v>Breastick</c:v>
                </c:pt>
              </c:strCache>
            </c:strRef>
          </c:tx>
          <c:spPr>
            <a:solidFill>
              <a:srgbClr val="006F33">
                <a:alpha val="60000"/>
              </a:srgbClr>
            </a:solidFill>
            <a:ln>
              <a:noFill/>
            </a:ln>
            <a:effectLst/>
          </c:spPr>
          <c:invertIfNegative val="0"/>
          <c:dLbls>
            <c:dLbl>
              <c:idx val="0"/>
              <c:tx>
                <c:rich>
                  <a:bodyPr/>
                  <a:lstStyle/>
                  <a:p>
                    <a:fld id="{431C7079-2DBE-4E4A-843F-F4E2B09F519B}"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71DC-C84F-B45A-C91D862CC750}"/>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Sheet1!$E$2</c:f>
              <c:numCache>
                <c:formatCode>0%</c:formatCode>
                <c:ptCount val="1"/>
                <c:pt idx="0">
                  <c:v>0.11</c:v>
                </c:pt>
              </c:numCache>
            </c:numRef>
          </c:val>
          <c:extLst>
            <c:ext xmlns:c16="http://schemas.microsoft.com/office/drawing/2014/chart" uri="{C3380CC4-5D6E-409C-BE32-E72D297353CC}">
              <c16:uniqueId val="{00000005-71DC-C84F-B45A-C91D862CC750}"/>
            </c:ext>
          </c:extLst>
        </c:ser>
        <c:ser>
          <c:idx val="4"/>
          <c:order val="4"/>
          <c:tx>
            <c:strRef>
              <c:f>Sheet1!$F$1</c:f>
              <c:strCache>
                <c:ptCount val="1"/>
                <c:pt idx="0">
                  <c:v>Rye Chip</c:v>
                </c:pt>
              </c:strCache>
            </c:strRef>
          </c:tx>
          <c:spPr>
            <a:solidFill>
              <a:srgbClr val="006F33">
                <a:alpha val="80000"/>
              </a:srgbClr>
            </a:solidFill>
            <a:ln>
              <a:noFill/>
            </a:ln>
            <a:effectLst/>
          </c:spPr>
          <c:invertIfNegative val="0"/>
          <c:dLbls>
            <c:dLbl>
              <c:idx val="0"/>
              <c:tx>
                <c:rich>
                  <a:bodyPr/>
                  <a:lstStyle/>
                  <a:p>
                    <a:fld id="{781A4337-959D-824D-9634-5EF6A9B899C1}"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4D-BF4A-8459-1BBF0E6AA715}"/>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Sheet1!$F$2</c:f>
              <c:numCache>
                <c:formatCode>0%</c:formatCode>
                <c:ptCount val="1"/>
                <c:pt idx="0">
                  <c:v>0.66</c:v>
                </c:pt>
              </c:numCache>
            </c:numRef>
          </c:val>
          <c:extLst>
            <c:ext xmlns:c16="http://schemas.microsoft.com/office/drawing/2014/chart" uri="{C3380CC4-5D6E-409C-BE32-E72D297353CC}">
              <c16:uniqueId val="{00000005-4B72-DA45-92DF-205D7CB87FE5}"/>
            </c:ext>
          </c:extLst>
        </c:ser>
        <c:dLbls>
          <c:dLblPos val="ctr"/>
          <c:showLegendKey val="0"/>
          <c:showVal val="1"/>
          <c:showCatName val="0"/>
          <c:showSerName val="0"/>
          <c:showPercent val="0"/>
          <c:showBubbleSize val="0"/>
        </c:dLbls>
        <c:gapWidth val="150"/>
        <c:overlap val="100"/>
        <c:axId val="398928367"/>
        <c:axId val="401356911"/>
      </c:barChart>
      <c:catAx>
        <c:axId val="398928367"/>
        <c:scaling>
          <c:orientation val="minMax"/>
        </c:scaling>
        <c:delete val="1"/>
        <c:axPos val="b"/>
        <c:numFmt formatCode="General" sourceLinked="1"/>
        <c:majorTickMark val="none"/>
        <c:minorTickMark val="none"/>
        <c:tickLblPos val="nextTo"/>
        <c:crossAx val="401356911"/>
        <c:crossesAt val="0"/>
        <c:auto val="1"/>
        <c:lblAlgn val="ctr"/>
        <c:lblOffset val="100"/>
        <c:noMultiLvlLbl val="0"/>
      </c:catAx>
      <c:valAx>
        <c:axId val="401356911"/>
        <c:scaling>
          <c:orientation val="minMax"/>
        </c:scaling>
        <c:delete val="1"/>
        <c:axPos val="l"/>
        <c:numFmt formatCode="0%" sourceLinked="1"/>
        <c:majorTickMark val="out"/>
        <c:minorTickMark val="none"/>
        <c:tickLblPos val="nextTo"/>
        <c:crossAx val="3989283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bg1"/>
          </a:solidFill>
          <a:latin typeface="+mn-lt"/>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0.14703515548876975"/>
          <c:y val="8.1463364257339556E-3"/>
          <c:w val="0.31728258070049881"/>
          <c:h val="0.97963415893566508"/>
        </c:manualLayout>
      </c:layout>
      <c:barChart>
        <c:barDir val="col"/>
        <c:grouping val="percentStacked"/>
        <c:varyColors val="0"/>
        <c:ser>
          <c:idx val="0"/>
          <c:order val="0"/>
          <c:tx>
            <c:strRef>
              <c:f>Sheet1!$B$1</c:f>
              <c:strCache>
                <c:ptCount val="1"/>
                <c:pt idx="0">
                  <c:v>Rye Chip</c:v>
                </c:pt>
              </c:strCache>
            </c:strRef>
          </c:tx>
          <c:spPr>
            <a:solidFill>
              <a:srgbClr val="C00000">
                <a:alpha val="9804"/>
              </a:srgbClr>
            </a:solidFill>
            <a:ln>
              <a:noFill/>
            </a:ln>
            <a:effectLst/>
          </c:spPr>
          <c:invertIfNegative val="0"/>
          <c:dLbls>
            <c:dLbl>
              <c:idx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j-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08D-0144-A456-A76268C3F317}"/>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j-lt"/>
                    <a:ea typeface="+mn-ea"/>
                    <a:cs typeface="+mn-cs"/>
                  </a:defRPr>
                </a:pPr>
                <a:endParaRPr lang="en-US"/>
              </a:p>
            </c:txPr>
            <c:dLblPos val="ct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0%</c:formatCode>
                <c:ptCount val="1"/>
                <c:pt idx="0">
                  <c:v>0.14000000000000001</c:v>
                </c:pt>
              </c:numCache>
            </c:numRef>
          </c:val>
          <c:extLst>
            <c:ext xmlns:c16="http://schemas.microsoft.com/office/drawing/2014/chart" uri="{C3380CC4-5D6E-409C-BE32-E72D297353CC}">
              <c16:uniqueId val="{00000000-4D4C-4C4F-9D10-4F0311DE1172}"/>
            </c:ext>
          </c:extLst>
        </c:ser>
        <c:ser>
          <c:idx val="1"/>
          <c:order val="1"/>
          <c:tx>
            <c:strRef>
              <c:f>Sheet1!$C$1</c:f>
              <c:strCache>
                <c:ptCount val="1"/>
                <c:pt idx="0">
                  <c:v>Breadstick</c:v>
                </c:pt>
              </c:strCache>
            </c:strRef>
          </c:tx>
          <c:spPr>
            <a:solidFill>
              <a:srgbClr val="C00000">
                <a:alpha val="20000"/>
              </a:srgbClr>
            </a:solidFill>
            <a:ln>
              <a:noFill/>
            </a:ln>
            <a:effectLst/>
          </c:spPr>
          <c:invertIfNegative val="0"/>
          <c:dLbls>
            <c:dLbl>
              <c:idx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j-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08D-0144-A456-A76268C3F317}"/>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j-lt"/>
                    <a:ea typeface="+mn-ea"/>
                    <a:cs typeface="+mn-cs"/>
                  </a:defRPr>
                </a:pPr>
                <a:endParaRPr lang="en-US"/>
              </a:p>
            </c:txPr>
            <c:dLblPos val="ct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0%</c:formatCode>
                <c:ptCount val="1"/>
                <c:pt idx="0">
                  <c:v>0.15</c:v>
                </c:pt>
              </c:numCache>
            </c:numRef>
          </c:val>
          <c:extLst>
            <c:ext xmlns:c16="http://schemas.microsoft.com/office/drawing/2014/chart" uri="{C3380CC4-5D6E-409C-BE32-E72D297353CC}">
              <c16:uniqueId val="{00000001-4D4C-4C4F-9D10-4F0311DE1172}"/>
            </c:ext>
          </c:extLst>
        </c:ser>
        <c:ser>
          <c:idx val="2"/>
          <c:order val="2"/>
          <c:tx>
            <c:strRef>
              <c:f>Sheet1!$D$1</c:f>
              <c:strCache>
                <c:ptCount val="1"/>
                <c:pt idx="0">
                  <c:v>Bread Squiggle</c:v>
                </c:pt>
              </c:strCache>
            </c:strRef>
          </c:tx>
          <c:spPr>
            <a:solidFill>
              <a:srgbClr val="C00000">
                <a:alpha val="40000"/>
              </a:srgbClr>
            </a:solidFill>
            <a:ln>
              <a:noFill/>
            </a:ln>
            <a:effectLst/>
          </c:spPr>
          <c:invertIfNegative val="0"/>
          <c:dLbls>
            <c:dLbl>
              <c:idx val="0"/>
              <c:layout>
                <c:manualLayout>
                  <c:x val="0"/>
                  <c:y val="0"/>
                </c:manualLayout>
              </c:layout>
              <c:tx>
                <c:rich>
                  <a:bodyPr/>
                  <a:lstStyle/>
                  <a:p>
                    <a:fld id="{C81DC506-12D3-0E47-B2BE-BFEE8E1368E6}"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4D4C-4C4F-9D10-4F0311DE1172}"/>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j-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Sheet1!$D$2</c:f>
              <c:numCache>
                <c:formatCode>0%</c:formatCode>
                <c:ptCount val="1"/>
                <c:pt idx="0">
                  <c:v>0.18</c:v>
                </c:pt>
              </c:numCache>
            </c:numRef>
          </c:val>
          <c:extLst>
            <c:ext xmlns:c16="http://schemas.microsoft.com/office/drawing/2014/chart" uri="{C3380CC4-5D6E-409C-BE32-E72D297353CC}">
              <c16:uniqueId val="{00000003-4D4C-4C4F-9D10-4F0311DE1172}"/>
            </c:ext>
          </c:extLst>
        </c:ser>
        <c:ser>
          <c:idx val="3"/>
          <c:order val="3"/>
          <c:tx>
            <c:strRef>
              <c:f>Sheet1!$E$1</c:f>
              <c:strCache>
                <c:ptCount val="1"/>
                <c:pt idx="0">
                  <c:v>Stick Pretzel</c:v>
                </c:pt>
              </c:strCache>
            </c:strRef>
          </c:tx>
          <c:spPr>
            <a:solidFill>
              <a:srgbClr val="C00000">
                <a:alpha val="60000"/>
              </a:srgbClr>
            </a:solidFill>
            <a:ln>
              <a:noFill/>
            </a:ln>
            <a:effectLst/>
          </c:spPr>
          <c:invertIfNegative val="0"/>
          <c:dLbls>
            <c:dLbl>
              <c:idx val="0"/>
              <c:tx>
                <c:rich>
                  <a:bodyPr/>
                  <a:lstStyle/>
                  <a:p>
                    <a:fld id="{431C7079-2DBE-4E4A-843F-F4E2B09F519B}"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4D4C-4C4F-9D10-4F0311DE1172}"/>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j-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Sheet1!$E$2</c:f>
              <c:numCache>
                <c:formatCode>0%</c:formatCode>
                <c:ptCount val="1"/>
                <c:pt idx="0">
                  <c:v>0.25</c:v>
                </c:pt>
              </c:numCache>
            </c:numRef>
          </c:val>
          <c:extLst>
            <c:ext xmlns:c16="http://schemas.microsoft.com/office/drawing/2014/chart" uri="{C3380CC4-5D6E-409C-BE32-E72D297353CC}">
              <c16:uniqueId val="{00000005-4D4C-4C4F-9D10-4F0311DE1172}"/>
            </c:ext>
          </c:extLst>
        </c:ser>
        <c:ser>
          <c:idx val="4"/>
          <c:order val="4"/>
          <c:tx>
            <c:strRef>
              <c:f>Sheet1!$F$1</c:f>
              <c:strCache>
                <c:ptCount val="1"/>
                <c:pt idx="0">
                  <c:v>Pretzel</c:v>
                </c:pt>
              </c:strCache>
            </c:strRef>
          </c:tx>
          <c:spPr>
            <a:solidFill>
              <a:srgbClr val="C00000">
                <a:alpha val="80000"/>
              </a:srgbClr>
            </a:solidFill>
            <a:ln>
              <a:noFill/>
            </a:ln>
            <a:effectLst/>
          </c:spPr>
          <c:invertIfNegative val="0"/>
          <c:dLbls>
            <c:dLbl>
              <c:idx val="0"/>
              <c:tx>
                <c:rich>
                  <a:bodyPr/>
                  <a:lstStyle/>
                  <a:p>
                    <a:fld id="{781A4337-959D-824D-9634-5EF6A9B899C1}"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4D4C-4C4F-9D10-4F0311DE1172}"/>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j-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Sheet1!$F$2</c:f>
              <c:numCache>
                <c:formatCode>0%</c:formatCode>
                <c:ptCount val="1"/>
                <c:pt idx="0">
                  <c:v>0.28999999999999998</c:v>
                </c:pt>
              </c:numCache>
            </c:numRef>
          </c:val>
          <c:extLst>
            <c:ext xmlns:c16="http://schemas.microsoft.com/office/drawing/2014/chart" uri="{C3380CC4-5D6E-409C-BE32-E72D297353CC}">
              <c16:uniqueId val="{00000007-4D4C-4C4F-9D10-4F0311DE1172}"/>
            </c:ext>
          </c:extLst>
        </c:ser>
        <c:dLbls>
          <c:dLblPos val="ctr"/>
          <c:showLegendKey val="0"/>
          <c:showVal val="1"/>
          <c:showCatName val="0"/>
          <c:showSerName val="0"/>
          <c:showPercent val="0"/>
          <c:showBubbleSize val="0"/>
        </c:dLbls>
        <c:gapWidth val="150"/>
        <c:overlap val="100"/>
        <c:axId val="398928367"/>
        <c:axId val="401356911"/>
      </c:barChart>
      <c:catAx>
        <c:axId val="398928367"/>
        <c:scaling>
          <c:orientation val="minMax"/>
        </c:scaling>
        <c:delete val="1"/>
        <c:axPos val="b"/>
        <c:numFmt formatCode="General" sourceLinked="1"/>
        <c:majorTickMark val="none"/>
        <c:minorTickMark val="none"/>
        <c:tickLblPos val="nextTo"/>
        <c:crossAx val="401356911"/>
        <c:crossesAt val="0"/>
        <c:auto val="1"/>
        <c:lblAlgn val="ctr"/>
        <c:lblOffset val="100"/>
        <c:noMultiLvlLbl val="0"/>
      </c:catAx>
      <c:valAx>
        <c:axId val="401356911"/>
        <c:scaling>
          <c:orientation val="minMax"/>
        </c:scaling>
        <c:delete val="1"/>
        <c:axPos val="l"/>
        <c:numFmt formatCode="0%" sourceLinked="1"/>
        <c:majorTickMark val="out"/>
        <c:minorTickMark val="none"/>
        <c:tickLblPos val="nextTo"/>
        <c:crossAx val="3989283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bg1"/>
          </a:solidFill>
          <a:latin typeface="+mj-lt"/>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Control</c:v>
                </c:pt>
              </c:strCache>
            </c:strRef>
          </c:tx>
          <c:spPr>
            <a:solidFill>
              <a:schemeClr val="accent4">
                <a:lumMod val="75000"/>
              </a:schemeClr>
            </a:solidFill>
            <a:ln>
              <a:noFill/>
            </a:ln>
            <a:effectLst/>
          </c:spPr>
          <c:invertIfNegative val="0"/>
          <c:dLbls>
            <c:dLbl>
              <c:idx val="1"/>
              <c:tx>
                <c:rich>
                  <a:bodyPr/>
                  <a:lstStyle/>
                  <a:p>
                    <a:fld id="{88639F94-A003-324A-8F1F-88AC2A4FA95F}" type="VALUE">
                      <a:rPr lang="en-US" smtClean="0"/>
                      <a:pPr/>
                      <a:t>[VALUE]</a:t>
                    </a:fld>
                    <a:r>
                      <a:rPr lang="en-US" dirty="0"/>
                      <a:t> </a:t>
                    </a:r>
                    <a:r>
                      <a:rPr lang="en-US" b="1" dirty="0">
                        <a:solidFill>
                          <a:schemeClr val="accent1"/>
                        </a:solidFill>
                      </a:rPr>
                      <a:t>C</a:t>
                    </a:r>
                    <a:r>
                      <a:rPr lang="en-US" b="1" dirty="0">
                        <a:solidFill>
                          <a:schemeClr val="accent3"/>
                        </a:solidFill>
                      </a:rPr>
                      <a:t>D</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53D-3149-A77B-728F6EE06AEE}"/>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This week</c:v>
                </c:pt>
                <c:pt idx="1">
                  <c:v>Past two weeks</c:v>
                </c:pt>
                <c:pt idx="2">
                  <c:v>Past month</c:v>
                </c:pt>
                <c:pt idx="3">
                  <c:v>Past three months</c:v>
                </c:pt>
                <c:pt idx="4">
                  <c:v>More than three months ago</c:v>
                </c:pt>
              </c:strCache>
            </c:strRef>
          </c:cat>
          <c:val>
            <c:numRef>
              <c:f>Sheet1!$B$2:$B$6</c:f>
              <c:numCache>
                <c:formatCode>0%</c:formatCode>
                <c:ptCount val="5"/>
                <c:pt idx="0">
                  <c:v>9.5454549999999999E-2</c:v>
                </c:pt>
                <c:pt idx="1">
                  <c:v>0.32727273000000001</c:v>
                </c:pt>
                <c:pt idx="2">
                  <c:v>0.34090909000000003</c:v>
                </c:pt>
                <c:pt idx="3">
                  <c:v>0.17727272999999999</c:v>
                </c:pt>
                <c:pt idx="4">
                  <c:v>5.9090910000000003E-2</c:v>
                </c:pt>
              </c:numCache>
            </c:numRef>
          </c:val>
          <c:extLst>
            <c:ext xmlns:c16="http://schemas.microsoft.com/office/drawing/2014/chart" uri="{C3380CC4-5D6E-409C-BE32-E72D297353CC}">
              <c16:uniqueId val="{00000000-EA19-7C4C-B684-072B33F44DED}"/>
            </c:ext>
          </c:extLst>
        </c:ser>
        <c:ser>
          <c:idx val="1"/>
          <c:order val="1"/>
          <c:tx>
            <c:strRef>
              <c:f>Sheet1!$C$1</c:f>
              <c:strCache>
                <c:ptCount val="1"/>
                <c:pt idx="0">
                  <c:v>Test 1</c:v>
                </c:pt>
              </c:strCache>
            </c:strRef>
          </c:tx>
          <c:spPr>
            <a:solidFill>
              <a:schemeClr val="accent1"/>
            </a:solidFill>
            <a:ln>
              <a:noFill/>
            </a:ln>
            <a:effectLst/>
          </c:spPr>
          <c:invertIfNegative val="0"/>
          <c:dLbls>
            <c:dLbl>
              <c:idx val="3"/>
              <c:tx>
                <c:rich>
                  <a:bodyPr/>
                  <a:lstStyle/>
                  <a:p>
                    <a:fld id="{8B872A90-82A0-794C-9857-212C78B88235}" type="VALUE">
                      <a:rPr lang="en-US" smtClean="0"/>
                      <a:pPr/>
                      <a:t>[VALUE]</a:t>
                    </a:fld>
                    <a:r>
                      <a:rPr lang="en-US" dirty="0"/>
                      <a:t> </a:t>
                    </a:r>
                    <a:r>
                      <a:rPr lang="en-US" b="1" dirty="0">
                        <a:solidFill>
                          <a:schemeClr val="accent4">
                            <a:lumMod val="75000"/>
                          </a:schemeClr>
                        </a:solidFill>
                      </a:rPr>
                      <a:t>A</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EA19-7C4C-B684-072B33F44DED}"/>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This week</c:v>
                </c:pt>
                <c:pt idx="1">
                  <c:v>Past two weeks</c:v>
                </c:pt>
                <c:pt idx="2">
                  <c:v>Past month</c:v>
                </c:pt>
                <c:pt idx="3">
                  <c:v>Past three months</c:v>
                </c:pt>
                <c:pt idx="4">
                  <c:v>More than three months ago</c:v>
                </c:pt>
              </c:strCache>
            </c:strRef>
          </c:cat>
          <c:val>
            <c:numRef>
              <c:f>Sheet1!$C$2:$C$6</c:f>
              <c:numCache>
                <c:formatCode>0%</c:formatCode>
                <c:ptCount val="5"/>
                <c:pt idx="0">
                  <c:v>0.10045662</c:v>
                </c:pt>
                <c:pt idx="1">
                  <c:v>0.26484017999999998</c:v>
                </c:pt>
                <c:pt idx="2">
                  <c:v>0.31050228000000002</c:v>
                </c:pt>
                <c:pt idx="3">
                  <c:v>0.24200912999999999</c:v>
                </c:pt>
                <c:pt idx="4">
                  <c:v>8.2191779999999992E-2</c:v>
                </c:pt>
              </c:numCache>
            </c:numRef>
          </c:val>
          <c:extLst>
            <c:ext xmlns:c16="http://schemas.microsoft.com/office/drawing/2014/chart" uri="{C3380CC4-5D6E-409C-BE32-E72D297353CC}">
              <c16:uniqueId val="{00000002-EA19-7C4C-B684-072B33F44DED}"/>
            </c:ext>
          </c:extLst>
        </c:ser>
        <c:ser>
          <c:idx val="2"/>
          <c:order val="2"/>
          <c:tx>
            <c:strRef>
              <c:f>Sheet1!$D$1</c:f>
              <c:strCache>
                <c:ptCount val="1"/>
                <c:pt idx="0">
                  <c:v>Test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This week</c:v>
                </c:pt>
                <c:pt idx="1">
                  <c:v>Past two weeks</c:v>
                </c:pt>
                <c:pt idx="2">
                  <c:v>Past month</c:v>
                </c:pt>
                <c:pt idx="3">
                  <c:v>Past three months</c:v>
                </c:pt>
                <c:pt idx="4">
                  <c:v>More than three months ago</c:v>
                </c:pt>
              </c:strCache>
            </c:strRef>
          </c:cat>
          <c:val>
            <c:numRef>
              <c:f>Sheet1!$D$2:$D$6</c:f>
              <c:numCache>
                <c:formatCode>0%</c:formatCode>
                <c:ptCount val="5"/>
                <c:pt idx="0">
                  <c:v>5.9090910000000003E-2</c:v>
                </c:pt>
                <c:pt idx="1">
                  <c:v>0.20454544999999999</c:v>
                </c:pt>
                <c:pt idx="2">
                  <c:v>0.32727273000000001</c:v>
                </c:pt>
                <c:pt idx="3">
                  <c:v>0.27727273000000002</c:v>
                </c:pt>
                <c:pt idx="4">
                  <c:v>0.13181818000000001</c:v>
                </c:pt>
              </c:numCache>
            </c:numRef>
          </c:val>
          <c:extLst>
            <c:ext xmlns:c16="http://schemas.microsoft.com/office/drawing/2014/chart" uri="{C3380CC4-5D6E-409C-BE32-E72D297353CC}">
              <c16:uniqueId val="{00000000-753D-3149-A77B-728F6EE06AEE}"/>
            </c:ext>
          </c:extLst>
        </c:ser>
        <c:dLbls>
          <c:dLblPos val="outEnd"/>
          <c:showLegendKey val="0"/>
          <c:showVal val="1"/>
          <c:showCatName val="0"/>
          <c:showSerName val="0"/>
          <c:showPercent val="0"/>
          <c:showBubbleSize val="0"/>
        </c:dLbls>
        <c:gapWidth val="219"/>
        <c:overlap val="-27"/>
        <c:axId val="1649015632"/>
        <c:axId val="1649017280"/>
      </c:barChart>
      <c:catAx>
        <c:axId val="164901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49017280"/>
        <c:crosses val="autoZero"/>
        <c:auto val="1"/>
        <c:lblAlgn val="ctr"/>
        <c:lblOffset val="100"/>
        <c:noMultiLvlLbl val="0"/>
      </c:catAx>
      <c:valAx>
        <c:axId val="1649017280"/>
        <c:scaling>
          <c:orientation val="minMax"/>
        </c:scaling>
        <c:delete val="1"/>
        <c:axPos val="l"/>
        <c:numFmt formatCode="0%" sourceLinked="1"/>
        <c:majorTickMark val="none"/>
        <c:minorTickMark val="none"/>
        <c:tickLblPos val="nextTo"/>
        <c:crossAx val="1649015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solidFill>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1809155688097758E-2"/>
          <c:y val="0.17577320056473481"/>
          <c:w val="0.98819084431190229"/>
          <c:h val="0.41615739809659713"/>
        </c:manualLayout>
      </c:layout>
      <c:barChart>
        <c:barDir val="col"/>
        <c:grouping val="clustered"/>
        <c:varyColors val="0"/>
        <c:ser>
          <c:idx val="0"/>
          <c:order val="0"/>
          <c:tx>
            <c:strRef>
              <c:f>Sheet1!$B$1</c:f>
              <c:strCache>
                <c:ptCount val="1"/>
                <c:pt idx="0">
                  <c:v>Total</c:v>
                </c:pt>
              </c:strCache>
            </c:strRef>
          </c:tx>
          <c:spPr>
            <a:solidFill>
              <a:srgbClr val="002060"/>
            </a:solidFill>
            <a:ln>
              <a:noFill/>
            </a:ln>
            <a:effectLst/>
          </c:spPr>
          <c:invertIfNegative val="0"/>
          <c:dLbls>
            <c:dLbl>
              <c:idx val="0"/>
              <c:tx>
                <c:rich>
                  <a:bodyPr/>
                  <a:lstStyle/>
                  <a:p>
                    <a:fld id="{D94A4626-827B-784D-9E81-474210403BC1}" type="VALUE">
                      <a:rPr lang="en-US" sz="700" smtClean="0">
                        <a:solidFill>
                          <a:schemeClr val="tx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434D-2440-8813-0763CED6796C}"/>
                </c:ext>
              </c:extLst>
            </c:dLbl>
            <c:spPr>
              <a:noFill/>
              <a:ln>
                <a:noFill/>
              </a:ln>
              <a:effectLst/>
            </c:spPr>
            <c:txPr>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Married/
Living with 
partner</c:v>
                </c:pt>
                <c:pt idx="1">
                  <c:v>Divorced/
Separated/
Widowed</c:v>
                </c:pt>
                <c:pt idx="2">
                  <c:v>Single</c:v>
                </c:pt>
              </c:strCache>
            </c:strRef>
          </c:cat>
          <c:val>
            <c:numRef>
              <c:f>Sheet1!$B$2:$B$4</c:f>
              <c:numCache>
                <c:formatCode>0%</c:formatCode>
                <c:ptCount val="3"/>
                <c:pt idx="0">
                  <c:v>0.77</c:v>
                </c:pt>
                <c:pt idx="1">
                  <c:v>0.12</c:v>
                </c:pt>
                <c:pt idx="2">
                  <c:v>0.11</c:v>
                </c:pt>
              </c:numCache>
            </c:numRef>
          </c:val>
          <c:extLst>
            <c:ext xmlns:c16="http://schemas.microsoft.com/office/drawing/2014/chart" uri="{C3380CC4-5D6E-409C-BE32-E72D297353CC}">
              <c16:uniqueId val="{00000001-434D-2440-8813-0763CED6796C}"/>
            </c:ext>
          </c:extLst>
        </c:ser>
        <c:dLbls>
          <c:showLegendKey val="0"/>
          <c:showVal val="1"/>
          <c:showCatName val="0"/>
          <c:showSerName val="0"/>
          <c:showPercent val="0"/>
          <c:showBubbleSize val="0"/>
        </c:dLbls>
        <c:gapWidth val="150"/>
        <c:overlap val="-20"/>
        <c:axId val="-189918416"/>
        <c:axId val="-189916096"/>
      </c:barChart>
      <c:catAx>
        <c:axId val="-189918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mn-lt"/>
                <a:ea typeface="+mn-ea"/>
                <a:cs typeface="+mn-cs"/>
              </a:defRPr>
            </a:pPr>
            <a:endParaRPr lang="en-US"/>
          </a:p>
        </c:txPr>
        <c:crossAx val="-189916096"/>
        <c:crosses val="autoZero"/>
        <c:auto val="1"/>
        <c:lblAlgn val="ctr"/>
        <c:lblOffset val="100"/>
        <c:noMultiLvlLbl val="0"/>
      </c:catAx>
      <c:valAx>
        <c:axId val="-189916096"/>
        <c:scaling>
          <c:orientation val="minMax"/>
        </c:scaling>
        <c:delete val="1"/>
        <c:axPos val="l"/>
        <c:numFmt formatCode="0%" sourceLinked="0"/>
        <c:majorTickMark val="out"/>
        <c:minorTickMark val="none"/>
        <c:tickLblPos val="nextTo"/>
        <c:crossAx val="-189918416"/>
        <c:crosses val="autoZero"/>
        <c:crossBetween val="between"/>
      </c:valAx>
      <c:spPr>
        <a:noFill/>
        <a:ln>
          <a:noFill/>
        </a:ln>
        <a:effectLst/>
      </c:spPr>
    </c:plotArea>
    <c:plotVisOnly val="1"/>
    <c:dispBlanksAs val="gap"/>
    <c:showDLblsOverMax val="0"/>
  </c:chart>
  <c:spPr>
    <a:noFill/>
    <a:ln>
      <a:noFill/>
    </a:ln>
    <a:effectLst/>
  </c:spPr>
  <c:txPr>
    <a:bodyPr/>
    <a:lstStyle/>
    <a:p>
      <a:pPr>
        <a:defRPr sz="700">
          <a:solidFill>
            <a:schemeClr val="tx1"/>
          </a:solidFill>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1987241069619189E-3"/>
          <c:y val="0.24611904918268609"/>
          <c:w val="0.99880133150710049"/>
          <c:h val="0.48314788580435131"/>
        </c:manualLayout>
      </c:layout>
      <c:barChart>
        <c:barDir val="col"/>
        <c:grouping val="clustered"/>
        <c:varyColors val="0"/>
        <c:ser>
          <c:idx val="0"/>
          <c:order val="0"/>
          <c:tx>
            <c:strRef>
              <c:f>Sheet1!$B$1</c:f>
              <c:strCache>
                <c:ptCount val="1"/>
                <c:pt idx="0">
                  <c:v>Total</c:v>
                </c:pt>
              </c:strCache>
            </c:strRef>
          </c:tx>
          <c:spPr>
            <a:solidFill>
              <a:srgbClr val="002060"/>
            </a:solidFill>
            <a:ln w="25400">
              <a:noFill/>
            </a:ln>
            <a:effectLst/>
          </c:spPr>
          <c:invertIfNegative val="0"/>
          <c:dLbls>
            <c:dLbl>
              <c:idx val="3"/>
              <c:tx>
                <c:rich>
                  <a:bodyPr/>
                  <a:lstStyle/>
                  <a:p>
                    <a:fld id="{4B382B44-70C0-8349-8FBC-2A7AF3BB36AB}" type="VALUE">
                      <a:rPr lang="en-US" smtClean="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27AE-B646-AAE3-6EB074000662}"/>
                </c:ext>
              </c:extLst>
            </c:dLbl>
            <c:spPr>
              <a:noFill/>
              <a:ln>
                <a:noFill/>
              </a:ln>
              <a:effectLst/>
            </c:spPr>
            <c:txPr>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18-24</c:v>
                </c:pt>
                <c:pt idx="1">
                  <c:v>25-34</c:v>
                </c:pt>
                <c:pt idx="2">
                  <c:v>35-44</c:v>
                </c:pt>
                <c:pt idx="3">
                  <c:v>45-54</c:v>
                </c:pt>
                <c:pt idx="4">
                  <c:v>55-64</c:v>
                </c:pt>
                <c:pt idx="5">
                  <c:v>65+</c:v>
                </c:pt>
              </c:strCache>
            </c:strRef>
          </c:cat>
          <c:val>
            <c:numRef>
              <c:f>Sheet1!$B$2:$B$7</c:f>
              <c:numCache>
                <c:formatCode>0%</c:formatCode>
                <c:ptCount val="6"/>
                <c:pt idx="0">
                  <c:v>0.01</c:v>
                </c:pt>
                <c:pt idx="1">
                  <c:v>0.23</c:v>
                </c:pt>
                <c:pt idx="2">
                  <c:v>0.43</c:v>
                </c:pt>
                <c:pt idx="3">
                  <c:v>0.21</c:v>
                </c:pt>
                <c:pt idx="4">
                  <c:v>0.09</c:v>
                </c:pt>
                <c:pt idx="5">
                  <c:v>0.03</c:v>
                </c:pt>
              </c:numCache>
            </c:numRef>
          </c:val>
          <c:extLst>
            <c:ext xmlns:c16="http://schemas.microsoft.com/office/drawing/2014/chart" uri="{C3380CC4-5D6E-409C-BE32-E72D297353CC}">
              <c16:uniqueId val="{00000001-27AE-B646-AAE3-6EB074000662}"/>
            </c:ext>
          </c:extLst>
        </c:ser>
        <c:dLbls>
          <c:showLegendKey val="0"/>
          <c:showVal val="1"/>
          <c:showCatName val="0"/>
          <c:showSerName val="0"/>
          <c:showPercent val="0"/>
          <c:showBubbleSize val="0"/>
        </c:dLbls>
        <c:gapWidth val="150"/>
        <c:overlap val="-20"/>
        <c:axId val="-189918416"/>
        <c:axId val="-189916096"/>
      </c:barChart>
      <c:catAx>
        <c:axId val="-189918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en-US"/>
          </a:p>
        </c:txPr>
        <c:crossAx val="-189916096"/>
        <c:crosses val="autoZero"/>
        <c:auto val="1"/>
        <c:lblAlgn val="ctr"/>
        <c:lblOffset val="100"/>
        <c:noMultiLvlLbl val="0"/>
      </c:catAx>
      <c:valAx>
        <c:axId val="-189916096"/>
        <c:scaling>
          <c:orientation val="minMax"/>
        </c:scaling>
        <c:delete val="1"/>
        <c:axPos val="l"/>
        <c:numFmt formatCode="0%" sourceLinked="0"/>
        <c:majorTickMark val="out"/>
        <c:minorTickMark val="none"/>
        <c:tickLblPos val="nextTo"/>
        <c:crossAx val="-189918416"/>
        <c:crosses val="autoZero"/>
        <c:crossBetween val="between"/>
      </c:valAx>
      <c:spPr>
        <a:noFill/>
        <a:ln>
          <a:noFill/>
        </a:ln>
        <a:effectLst/>
      </c:spPr>
    </c:plotArea>
    <c:plotVisOnly val="1"/>
    <c:dispBlanksAs val="gap"/>
    <c:showDLblsOverMax val="0"/>
  </c:chart>
  <c:spPr>
    <a:noFill/>
    <a:ln>
      <a:noFill/>
    </a:ln>
    <a:effectLst/>
  </c:spPr>
  <c:txPr>
    <a:bodyPr/>
    <a:lstStyle/>
    <a:p>
      <a:pPr>
        <a:defRPr sz="70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163675957976362E-2"/>
          <c:y val="0"/>
          <c:w val="0.91958056774036079"/>
          <c:h val="1"/>
        </c:manualLayout>
      </c:layout>
      <c:barChart>
        <c:barDir val="bar"/>
        <c:grouping val="clustered"/>
        <c:varyColors val="0"/>
        <c:ser>
          <c:idx val="0"/>
          <c:order val="0"/>
          <c:tx>
            <c:strRef>
              <c:f>Sheet1!$B$1</c:f>
              <c:strCache>
                <c:ptCount val="1"/>
                <c:pt idx="0">
                  <c:v>Control</c:v>
                </c:pt>
              </c:strCache>
            </c:strRef>
          </c:tx>
          <c:spPr>
            <a:solidFill>
              <a:srgbClr val="4BA0D2"/>
            </a:solidFill>
            <a:ln>
              <a:noFill/>
            </a:ln>
            <a:effectLst/>
          </c:spPr>
          <c:invertIfNegative val="0"/>
          <c:dPt>
            <c:idx val="0"/>
            <c:invertIfNegative val="0"/>
            <c:bubble3D val="0"/>
            <c:spPr>
              <a:solidFill>
                <a:schemeClr val="accent4">
                  <a:lumMod val="75000"/>
                </a:schemeClr>
              </a:solidFill>
              <a:ln>
                <a:noFill/>
              </a:ln>
              <a:effectLst/>
            </c:spPr>
            <c:extLst>
              <c:ext xmlns:c16="http://schemas.microsoft.com/office/drawing/2014/chart" uri="{C3380CC4-5D6E-409C-BE32-E72D297353CC}">
                <c16:uniqueId val="{00000001-AC9B-D740-8A53-A9AE395AE20E}"/>
              </c:ext>
            </c:extLst>
          </c:dPt>
          <c:dLbls>
            <c:dLbl>
              <c:idx val="0"/>
              <c:tx>
                <c:rich>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fld id="{4CD3804D-8DEA-C046-84F7-BBC801A36811}" type="VALUE">
                      <a:rPr lang="en-US" smtClean="0">
                        <a:latin typeface="+mn-lt"/>
                      </a:rPr>
                      <a:pPr>
                        <a:defRPr sz="800">
                          <a:solidFill>
                            <a:schemeClr val="tx1"/>
                          </a:solidFill>
                        </a:defRPr>
                      </a:pPr>
                      <a:t>[VALUE]</a:t>
                    </a:fld>
                    <a:r>
                      <a:rPr lang="en-US" dirty="0">
                        <a:latin typeface="+mn-lt"/>
                      </a:rPr>
                      <a:t> </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AC9B-D740-8A53-A9AE395AE20E}"/>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Avenir Next"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0%</c:formatCode>
                <c:ptCount val="1"/>
                <c:pt idx="0">
                  <c:v>0.99</c:v>
                </c:pt>
              </c:numCache>
            </c:numRef>
          </c:val>
          <c:extLst>
            <c:ext xmlns:c16="http://schemas.microsoft.com/office/drawing/2014/chart" uri="{C3380CC4-5D6E-409C-BE32-E72D297353CC}">
              <c16:uniqueId val="{00000002-AC9B-D740-8A53-A9AE395AE20E}"/>
            </c:ext>
          </c:extLst>
        </c:ser>
        <c:ser>
          <c:idx val="1"/>
          <c:order val="1"/>
          <c:tx>
            <c:strRef>
              <c:f>Sheet1!$C$1</c:f>
              <c:strCache>
                <c:ptCount val="1"/>
                <c:pt idx="0">
                  <c:v>Test 1</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4-AC9B-D740-8A53-A9AE395AE20E}"/>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0%</c:formatCode>
                <c:ptCount val="1"/>
                <c:pt idx="0">
                  <c:v>0.99</c:v>
                </c:pt>
              </c:numCache>
            </c:numRef>
          </c:val>
          <c:extLst>
            <c:ext xmlns:c16="http://schemas.microsoft.com/office/drawing/2014/chart" uri="{C3380CC4-5D6E-409C-BE32-E72D297353CC}">
              <c16:uniqueId val="{00000005-AC9B-D740-8A53-A9AE395AE20E}"/>
            </c:ext>
          </c:extLst>
        </c:ser>
        <c:ser>
          <c:idx val="2"/>
          <c:order val="2"/>
          <c:tx>
            <c:strRef>
              <c:f>Sheet1!$D$1</c:f>
              <c:strCache>
                <c:ptCount val="1"/>
                <c:pt idx="0">
                  <c:v>Test 2</c:v>
                </c:pt>
              </c:strCache>
            </c:strRef>
          </c:tx>
          <c:spPr>
            <a:solidFill>
              <a:schemeClr val="accent3"/>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817F-7144-B8DD-7C714486F9C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Sheet1!$D$2</c:f>
              <c:numCache>
                <c:formatCode>0%</c:formatCode>
                <c:ptCount val="1"/>
                <c:pt idx="0">
                  <c:v>0.99</c:v>
                </c:pt>
              </c:numCache>
            </c:numRef>
          </c:val>
          <c:extLst>
            <c:ext xmlns:c16="http://schemas.microsoft.com/office/drawing/2014/chart" uri="{C3380CC4-5D6E-409C-BE32-E72D297353CC}">
              <c16:uniqueId val="{00000004-817F-7144-B8DD-7C714486F9CD}"/>
            </c:ext>
          </c:extLst>
        </c:ser>
        <c:dLbls>
          <c:dLblPos val="outEnd"/>
          <c:showLegendKey val="0"/>
          <c:showVal val="1"/>
          <c:showCatName val="0"/>
          <c:showSerName val="0"/>
          <c:showPercent val="0"/>
          <c:showBubbleSize val="0"/>
        </c:dLbls>
        <c:gapWidth val="100"/>
        <c:overlap val="-17"/>
        <c:axId val="-296691600"/>
        <c:axId val="-231944928"/>
      </c:barChart>
      <c:catAx>
        <c:axId val="-29669160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700" b="0" i="0" u="none" strike="noStrike" kern="1200" baseline="0">
                <a:solidFill>
                  <a:schemeClr val="tx1"/>
                </a:solidFill>
                <a:latin typeface="Avenir Next" charset="0"/>
                <a:ea typeface="Avenir Next" charset="0"/>
                <a:cs typeface="Avenir Next" charset="0"/>
              </a:defRPr>
            </a:pPr>
            <a:endParaRPr lang="en-US"/>
          </a:p>
        </c:txPr>
        <c:crossAx val="-231944928"/>
        <c:crosses val="autoZero"/>
        <c:auto val="1"/>
        <c:lblAlgn val="ctr"/>
        <c:lblOffset val="100"/>
        <c:noMultiLvlLbl val="0"/>
      </c:catAx>
      <c:valAx>
        <c:axId val="-231944928"/>
        <c:scaling>
          <c:orientation val="minMax"/>
          <c:max val="1"/>
          <c:min val="0"/>
        </c:scaling>
        <c:delete val="1"/>
        <c:axPos val="t"/>
        <c:numFmt formatCode="0%" sourceLinked="0"/>
        <c:majorTickMark val="out"/>
        <c:minorTickMark val="none"/>
        <c:tickLblPos val="nextTo"/>
        <c:crossAx val="-2966916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7489585805636211"/>
          <c:y val="2.6703042727380166E-2"/>
          <c:w val="0.60649777358442647"/>
          <c:h val="0.95979055699973126"/>
        </c:manualLayout>
      </c:layout>
      <c:barChart>
        <c:barDir val="bar"/>
        <c:grouping val="clustered"/>
        <c:varyColors val="0"/>
        <c:ser>
          <c:idx val="0"/>
          <c:order val="0"/>
          <c:tx>
            <c:strRef>
              <c:f>Sheet1!$B$1</c:f>
              <c:strCache>
                <c:ptCount val="1"/>
                <c:pt idx="0">
                  <c:v>Total</c:v>
                </c:pt>
              </c:strCache>
            </c:strRef>
          </c:tx>
          <c:spPr>
            <a:solidFill>
              <a:srgbClr val="00206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&lt; $35k</c:v>
                </c:pt>
                <c:pt idx="1">
                  <c:v>$35k - $50k</c:v>
                </c:pt>
                <c:pt idx="2">
                  <c:v>$50k - $75k</c:v>
                </c:pt>
                <c:pt idx="3">
                  <c:v>$75k - $100k</c:v>
                </c:pt>
                <c:pt idx="4">
                  <c:v>$100k - $150k</c:v>
                </c:pt>
                <c:pt idx="5">
                  <c:v>&gt; $150k</c:v>
                </c:pt>
              </c:strCache>
            </c:strRef>
          </c:cat>
          <c:val>
            <c:numRef>
              <c:f>Sheet1!$B$2:$B$7</c:f>
              <c:numCache>
                <c:formatCode>0%</c:formatCode>
                <c:ptCount val="6"/>
                <c:pt idx="0">
                  <c:v>0.08</c:v>
                </c:pt>
                <c:pt idx="1">
                  <c:v>0.1</c:v>
                </c:pt>
                <c:pt idx="2">
                  <c:v>0.19</c:v>
                </c:pt>
                <c:pt idx="3">
                  <c:v>0.21</c:v>
                </c:pt>
                <c:pt idx="4">
                  <c:v>0.19</c:v>
                </c:pt>
                <c:pt idx="5">
                  <c:v>0.23</c:v>
                </c:pt>
              </c:numCache>
            </c:numRef>
          </c:val>
          <c:extLst>
            <c:ext xmlns:c16="http://schemas.microsoft.com/office/drawing/2014/chart" uri="{C3380CC4-5D6E-409C-BE32-E72D297353CC}">
              <c16:uniqueId val="{00000000-5531-D043-A411-A08E46C99A64}"/>
            </c:ext>
          </c:extLst>
        </c:ser>
        <c:dLbls>
          <c:showLegendKey val="0"/>
          <c:showVal val="0"/>
          <c:showCatName val="0"/>
          <c:showSerName val="0"/>
          <c:showPercent val="0"/>
          <c:showBubbleSize val="0"/>
        </c:dLbls>
        <c:gapWidth val="100"/>
        <c:overlap val="-20"/>
        <c:axId val="-296691600"/>
        <c:axId val="-231944928"/>
      </c:barChart>
      <c:catAx>
        <c:axId val="-29669160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Avenir Next" charset="0"/>
                <a:cs typeface="Avenir Next" charset="0"/>
              </a:defRPr>
            </a:pPr>
            <a:endParaRPr lang="en-US"/>
          </a:p>
        </c:txPr>
        <c:crossAx val="-231944928"/>
        <c:crosses val="autoZero"/>
        <c:auto val="1"/>
        <c:lblAlgn val="ctr"/>
        <c:lblOffset val="100"/>
        <c:noMultiLvlLbl val="0"/>
      </c:catAx>
      <c:valAx>
        <c:axId val="-231944928"/>
        <c:scaling>
          <c:orientation val="minMax"/>
        </c:scaling>
        <c:delete val="1"/>
        <c:axPos val="t"/>
        <c:numFmt formatCode="0%" sourceLinked="0"/>
        <c:majorTickMark val="none"/>
        <c:minorTickMark val="none"/>
        <c:tickLblPos val="nextTo"/>
        <c:crossAx val="-2966916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1809155688097758E-2"/>
          <c:y val="0.153258390372392"/>
          <c:w val="0.98819084431190229"/>
          <c:h val="0.54356627968577675"/>
        </c:manualLayout>
      </c:layout>
      <c:barChart>
        <c:barDir val="col"/>
        <c:grouping val="clustered"/>
        <c:varyColors val="0"/>
        <c:ser>
          <c:idx val="0"/>
          <c:order val="0"/>
          <c:tx>
            <c:strRef>
              <c:f>Sheet1!$B$1</c:f>
              <c:strCache>
                <c:ptCount val="1"/>
                <c:pt idx="0">
                  <c:v>total</c:v>
                </c:pt>
              </c:strCache>
            </c:strRef>
          </c:tx>
          <c:spPr>
            <a:solidFill>
              <a:srgbClr val="002060"/>
            </a:solidFill>
            <a:ln>
              <a:noFill/>
            </a:ln>
            <a:effectLst/>
          </c:spPr>
          <c:invertIfNegative val="0"/>
          <c:dLbls>
            <c:dLbl>
              <c:idx val="0"/>
              <c:tx>
                <c:rich>
                  <a:bodyPr/>
                  <a:lstStyle/>
                  <a:p>
                    <a:fld id="{D94A4626-827B-784D-9E81-474210403BC1}" type="VALUE">
                      <a:rPr lang="en-US" sz="700">
                        <a:solidFill>
                          <a:schemeClr val="tx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99E9-CF44-AF6C-4D448F9B3544}"/>
                </c:ext>
              </c:extLst>
            </c:dLbl>
            <c:spPr>
              <a:noFill/>
              <a:ln>
                <a:noFill/>
              </a:ln>
              <a:effectLst/>
            </c:spPr>
            <c:txPr>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White / Caucasian</c:v>
                </c:pt>
                <c:pt idx="1">
                  <c:v>Hispanic / 
Latino</c:v>
                </c:pt>
                <c:pt idx="2">
                  <c:v>Black / African American</c:v>
                </c:pt>
                <c:pt idx="3">
                  <c:v>Asian / 
Asian Indian</c:v>
                </c:pt>
                <c:pt idx="4">
                  <c:v>Other</c:v>
                </c:pt>
              </c:strCache>
            </c:strRef>
          </c:cat>
          <c:val>
            <c:numRef>
              <c:f>Sheet1!$B$2:$B$6</c:f>
              <c:numCache>
                <c:formatCode>0%</c:formatCode>
                <c:ptCount val="5"/>
                <c:pt idx="0">
                  <c:v>0.88</c:v>
                </c:pt>
                <c:pt idx="1">
                  <c:v>7.0000000000000007E-2</c:v>
                </c:pt>
                <c:pt idx="2">
                  <c:v>0</c:v>
                </c:pt>
                <c:pt idx="3">
                  <c:v>0.03</c:v>
                </c:pt>
                <c:pt idx="4">
                  <c:v>0.02</c:v>
                </c:pt>
              </c:numCache>
            </c:numRef>
          </c:val>
          <c:extLst>
            <c:ext xmlns:c16="http://schemas.microsoft.com/office/drawing/2014/chart" uri="{C3380CC4-5D6E-409C-BE32-E72D297353CC}">
              <c16:uniqueId val="{00000001-99E9-CF44-AF6C-4D448F9B3544}"/>
            </c:ext>
          </c:extLst>
        </c:ser>
        <c:dLbls>
          <c:showLegendKey val="0"/>
          <c:showVal val="1"/>
          <c:showCatName val="0"/>
          <c:showSerName val="0"/>
          <c:showPercent val="0"/>
          <c:showBubbleSize val="0"/>
        </c:dLbls>
        <c:gapWidth val="150"/>
        <c:overlap val="-20"/>
        <c:axId val="-189918416"/>
        <c:axId val="-189916096"/>
      </c:barChart>
      <c:catAx>
        <c:axId val="-189918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mn-lt"/>
                <a:ea typeface="+mn-ea"/>
                <a:cs typeface="+mn-cs"/>
              </a:defRPr>
            </a:pPr>
            <a:endParaRPr lang="en-US"/>
          </a:p>
        </c:txPr>
        <c:crossAx val="-189916096"/>
        <c:crosses val="autoZero"/>
        <c:auto val="1"/>
        <c:lblAlgn val="ctr"/>
        <c:lblOffset val="100"/>
        <c:noMultiLvlLbl val="0"/>
      </c:catAx>
      <c:valAx>
        <c:axId val="-189916096"/>
        <c:scaling>
          <c:orientation val="minMax"/>
          <c:max val="1"/>
        </c:scaling>
        <c:delete val="1"/>
        <c:axPos val="l"/>
        <c:numFmt formatCode="0%" sourceLinked="0"/>
        <c:majorTickMark val="out"/>
        <c:minorTickMark val="none"/>
        <c:tickLblPos val="nextTo"/>
        <c:crossAx val="-189918416"/>
        <c:crosses val="autoZero"/>
        <c:crossBetween val="between"/>
      </c:valAx>
      <c:spPr>
        <a:noFill/>
        <a:ln>
          <a:noFill/>
        </a:ln>
        <a:effectLst/>
      </c:spPr>
    </c:plotArea>
    <c:plotVisOnly val="1"/>
    <c:dispBlanksAs val="gap"/>
    <c:showDLblsOverMax val="0"/>
  </c:chart>
  <c:spPr>
    <a:noFill/>
    <a:ln>
      <a:noFill/>
    </a:ln>
    <a:effectLst/>
  </c:spPr>
  <c:txPr>
    <a:bodyPr/>
    <a:lstStyle/>
    <a:p>
      <a:pPr>
        <a:defRPr sz="700">
          <a:solidFill>
            <a:schemeClr val="tx1"/>
          </a:solidFill>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1987241069619189E-3"/>
          <c:y val="0.1421271827549222"/>
          <c:w val="0.99531296768596056"/>
          <c:h val="0.41920222227438192"/>
        </c:manualLayout>
      </c:layout>
      <c:barChart>
        <c:barDir val="col"/>
        <c:grouping val="clustered"/>
        <c:varyColors val="0"/>
        <c:ser>
          <c:idx val="0"/>
          <c:order val="0"/>
          <c:tx>
            <c:strRef>
              <c:f>Sheet1!$B$1</c:f>
              <c:strCache>
                <c:ptCount val="1"/>
                <c:pt idx="0">
                  <c:v>Total</c:v>
                </c:pt>
              </c:strCache>
            </c:strRef>
          </c:tx>
          <c:spPr>
            <a:solidFill>
              <a:srgbClr val="002060"/>
            </a:solidFill>
            <a:ln>
              <a:noFill/>
            </a:ln>
            <a:effectLst/>
          </c:spPr>
          <c:invertIfNegative val="0"/>
          <c:dLbls>
            <c:dLbl>
              <c:idx val="0"/>
              <c:tx>
                <c:rich>
                  <a:bodyPr/>
                  <a:lstStyle/>
                  <a:p>
                    <a:fld id="{D94A4626-827B-784D-9E81-474210403BC1}" type="VALUE">
                      <a:rPr lang="en-US" sz="700">
                        <a:solidFill>
                          <a:schemeClr val="tx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EC8E-9E42-832C-191DFC21F4D0}"/>
                </c:ext>
              </c:extLst>
            </c:dLbl>
            <c:spPr>
              <a:noFill/>
              <a:ln>
                <a:noFill/>
              </a:ln>
              <a:effectLst/>
            </c:spPr>
            <c:txPr>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South</c:v>
                </c:pt>
                <c:pt idx="1">
                  <c:v>Midwest</c:v>
                </c:pt>
                <c:pt idx="2">
                  <c:v>Northeast</c:v>
                </c:pt>
                <c:pt idx="3">
                  <c:v>West</c:v>
                </c:pt>
              </c:strCache>
            </c:strRef>
          </c:cat>
          <c:val>
            <c:numRef>
              <c:f>Sheet1!$B$2:$B$5</c:f>
              <c:numCache>
                <c:formatCode>0%</c:formatCode>
                <c:ptCount val="4"/>
                <c:pt idx="0">
                  <c:v>0.39</c:v>
                </c:pt>
                <c:pt idx="1">
                  <c:v>0.42</c:v>
                </c:pt>
                <c:pt idx="2">
                  <c:v>7.0000000000000007E-2</c:v>
                </c:pt>
                <c:pt idx="3">
                  <c:v>0.12</c:v>
                </c:pt>
              </c:numCache>
            </c:numRef>
          </c:val>
          <c:extLst>
            <c:ext xmlns:c16="http://schemas.microsoft.com/office/drawing/2014/chart" uri="{C3380CC4-5D6E-409C-BE32-E72D297353CC}">
              <c16:uniqueId val="{00000001-EC8E-9E42-832C-191DFC21F4D0}"/>
            </c:ext>
          </c:extLst>
        </c:ser>
        <c:dLbls>
          <c:showLegendKey val="0"/>
          <c:showVal val="1"/>
          <c:showCatName val="0"/>
          <c:showSerName val="0"/>
          <c:showPercent val="0"/>
          <c:showBubbleSize val="0"/>
        </c:dLbls>
        <c:gapWidth val="150"/>
        <c:overlap val="-20"/>
        <c:axId val="-189918416"/>
        <c:axId val="-189916096"/>
      </c:barChart>
      <c:catAx>
        <c:axId val="-189918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en-US"/>
          </a:p>
        </c:txPr>
        <c:crossAx val="-189916096"/>
        <c:crosses val="autoZero"/>
        <c:auto val="1"/>
        <c:lblAlgn val="ctr"/>
        <c:lblOffset val="100"/>
        <c:noMultiLvlLbl val="0"/>
      </c:catAx>
      <c:valAx>
        <c:axId val="-189916096"/>
        <c:scaling>
          <c:orientation val="minMax"/>
        </c:scaling>
        <c:delete val="1"/>
        <c:axPos val="l"/>
        <c:numFmt formatCode="0%" sourceLinked="0"/>
        <c:majorTickMark val="out"/>
        <c:minorTickMark val="none"/>
        <c:tickLblPos val="nextTo"/>
        <c:crossAx val="-189918416"/>
        <c:crosses val="autoZero"/>
        <c:crossBetween val="between"/>
      </c:valAx>
      <c:spPr>
        <a:noFill/>
        <a:ln>
          <a:noFill/>
        </a:ln>
        <a:effectLst/>
      </c:spPr>
    </c:plotArea>
    <c:plotVisOnly val="1"/>
    <c:dispBlanksAs val="gap"/>
    <c:showDLblsOverMax val="0"/>
  </c:chart>
  <c:spPr>
    <a:noFill/>
    <a:ln>
      <a:noFill/>
    </a:ln>
    <a:effectLst/>
  </c:spPr>
  <c:txPr>
    <a:bodyPr/>
    <a:lstStyle/>
    <a:p>
      <a:pPr>
        <a:defRPr sz="700">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9.1417533635840039E-3"/>
          <c:y val="1.5284880773995171E-2"/>
          <c:w val="0.99085824663641597"/>
          <c:h val="0.96810768465207908"/>
        </c:manualLayout>
      </c:layout>
      <c:barChart>
        <c:barDir val="col"/>
        <c:grouping val="percentStacked"/>
        <c:varyColors val="0"/>
        <c:ser>
          <c:idx val="0"/>
          <c:order val="0"/>
          <c:tx>
            <c:strRef>
              <c:f>Sheet1!$B$1</c:f>
              <c:strCache>
                <c:ptCount val="1"/>
                <c:pt idx="0">
                  <c:v>Much worse than I expected</c:v>
                </c:pt>
              </c:strCache>
            </c:strRef>
          </c:tx>
          <c:spPr>
            <a:solidFill>
              <a:schemeClr val="accent1"/>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0-AD43-FD4A-B8C0-19E4BF07BAB7}"/>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Century Gothic" panose="020B0502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Control</c:v>
                </c:pt>
                <c:pt idx="1">
                  <c:v>Test 1</c:v>
                </c:pt>
                <c:pt idx="2">
                  <c:v>Test 2</c:v>
                </c:pt>
              </c:strCache>
            </c:strRef>
          </c:cat>
          <c:val>
            <c:numRef>
              <c:f>Sheet1!$B$2:$B$4</c:f>
              <c:numCache>
                <c:formatCode>0%</c:formatCode>
                <c:ptCount val="3"/>
                <c:pt idx="0">
                  <c:v>0</c:v>
                </c:pt>
                <c:pt idx="1">
                  <c:v>0</c:v>
                </c:pt>
                <c:pt idx="2">
                  <c:v>0</c:v>
                </c:pt>
              </c:numCache>
            </c:numRef>
          </c:val>
          <c:extLst>
            <c:ext xmlns:c16="http://schemas.microsoft.com/office/drawing/2014/chart" uri="{C3380CC4-5D6E-409C-BE32-E72D297353CC}">
              <c16:uniqueId val="{00000002-2CF6-CB4C-9033-D489181965B2}"/>
            </c:ext>
          </c:extLst>
        </c:ser>
        <c:ser>
          <c:idx val="1"/>
          <c:order val="1"/>
          <c:tx>
            <c:strRef>
              <c:f>Sheet1!$C$1</c:f>
              <c:strCache>
                <c:ptCount val="1"/>
                <c:pt idx="0">
                  <c:v>Somewhat worse than I expected</c:v>
                </c:pt>
              </c:strCache>
            </c:strRef>
          </c:tx>
          <c:spPr>
            <a:solidFill>
              <a:schemeClr val="accent5"/>
            </a:solidFill>
            <a:ln>
              <a:noFill/>
            </a:ln>
            <a:effectLst/>
          </c:spPr>
          <c:invertIfNegative val="0"/>
          <c:dLbls>
            <c:dLbl>
              <c:idx val="0"/>
              <c:tx>
                <c:rich>
                  <a:bodyPr/>
                  <a:lstStyle/>
                  <a:p>
                    <a:fld id="{5F7868BA-1652-2443-975A-DC11ED33FE1A}"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2CF6-CB4C-9033-D489181965B2}"/>
                </c:ext>
              </c:extLst>
            </c:dLbl>
            <c:dLbl>
              <c:idx val="1"/>
              <c:layout>
                <c:manualLayout>
                  <c:x val="0"/>
                  <c:y val="-1.4647232365078229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CF6-CB4C-9033-D489181965B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Century Gothic" panose="020B0502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Control</c:v>
                </c:pt>
                <c:pt idx="1">
                  <c:v>Test 1</c:v>
                </c:pt>
                <c:pt idx="2">
                  <c:v>Test 2</c:v>
                </c:pt>
              </c:strCache>
            </c:strRef>
          </c:cat>
          <c:val>
            <c:numRef>
              <c:f>Sheet1!$C$2:$C$4</c:f>
              <c:numCache>
                <c:formatCode>0%</c:formatCode>
                <c:ptCount val="3"/>
                <c:pt idx="0">
                  <c:v>0</c:v>
                </c:pt>
                <c:pt idx="1">
                  <c:v>0.01</c:v>
                </c:pt>
                <c:pt idx="2">
                  <c:v>0.01</c:v>
                </c:pt>
              </c:numCache>
            </c:numRef>
          </c:val>
          <c:extLst>
            <c:ext xmlns:c16="http://schemas.microsoft.com/office/drawing/2014/chart" uri="{C3380CC4-5D6E-409C-BE32-E72D297353CC}">
              <c16:uniqueId val="{00000005-2CF6-CB4C-9033-D489181965B2}"/>
            </c:ext>
          </c:extLst>
        </c:ser>
        <c:ser>
          <c:idx val="2"/>
          <c:order val="2"/>
          <c:tx>
            <c:strRef>
              <c:f>Sheet1!$D$1</c:f>
              <c:strCache>
                <c:ptCount val="1"/>
                <c:pt idx="0">
                  <c:v>About what I expected</c:v>
                </c:pt>
              </c:strCache>
            </c:strRef>
          </c:tx>
          <c:spPr>
            <a:solidFill>
              <a:schemeClr val="accent4"/>
            </a:solidFill>
            <a:ln>
              <a:noFill/>
            </a:ln>
            <a:effectLst/>
          </c:spPr>
          <c:invertIfNegative val="0"/>
          <c:dLbls>
            <c:dLbl>
              <c:idx val="0"/>
              <c:tx>
                <c:rich>
                  <a:bodyPr/>
                  <a:lstStyle/>
                  <a:p>
                    <a:fld id="{7BA17C42-C828-0C43-BADC-A80805862F0F}" type="VALUE">
                      <a:rPr lang="en-US" smtClean="0"/>
                      <a:pPr/>
                      <a:t>[VALUE]</a:t>
                    </a:fld>
                    <a:r>
                      <a:rPr lang="en-US" dirty="0"/>
                      <a:t> </a:t>
                    </a:r>
                    <a:r>
                      <a:rPr lang="en-US" b="1" dirty="0"/>
                      <a:t>BC</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F74B-2541-AF25-3EBFEED2AF17}"/>
                </c:ext>
              </c:extLst>
            </c:dLbl>
            <c:dLbl>
              <c:idx val="1"/>
              <c:tx>
                <c:rich>
                  <a:bodyPr/>
                  <a:lstStyle/>
                  <a:p>
                    <a:fld id="{0469C65C-57AF-3142-94CF-33F6DD5C76BA}"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2CF6-CB4C-9033-D489181965B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Century Gothic" panose="020B0502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Control</c:v>
                </c:pt>
                <c:pt idx="1">
                  <c:v>Test 1</c:v>
                </c:pt>
                <c:pt idx="2">
                  <c:v>Test 2</c:v>
                </c:pt>
              </c:strCache>
            </c:strRef>
          </c:cat>
          <c:val>
            <c:numRef>
              <c:f>Sheet1!$D$2:$D$4</c:f>
              <c:numCache>
                <c:formatCode>0%</c:formatCode>
                <c:ptCount val="3"/>
                <c:pt idx="0">
                  <c:v>0.51</c:v>
                </c:pt>
                <c:pt idx="1">
                  <c:v>0.43</c:v>
                </c:pt>
                <c:pt idx="2">
                  <c:v>0.42</c:v>
                </c:pt>
              </c:numCache>
            </c:numRef>
          </c:val>
          <c:extLst>
            <c:ext xmlns:c16="http://schemas.microsoft.com/office/drawing/2014/chart" uri="{C3380CC4-5D6E-409C-BE32-E72D297353CC}">
              <c16:uniqueId val="{00000007-2CF6-CB4C-9033-D489181965B2}"/>
            </c:ext>
          </c:extLst>
        </c:ser>
        <c:ser>
          <c:idx val="3"/>
          <c:order val="3"/>
          <c:tx>
            <c:strRef>
              <c:f>Sheet1!$E$1</c:f>
              <c:strCache>
                <c:ptCount val="1"/>
                <c:pt idx="0">
                  <c:v>Somewhat better than I expected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Century Gothic" panose="020B0502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Control</c:v>
                </c:pt>
                <c:pt idx="1">
                  <c:v>Test 1</c:v>
                </c:pt>
                <c:pt idx="2">
                  <c:v>Test 2</c:v>
                </c:pt>
              </c:strCache>
            </c:strRef>
          </c:cat>
          <c:val>
            <c:numRef>
              <c:f>Sheet1!$E$2:$E$4</c:f>
              <c:numCache>
                <c:formatCode>0%</c:formatCode>
                <c:ptCount val="3"/>
                <c:pt idx="0">
                  <c:v>0.22</c:v>
                </c:pt>
                <c:pt idx="1">
                  <c:v>0.2</c:v>
                </c:pt>
                <c:pt idx="2">
                  <c:v>0.21</c:v>
                </c:pt>
              </c:numCache>
            </c:numRef>
          </c:val>
          <c:extLst>
            <c:ext xmlns:c16="http://schemas.microsoft.com/office/drawing/2014/chart" uri="{C3380CC4-5D6E-409C-BE32-E72D297353CC}">
              <c16:uniqueId val="{00000008-2CF6-CB4C-9033-D489181965B2}"/>
            </c:ext>
          </c:extLst>
        </c:ser>
        <c:ser>
          <c:idx val="4"/>
          <c:order val="4"/>
          <c:tx>
            <c:strRef>
              <c:f>Sheet1!$F$1</c:f>
              <c:strCache>
                <c:ptCount val="1"/>
                <c:pt idx="0">
                  <c:v>Much better than I expected</c:v>
                </c:pt>
              </c:strCache>
            </c:strRef>
          </c:tx>
          <c:spPr>
            <a:solidFill>
              <a:schemeClr val="accent2"/>
            </a:solidFill>
            <a:ln>
              <a:noFill/>
            </a:ln>
            <a:effectLst/>
          </c:spPr>
          <c:invertIfNegative val="0"/>
          <c:dLbls>
            <c:dLbl>
              <c:idx val="0"/>
              <c:tx>
                <c:rich>
                  <a:bodyPr/>
                  <a:lstStyle/>
                  <a:p>
                    <a:fld id="{2C8D2708-E606-F549-BDA1-13BA282C9674}"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CF6-CB4C-9033-D489181965B2}"/>
                </c:ext>
              </c:extLst>
            </c:dLbl>
            <c:dLbl>
              <c:idx val="1"/>
              <c:tx>
                <c:rich>
                  <a:bodyPr/>
                  <a:lstStyle/>
                  <a:p>
                    <a:fld id="{D6ACA7ED-603C-A240-85C3-7DAB56122EF6}" type="VALUE">
                      <a:rPr lang="en-US" smtClean="0"/>
                      <a:pPr/>
                      <a:t>[VALUE]</a:t>
                    </a:fld>
                    <a:r>
                      <a:rPr lang="en-US"/>
                      <a:t> </a:t>
                    </a:r>
                    <a:r>
                      <a:rPr lang="en-US" b="1"/>
                      <a:t>A</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F74B-2541-AF25-3EBFEED2AF17}"/>
                </c:ext>
              </c:extLst>
            </c:dLbl>
            <c:dLbl>
              <c:idx val="2"/>
              <c:tx>
                <c:rich>
                  <a:bodyPr/>
                  <a:lstStyle/>
                  <a:p>
                    <a:fld id="{927C99E2-8784-2D40-8109-F6C773F92489}" type="VALUE">
                      <a:rPr lang="en-US" smtClean="0"/>
                      <a:pPr/>
                      <a:t>[VALUE]</a:t>
                    </a:fld>
                    <a:r>
                      <a:rPr lang="en-US" b="1"/>
                      <a:t> A</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F74B-2541-AF25-3EBFEED2AF17}"/>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Century Gothic" panose="020B0502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Control</c:v>
                </c:pt>
                <c:pt idx="1">
                  <c:v>Test 1</c:v>
                </c:pt>
                <c:pt idx="2">
                  <c:v>Test 2</c:v>
                </c:pt>
              </c:strCache>
            </c:strRef>
          </c:cat>
          <c:val>
            <c:numRef>
              <c:f>Sheet1!$F$2:$F$4</c:f>
              <c:numCache>
                <c:formatCode>0%</c:formatCode>
                <c:ptCount val="3"/>
                <c:pt idx="0">
                  <c:v>0.27</c:v>
                </c:pt>
                <c:pt idx="1">
                  <c:v>0.36</c:v>
                </c:pt>
                <c:pt idx="2">
                  <c:v>0.36</c:v>
                </c:pt>
              </c:numCache>
            </c:numRef>
          </c:val>
          <c:extLst>
            <c:ext xmlns:c16="http://schemas.microsoft.com/office/drawing/2014/chart" uri="{C3380CC4-5D6E-409C-BE32-E72D297353CC}">
              <c16:uniqueId val="{0000000A-2CF6-CB4C-9033-D489181965B2}"/>
            </c:ext>
          </c:extLst>
        </c:ser>
        <c:dLbls>
          <c:dLblPos val="ctr"/>
          <c:showLegendKey val="0"/>
          <c:showVal val="1"/>
          <c:showCatName val="0"/>
          <c:showSerName val="0"/>
          <c:showPercent val="0"/>
          <c:showBubbleSize val="0"/>
        </c:dLbls>
        <c:gapWidth val="480"/>
        <c:overlap val="100"/>
        <c:axId val="398928367"/>
        <c:axId val="401356911"/>
      </c:barChart>
      <c:catAx>
        <c:axId val="398928367"/>
        <c:scaling>
          <c:orientation val="minMax"/>
        </c:scaling>
        <c:delete val="1"/>
        <c:axPos val="b"/>
        <c:numFmt formatCode="General" sourceLinked="1"/>
        <c:majorTickMark val="none"/>
        <c:minorTickMark val="none"/>
        <c:tickLblPos val="nextTo"/>
        <c:crossAx val="401356911"/>
        <c:crossesAt val="0"/>
        <c:auto val="1"/>
        <c:lblAlgn val="ctr"/>
        <c:lblOffset val="100"/>
        <c:noMultiLvlLbl val="0"/>
      </c:catAx>
      <c:valAx>
        <c:axId val="401356911"/>
        <c:scaling>
          <c:orientation val="minMax"/>
        </c:scaling>
        <c:delete val="1"/>
        <c:axPos val="l"/>
        <c:numFmt formatCode="0%" sourceLinked="1"/>
        <c:majorTickMark val="out"/>
        <c:minorTickMark val="none"/>
        <c:tickLblPos val="nextTo"/>
        <c:crossAx val="398928367"/>
        <c:crosses val="autoZero"/>
        <c:crossBetween val="between"/>
      </c:valAx>
      <c:spPr>
        <a:noFill/>
        <a:ln>
          <a:noFill/>
        </a:ln>
        <a:effectLst/>
      </c:spPr>
    </c:plotArea>
    <c:legend>
      <c:legendPos val="l"/>
      <c:layout>
        <c:manualLayout>
          <c:xMode val="edge"/>
          <c:yMode val="edge"/>
          <c:x val="0"/>
          <c:y val="0.18553160995765758"/>
          <c:w val="0.1439724555482686"/>
          <c:h val="0.63381919087304428"/>
        </c:manualLayout>
      </c:layout>
      <c:overlay val="0"/>
      <c:spPr>
        <a:noFill/>
        <a:ln>
          <a:noFill/>
        </a:ln>
        <a:effectLst/>
      </c:spPr>
      <c:txPr>
        <a:bodyPr rot="0" spcFirstLastPara="1" vertOverflow="ellipsis" vert="horz" wrap="square" anchor="ctr" anchorCtr="1"/>
        <a:lstStyle/>
        <a:p>
          <a:pPr algn="just">
            <a:defRPr sz="650" b="0" i="0" u="none" strike="noStrike" kern="1200" baseline="0">
              <a:solidFill>
                <a:schemeClr val="tx1"/>
              </a:solidFill>
              <a:latin typeface="Century Gothic" panose="020B0502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bg1"/>
          </a:solidFill>
          <a:latin typeface="Century Gothic" panose="020B0502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163675957976362E-2"/>
          <c:y val="0"/>
          <c:w val="0.94953123366429559"/>
          <c:h val="1"/>
        </c:manualLayout>
      </c:layout>
      <c:barChart>
        <c:barDir val="bar"/>
        <c:grouping val="clustered"/>
        <c:varyColors val="0"/>
        <c:ser>
          <c:idx val="0"/>
          <c:order val="0"/>
          <c:tx>
            <c:strRef>
              <c:f>Sheet1!$B$1</c:f>
              <c:strCache>
                <c:ptCount val="1"/>
                <c:pt idx="0">
                  <c:v>Control</c:v>
                </c:pt>
              </c:strCache>
            </c:strRef>
          </c:tx>
          <c:spPr>
            <a:solidFill>
              <a:schemeClr val="accent4">
                <a:lumMod val="75000"/>
              </a:schemeClr>
            </a:solidFill>
            <a:ln>
              <a:noFill/>
            </a:ln>
            <a:effectLst/>
          </c:spPr>
          <c:invertIfNegative val="0"/>
          <c:dLbls>
            <c:dLbl>
              <c:idx val="0"/>
              <c:tx>
                <c:rich>
                  <a:bodyPr/>
                  <a:lstStyle/>
                  <a:p>
                    <a:fld id="{4CD3804D-8DEA-C046-84F7-BBC801A36811}" type="VALUE">
                      <a:rPr lang="en-US" smtClean="0"/>
                      <a:pPr/>
                      <a:t>[VALUE]</a:t>
                    </a:fld>
                    <a:r>
                      <a:rPr lang="en-US" dirty="0"/>
                      <a:t> </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3544-C74B-B21C-1954B6317539}"/>
                </c:ext>
              </c:extLst>
            </c:dLbl>
            <c:dLbl>
              <c:idx val="1"/>
              <c:layout>
                <c:manualLayout>
                  <c:x val="0"/>
                  <c:y val="0"/>
                </c:manualLayout>
              </c:layout>
              <c:tx>
                <c:rich>
                  <a:bodyPr/>
                  <a:lstStyle/>
                  <a:p>
                    <a:fld id="{23CDFFB9-40B4-F34F-B53C-A7AD5866321E}" type="VALUE">
                      <a:rPr lang="en-US" smtClean="0"/>
                      <a:pPr/>
                      <a:t>[VALUE]</a:t>
                    </a:fld>
                    <a:r>
                      <a:rPr lang="en-US" dirty="0"/>
                      <a:t> </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3544-C74B-B21C-1954B6317539}"/>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Overall Appearance</c:v>
                </c:pt>
                <c:pt idx="1">
                  <c:v>Overall Flavor</c:v>
                </c:pt>
                <c:pt idx="2">
                  <c:v>Overall Texture</c:v>
                </c:pt>
              </c:strCache>
            </c:strRef>
          </c:cat>
          <c:val>
            <c:numRef>
              <c:f>Sheet1!$B$2:$B$4</c:f>
              <c:numCache>
                <c:formatCode>0%</c:formatCode>
                <c:ptCount val="3"/>
                <c:pt idx="0">
                  <c:v>0.9</c:v>
                </c:pt>
                <c:pt idx="1">
                  <c:v>0.99</c:v>
                </c:pt>
                <c:pt idx="2">
                  <c:v>0.97</c:v>
                </c:pt>
              </c:numCache>
            </c:numRef>
          </c:val>
          <c:extLst>
            <c:ext xmlns:c16="http://schemas.microsoft.com/office/drawing/2014/chart" uri="{C3380CC4-5D6E-409C-BE32-E72D297353CC}">
              <c16:uniqueId val="{00000002-3544-C74B-B21C-1954B6317539}"/>
            </c:ext>
          </c:extLst>
        </c:ser>
        <c:ser>
          <c:idx val="1"/>
          <c:order val="1"/>
          <c:tx>
            <c:strRef>
              <c:f>Sheet1!$C$1</c:f>
              <c:strCache>
                <c:ptCount val="1"/>
                <c:pt idx="0">
                  <c:v>Test 1</c:v>
                </c:pt>
              </c:strCache>
            </c:strRef>
          </c:tx>
          <c:spPr>
            <a:solidFill>
              <a:schemeClr val="accent1"/>
            </a:solidFill>
            <a:ln>
              <a:noFill/>
            </a:ln>
            <a:effectLst/>
          </c:spPr>
          <c:invertIfNegative val="0"/>
          <c:dLbls>
            <c:dLbl>
              <c:idx val="0"/>
              <c:tx>
                <c:rich>
                  <a:bodyPr/>
                  <a:lstStyle/>
                  <a:p>
                    <a:fld id="{D83D98EB-970A-674C-A347-7B33A8691415}" type="VALUE">
                      <a:rPr lang="en-US" smtClean="0"/>
                      <a:pPr/>
                      <a:t>[VALUE]</a:t>
                    </a:fld>
                    <a:r>
                      <a:rPr lang="en-US" dirty="0"/>
                      <a:t> </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3544-C74B-B21C-1954B6317539}"/>
                </c:ext>
              </c:extLst>
            </c:dLbl>
            <c:dLbl>
              <c:idx val="1"/>
              <c:tx>
                <c:rich>
                  <a:bodyPr/>
                  <a:lstStyle/>
                  <a:p>
                    <a:fld id="{47AD2988-50EB-2646-93E0-2182BA94E475}" type="VALUE">
                      <a:rPr lang="en-US" smtClean="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3544-C74B-B21C-1954B6317539}"/>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Overall Appearance</c:v>
                </c:pt>
                <c:pt idx="1">
                  <c:v>Overall Flavor</c:v>
                </c:pt>
                <c:pt idx="2">
                  <c:v>Overall Texture</c:v>
                </c:pt>
              </c:strCache>
            </c:strRef>
          </c:cat>
          <c:val>
            <c:numRef>
              <c:f>Sheet1!$C$2:$C$4</c:f>
              <c:numCache>
                <c:formatCode>0%</c:formatCode>
                <c:ptCount val="3"/>
                <c:pt idx="0">
                  <c:v>0.92</c:v>
                </c:pt>
                <c:pt idx="1">
                  <c:v>0.97</c:v>
                </c:pt>
                <c:pt idx="2">
                  <c:v>0.96</c:v>
                </c:pt>
              </c:numCache>
            </c:numRef>
          </c:val>
          <c:extLst>
            <c:ext xmlns:c16="http://schemas.microsoft.com/office/drawing/2014/chart" uri="{C3380CC4-5D6E-409C-BE32-E72D297353CC}">
              <c16:uniqueId val="{00000005-3544-C74B-B21C-1954B6317539}"/>
            </c:ext>
          </c:extLst>
        </c:ser>
        <c:ser>
          <c:idx val="2"/>
          <c:order val="2"/>
          <c:tx>
            <c:strRef>
              <c:f>Sheet1!$D$1</c:f>
              <c:strCache>
                <c:ptCount val="1"/>
                <c:pt idx="0">
                  <c:v>Test 2</c:v>
                </c:pt>
              </c:strCache>
            </c:strRef>
          </c:tx>
          <c:spPr>
            <a:solidFill>
              <a:schemeClr val="accent3"/>
            </a:solidFill>
            <a:ln>
              <a:noFill/>
            </a:ln>
            <a:effectLst/>
          </c:spPr>
          <c:invertIfNegative val="0"/>
          <c:dLbls>
            <c:dLbl>
              <c:idx val="2"/>
              <c:layout>
                <c:manualLayout>
                  <c:x val="-2.8721906808946399E-3"/>
                  <c:y val="3.6422707372684426E-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CA5-2041-BC01-A4CD12936EE9}"/>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Overall Appearance</c:v>
                </c:pt>
                <c:pt idx="1">
                  <c:v>Overall Flavor</c:v>
                </c:pt>
                <c:pt idx="2">
                  <c:v>Overall Texture</c:v>
                </c:pt>
              </c:strCache>
            </c:strRef>
          </c:cat>
          <c:val>
            <c:numRef>
              <c:f>Sheet1!$D$2:$D$4</c:f>
              <c:numCache>
                <c:formatCode>0%</c:formatCode>
                <c:ptCount val="3"/>
                <c:pt idx="0">
                  <c:v>0.93</c:v>
                </c:pt>
                <c:pt idx="1">
                  <c:v>0.98</c:v>
                </c:pt>
                <c:pt idx="2">
                  <c:v>0.98</c:v>
                </c:pt>
              </c:numCache>
            </c:numRef>
          </c:val>
          <c:extLst>
            <c:ext xmlns:c16="http://schemas.microsoft.com/office/drawing/2014/chart" uri="{C3380CC4-5D6E-409C-BE32-E72D297353CC}">
              <c16:uniqueId val="{00000000-5CA5-2041-BC01-A4CD12936EE9}"/>
            </c:ext>
          </c:extLst>
        </c:ser>
        <c:dLbls>
          <c:dLblPos val="outEnd"/>
          <c:showLegendKey val="0"/>
          <c:showVal val="1"/>
          <c:showCatName val="0"/>
          <c:showSerName val="0"/>
          <c:showPercent val="0"/>
          <c:showBubbleSize val="0"/>
        </c:dLbls>
        <c:gapWidth val="160"/>
        <c:overlap val="-17"/>
        <c:axId val="-296691600"/>
        <c:axId val="-231944928"/>
      </c:barChart>
      <c:catAx>
        <c:axId val="-296691600"/>
        <c:scaling>
          <c:orientation val="maxMin"/>
        </c:scaling>
        <c:delete val="1"/>
        <c:axPos val="l"/>
        <c:numFmt formatCode="General" sourceLinked="1"/>
        <c:majorTickMark val="none"/>
        <c:minorTickMark val="none"/>
        <c:tickLblPos val="nextTo"/>
        <c:crossAx val="-231944928"/>
        <c:crosses val="autoZero"/>
        <c:auto val="1"/>
        <c:lblAlgn val="ctr"/>
        <c:lblOffset val="100"/>
        <c:noMultiLvlLbl val="0"/>
      </c:catAx>
      <c:valAx>
        <c:axId val="-231944928"/>
        <c:scaling>
          <c:orientation val="minMax"/>
          <c:max val="1"/>
          <c:min val="0"/>
        </c:scaling>
        <c:delete val="1"/>
        <c:axPos val="t"/>
        <c:numFmt formatCode="0%" sourceLinked="0"/>
        <c:majorTickMark val="out"/>
        <c:minorTickMark val="none"/>
        <c:tickLblPos val="nextTo"/>
        <c:crossAx val="-296691600"/>
        <c:crosses val="autoZero"/>
        <c:crossBetween val="between"/>
      </c:valAx>
      <c:spPr>
        <a:noFill/>
        <a:ln>
          <a:noFill/>
        </a:ln>
        <a:effectLst/>
      </c:spPr>
    </c:plotArea>
    <c:plotVisOnly val="1"/>
    <c:dispBlanksAs val="gap"/>
    <c:showDLblsOverMax val="0"/>
  </c:chart>
  <c:spPr>
    <a:noFill/>
    <a:ln>
      <a:noFill/>
    </a:ln>
    <a:effectLst/>
  </c:spPr>
  <c:txPr>
    <a:bodyPr/>
    <a:lstStyle/>
    <a:p>
      <a:pPr>
        <a:defRPr sz="900">
          <a:solidFill>
            <a:schemeClr val="tx1"/>
          </a:solidFill>
          <a:latin typeface="+mn-lt"/>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163675957976362E-2"/>
          <c:y val="0"/>
          <c:w val="0.94953123366429559"/>
          <c:h val="1"/>
        </c:manualLayout>
      </c:layout>
      <c:barChart>
        <c:barDir val="bar"/>
        <c:grouping val="clustered"/>
        <c:varyColors val="0"/>
        <c:ser>
          <c:idx val="0"/>
          <c:order val="0"/>
          <c:tx>
            <c:strRef>
              <c:f>Sheet1!$B$1</c:f>
              <c:strCache>
                <c:ptCount val="1"/>
                <c:pt idx="0">
                  <c:v>Control</c:v>
                </c:pt>
              </c:strCache>
            </c:strRef>
          </c:tx>
          <c:spPr>
            <a:solidFill>
              <a:schemeClr val="accent4">
                <a:lumMod val="75000"/>
              </a:schemeClr>
            </a:solidFill>
            <a:ln>
              <a:noFill/>
            </a:ln>
            <a:effectLst/>
          </c:spPr>
          <c:invertIfNegative val="0"/>
          <c:dLbls>
            <c:dLbl>
              <c:idx val="0"/>
              <c:tx>
                <c:rich>
                  <a:bodyPr/>
                  <a:lstStyle/>
                  <a:p>
                    <a:fld id="{4CD3804D-8DEA-C046-84F7-BBC801A36811}" type="VALUE">
                      <a:rPr lang="en-US" smtClean="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6A1E-1345-80E3-9F79EAF3F946}"/>
                </c:ext>
              </c:extLst>
            </c:dLbl>
            <c:dLbl>
              <c:idx val="1"/>
              <c:tx>
                <c:rich>
                  <a:bodyPr/>
                  <a:lstStyle/>
                  <a:p>
                    <a:fld id="{23CDFFB9-40B4-F34F-B53C-A7AD5866321E}" type="VALUE">
                      <a:rPr lang="en-US" smtClean="0"/>
                      <a:pPr/>
                      <a:t>[VALUE]</a:t>
                    </a:fld>
                    <a:r>
                      <a:rPr lang="en-US" dirty="0"/>
                      <a:t> </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6A1E-1345-80E3-9F79EAF3F946}"/>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Stick Pretzel</c:v>
                </c:pt>
                <c:pt idx="1">
                  <c:v>Pretzel</c:v>
                </c:pt>
                <c:pt idx="2">
                  <c:v>Rye Chip</c:v>
                </c:pt>
              </c:strCache>
            </c:strRef>
          </c:cat>
          <c:val>
            <c:numRef>
              <c:f>Sheet1!$B$2:$B$4</c:f>
              <c:numCache>
                <c:formatCode>0%</c:formatCode>
                <c:ptCount val="3"/>
                <c:pt idx="0">
                  <c:v>0.83</c:v>
                </c:pt>
                <c:pt idx="1">
                  <c:v>0.78</c:v>
                </c:pt>
                <c:pt idx="2">
                  <c:v>0.87</c:v>
                </c:pt>
              </c:numCache>
            </c:numRef>
          </c:val>
          <c:extLst>
            <c:ext xmlns:c16="http://schemas.microsoft.com/office/drawing/2014/chart" uri="{C3380CC4-5D6E-409C-BE32-E72D297353CC}">
              <c16:uniqueId val="{00000002-6A1E-1345-80E3-9F79EAF3F946}"/>
            </c:ext>
          </c:extLst>
        </c:ser>
        <c:ser>
          <c:idx val="1"/>
          <c:order val="1"/>
          <c:tx>
            <c:strRef>
              <c:f>Sheet1!$C$1</c:f>
              <c:strCache>
                <c:ptCount val="1"/>
                <c:pt idx="0">
                  <c:v>Test 1</c:v>
                </c:pt>
              </c:strCache>
            </c:strRef>
          </c:tx>
          <c:spPr>
            <a:solidFill>
              <a:schemeClr val="accent1"/>
            </a:solidFill>
            <a:ln>
              <a:noFill/>
            </a:ln>
            <a:effectLst/>
          </c:spPr>
          <c:invertIfNegative val="0"/>
          <c:dLbls>
            <c:dLbl>
              <c:idx val="0"/>
              <c:tx>
                <c:rich>
                  <a:bodyPr/>
                  <a:lstStyle/>
                  <a:p>
                    <a:fld id="{D83D98EB-970A-674C-A347-7B33A8691415}" type="VALUE">
                      <a:rPr lang="en-US" smtClean="0"/>
                      <a:pPr/>
                      <a:t>[VALUE]</a:t>
                    </a:fld>
                    <a:r>
                      <a:rPr lang="en-US" dirty="0"/>
                      <a:t> </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6A1E-1345-80E3-9F79EAF3F946}"/>
                </c:ext>
              </c:extLst>
            </c:dLbl>
            <c:dLbl>
              <c:idx val="1"/>
              <c:tx>
                <c:rich>
                  <a:bodyPr/>
                  <a:lstStyle/>
                  <a:p>
                    <a:fld id="{47AD2988-50EB-2646-93E0-2182BA94E475}" type="VALUE">
                      <a:rPr lang="en-US" smtClean="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6A1E-1345-80E3-9F79EAF3F946}"/>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Stick Pretzel</c:v>
                </c:pt>
                <c:pt idx="1">
                  <c:v>Pretzel</c:v>
                </c:pt>
                <c:pt idx="2">
                  <c:v>Rye Chip</c:v>
                </c:pt>
              </c:strCache>
            </c:strRef>
          </c:cat>
          <c:val>
            <c:numRef>
              <c:f>Sheet1!$C$2:$C$4</c:f>
              <c:numCache>
                <c:formatCode>0%</c:formatCode>
                <c:ptCount val="3"/>
                <c:pt idx="0">
                  <c:v>0.84</c:v>
                </c:pt>
                <c:pt idx="1">
                  <c:v>0.81</c:v>
                </c:pt>
                <c:pt idx="2">
                  <c:v>0.89</c:v>
                </c:pt>
              </c:numCache>
            </c:numRef>
          </c:val>
          <c:extLst>
            <c:ext xmlns:c16="http://schemas.microsoft.com/office/drawing/2014/chart" uri="{C3380CC4-5D6E-409C-BE32-E72D297353CC}">
              <c16:uniqueId val="{00000005-6A1E-1345-80E3-9F79EAF3F946}"/>
            </c:ext>
          </c:extLst>
        </c:ser>
        <c:ser>
          <c:idx val="2"/>
          <c:order val="2"/>
          <c:tx>
            <c:strRef>
              <c:f>Sheet1!$D$1</c:f>
              <c:strCache>
                <c:ptCount val="1"/>
                <c:pt idx="0">
                  <c:v>Test 2</c:v>
                </c:pt>
              </c:strCache>
            </c:strRef>
          </c:tx>
          <c:spPr>
            <a:solidFill>
              <a:schemeClr val="accent3"/>
            </a:solidFill>
            <a:ln>
              <a:noFill/>
            </a:ln>
            <a:effectLst/>
          </c:spPr>
          <c:invertIfNegative val="0"/>
          <c:dLbls>
            <c:dLbl>
              <c:idx val="1"/>
              <c:tx>
                <c:rich>
                  <a:bodyPr/>
                  <a:lstStyle/>
                  <a:p>
                    <a:fld id="{97442EDE-3B5D-164B-81BA-5144255A4A86}" type="VALUE">
                      <a:rPr lang="en-US" smtClean="0"/>
                      <a:pPr/>
                      <a:t>[VALUE]</a:t>
                    </a:fld>
                    <a:r>
                      <a:rPr lang="en-US"/>
                      <a:t> </a:t>
                    </a:r>
                    <a:r>
                      <a:rPr lang="en-US" b="1">
                        <a:solidFill>
                          <a:schemeClr val="accent4">
                            <a:lumMod val="75000"/>
                          </a:schemeClr>
                        </a:solidFill>
                      </a:rPr>
                      <a:t>A</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54C2-764B-B620-5D105B6CD73A}"/>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Stick Pretzel</c:v>
                </c:pt>
                <c:pt idx="1">
                  <c:v>Pretzel</c:v>
                </c:pt>
                <c:pt idx="2">
                  <c:v>Rye Chip</c:v>
                </c:pt>
              </c:strCache>
            </c:strRef>
          </c:cat>
          <c:val>
            <c:numRef>
              <c:f>Sheet1!$D$2:$D$4</c:f>
              <c:numCache>
                <c:formatCode>0%</c:formatCode>
                <c:ptCount val="3"/>
                <c:pt idx="0">
                  <c:v>0.86</c:v>
                </c:pt>
                <c:pt idx="1">
                  <c:v>0.85</c:v>
                </c:pt>
                <c:pt idx="2">
                  <c:v>0.9</c:v>
                </c:pt>
              </c:numCache>
            </c:numRef>
          </c:val>
          <c:extLst>
            <c:ext xmlns:c16="http://schemas.microsoft.com/office/drawing/2014/chart" uri="{C3380CC4-5D6E-409C-BE32-E72D297353CC}">
              <c16:uniqueId val="{00000000-54C2-764B-B620-5D105B6CD73A}"/>
            </c:ext>
          </c:extLst>
        </c:ser>
        <c:dLbls>
          <c:showLegendKey val="0"/>
          <c:showVal val="0"/>
          <c:showCatName val="0"/>
          <c:showSerName val="0"/>
          <c:showPercent val="0"/>
          <c:showBubbleSize val="0"/>
        </c:dLbls>
        <c:gapWidth val="160"/>
        <c:overlap val="-17"/>
        <c:axId val="-296691600"/>
        <c:axId val="-231944928"/>
      </c:barChart>
      <c:catAx>
        <c:axId val="-296691600"/>
        <c:scaling>
          <c:orientation val="maxMin"/>
        </c:scaling>
        <c:delete val="1"/>
        <c:axPos val="l"/>
        <c:numFmt formatCode="General" sourceLinked="1"/>
        <c:majorTickMark val="none"/>
        <c:minorTickMark val="none"/>
        <c:tickLblPos val="nextTo"/>
        <c:crossAx val="-231944928"/>
        <c:crosses val="autoZero"/>
        <c:auto val="1"/>
        <c:lblAlgn val="ctr"/>
        <c:lblOffset val="100"/>
        <c:noMultiLvlLbl val="0"/>
      </c:catAx>
      <c:valAx>
        <c:axId val="-231944928"/>
        <c:scaling>
          <c:orientation val="minMax"/>
          <c:max val="1"/>
          <c:min val="0"/>
        </c:scaling>
        <c:delete val="1"/>
        <c:axPos val="t"/>
        <c:numFmt formatCode="0%" sourceLinked="0"/>
        <c:majorTickMark val="out"/>
        <c:minorTickMark val="none"/>
        <c:tickLblPos val="nextTo"/>
        <c:crossAx val="-296691600"/>
        <c:crosses val="autoZero"/>
        <c:crossBetween val="between"/>
      </c:valAx>
      <c:spPr>
        <a:noFill/>
        <a:ln>
          <a:noFill/>
        </a:ln>
        <a:effectLst/>
      </c:spPr>
    </c:plotArea>
    <c:plotVisOnly val="1"/>
    <c:dispBlanksAs val="gap"/>
    <c:showDLblsOverMax val="0"/>
  </c:chart>
  <c:spPr>
    <a:noFill/>
    <a:ln>
      <a:noFill/>
    </a:ln>
    <a:effectLst/>
  </c:spPr>
  <c:txPr>
    <a:bodyPr/>
    <a:lstStyle/>
    <a:p>
      <a:pPr>
        <a:defRPr sz="900">
          <a:solidFill>
            <a:schemeClr val="tx1"/>
          </a:solidFill>
          <a:latin typeface="+mn-lt"/>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163675957976362E-2"/>
          <c:y val="0"/>
          <c:w val="0.97783632404202359"/>
          <c:h val="1"/>
        </c:manualLayout>
      </c:layout>
      <c:barChart>
        <c:barDir val="bar"/>
        <c:grouping val="clustered"/>
        <c:varyColors val="0"/>
        <c:ser>
          <c:idx val="0"/>
          <c:order val="0"/>
          <c:tx>
            <c:strRef>
              <c:f>Sheet1!$B$1</c:f>
              <c:strCache>
                <c:ptCount val="1"/>
                <c:pt idx="0">
                  <c:v>Control</c:v>
                </c:pt>
              </c:strCache>
            </c:strRef>
          </c:tx>
          <c:spPr>
            <a:solidFill>
              <a:schemeClr val="accent4">
                <a:lumMod val="60000"/>
                <a:lumOff val="40000"/>
                <a:alpha val="50196"/>
              </a:schemeClr>
            </a:solidFill>
            <a:ln>
              <a:noFill/>
            </a:ln>
            <a:effectLst/>
          </c:spPr>
          <c:invertIfNegative val="0"/>
          <c:dLbls>
            <c:dLbl>
              <c:idx val="0"/>
              <c:tx>
                <c:rich>
                  <a:bodyPr/>
                  <a:lstStyle/>
                  <a:p>
                    <a:r>
                      <a:rPr lang="en-US" b="0" dirty="0">
                        <a:solidFill>
                          <a:srgbClr val="303030"/>
                        </a:solidFill>
                      </a:rPr>
                      <a:t>1%</a:t>
                    </a:r>
                    <a:endParaRPr lang="en-US" b="1" dirty="0">
                      <a:solidFill>
                        <a:srgbClr val="C41C22"/>
                      </a:solidFill>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BD85-344B-9375-002ADBA1E0E2}"/>
                </c:ext>
              </c:extLst>
            </c:dLbl>
            <c:dLbl>
              <c:idx val="1"/>
              <c:tx>
                <c:rich>
                  <a:bodyPr/>
                  <a:lstStyle/>
                  <a:p>
                    <a:r>
                      <a:rPr lang="en-US" b="0" dirty="0">
                        <a:solidFill>
                          <a:schemeClr val="tx1"/>
                        </a:solidFill>
                      </a:rPr>
                      <a:t>4%</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BD85-344B-9375-002ADBA1E0E2}"/>
                </c:ext>
              </c:extLst>
            </c:dLbl>
            <c:dLbl>
              <c:idx val="2"/>
              <c:tx>
                <c:rich>
                  <a:bodyPr/>
                  <a:lstStyle/>
                  <a:p>
                    <a:r>
                      <a:rPr lang="en-US" dirty="0"/>
                      <a:t>4%</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BD85-344B-9375-002ADBA1E0E2}"/>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Stick Pretzel</c:v>
                </c:pt>
                <c:pt idx="1">
                  <c:v>Pretzel</c:v>
                </c:pt>
                <c:pt idx="2">
                  <c:v>Rye Chip</c:v>
                </c:pt>
              </c:strCache>
            </c:strRef>
          </c:cat>
          <c:val>
            <c:numRef>
              <c:f>Sheet1!$B$2:$B$4</c:f>
              <c:numCache>
                <c:formatCode>0%</c:formatCode>
                <c:ptCount val="3"/>
                <c:pt idx="0">
                  <c:v>-0.01</c:v>
                </c:pt>
                <c:pt idx="1">
                  <c:v>-0.04</c:v>
                </c:pt>
                <c:pt idx="2">
                  <c:v>-0.04</c:v>
                </c:pt>
              </c:numCache>
            </c:numRef>
          </c:val>
          <c:extLst>
            <c:ext xmlns:c16="http://schemas.microsoft.com/office/drawing/2014/chart" uri="{C3380CC4-5D6E-409C-BE32-E72D297353CC}">
              <c16:uniqueId val="{00000003-BD85-344B-9375-002ADBA1E0E2}"/>
            </c:ext>
          </c:extLst>
        </c:ser>
        <c:ser>
          <c:idx val="1"/>
          <c:order val="1"/>
          <c:tx>
            <c:strRef>
              <c:f>Sheet1!$C$1</c:f>
              <c:strCache>
                <c:ptCount val="1"/>
                <c:pt idx="0">
                  <c:v>Test 1</c:v>
                </c:pt>
              </c:strCache>
            </c:strRef>
          </c:tx>
          <c:spPr>
            <a:solidFill>
              <a:schemeClr val="accent5">
                <a:lumMod val="60000"/>
                <a:lumOff val="40000"/>
                <a:alpha val="50196"/>
              </a:schemeClr>
            </a:solidFill>
            <a:ln>
              <a:noFill/>
            </a:ln>
            <a:effectLst/>
          </c:spPr>
          <c:invertIfNegative val="0"/>
          <c:dLbls>
            <c:dLbl>
              <c:idx val="0"/>
              <c:tx>
                <c:rich>
                  <a:bodyPr/>
                  <a:lstStyle/>
                  <a:p>
                    <a:r>
                      <a:rPr lang="en-US" b="0" dirty="0">
                        <a:solidFill>
                          <a:schemeClr val="tx1"/>
                        </a:solidFill>
                      </a:rPr>
                      <a:t>3%</a:t>
                    </a:r>
                  </a:p>
                </c:rich>
              </c:tx>
              <c:dLblPos val="outEnd"/>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4-BD85-344B-9375-002ADBA1E0E2}"/>
                </c:ext>
              </c:extLst>
            </c:dLbl>
            <c:dLbl>
              <c:idx val="1"/>
              <c:tx>
                <c:rich>
                  <a:bodyPr/>
                  <a:lstStyle/>
                  <a:p>
                    <a:r>
                      <a:rPr lang="en-US" dirty="0"/>
                      <a:t>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BD85-344B-9375-002ADBA1E0E2}"/>
                </c:ext>
              </c:extLst>
            </c:dLbl>
            <c:dLbl>
              <c:idx val="2"/>
              <c:tx>
                <c:rich>
                  <a:bodyPr/>
                  <a:lstStyle/>
                  <a:p>
                    <a:r>
                      <a:rPr lang="en-US" dirty="0"/>
                      <a:t>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BD85-344B-9375-002ADBA1E0E2}"/>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Stick Pretzel</c:v>
                </c:pt>
                <c:pt idx="1">
                  <c:v>Pretzel</c:v>
                </c:pt>
                <c:pt idx="2">
                  <c:v>Rye Chip</c:v>
                </c:pt>
              </c:strCache>
            </c:strRef>
          </c:cat>
          <c:val>
            <c:numRef>
              <c:f>Sheet1!$C$2:$C$4</c:f>
              <c:numCache>
                <c:formatCode>0%</c:formatCode>
                <c:ptCount val="3"/>
                <c:pt idx="0">
                  <c:v>-0.03</c:v>
                </c:pt>
                <c:pt idx="1">
                  <c:v>-0.05</c:v>
                </c:pt>
                <c:pt idx="2">
                  <c:v>-0.05</c:v>
                </c:pt>
              </c:numCache>
            </c:numRef>
          </c:val>
          <c:extLst>
            <c:ext xmlns:c16="http://schemas.microsoft.com/office/drawing/2014/chart" uri="{C3380CC4-5D6E-409C-BE32-E72D297353CC}">
              <c16:uniqueId val="{00000007-BD85-344B-9375-002ADBA1E0E2}"/>
            </c:ext>
          </c:extLst>
        </c:ser>
        <c:ser>
          <c:idx val="2"/>
          <c:order val="2"/>
          <c:tx>
            <c:strRef>
              <c:f>Sheet1!$D$1</c:f>
              <c:strCache>
                <c:ptCount val="1"/>
                <c:pt idx="0">
                  <c:v>Test 2</c:v>
                </c:pt>
              </c:strCache>
            </c:strRef>
          </c:tx>
          <c:spPr>
            <a:solidFill>
              <a:schemeClr val="accent3">
                <a:lumMod val="20000"/>
                <a:lumOff val="80000"/>
              </a:schemeClr>
            </a:solidFill>
            <a:ln>
              <a:noFill/>
            </a:ln>
            <a:effectLst/>
          </c:spPr>
          <c:invertIfNegative val="0"/>
          <c:dLbls>
            <c:dLbl>
              <c:idx val="0"/>
              <c:tx>
                <c:rich>
                  <a:bodyPr/>
                  <a:lstStyle/>
                  <a:p>
                    <a:r>
                      <a:rPr lang="en-US"/>
                      <a:t>4%</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758-D742-B88B-50C6F6120BBA}"/>
                </c:ext>
              </c:extLst>
            </c:dLbl>
            <c:dLbl>
              <c:idx val="1"/>
              <c:tx>
                <c:rich>
                  <a:bodyPr/>
                  <a:lstStyle/>
                  <a:p>
                    <a:r>
                      <a:rPr lang="en-US"/>
                      <a:t>5%</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8758-D742-B88B-50C6F6120BBA}"/>
                </c:ext>
              </c:extLst>
            </c:dLbl>
            <c:dLbl>
              <c:idx val="2"/>
              <c:tx>
                <c:rich>
                  <a:bodyPr/>
                  <a:lstStyle/>
                  <a:p>
                    <a:r>
                      <a:rPr lang="en-US"/>
                      <a:t>5%</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758-D742-B88B-50C6F6120BBA}"/>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Stick Pretzel</c:v>
                </c:pt>
                <c:pt idx="1">
                  <c:v>Pretzel</c:v>
                </c:pt>
                <c:pt idx="2">
                  <c:v>Rye Chip</c:v>
                </c:pt>
              </c:strCache>
            </c:strRef>
          </c:cat>
          <c:val>
            <c:numRef>
              <c:f>Sheet1!$D$2:$D$4</c:f>
              <c:numCache>
                <c:formatCode>0%</c:formatCode>
                <c:ptCount val="3"/>
                <c:pt idx="0">
                  <c:v>-0.04</c:v>
                </c:pt>
                <c:pt idx="1">
                  <c:v>-0.05</c:v>
                </c:pt>
                <c:pt idx="2">
                  <c:v>-0.05</c:v>
                </c:pt>
              </c:numCache>
            </c:numRef>
          </c:val>
          <c:extLst>
            <c:ext xmlns:c16="http://schemas.microsoft.com/office/drawing/2014/chart" uri="{C3380CC4-5D6E-409C-BE32-E72D297353CC}">
              <c16:uniqueId val="{00000000-8758-D742-B88B-50C6F6120BBA}"/>
            </c:ext>
          </c:extLst>
        </c:ser>
        <c:dLbls>
          <c:dLblPos val="outEnd"/>
          <c:showLegendKey val="0"/>
          <c:showVal val="1"/>
          <c:showCatName val="0"/>
          <c:showSerName val="0"/>
          <c:showPercent val="0"/>
          <c:showBubbleSize val="0"/>
        </c:dLbls>
        <c:gapWidth val="160"/>
        <c:overlap val="-17"/>
        <c:axId val="-296691600"/>
        <c:axId val="-231944928"/>
      </c:barChart>
      <c:catAx>
        <c:axId val="-296691600"/>
        <c:scaling>
          <c:orientation val="maxMin"/>
        </c:scaling>
        <c:delete val="1"/>
        <c:axPos val="l"/>
        <c:numFmt formatCode="General" sourceLinked="1"/>
        <c:majorTickMark val="none"/>
        <c:minorTickMark val="none"/>
        <c:tickLblPos val="nextTo"/>
        <c:crossAx val="-231944928"/>
        <c:crosses val="autoZero"/>
        <c:auto val="1"/>
        <c:lblAlgn val="ctr"/>
        <c:lblOffset val="100"/>
        <c:noMultiLvlLbl val="0"/>
      </c:catAx>
      <c:valAx>
        <c:axId val="-231944928"/>
        <c:scaling>
          <c:orientation val="minMax"/>
          <c:max val="0"/>
          <c:min val="-1"/>
        </c:scaling>
        <c:delete val="1"/>
        <c:axPos val="t"/>
        <c:numFmt formatCode="0%" sourceLinked="0"/>
        <c:majorTickMark val="out"/>
        <c:minorTickMark val="none"/>
        <c:tickLblPos val="nextTo"/>
        <c:crossAx val="-296691600"/>
        <c:crosses val="autoZero"/>
        <c:crossBetween val="between"/>
      </c:valAx>
      <c:spPr>
        <a:noFill/>
        <a:ln>
          <a:noFill/>
        </a:ln>
        <a:effectLst/>
      </c:spPr>
    </c:plotArea>
    <c:plotVisOnly val="1"/>
    <c:dispBlanksAs val="gap"/>
    <c:showDLblsOverMax val="0"/>
  </c:chart>
  <c:spPr>
    <a:noFill/>
    <a:ln>
      <a:noFill/>
    </a:ln>
    <a:effectLst/>
  </c:spPr>
  <c:txPr>
    <a:bodyPr/>
    <a:lstStyle/>
    <a:p>
      <a:pPr>
        <a:defRPr sz="800">
          <a:solidFill>
            <a:schemeClr val="tx1"/>
          </a:solidFill>
          <a:latin typeface="+mn-lt"/>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163675957976362E-2"/>
          <c:y val="0"/>
          <c:w val="0.94953123366429559"/>
          <c:h val="1"/>
        </c:manualLayout>
      </c:layout>
      <c:barChart>
        <c:barDir val="bar"/>
        <c:grouping val="clustered"/>
        <c:varyColors val="0"/>
        <c:ser>
          <c:idx val="0"/>
          <c:order val="0"/>
          <c:tx>
            <c:strRef>
              <c:f>Sheet1!$B$1</c:f>
              <c:strCache>
                <c:ptCount val="1"/>
                <c:pt idx="0">
                  <c:v>Control</c:v>
                </c:pt>
              </c:strCache>
            </c:strRef>
          </c:tx>
          <c:spPr>
            <a:solidFill>
              <a:schemeClr val="accent4">
                <a:lumMod val="75000"/>
              </a:schemeClr>
            </a:solidFill>
            <a:ln>
              <a:noFill/>
            </a:ln>
            <a:effectLst/>
          </c:spPr>
          <c:invertIfNegative val="0"/>
          <c:dLbls>
            <c:dLbl>
              <c:idx val="0"/>
              <c:tx>
                <c:rich>
                  <a:bodyPr/>
                  <a:lstStyle/>
                  <a:p>
                    <a:fld id="{4CD3804D-8DEA-C046-84F7-BBC801A36811}" type="VALUE">
                      <a:rPr lang="en-US" smtClean="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6A1E-1345-80E3-9F79EAF3F946}"/>
                </c:ext>
              </c:extLst>
            </c:dLbl>
            <c:dLbl>
              <c:idx val="1"/>
              <c:tx>
                <c:rich>
                  <a:bodyPr/>
                  <a:lstStyle/>
                  <a:p>
                    <a:fld id="{23CDFFB9-40B4-F34F-B53C-A7AD5866321E}" type="VALUE">
                      <a:rPr lang="en-US" smtClean="0"/>
                      <a:pPr/>
                      <a:t>[VALUE]</a:t>
                    </a:fld>
                    <a:r>
                      <a:rPr lang="en-US" dirty="0"/>
                      <a:t> </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6A1E-1345-80E3-9F79EAF3F946}"/>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Stick Pretzel</c:v>
                </c:pt>
                <c:pt idx="1">
                  <c:v>Pretzel</c:v>
                </c:pt>
                <c:pt idx="2">
                  <c:v>Rye Chip</c:v>
                </c:pt>
              </c:strCache>
            </c:strRef>
          </c:cat>
          <c:val>
            <c:numRef>
              <c:f>Sheet1!$B$2:$B$4</c:f>
              <c:numCache>
                <c:formatCode>0%</c:formatCode>
                <c:ptCount val="3"/>
                <c:pt idx="0">
                  <c:v>0.83</c:v>
                </c:pt>
                <c:pt idx="1">
                  <c:v>0.78</c:v>
                </c:pt>
                <c:pt idx="2">
                  <c:v>0.87</c:v>
                </c:pt>
              </c:numCache>
            </c:numRef>
          </c:val>
          <c:extLst>
            <c:ext xmlns:c16="http://schemas.microsoft.com/office/drawing/2014/chart" uri="{C3380CC4-5D6E-409C-BE32-E72D297353CC}">
              <c16:uniqueId val="{00000002-6A1E-1345-80E3-9F79EAF3F946}"/>
            </c:ext>
          </c:extLst>
        </c:ser>
        <c:ser>
          <c:idx val="1"/>
          <c:order val="1"/>
          <c:tx>
            <c:strRef>
              <c:f>Sheet1!$C$1</c:f>
              <c:strCache>
                <c:ptCount val="1"/>
                <c:pt idx="0">
                  <c:v>Test 1</c:v>
                </c:pt>
              </c:strCache>
            </c:strRef>
          </c:tx>
          <c:spPr>
            <a:solidFill>
              <a:schemeClr val="accent1"/>
            </a:solidFill>
            <a:ln>
              <a:noFill/>
            </a:ln>
            <a:effectLst/>
          </c:spPr>
          <c:invertIfNegative val="0"/>
          <c:dLbls>
            <c:dLbl>
              <c:idx val="0"/>
              <c:tx>
                <c:rich>
                  <a:bodyPr/>
                  <a:lstStyle/>
                  <a:p>
                    <a:fld id="{D83D98EB-970A-674C-A347-7B33A8691415}" type="VALUE">
                      <a:rPr lang="en-US" smtClean="0"/>
                      <a:pPr/>
                      <a:t>[VALUE]</a:t>
                    </a:fld>
                    <a:r>
                      <a:rPr lang="en-US" dirty="0"/>
                      <a:t> </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6A1E-1345-80E3-9F79EAF3F946}"/>
                </c:ext>
              </c:extLst>
            </c:dLbl>
            <c:dLbl>
              <c:idx val="1"/>
              <c:tx>
                <c:rich>
                  <a:bodyPr/>
                  <a:lstStyle/>
                  <a:p>
                    <a:fld id="{47AD2988-50EB-2646-93E0-2182BA94E475}" type="VALUE">
                      <a:rPr lang="en-US" smtClean="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6A1E-1345-80E3-9F79EAF3F946}"/>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Stick Pretzel</c:v>
                </c:pt>
                <c:pt idx="1">
                  <c:v>Pretzel</c:v>
                </c:pt>
                <c:pt idx="2">
                  <c:v>Rye Chip</c:v>
                </c:pt>
              </c:strCache>
            </c:strRef>
          </c:cat>
          <c:val>
            <c:numRef>
              <c:f>Sheet1!$C$2:$C$4</c:f>
              <c:numCache>
                <c:formatCode>0%</c:formatCode>
                <c:ptCount val="3"/>
                <c:pt idx="0">
                  <c:v>0.84</c:v>
                </c:pt>
                <c:pt idx="1">
                  <c:v>0.81</c:v>
                </c:pt>
                <c:pt idx="2">
                  <c:v>0.89</c:v>
                </c:pt>
              </c:numCache>
            </c:numRef>
          </c:val>
          <c:extLst>
            <c:ext xmlns:c16="http://schemas.microsoft.com/office/drawing/2014/chart" uri="{C3380CC4-5D6E-409C-BE32-E72D297353CC}">
              <c16:uniqueId val="{00000005-6A1E-1345-80E3-9F79EAF3F946}"/>
            </c:ext>
          </c:extLst>
        </c:ser>
        <c:ser>
          <c:idx val="2"/>
          <c:order val="2"/>
          <c:tx>
            <c:strRef>
              <c:f>Sheet1!$D$1</c:f>
              <c:strCache>
                <c:ptCount val="1"/>
                <c:pt idx="0">
                  <c:v>Test 2</c:v>
                </c:pt>
              </c:strCache>
            </c:strRef>
          </c:tx>
          <c:spPr>
            <a:solidFill>
              <a:schemeClr val="accent3"/>
            </a:solidFill>
            <a:ln>
              <a:noFill/>
            </a:ln>
            <a:effectLst/>
          </c:spPr>
          <c:invertIfNegative val="0"/>
          <c:dLbls>
            <c:dLbl>
              <c:idx val="1"/>
              <c:tx>
                <c:rich>
                  <a:bodyPr/>
                  <a:lstStyle/>
                  <a:p>
                    <a:fld id="{97442EDE-3B5D-164B-81BA-5144255A4A86}" type="VALUE">
                      <a:rPr lang="en-US" smtClean="0"/>
                      <a:pPr/>
                      <a:t>[VALUE]</a:t>
                    </a:fld>
                    <a:r>
                      <a:rPr lang="en-US"/>
                      <a:t> </a:t>
                    </a:r>
                    <a:r>
                      <a:rPr lang="en-US" b="1">
                        <a:solidFill>
                          <a:schemeClr val="accent4">
                            <a:lumMod val="75000"/>
                          </a:schemeClr>
                        </a:solidFill>
                      </a:rPr>
                      <a:t>A</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54C2-764B-B620-5D105B6CD73A}"/>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Stick Pretzel</c:v>
                </c:pt>
                <c:pt idx="1">
                  <c:v>Pretzel</c:v>
                </c:pt>
                <c:pt idx="2">
                  <c:v>Rye Chip</c:v>
                </c:pt>
              </c:strCache>
            </c:strRef>
          </c:cat>
          <c:val>
            <c:numRef>
              <c:f>Sheet1!$D$2:$D$4</c:f>
              <c:numCache>
                <c:formatCode>0%</c:formatCode>
                <c:ptCount val="3"/>
                <c:pt idx="0">
                  <c:v>0.86</c:v>
                </c:pt>
                <c:pt idx="1">
                  <c:v>0.85</c:v>
                </c:pt>
                <c:pt idx="2">
                  <c:v>0.9</c:v>
                </c:pt>
              </c:numCache>
            </c:numRef>
          </c:val>
          <c:extLst>
            <c:ext xmlns:c16="http://schemas.microsoft.com/office/drawing/2014/chart" uri="{C3380CC4-5D6E-409C-BE32-E72D297353CC}">
              <c16:uniqueId val="{00000000-54C2-764B-B620-5D105B6CD73A}"/>
            </c:ext>
          </c:extLst>
        </c:ser>
        <c:dLbls>
          <c:showLegendKey val="0"/>
          <c:showVal val="0"/>
          <c:showCatName val="0"/>
          <c:showSerName val="0"/>
          <c:showPercent val="0"/>
          <c:showBubbleSize val="0"/>
        </c:dLbls>
        <c:gapWidth val="160"/>
        <c:overlap val="-17"/>
        <c:axId val="-296691600"/>
        <c:axId val="-231944928"/>
      </c:barChart>
      <c:catAx>
        <c:axId val="-296691600"/>
        <c:scaling>
          <c:orientation val="maxMin"/>
        </c:scaling>
        <c:delete val="1"/>
        <c:axPos val="l"/>
        <c:numFmt formatCode="General" sourceLinked="1"/>
        <c:majorTickMark val="none"/>
        <c:minorTickMark val="none"/>
        <c:tickLblPos val="nextTo"/>
        <c:crossAx val="-231944928"/>
        <c:crosses val="autoZero"/>
        <c:auto val="1"/>
        <c:lblAlgn val="ctr"/>
        <c:lblOffset val="100"/>
        <c:noMultiLvlLbl val="0"/>
      </c:catAx>
      <c:valAx>
        <c:axId val="-231944928"/>
        <c:scaling>
          <c:orientation val="minMax"/>
          <c:max val="1"/>
          <c:min val="0"/>
        </c:scaling>
        <c:delete val="1"/>
        <c:axPos val="t"/>
        <c:numFmt formatCode="0%" sourceLinked="0"/>
        <c:majorTickMark val="out"/>
        <c:minorTickMark val="none"/>
        <c:tickLblPos val="nextTo"/>
        <c:crossAx val="-296691600"/>
        <c:crosses val="autoZero"/>
        <c:crossBetween val="between"/>
      </c:valAx>
      <c:spPr>
        <a:noFill/>
        <a:ln>
          <a:noFill/>
        </a:ln>
        <a:effectLst/>
      </c:spPr>
    </c:plotArea>
    <c:plotVisOnly val="1"/>
    <c:dispBlanksAs val="gap"/>
    <c:showDLblsOverMax val="0"/>
  </c:chart>
  <c:spPr>
    <a:noFill/>
    <a:ln>
      <a:noFill/>
    </a:ln>
    <a:effectLst/>
  </c:spPr>
  <c:txPr>
    <a:bodyPr/>
    <a:lstStyle/>
    <a:p>
      <a:pPr>
        <a:defRPr sz="900">
          <a:solidFill>
            <a:schemeClr val="tx1"/>
          </a:solidFill>
          <a:latin typeface="+mn-lt"/>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163675957976362E-2"/>
          <c:y val="0"/>
          <c:w val="0.97783632404202359"/>
          <c:h val="1"/>
        </c:manualLayout>
      </c:layout>
      <c:barChart>
        <c:barDir val="bar"/>
        <c:grouping val="clustered"/>
        <c:varyColors val="0"/>
        <c:ser>
          <c:idx val="0"/>
          <c:order val="0"/>
          <c:tx>
            <c:strRef>
              <c:f>Sheet1!$B$1</c:f>
              <c:strCache>
                <c:ptCount val="1"/>
                <c:pt idx="0">
                  <c:v>Control</c:v>
                </c:pt>
              </c:strCache>
            </c:strRef>
          </c:tx>
          <c:spPr>
            <a:solidFill>
              <a:schemeClr val="accent4">
                <a:lumMod val="60000"/>
                <a:lumOff val="40000"/>
                <a:alpha val="50196"/>
              </a:schemeClr>
            </a:solidFill>
            <a:ln>
              <a:noFill/>
            </a:ln>
            <a:effectLst/>
          </c:spPr>
          <c:invertIfNegative val="0"/>
          <c:dLbls>
            <c:dLbl>
              <c:idx val="0"/>
              <c:tx>
                <c:rich>
                  <a:bodyPr/>
                  <a:lstStyle/>
                  <a:p>
                    <a:r>
                      <a:rPr lang="en-US" b="0" dirty="0">
                        <a:solidFill>
                          <a:srgbClr val="303030"/>
                        </a:solidFill>
                      </a:rPr>
                      <a:t>1%</a:t>
                    </a:r>
                    <a:endParaRPr lang="en-US" b="1" dirty="0">
                      <a:solidFill>
                        <a:srgbClr val="C41C22"/>
                      </a:solidFill>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BD85-344B-9375-002ADBA1E0E2}"/>
                </c:ext>
              </c:extLst>
            </c:dLbl>
            <c:dLbl>
              <c:idx val="1"/>
              <c:tx>
                <c:rich>
                  <a:bodyPr/>
                  <a:lstStyle/>
                  <a:p>
                    <a:r>
                      <a:rPr lang="en-US" b="0" dirty="0">
                        <a:solidFill>
                          <a:schemeClr val="tx1"/>
                        </a:solidFill>
                      </a:rPr>
                      <a:t>4%</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BD85-344B-9375-002ADBA1E0E2}"/>
                </c:ext>
              </c:extLst>
            </c:dLbl>
            <c:dLbl>
              <c:idx val="2"/>
              <c:tx>
                <c:rich>
                  <a:bodyPr/>
                  <a:lstStyle/>
                  <a:p>
                    <a:r>
                      <a:rPr lang="en-US" dirty="0"/>
                      <a:t>4%</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BD85-344B-9375-002ADBA1E0E2}"/>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Stick Pretzel</c:v>
                </c:pt>
                <c:pt idx="1">
                  <c:v>Pretzel</c:v>
                </c:pt>
                <c:pt idx="2">
                  <c:v>Rye Chip</c:v>
                </c:pt>
              </c:strCache>
            </c:strRef>
          </c:cat>
          <c:val>
            <c:numRef>
              <c:f>Sheet1!$B$2:$B$4</c:f>
              <c:numCache>
                <c:formatCode>0%</c:formatCode>
                <c:ptCount val="3"/>
                <c:pt idx="0">
                  <c:v>-0.01</c:v>
                </c:pt>
                <c:pt idx="1">
                  <c:v>-0.04</c:v>
                </c:pt>
                <c:pt idx="2">
                  <c:v>-0.04</c:v>
                </c:pt>
              </c:numCache>
            </c:numRef>
          </c:val>
          <c:extLst>
            <c:ext xmlns:c16="http://schemas.microsoft.com/office/drawing/2014/chart" uri="{C3380CC4-5D6E-409C-BE32-E72D297353CC}">
              <c16:uniqueId val="{00000003-BD85-344B-9375-002ADBA1E0E2}"/>
            </c:ext>
          </c:extLst>
        </c:ser>
        <c:ser>
          <c:idx val="1"/>
          <c:order val="1"/>
          <c:tx>
            <c:strRef>
              <c:f>Sheet1!$C$1</c:f>
              <c:strCache>
                <c:ptCount val="1"/>
                <c:pt idx="0">
                  <c:v>Test 1</c:v>
                </c:pt>
              </c:strCache>
            </c:strRef>
          </c:tx>
          <c:spPr>
            <a:solidFill>
              <a:schemeClr val="accent5">
                <a:lumMod val="60000"/>
                <a:lumOff val="40000"/>
                <a:alpha val="50196"/>
              </a:schemeClr>
            </a:solidFill>
            <a:ln>
              <a:noFill/>
            </a:ln>
            <a:effectLst/>
          </c:spPr>
          <c:invertIfNegative val="0"/>
          <c:dLbls>
            <c:dLbl>
              <c:idx val="0"/>
              <c:tx>
                <c:rich>
                  <a:bodyPr/>
                  <a:lstStyle/>
                  <a:p>
                    <a:r>
                      <a:rPr lang="en-US" b="0" dirty="0">
                        <a:solidFill>
                          <a:schemeClr val="tx1"/>
                        </a:solidFill>
                      </a:rPr>
                      <a:t>3%</a:t>
                    </a:r>
                  </a:p>
                </c:rich>
              </c:tx>
              <c:dLblPos val="outEnd"/>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4-BD85-344B-9375-002ADBA1E0E2}"/>
                </c:ext>
              </c:extLst>
            </c:dLbl>
            <c:dLbl>
              <c:idx val="1"/>
              <c:tx>
                <c:rich>
                  <a:bodyPr/>
                  <a:lstStyle/>
                  <a:p>
                    <a:r>
                      <a:rPr lang="en-US" dirty="0"/>
                      <a:t>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BD85-344B-9375-002ADBA1E0E2}"/>
                </c:ext>
              </c:extLst>
            </c:dLbl>
            <c:dLbl>
              <c:idx val="2"/>
              <c:tx>
                <c:rich>
                  <a:bodyPr/>
                  <a:lstStyle/>
                  <a:p>
                    <a:r>
                      <a:rPr lang="en-US" dirty="0"/>
                      <a:t>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BD85-344B-9375-002ADBA1E0E2}"/>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Stick Pretzel</c:v>
                </c:pt>
                <c:pt idx="1">
                  <c:v>Pretzel</c:v>
                </c:pt>
                <c:pt idx="2">
                  <c:v>Rye Chip</c:v>
                </c:pt>
              </c:strCache>
            </c:strRef>
          </c:cat>
          <c:val>
            <c:numRef>
              <c:f>Sheet1!$C$2:$C$4</c:f>
              <c:numCache>
                <c:formatCode>0%</c:formatCode>
                <c:ptCount val="3"/>
                <c:pt idx="0">
                  <c:v>-0.03</c:v>
                </c:pt>
                <c:pt idx="1">
                  <c:v>-0.05</c:v>
                </c:pt>
                <c:pt idx="2">
                  <c:v>-0.05</c:v>
                </c:pt>
              </c:numCache>
            </c:numRef>
          </c:val>
          <c:extLst>
            <c:ext xmlns:c16="http://schemas.microsoft.com/office/drawing/2014/chart" uri="{C3380CC4-5D6E-409C-BE32-E72D297353CC}">
              <c16:uniqueId val="{00000007-BD85-344B-9375-002ADBA1E0E2}"/>
            </c:ext>
          </c:extLst>
        </c:ser>
        <c:ser>
          <c:idx val="2"/>
          <c:order val="2"/>
          <c:tx>
            <c:strRef>
              <c:f>Sheet1!$D$1</c:f>
              <c:strCache>
                <c:ptCount val="1"/>
                <c:pt idx="0">
                  <c:v>Test 2</c:v>
                </c:pt>
              </c:strCache>
            </c:strRef>
          </c:tx>
          <c:spPr>
            <a:solidFill>
              <a:schemeClr val="accent3">
                <a:lumMod val="20000"/>
                <a:lumOff val="80000"/>
              </a:schemeClr>
            </a:solidFill>
            <a:ln>
              <a:noFill/>
            </a:ln>
            <a:effectLst/>
          </c:spPr>
          <c:invertIfNegative val="0"/>
          <c:dLbls>
            <c:dLbl>
              <c:idx val="0"/>
              <c:tx>
                <c:rich>
                  <a:bodyPr/>
                  <a:lstStyle/>
                  <a:p>
                    <a:r>
                      <a:rPr lang="en-US"/>
                      <a:t>4%</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758-D742-B88B-50C6F6120BBA}"/>
                </c:ext>
              </c:extLst>
            </c:dLbl>
            <c:dLbl>
              <c:idx val="1"/>
              <c:tx>
                <c:rich>
                  <a:bodyPr/>
                  <a:lstStyle/>
                  <a:p>
                    <a:r>
                      <a:rPr lang="en-US"/>
                      <a:t>5%</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8758-D742-B88B-50C6F6120BBA}"/>
                </c:ext>
              </c:extLst>
            </c:dLbl>
            <c:dLbl>
              <c:idx val="2"/>
              <c:tx>
                <c:rich>
                  <a:bodyPr/>
                  <a:lstStyle/>
                  <a:p>
                    <a:r>
                      <a:rPr lang="en-US"/>
                      <a:t>5%</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758-D742-B88B-50C6F6120BBA}"/>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Stick Pretzel</c:v>
                </c:pt>
                <c:pt idx="1">
                  <c:v>Pretzel</c:v>
                </c:pt>
                <c:pt idx="2">
                  <c:v>Rye Chip</c:v>
                </c:pt>
              </c:strCache>
            </c:strRef>
          </c:cat>
          <c:val>
            <c:numRef>
              <c:f>Sheet1!$D$2:$D$4</c:f>
              <c:numCache>
                <c:formatCode>0%</c:formatCode>
                <c:ptCount val="3"/>
                <c:pt idx="0">
                  <c:v>-0.04</c:v>
                </c:pt>
                <c:pt idx="1">
                  <c:v>-0.05</c:v>
                </c:pt>
                <c:pt idx="2">
                  <c:v>-0.05</c:v>
                </c:pt>
              </c:numCache>
            </c:numRef>
          </c:val>
          <c:extLst>
            <c:ext xmlns:c16="http://schemas.microsoft.com/office/drawing/2014/chart" uri="{C3380CC4-5D6E-409C-BE32-E72D297353CC}">
              <c16:uniqueId val="{00000000-8758-D742-B88B-50C6F6120BBA}"/>
            </c:ext>
          </c:extLst>
        </c:ser>
        <c:dLbls>
          <c:dLblPos val="outEnd"/>
          <c:showLegendKey val="0"/>
          <c:showVal val="1"/>
          <c:showCatName val="0"/>
          <c:showSerName val="0"/>
          <c:showPercent val="0"/>
          <c:showBubbleSize val="0"/>
        </c:dLbls>
        <c:gapWidth val="160"/>
        <c:overlap val="-17"/>
        <c:axId val="-296691600"/>
        <c:axId val="-231944928"/>
      </c:barChart>
      <c:catAx>
        <c:axId val="-296691600"/>
        <c:scaling>
          <c:orientation val="maxMin"/>
        </c:scaling>
        <c:delete val="1"/>
        <c:axPos val="l"/>
        <c:numFmt formatCode="General" sourceLinked="1"/>
        <c:majorTickMark val="none"/>
        <c:minorTickMark val="none"/>
        <c:tickLblPos val="nextTo"/>
        <c:crossAx val="-231944928"/>
        <c:crosses val="autoZero"/>
        <c:auto val="1"/>
        <c:lblAlgn val="ctr"/>
        <c:lblOffset val="100"/>
        <c:noMultiLvlLbl val="0"/>
      </c:catAx>
      <c:valAx>
        <c:axId val="-231944928"/>
        <c:scaling>
          <c:orientation val="minMax"/>
          <c:max val="0"/>
          <c:min val="-1"/>
        </c:scaling>
        <c:delete val="1"/>
        <c:axPos val="t"/>
        <c:numFmt formatCode="0%" sourceLinked="0"/>
        <c:majorTickMark val="out"/>
        <c:minorTickMark val="none"/>
        <c:tickLblPos val="nextTo"/>
        <c:crossAx val="-296691600"/>
        <c:crosses val="autoZero"/>
        <c:crossBetween val="between"/>
      </c:valAx>
      <c:spPr>
        <a:noFill/>
        <a:ln>
          <a:noFill/>
        </a:ln>
        <a:effectLst/>
      </c:spPr>
    </c:plotArea>
    <c:plotVisOnly val="1"/>
    <c:dispBlanksAs val="gap"/>
    <c:showDLblsOverMax val="0"/>
  </c:chart>
  <c:spPr>
    <a:noFill/>
    <a:ln>
      <a:noFill/>
    </a:ln>
    <a:effectLst/>
  </c:spPr>
  <c:txPr>
    <a:bodyPr/>
    <a:lstStyle/>
    <a:p>
      <a:pPr>
        <a:defRPr sz="800">
          <a:solidFill>
            <a:schemeClr val="tx1"/>
          </a:solidFill>
          <a:latin typeface="+mn-lt"/>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163675957976362E-2"/>
          <c:y val="0"/>
          <c:w val="0.94953123366429559"/>
          <c:h val="1"/>
        </c:manualLayout>
      </c:layout>
      <c:barChart>
        <c:barDir val="bar"/>
        <c:grouping val="clustered"/>
        <c:varyColors val="0"/>
        <c:ser>
          <c:idx val="0"/>
          <c:order val="0"/>
          <c:tx>
            <c:strRef>
              <c:f>Sheet1!$B$1</c:f>
              <c:strCache>
                <c:ptCount val="1"/>
                <c:pt idx="0">
                  <c:v>Control</c:v>
                </c:pt>
              </c:strCache>
            </c:strRef>
          </c:tx>
          <c:spPr>
            <a:solidFill>
              <a:schemeClr val="accent4">
                <a:lumMod val="75000"/>
              </a:schemeClr>
            </a:solidFill>
            <a:ln>
              <a:noFill/>
            </a:ln>
            <a:effectLst/>
          </c:spPr>
          <c:invertIfNegative val="0"/>
          <c:dLbls>
            <c:dLbl>
              <c:idx val="0"/>
              <c:tx>
                <c:rich>
                  <a:bodyPr/>
                  <a:lstStyle/>
                  <a:p>
                    <a:fld id="{4CD3804D-8DEA-C046-84F7-BBC801A36811}" type="VALUE">
                      <a:rPr lang="en-US" smtClean="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A385-1E4D-89C7-E2AAC55CF3B3}"/>
                </c:ext>
              </c:extLst>
            </c:dLbl>
            <c:dLbl>
              <c:idx val="1"/>
              <c:tx>
                <c:rich>
                  <a:bodyPr/>
                  <a:lstStyle/>
                  <a:p>
                    <a:fld id="{23CDFFB9-40B4-F34F-B53C-A7AD5866321E}" type="VALUE">
                      <a:rPr lang="en-US" smtClean="0"/>
                      <a:pPr/>
                      <a:t>[VALUE]</a:t>
                    </a:fld>
                    <a:r>
                      <a:rPr lang="en-US" dirty="0"/>
                      <a:t> </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A385-1E4D-89C7-E2AAC55CF3B3}"/>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Breadstick</c:v>
                </c:pt>
                <c:pt idx="1">
                  <c:v>Bread Squiggle</c:v>
                </c:pt>
              </c:strCache>
            </c:strRef>
          </c:cat>
          <c:val>
            <c:numRef>
              <c:f>Sheet1!$B$2:$B$3</c:f>
              <c:numCache>
                <c:formatCode>0%</c:formatCode>
                <c:ptCount val="2"/>
                <c:pt idx="0">
                  <c:v>0.88</c:v>
                </c:pt>
                <c:pt idx="1">
                  <c:v>0.85</c:v>
                </c:pt>
              </c:numCache>
            </c:numRef>
          </c:val>
          <c:extLst>
            <c:ext xmlns:c16="http://schemas.microsoft.com/office/drawing/2014/chart" uri="{C3380CC4-5D6E-409C-BE32-E72D297353CC}">
              <c16:uniqueId val="{00000002-A385-1E4D-89C7-E2AAC55CF3B3}"/>
            </c:ext>
          </c:extLst>
        </c:ser>
        <c:ser>
          <c:idx val="1"/>
          <c:order val="1"/>
          <c:tx>
            <c:strRef>
              <c:f>Sheet1!$C$1</c:f>
              <c:strCache>
                <c:ptCount val="1"/>
                <c:pt idx="0">
                  <c:v>Test 1</c:v>
                </c:pt>
              </c:strCache>
            </c:strRef>
          </c:tx>
          <c:spPr>
            <a:solidFill>
              <a:schemeClr val="accent1"/>
            </a:solidFill>
            <a:ln>
              <a:noFill/>
            </a:ln>
            <a:effectLst/>
          </c:spPr>
          <c:invertIfNegative val="0"/>
          <c:dLbls>
            <c:dLbl>
              <c:idx val="0"/>
              <c:tx>
                <c:rich>
                  <a:bodyPr/>
                  <a:lstStyle/>
                  <a:p>
                    <a:fld id="{D83D98EB-970A-674C-A347-7B33A8691415}" type="VALUE">
                      <a:rPr lang="en-US" smtClean="0"/>
                      <a:pPr/>
                      <a:t>[VALUE]</a:t>
                    </a:fld>
                    <a:r>
                      <a:rPr lang="en-US" dirty="0"/>
                      <a:t> </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385-1E4D-89C7-E2AAC55CF3B3}"/>
                </c:ext>
              </c:extLst>
            </c:dLbl>
            <c:dLbl>
              <c:idx val="1"/>
              <c:tx>
                <c:rich>
                  <a:bodyPr/>
                  <a:lstStyle/>
                  <a:p>
                    <a:fld id="{47AD2988-50EB-2646-93E0-2182BA94E475}" type="VALUE">
                      <a:rPr lang="en-US" smtClean="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A385-1E4D-89C7-E2AAC55CF3B3}"/>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Breadstick</c:v>
                </c:pt>
                <c:pt idx="1">
                  <c:v>Bread Squiggle</c:v>
                </c:pt>
              </c:strCache>
            </c:strRef>
          </c:cat>
          <c:val>
            <c:numRef>
              <c:f>Sheet1!$C$2:$C$3</c:f>
              <c:numCache>
                <c:formatCode>0%</c:formatCode>
                <c:ptCount val="2"/>
                <c:pt idx="0">
                  <c:v>0.86</c:v>
                </c:pt>
                <c:pt idx="1">
                  <c:v>0.85</c:v>
                </c:pt>
              </c:numCache>
            </c:numRef>
          </c:val>
          <c:extLst>
            <c:ext xmlns:c16="http://schemas.microsoft.com/office/drawing/2014/chart" uri="{C3380CC4-5D6E-409C-BE32-E72D297353CC}">
              <c16:uniqueId val="{00000005-A385-1E4D-89C7-E2AAC55CF3B3}"/>
            </c:ext>
          </c:extLst>
        </c:ser>
        <c:ser>
          <c:idx val="2"/>
          <c:order val="2"/>
          <c:tx>
            <c:strRef>
              <c:f>Sheet1!$D$1</c:f>
              <c:strCache>
                <c:ptCount val="1"/>
                <c:pt idx="0">
                  <c:v>Test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Breadstick</c:v>
                </c:pt>
                <c:pt idx="1">
                  <c:v>Bread Squiggle</c:v>
                </c:pt>
              </c:strCache>
            </c:strRef>
          </c:cat>
          <c:val>
            <c:numRef>
              <c:f>Sheet1!$D$2:$D$3</c:f>
              <c:numCache>
                <c:formatCode>0%</c:formatCode>
                <c:ptCount val="2"/>
                <c:pt idx="0">
                  <c:v>0.9</c:v>
                </c:pt>
                <c:pt idx="1">
                  <c:v>0.87</c:v>
                </c:pt>
              </c:numCache>
            </c:numRef>
          </c:val>
          <c:extLst>
            <c:ext xmlns:c16="http://schemas.microsoft.com/office/drawing/2014/chart" uri="{C3380CC4-5D6E-409C-BE32-E72D297353CC}">
              <c16:uniqueId val="{00000000-8A57-3342-B7BE-4E44795FC3FE}"/>
            </c:ext>
          </c:extLst>
        </c:ser>
        <c:dLbls>
          <c:showLegendKey val="0"/>
          <c:showVal val="0"/>
          <c:showCatName val="0"/>
          <c:showSerName val="0"/>
          <c:showPercent val="0"/>
          <c:showBubbleSize val="0"/>
        </c:dLbls>
        <c:gapWidth val="160"/>
        <c:overlap val="-17"/>
        <c:axId val="-296691600"/>
        <c:axId val="-231944928"/>
      </c:barChart>
      <c:catAx>
        <c:axId val="-296691600"/>
        <c:scaling>
          <c:orientation val="maxMin"/>
        </c:scaling>
        <c:delete val="1"/>
        <c:axPos val="l"/>
        <c:numFmt formatCode="General" sourceLinked="1"/>
        <c:majorTickMark val="none"/>
        <c:minorTickMark val="none"/>
        <c:tickLblPos val="nextTo"/>
        <c:crossAx val="-231944928"/>
        <c:crosses val="autoZero"/>
        <c:auto val="1"/>
        <c:lblAlgn val="ctr"/>
        <c:lblOffset val="100"/>
        <c:noMultiLvlLbl val="0"/>
      </c:catAx>
      <c:valAx>
        <c:axId val="-231944928"/>
        <c:scaling>
          <c:orientation val="minMax"/>
          <c:max val="1"/>
          <c:min val="0"/>
        </c:scaling>
        <c:delete val="1"/>
        <c:axPos val="t"/>
        <c:numFmt formatCode="0%" sourceLinked="0"/>
        <c:majorTickMark val="out"/>
        <c:minorTickMark val="none"/>
        <c:tickLblPos val="nextTo"/>
        <c:crossAx val="-296691600"/>
        <c:crosses val="autoZero"/>
        <c:crossBetween val="between"/>
      </c:valAx>
      <c:spPr>
        <a:noFill/>
        <a:ln>
          <a:noFill/>
        </a:ln>
        <a:effectLst/>
      </c:spPr>
    </c:plotArea>
    <c:plotVisOnly val="1"/>
    <c:dispBlanksAs val="gap"/>
    <c:showDLblsOverMax val="0"/>
  </c:chart>
  <c:spPr>
    <a:noFill/>
    <a:ln>
      <a:noFill/>
    </a:ln>
    <a:effectLst/>
  </c:spPr>
  <c:txPr>
    <a:bodyPr/>
    <a:lstStyle/>
    <a:p>
      <a:pPr>
        <a:defRPr sz="900">
          <a:solidFill>
            <a:schemeClr val="tx1"/>
          </a:solidFill>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4">
  <a:schemeClr val="accent4"/>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withinLinearReversed" id="24">
  <a:schemeClr val="accent4"/>
</cs:colorStyle>
</file>

<file path=ppt/charts/colors12.xml><?xml version="1.0" encoding="utf-8"?>
<cs:colorStyle xmlns:cs="http://schemas.microsoft.com/office/drawing/2012/chartStyle" xmlns:a="http://schemas.openxmlformats.org/drawingml/2006/main" meth="withinLinearReversed" id="24">
  <a:schemeClr val="accent4"/>
</cs:colorStyle>
</file>

<file path=ppt/charts/colors13.xml><?xml version="1.0" encoding="utf-8"?>
<cs:colorStyle xmlns:cs="http://schemas.microsoft.com/office/drawing/2012/chartStyle" xmlns:a="http://schemas.openxmlformats.org/drawingml/2006/main" meth="withinLinearReversed" id="24">
  <a:schemeClr val="accent4"/>
</cs:colorStyle>
</file>

<file path=ppt/charts/colors14.xml><?xml version="1.0" encoding="utf-8"?>
<cs:colorStyle xmlns:cs="http://schemas.microsoft.com/office/drawing/2012/chartStyle" xmlns:a="http://schemas.openxmlformats.org/drawingml/2006/main" meth="withinLinearReversed" id="24">
  <a:schemeClr val="accent4"/>
</cs:colorStyle>
</file>

<file path=ppt/charts/colors15.xml><?xml version="1.0" encoding="utf-8"?>
<cs:colorStyle xmlns:cs="http://schemas.microsoft.com/office/drawing/2012/chartStyle" xmlns:a="http://schemas.openxmlformats.org/drawingml/2006/main" meth="withinLinearReversed" id="24">
  <a:schemeClr val="accent4"/>
</cs:colorStyle>
</file>

<file path=ppt/charts/colors16.xml><?xml version="1.0" encoding="utf-8"?>
<cs:colorStyle xmlns:cs="http://schemas.microsoft.com/office/drawing/2012/chartStyle" xmlns:a="http://schemas.openxmlformats.org/drawingml/2006/main" meth="withinLinearReversed" id="24">
  <a:schemeClr val="accent4"/>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4">
  <a:schemeClr val="accent4"/>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cs:fontRef>
    <cs:defRPr sz="133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cs:fontRef>
    <cs:defRPr sz="1197"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cs:fontRef>
    <cs:defRPr sz="133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cs:fontRef>
    <cs:defRPr sz="1197"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cs:fontRef>
    <cs:defRPr sz="133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cs:fontRef>
    <cs:defRPr sz="1197"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cs:fontRef>
    <cs:defRPr sz="133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cs:fontRef>
    <cs:defRPr sz="1197"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cs:fontRef>
    <cs:defRPr sz="133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cs:fontRef>
    <cs:defRPr sz="1197"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16">
  <cs:axisTitle>
    <cs:lnRef idx="0"/>
    <cs:fillRef idx="0"/>
    <cs:effectRef idx="0"/>
    <cs:fontRef idx="minor">
      <a:schemeClr val="tx1"/>
    </cs:fontRef>
    <cs:defRPr sz="133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cs:fontRef>
    <cs:defRPr sz="1197"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16">
  <cs:axisTitle>
    <cs:lnRef idx="0"/>
    <cs:fillRef idx="0"/>
    <cs:effectRef idx="0"/>
    <cs:fontRef idx="minor">
      <a:schemeClr val="tx1"/>
    </cs:fontRef>
    <cs:defRPr sz="133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cs:fontRef>
    <cs:defRPr sz="1197"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cs:fontRef>
    <cs:defRPr sz="133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cs:fontRef>
    <cs:defRPr sz="1197"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67977D-0EA0-D640-B03D-FFFEF7A9126F}" type="datetimeFigureOut">
              <a:rPr lang="en-US" smtClean="0"/>
              <a:t>6/5/2023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32B078-EC36-944C-AD26-A6FE4954E054}" type="slidenum">
              <a:rPr lang="en-US" smtClean="0"/>
              <a:t>‹#›</a:t>
            </a:fld>
            <a:endParaRPr lang="en-US"/>
          </a:p>
        </p:txBody>
      </p:sp>
    </p:spTree>
    <p:extLst>
      <p:ext uri="{BB962C8B-B14F-4D97-AF65-F5344CB8AC3E}">
        <p14:creationId xmlns:p14="http://schemas.microsoft.com/office/powerpoint/2010/main" val="1974875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9832B078-EC36-944C-AD26-A6FE4954E054}" type="slidenum">
              <a:rPr lang="en-US" smtClean="0"/>
              <a:t>1</a:t>
            </a:fld>
            <a:endParaRPr lang="en-US"/>
          </a:p>
        </p:txBody>
      </p:sp>
    </p:spTree>
    <p:extLst>
      <p:ext uri="{BB962C8B-B14F-4D97-AF65-F5344CB8AC3E}">
        <p14:creationId xmlns:p14="http://schemas.microsoft.com/office/powerpoint/2010/main" val="1726938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32B078-EC36-944C-AD26-A6FE4954E054}" type="slidenum">
              <a:rPr lang="en-US" smtClean="0"/>
              <a:t>15</a:t>
            </a:fld>
            <a:endParaRPr lang="en-US"/>
          </a:p>
        </p:txBody>
      </p:sp>
    </p:spTree>
    <p:extLst>
      <p:ext uri="{BB962C8B-B14F-4D97-AF65-F5344CB8AC3E}">
        <p14:creationId xmlns:p14="http://schemas.microsoft.com/office/powerpoint/2010/main" val="3940250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32B078-EC36-944C-AD26-A6FE4954E054}" type="slidenum">
              <a:rPr lang="en-US" smtClean="0"/>
              <a:t>16</a:t>
            </a:fld>
            <a:endParaRPr lang="en-US"/>
          </a:p>
        </p:txBody>
      </p:sp>
    </p:spTree>
    <p:extLst>
      <p:ext uri="{BB962C8B-B14F-4D97-AF65-F5344CB8AC3E}">
        <p14:creationId xmlns:p14="http://schemas.microsoft.com/office/powerpoint/2010/main" val="3887282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32B078-EC36-944C-AD26-A6FE4954E054}" type="slidenum">
              <a:rPr lang="en-US" smtClean="0"/>
              <a:t>17</a:t>
            </a:fld>
            <a:endParaRPr lang="en-US"/>
          </a:p>
        </p:txBody>
      </p:sp>
    </p:spTree>
    <p:extLst>
      <p:ext uri="{BB962C8B-B14F-4D97-AF65-F5344CB8AC3E}">
        <p14:creationId xmlns:p14="http://schemas.microsoft.com/office/powerpoint/2010/main" val="588069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32B078-EC36-944C-AD26-A6FE4954E054}" type="slidenum">
              <a:rPr lang="en-US" smtClean="0"/>
              <a:t>18</a:t>
            </a:fld>
            <a:endParaRPr lang="en-US"/>
          </a:p>
        </p:txBody>
      </p:sp>
    </p:spTree>
    <p:extLst>
      <p:ext uri="{BB962C8B-B14F-4D97-AF65-F5344CB8AC3E}">
        <p14:creationId xmlns:p14="http://schemas.microsoft.com/office/powerpoint/2010/main" val="755304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 testing at 70%</a:t>
            </a:r>
          </a:p>
        </p:txBody>
      </p:sp>
      <p:sp>
        <p:nvSpPr>
          <p:cNvPr id="4" name="Slide Number Placeholder 3"/>
          <p:cNvSpPr>
            <a:spLocks noGrp="1"/>
          </p:cNvSpPr>
          <p:nvPr>
            <p:ph type="sldNum" sz="quarter" idx="5"/>
          </p:nvPr>
        </p:nvSpPr>
        <p:spPr/>
        <p:txBody>
          <a:bodyPr/>
          <a:lstStyle/>
          <a:p>
            <a:fld id="{9832B078-EC36-944C-AD26-A6FE4954E054}" type="slidenum">
              <a:rPr lang="en-US" smtClean="0"/>
              <a:t>20</a:t>
            </a:fld>
            <a:endParaRPr lang="en-US"/>
          </a:p>
        </p:txBody>
      </p:sp>
    </p:spTree>
    <p:extLst>
      <p:ext uri="{BB962C8B-B14F-4D97-AF65-F5344CB8AC3E}">
        <p14:creationId xmlns:p14="http://schemas.microsoft.com/office/powerpoint/2010/main" val="3000399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9f80c3fa06_0_5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9f80c3fa06_0_5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21" name="Google Shape;421;g9f80c3fa06_0_52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dirty="0"/>
          </a:p>
        </p:txBody>
      </p:sp>
    </p:spTree>
    <p:extLst>
      <p:ext uri="{BB962C8B-B14F-4D97-AF65-F5344CB8AC3E}">
        <p14:creationId xmlns:p14="http://schemas.microsoft.com/office/powerpoint/2010/main" val="1953500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defTabSz="914400">
              <a:buClr>
                <a:schemeClr val="accent1"/>
              </a:buClr>
              <a:buFont typeface="Arial" panose="020B0604020202020204" pitchFamily="34" charset="0"/>
              <a:buNone/>
              <a:defRPr/>
            </a:pPr>
            <a:endParaRPr lang="en-US" sz="1800" dirty="0">
              <a:solidFill>
                <a:srgbClr val="303030"/>
              </a:solidFill>
              <a:highlight>
                <a:srgbClr val="FFFF00"/>
              </a:highlight>
              <a:latin typeface="Century Gothic" panose="020B0502020202020204" pitchFamily="34" charset="0"/>
              <a:ea typeface="Avenir Next Condensed" charset="0"/>
              <a:cs typeface="Avenir Next Condensed" charset="0"/>
            </a:endParaRPr>
          </a:p>
        </p:txBody>
      </p:sp>
      <p:sp>
        <p:nvSpPr>
          <p:cNvPr id="4" name="Slide Number Placeholder 3"/>
          <p:cNvSpPr>
            <a:spLocks noGrp="1"/>
          </p:cNvSpPr>
          <p:nvPr>
            <p:ph type="sldNum" sz="quarter" idx="5"/>
          </p:nvPr>
        </p:nvSpPr>
        <p:spPr/>
        <p:txBody>
          <a:bodyPr/>
          <a:lstStyle/>
          <a:p>
            <a:fld id="{8C7F019D-BEDB-DB44-9632-F48790964333}" type="slidenum">
              <a:rPr lang="en-US" smtClean="0"/>
              <a:t>2</a:t>
            </a:fld>
            <a:endParaRPr lang="en-US"/>
          </a:p>
        </p:txBody>
      </p:sp>
    </p:spTree>
    <p:extLst>
      <p:ext uri="{BB962C8B-B14F-4D97-AF65-F5344CB8AC3E}">
        <p14:creationId xmlns:p14="http://schemas.microsoft.com/office/powerpoint/2010/main" val="1230446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stat test</a:t>
            </a:r>
          </a:p>
        </p:txBody>
      </p:sp>
      <p:sp>
        <p:nvSpPr>
          <p:cNvPr id="4" name="Slide Number Placeholder 3"/>
          <p:cNvSpPr>
            <a:spLocks noGrp="1"/>
          </p:cNvSpPr>
          <p:nvPr>
            <p:ph type="sldNum" sz="quarter" idx="5"/>
          </p:nvPr>
        </p:nvSpPr>
        <p:spPr/>
        <p:txBody>
          <a:bodyPr/>
          <a:lstStyle/>
          <a:p>
            <a:fld id="{8C7F019D-BEDB-DB44-9632-F48790964333}" type="slidenum">
              <a:rPr lang="en-US" smtClean="0"/>
              <a:t>3</a:t>
            </a:fld>
            <a:endParaRPr lang="en-US"/>
          </a:p>
        </p:txBody>
      </p:sp>
    </p:spTree>
    <p:extLst>
      <p:ext uri="{BB962C8B-B14F-4D97-AF65-F5344CB8AC3E}">
        <p14:creationId xmlns:p14="http://schemas.microsoft.com/office/powerpoint/2010/main" val="3383728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3"/>
                </a:solidFill>
                <a:cs typeface="Arial"/>
              </a:rPr>
              <a:t>Test 2 </a:t>
            </a:r>
            <a:r>
              <a:rPr lang="en-US" sz="1200" dirty="0">
                <a:solidFill>
                  <a:schemeClr val="tx1"/>
                </a:solidFill>
                <a:cs typeface="Arial"/>
              </a:rPr>
              <a:t>falls within the desired range when considering just the amount of Pretzel Sticks and Bread Squiggles.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832B078-EC36-944C-AD26-A6FE4954E054}" type="slidenum">
              <a:rPr lang="en-US" smtClean="0"/>
              <a:t>4</a:t>
            </a:fld>
            <a:endParaRPr lang="en-US"/>
          </a:p>
        </p:txBody>
      </p:sp>
    </p:spTree>
    <p:extLst>
      <p:ext uri="{BB962C8B-B14F-4D97-AF65-F5344CB8AC3E}">
        <p14:creationId xmlns:p14="http://schemas.microsoft.com/office/powerpoint/2010/main" val="1491547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32B078-EC36-944C-AD26-A6FE4954E054}" type="slidenum">
              <a:rPr lang="en-US" smtClean="0"/>
              <a:t>6</a:t>
            </a:fld>
            <a:endParaRPr lang="en-US"/>
          </a:p>
        </p:txBody>
      </p:sp>
    </p:spTree>
    <p:extLst>
      <p:ext uri="{BB962C8B-B14F-4D97-AF65-F5344CB8AC3E}">
        <p14:creationId xmlns:p14="http://schemas.microsoft.com/office/powerpoint/2010/main" val="154997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32B078-EC36-944C-AD26-A6FE4954E054}" type="slidenum">
              <a:rPr lang="en-US" smtClean="0"/>
              <a:t>7</a:t>
            </a:fld>
            <a:endParaRPr lang="en-US"/>
          </a:p>
        </p:txBody>
      </p:sp>
    </p:spTree>
    <p:extLst>
      <p:ext uri="{BB962C8B-B14F-4D97-AF65-F5344CB8AC3E}">
        <p14:creationId xmlns:p14="http://schemas.microsoft.com/office/powerpoint/2010/main" val="2658131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32B078-EC36-944C-AD26-A6FE4954E054}" type="slidenum">
              <a:rPr lang="en-US" smtClean="0"/>
              <a:t>8</a:t>
            </a:fld>
            <a:endParaRPr lang="en-US"/>
          </a:p>
        </p:txBody>
      </p:sp>
    </p:spTree>
    <p:extLst>
      <p:ext uri="{BB962C8B-B14F-4D97-AF65-F5344CB8AC3E}">
        <p14:creationId xmlns:p14="http://schemas.microsoft.com/office/powerpoint/2010/main" val="1495989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32B078-EC36-944C-AD26-A6FE4954E054}" type="slidenum">
              <a:rPr lang="en-US" smtClean="0"/>
              <a:t>11</a:t>
            </a:fld>
            <a:endParaRPr lang="en-US"/>
          </a:p>
        </p:txBody>
      </p:sp>
    </p:spTree>
    <p:extLst>
      <p:ext uri="{BB962C8B-B14F-4D97-AF65-F5344CB8AC3E}">
        <p14:creationId xmlns:p14="http://schemas.microsoft.com/office/powerpoint/2010/main" val="2219825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32B078-EC36-944C-AD26-A6FE4954E054}" type="slidenum">
              <a:rPr lang="en-US" smtClean="0"/>
              <a:t>12</a:t>
            </a:fld>
            <a:endParaRPr lang="en-US"/>
          </a:p>
        </p:txBody>
      </p:sp>
    </p:spTree>
    <p:extLst>
      <p:ext uri="{BB962C8B-B14F-4D97-AF65-F5344CB8AC3E}">
        <p14:creationId xmlns:p14="http://schemas.microsoft.com/office/powerpoint/2010/main" val="37651723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uby Cov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C8F9D9-2087-BE40-9FAA-CBE0859A1CCD}"/>
              </a:ext>
            </a:extLst>
          </p:cNvPr>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a:extLst>
              <a:ext uri="{FF2B5EF4-FFF2-40B4-BE49-F238E27FC236}">
                <a16:creationId xmlns:a16="http://schemas.microsoft.com/office/drawing/2014/main" id="{6C024691-89D3-F94E-8C4B-5F761C90FE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11391" y="0"/>
            <a:ext cx="3732609" cy="5143500"/>
          </a:xfrm>
          <a:prstGeom prst="rect">
            <a:avLst/>
          </a:prstGeom>
        </p:spPr>
      </p:pic>
      <p:pic>
        <p:nvPicPr>
          <p:cNvPr id="9" name="Graphic 8">
            <a:extLst>
              <a:ext uri="{FF2B5EF4-FFF2-40B4-BE49-F238E27FC236}">
                <a16:creationId xmlns:a16="http://schemas.microsoft.com/office/drawing/2014/main" id="{0582FC66-0CA3-7B45-A6EE-88118F73D85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91840" y="1863827"/>
            <a:ext cx="2560320" cy="707923"/>
          </a:xfrm>
          <a:prstGeom prst="rect">
            <a:avLst/>
          </a:prstGeom>
        </p:spPr>
      </p:pic>
      <p:sp>
        <p:nvSpPr>
          <p:cNvPr id="11" name="Title 1">
            <a:extLst>
              <a:ext uri="{FF2B5EF4-FFF2-40B4-BE49-F238E27FC236}">
                <a16:creationId xmlns:a16="http://schemas.microsoft.com/office/drawing/2014/main" id="{4B459ACA-EEE6-C943-BE9A-4EAC5640D760}"/>
              </a:ext>
            </a:extLst>
          </p:cNvPr>
          <p:cNvSpPr>
            <a:spLocks noGrp="1"/>
          </p:cNvSpPr>
          <p:nvPr>
            <p:ph type="title" hasCustomPrompt="1"/>
          </p:nvPr>
        </p:nvSpPr>
        <p:spPr bwMode="white">
          <a:xfrm>
            <a:off x="349250" y="2709368"/>
            <a:ext cx="8464549" cy="655095"/>
          </a:xfrm>
        </p:spPr>
        <p:txBody>
          <a:bodyPr anchor="b"/>
          <a:lstStyle>
            <a:lvl1pPr algn="ctr" defTabSz="685800" rtl="0" eaLnBrk="1" latinLnBrk="0" hangingPunct="1">
              <a:lnSpc>
                <a:spcPct val="80000"/>
              </a:lnSpc>
              <a:spcBef>
                <a:spcPct val="0"/>
              </a:spcBef>
              <a:buNone/>
              <a:defRPr lang="en-US" sz="3200" b="1" kern="1200" cap="none" spc="0" baseline="0" dirty="0">
                <a:solidFill>
                  <a:schemeClr val="bg1"/>
                </a:solidFill>
                <a:latin typeface="Century Gothic" panose="020B0502020202020204" pitchFamily="34" charset="0"/>
                <a:ea typeface="+mj-ea"/>
                <a:cs typeface="+mj-cs"/>
              </a:defRPr>
            </a:lvl1pPr>
          </a:lstStyle>
          <a:p>
            <a:r>
              <a:rPr lang="en-US" noProof="0" dirty="0"/>
              <a:t>Presentation Cover</a:t>
            </a:r>
          </a:p>
        </p:txBody>
      </p:sp>
      <p:sp>
        <p:nvSpPr>
          <p:cNvPr id="12" name="Text Placeholder 2">
            <a:extLst>
              <a:ext uri="{FF2B5EF4-FFF2-40B4-BE49-F238E27FC236}">
                <a16:creationId xmlns:a16="http://schemas.microsoft.com/office/drawing/2014/main" id="{A5086D4C-BF47-9F43-A994-1859AAA30D42}"/>
              </a:ext>
            </a:extLst>
          </p:cNvPr>
          <p:cNvSpPr>
            <a:spLocks noGrp="1"/>
          </p:cNvSpPr>
          <p:nvPr>
            <p:ph type="body" idx="1" hasCustomPrompt="1"/>
          </p:nvPr>
        </p:nvSpPr>
        <p:spPr bwMode="white">
          <a:xfrm>
            <a:off x="349252" y="3431204"/>
            <a:ext cx="8464548" cy="264488"/>
          </a:xfrm>
        </p:spPr>
        <p:txBody>
          <a:bodyPr/>
          <a:lstStyle>
            <a:lvl1pPr marL="0" indent="0" algn="ctr">
              <a:buNone/>
              <a:defRPr sz="1400" b="1" cap="all" baseline="0">
                <a:solidFill>
                  <a:schemeClr val="bg1"/>
                </a:solidFill>
                <a:latin typeface="Century Gothic" panose="020B05020202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en-US" noProof="0" dirty="0"/>
              <a:t>SUBHEAD, date</a:t>
            </a:r>
          </a:p>
        </p:txBody>
      </p:sp>
    </p:spTree>
    <p:extLst>
      <p:ext uri="{BB962C8B-B14F-4D97-AF65-F5344CB8AC3E}">
        <p14:creationId xmlns:p14="http://schemas.microsoft.com/office/powerpoint/2010/main" val="4133647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ouble Column Layout - Duoton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B30A4C-FB9E-5746-8752-97AE97A93DC1}"/>
              </a:ext>
            </a:extLst>
          </p:cNvPr>
          <p:cNvSpPr/>
          <p:nvPr/>
        </p:nvSpPr>
        <p:spPr>
          <a:xfrm>
            <a:off x="0" y="1178805"/>
            <a:ext cx="9144000" cy="36151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8779C9-302D-464F-A469-3CBAD738EC10}"/>
              </a:ext>
            </a:extLst>
          </p:cNvPr>
          <p:cNvSpPr>
            <a:spLocks noGrp="1"/>
          </p:cNvSpPr>
          <p:nvPr>
            <p:ph type="title"/>
          </p:nvPr>
        </p:nvSpPr>
        <p:spPr/>
        <p:txBody>
          <a:body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BFAD7EC3-7CAA-494F-A781-E41052B5DFB5}"/>
              </a:ext>
            </a:extLst>
          </p:cNvPr>
          <p:cNvSpPr>
            <a:spLocks noGrp="1"/>
          </p:cNvSpPr>
          <p:nvPr>
            <p:ph type="sldNum" sz="quarter" idx="10"/>
          </p:nvPr>
        </p:nvSpPr>
        <p:spPr/>
        <p:txBody>
          <a:bodyPr/>
          <a:lstStyle/>
          <a:p>
            <a:fld id="{A82C3BC0-3EBF-3C4C-A3D8-795624EBC6AA}" type="slidenum">
              <a:rPr lang="en-US" smtClean="0"/>
              <a:pPr/>
              <a:t>‹#›</a:t>
            </a:fld>
            <a:endParaRPr lang="en-US"/>
          </a:p>
        </p:txBody>
      </p:sp>
      <p:sp>
        <p:nvSpPr>
          <p:cNvPr id="8" name="Content Placeholder 7">
            <a:extLst>
              <a:ext uri="{FF2B5EF4-FFF2-40B4-BE49-F238E27FC236}">
                <a16:creationId xmlns:a16="http://schemas.microsoft.com/office/drawing/2014/main" id="{FD949C15-375B-2C40-A13B-BA709D0C5147}"/>
              </a:ext>
            </a:extLst>
          </p:cNvPr>
          <p:cNvSpPr>
            <a:spLocks noGrp="1"/>
          </p:cNvSpPr>
          <p:nvPr>
            <p:ph sz="quarter" idx="11"/>
          </p:nvPr>
        </p:nvSpPr>
        <p:spPr>
          <a:xfrm>
            <a:off x="342900" y="1352550"/>
            <a:ext cx="4923163" cy="3238500"/>
          </a:xfrm>
        </p:spPr>
        <p:txBody>
          <a:bodyPr/>
          <a:lstStyle>
            <a:lvl1pPr>
              <a:lnSpc>
                <a:spcPct val="100000"/>
              </a:lnSpc>
              <a:defRPr/>
            </a:lvl1pPr>
            <a:lvl2pPr>
              <a:lnSpc>
                <a:spcPct val="100000"/>
              </a:lnSpc>
              <a:spcBef>
                <a:spcPts val="800"/>
              </a:spcBef>
              <a:defRPr/>
            </a:lvl2pPr>
            <a:lvl3pPr>
              <a:lnSpc>
                <a:spcPct val="100000"/>
              </a:lnSpc>
              <a:spcBef>
                <a:spcPts val="800"/>
              </a:spcBef>
              <a:defRPr/>
            </a:lvl3pPr>
            <a:lvl4pPr>
              <a:lnSpc>
                <a:spcPct val="100000"/>
              </a:lnSpc>
              <a:spcBef>
                <a:spcPts val="800"/>
              </a:spcBef>
              <a:defRPr/>
            </a:lvl4pPr>
            <a:lvl5pPr>
              <a:lnSpc>
                <a:spcPct val="100000"/>
              </a:lnSpc>
              <a:spcBef>
                <a:spcPts val="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a:extLst>
              <a:ext uri="{FF2B5EF4-FFF2-40B4-BE49-F238E27FC236}">
                <a16:creationId xmlns:a16="http://schemas.microsoft.com/office/drawing/2014/main" id="{872B6F38-660A-844D-A5FE-05D7B6AB882E}"/>
              </a:ext>
            </a:extLst>
          </p:cNvPr>
          <p:cNvSpPr>
            <a:spLocks noGrp="1"/>
          </p:cNvSpPr>
          <p:nvPr>
            <p:ph type="body" sz="quarter" idx="14"/>
          </p:nvPr>
        </p:nvSpPr>
        <p:spPr>
          <a:xfrm>
            <a:off x="349251" y="742950"/>
            <a:ext cx="8464549" cy="305430"/>
          </a:xfrm>
        </p:spPr>
        <p:txBody>
          <a:bodyPr anchor="ctr"/>
          <a:lstStyle>
            <a:lvl1pPr>
              <a:spcBef>
                <a:spcPts val="0"/>
              </a:spcBef>
              <a:defRPr sz="1800" b="1" cap="all" baseline="0">
                <a:solidFill>
                  <a:schemeClr val="accent2"/>
                </a:solidFill>
              </a:defRPr>
            </a:lvl1pPr>
          </a:lstStyle>
          <a:p>
            <a:pPr lvl="0"/>
            <a:r>
              <a:rPr lang="en-US" noProof="0"/>
              <a:t>Click to edit Master text styles</a:t>
            </a:r>
          </a:p>
        </p:txBody>
      </p:sp>
      <p:sp>
        <p:nvSpPr>
          <p:cNvPr id="6" name="Content Placeholder 7">
            <a:extLst>
              <a:ext uri="{FF2B5EF4-FFF2-40B4-BE49-F238E27FC236}">
                <a16:creationId xmlns:a16="http://schemas.microsoft.com/office/drawing/2014/main" id="{2B5B32B3-58B9-484F-9245-4DDB91F5BAB7}"/>
              </a:ext>
            </a:extLst>
          </p:cNvPr>
          <p:cNvSpPr>
            <a:spLocks noGrp="1"/>
          </p:cNvSpPr>
          <p:nvPr>
            <p:ph sz="quarter" idx="15"/>
          </p:nvPr>
        </p:nvSpPr>
        <p:spPr>
          <a:xfrm>
            <a:off x="5717754" y="1352550"/>
            <a:ext cx="3117774" cy="3238500"/>
          </a:xfrm>
        </p:spPr>
        <p:txBody>
          <a:bodyPr/>
          <a:lstStyle>
            <a:lvl1pPr>
              <a:lnSpc>
                <a:spcPct val="100000"/>
              </a:lnSpc>
              <a:defRPr/>
            </a:lvl1pPr>
            <a:lvl2pPr>
              <a:lnSpc>
                <a:spcPct val="100000"/>
              </a:lnSpc>
              <a:spcBef>
                <a:spcPts val="800"/>
              </a:spcBef>
              <a:defRPr/>
            </a:lvl2pPr>
            <a:lvl3pPr>
              <a:lnSpc>
                <a:spcPct val="100000"/>
              </a:lnSpc>
              <a:spcBef>
                <a:spcPts val="800"/>
              </a:spcBef>
              <a:defRPr/>
            </a:lvl3pPr>
            <a:lvl4pPr>
              <a:lnSpc>
                <a:spcPct val="100000"/>
              </a:lnSpc>
              <a:spcBef>
                <a:spcPts val="800"/>
              </a:spcBef>
              <a:defRPr/>
            </a:lvl4pPr>
            <a:lvl5pPr>
              <a:lnSpc>
                <a:spcPct val="100000"/>
              </a:lnSpc>
              <a:spcBef>
                <a:spcPts val="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3303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uotone Thirds Split 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49910B-7275-7341-AE91-A21EB06A6ABD}"/>
              </a:ext>
            </a:extLst>
          </p:cNvPr>
          <p:cNvSpPr/>
          <p:nvPr/>
        </p:nvSpPr>
        <p:spPr>
          <a:xfrm>
            <a:off x="5718048" y="-9143"/>
            <a:ext cx="3425952" cy="48020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508D73-1479-454B-9E88-2394ECF54077}"/>
              </a:ext>
            </a:extLst>
          </p:cNvPr>
          <p:cNvSpPr>
            <a:spLocks noGrp="1"/>
          </p:cNvSpPr>
          <p:nvPr>
            <p:ph type="title"/>
          </p:nvPr>
        </p:nvSpPr>
        <p:spPr>
          <a:xfrm>
            <a:off x="349249" y="285750"/>
            <a:ext cx="5368799" cy="442140"/>
          </a:xfrm>
        </p:spPr>
        <p:txBody>
          <a:body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7F2B537D-E989-A948-98CD-D08C3E2F2CE1}"/>
              </a:ext>
            </a:extLst>
          </p:cNvPr>
          <p:cNvSpPr>
            <a:spLocks noGrp="1"/>
          </p:cNvSpPr>
          <p:nvPr>
            <p:ph type="sldNum" sz="quarter" idx="10"/>
          </p:nvPr>
        </p:nvSpPr>
        <p:spPr/>
        <p:txBody>
          <a:bodyPr/>
          <a:lstStyle/>
          <a:p>
            <a:fld id="{A82C3BC0-3EBF-3C4C-A3D8-795624EBC6AA}" type="slidenum">
              <a:rPr lang="en-US" smtClean="0"/>
              <a:pPr/>
              <a:t>‹#›</a:t>
            </a:fld>
            <a:endParaRPr lang="en-US"/>
          </a:p>
        </p:txBody>
      </p:sp>
      <p:sp>
        <p:nvSpPr>
          <p:cNvPr id="8" name="Text Placeholder 7">
            <a:extLst>
              <a:ext uri="{FF2B5EF4-FFF2-40B4-BE49-F238E27FC236}">
                <a16:creationId xmlns:a16="http://schemas.microsoft.com/office/drawing/2014/main" id="{7188D8EB-8942-3446-AC67-FA3373B9D39B}"/>
              </a:ext>
            </a:extLst>
          </p:cNvPr>
          <p:cNvSpPr>
            <a:spLocks noGrp="1"/>
          </p:cNvSpPr>
          <p:nvPr>
            <p:ph type="body" sz="quarter" idx="14" hasCustomPrompt="1"/>
          </p:nvPr>
        </p:nvSpPr>
        <p:spPr>
          <a:xfrm>
            <a:off x="349251" y="742950"/>
            <a:ext cx="5368797" cy="270689"/>
          </a:xfrm>
        </p:spPr>
        <p:txBody>
          <a:bodyPr anchor="ctr"/>
          <a:lstStyle>
            <a:lvl1pPr>
              <a:spcBef>
                <a:spcPts val="0"/>
              </a:spcBef>
              <a:defRPr sz="1800" b="1" cap="all" baseline="0">
                <a:solidFill>
                  <a:schemeClr val="accent2"/>
                </a:solidFill>
              </a:defRPr>
            </a:lvl1pPr>
          </a:lstStyle>
          <a:p>
            <a:pPr lvl="0"/>
            <a:r>
              <a:rPr lang="en-US" noProof="0" dirty="0"/>
              <a:t>Subhead here</a:t>
            </a:r>
          </a:p>
        </p:txBody>
      </p:sp>
      <p:sp>
        <p:nvSpPr>
          <p:cNvPr id="10" name="Content Placeholder 9">
            <a:extLst>
              <a:ext uri="{FF2B5EF4-FFF2-40B4-BE49-F238E27FC236}">
                <a16:creationId xmlns:a16="http://schemas.microsoft.com/office/drawing/2014/main" id="{C34929A6-DF97-4F43-9675-5AAE9C5EE8A8}"/>
              </a:ext>
            </a:extLst>
          </p:cNvPr>
          <p:cNvSpPr>
            <a:spLocks noGrp="1"/>
          </p:cNvSpPr>
          <p:nvPr>
            <p:ph sz="quarter" idx="15"/>
          </p:nvPr>
        </p:nvSpPr>
        <p:spPr>
          <a:xfrm>
            <a:off x="342900" y="1352550"/>
            <a:ext cx="4984750" cy="3238500"/>
          </a:xfrm>
        </p:spPr>
        <p:txBody>
          <a:bodyPr/>
          <a:lstStyle>
            <a:lvl1pPr>
              <a:lnSpc>
                <a:spcPct val="100000"/>
              </a:lnSpc>
              <a:defRPr/>
            </a:lvl1pPr>
            <a:lvl2pPr>
              <a:lnSpc>
                <a:spcPct val="100000"/>
              </a:lnSpc>
              <a:spcBef>
                <a:spcPts val="800"/>
              </a:spcBef>
              <a:defRPr/>
            </a:lvl2pPr>
            <a:lvl3pPr>
              <a:lnSpc>
                <a:spcPct val="100000"/>
              </a:lnSpc>
              <a:spcBef>
                <a:spcPts val="800"/>
              </a:spcBef>
              <a:defRPr/>
            </a:lvl3pPr>
            <a:lvl4pPr>
              <a:lnSpc>
                <a:spcPct val="100000"/>
              </a:lnSpc>
              <a:spcBef>
                <a:spcPts val="800"/>
              </a:spcBef>
              <a:defRPr/>
            </a:lvl4pPr>
            <a:lvl5pPr>
              <a:lnSpc>
                <a:spcPct val="100000"/>
              </a:lnSpc>
              <a:spcBef>
                <a:spcPts val="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5">
            <a:extLst>
              <a:ext uri="{FF2B5EF4-FFF2-40B4-BE49-F238E27FC236}">
                <a16:creationId xmlns:a16="http://schemas.microsoft.com/office/drawing/2014/main" id="{C296CD47-C900-584C-BBC6-5C01A10AC0F9}"/>
              </a:ext>
            </a:extLst>
          </p:cNvPr>
          <p:cNvSpPr>
            <a:spLocks noGrp="1"/>
          </p:cNvSpPr>
          <p:nvPr>
            <p:ph sz="quarter" idx="16"/>
          </p:nvPr>
        </p:nvSpPr>
        <p:spPr>
          <a:xfrm>
            <a:off x="6007510" y="742950"/>
            <a:ext cx="2831690" cy="3841750"/>
          </a:xfrm>
        </p:spPr>
        <p:txBody>
          <a:bodyPr/>
          <a:lstStyle>
            <a:lvl1pPr>
              <a:lnSpc>
                <a:spcPct val="100000"/>
              </a:lnSpc>
              <a:defRPr/>
            </a:lvl1pPr>
            <a:lvl2pPr>
              <a:lnSpc>
                <a:spcPct val="100000"/>
              </a:lnSpc>
              <a:spcBef>
                <a:spcPts val="800"/>
              </a:spcBef>
              <a:defRPr/>
            </a:lvl2pPr>
            <a:lvl3pPr>
              <a:lnSpc>
                <a:spcPct val="100000"/>
              </a:lnSpc>
              <a:spcBef>
                <a:spcPts val="800"/>
              </a:spcBef>
              <a:defRPr/>
            </a:lvl3pPr>
            <a:lvl4pPr>
              <a:lnSpc>
                <a:spcPct val="100000"/>
              </a:lnSpc>
              <a:spcBef>
                <a:spcPts val="800"/>
              </a:spcBef>
              <a:defRPr/>
            </a:lvl4pPr>
            <a:lvl5pPr>
              <a:lnSpc>
                <a:spcPct val="100000"/>
              </a:lnSpc>
              <a:spcBef>
                <a:spcPts val="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2161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uotone Thirds Split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FF5785-9496-DF40-9AB2-6A5D5C4C0DDD}"/>
              </a:ext>
            </a:extLst>
          </p:cNvPr>
          <p:cNvSpPr/>
          <p:nvPr/>
        </p:nvSpPr>
        <p:spPr>
          <a:xfrm flipH="1">
            <a:off x="3425952" y="-9143"/>
            <a:ext cx="5718048" cy="48020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8779C9-302D-464F-A469-3CBAD738EC10}"/>
              </a:ext>
            </a:extLst>
          </p:cNvPr>
          <p:cNvSpPr>
            <a:spLocks noGrp="1"/>
          </p:cNvSpPr>
          <p:nvPr>
            <p:ph type="title"/>
          </p:nvPr>
        </p:nvSpPr>
        <p:spPr>
          <a:xfrm>
            <a:off x="349249" y="285750"/>
            <a:ext cx="3076703" cy="830985"/>
          </a:xfrm>
        </p:spPr>
        <p:txBody>
          <a:bodyPr anchor="t"/>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BFAD7EC3-7CAA-494F-A781-E41052B5DFB5}"/>
              </a:ext>
            </a:extLst>
          </p:cNvPr>
          <p:cNvSpPr>
            <a:spLocks noGrp="1"/>
          </p:cNvSpPr>
          <p:nvPr>
            <p:ph type="sldNum" sz="quarter" idx="10"/>
          </p:nvPr>
        </p:nvSpPr>
        <p:spPr/>
        <p:txBody>
          <a:bodyPr/>
          <a:lstStyle/>
          <a:p>
            <a:fld id="{A82C3BC0-3EBF-3C4C-A3D8-795624EBC6AA}" type="slidenum">
              <a:rPr lang="en-US" smtClean="0"/>
              <a:pPr/>
              <a:t>‹#›</a:t>
            </a:fld>
            <a:endParaRPr lang="en-US"/>
          </a:p>
        </p:txBody>
      </p:sp>
      <p:sp>
        <p:nvSpPr>
          <p:cNvPr id="8" name="Content Placeholder 7">
            <a:extLst>
              <a:ext uri="{FF2B5EF4-FFF2-40B4-BE49-F238E27FC236}">
                <a16:creationId xmlns:a16="http://schemas.microsoft.com/office/drawing/2014/main" id="{FD949C15-375B-2C40-A13B-BA709D0C5147}"/>
              </a:ext>
            </a:extLst>
          </p:cNvPr>
          <p:cNvSpPr>
            <a:spLocks noGrp="1"/>
          </p:cNvSpPr>
          <p:nvPr>
            <p:ph sz="quarter" idx="11"/>
          </p:nvPr>
        </p:nvSpPr>
        <p:spPr>
          <a:xfrm>
            <a:off x="342900" y="1755648"/>
            <a:ext cx="2839212" cy="2828422"/>
          </a:xfrm>
        </p:spPr>
        <p:txBody>
          <a:bodyPr/>
          <a:lstStyle>
            <a:lvl1pPr>
              <a:lnSpc>
                <a:spcPct val="100000"/>
              </a:lnSpc>
              <a:defRPr/>
            </a:lvl1pPr>
            <a:lvl2pPr>
              <a:lnSpc>
                <a:spcPct val="100000"/>
              </a:lnSpc>
              <a:spcBef>
                <a:spcPts val="800"/>
              </a:spcBef>
              <a:defRPr/>
            </a:lvl2pPr>
            <a:lvl3pPr>
              <a:lnSpc>
                <a:spcPct val="100000"/>
              </a:lnSpc>
              <a:spcBef>
                <a:spcPts val="800"/>
              </a:spcBef>
              <a:defRPr/>
            </a:lvl3pPr>
            <a:lvl4pPr>
              <a:lnSpc>
                <a:spcPct val="100000"/>
              </a:lnSpc>
              <a:spcBef>
                <a:spcPts val="800"/>
              </a:spcBef>
              <a:defRPr/>
            </a:lvl4pPr>
            <a:lvl5pPr>
              <a:lnSpc>
                <a:spcPct val="100000"/>
              </a:lnSpc>
              <a:spcBef>
                <a:spcPts val="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a:extLst>
              <a:ext uri="{FF2B5EF4-FFF2-40B4-BE49-F238E27FC236}">
                <a16:creationId xmlns:a16="http://schemas.microsoft.com/office/drawing/2014/main" id="{872B6F38-660A-844D-A5FE-05D7B6AB882E}"/>
              </a:ext>
            </a:extLst>
          </p:cNvPr>
          <p:cNvSpPr>
            <a:spLocks noGrp="1"/>
          </p:cNvSpPr>
          <p:nvPr>
            <p:ph type="body" sz="quarter" idx="14" hasCustomPrompt="1"/>
          </p:nvPr>
        </p:nvSpPr>
        <p:spPr>
          <a:xfrm>
            <a:off x="349251" y="1149049"/>
            <a:ext cx="3076701" cy="305430"/>
          </a:xfrm>
        </p:spPr>
        <p:txBody>
          <a:bodyPr anchor="ctr"/>
          <a:lstStyle>
            <a:lvl1pPr>
              <a:spcBef>
                <a:spcPts val="0"/>
              </a:spcBef>
              <a:defRPr sz="1800" b="1" cap="all" baseline="0">
                <a:solidFill>
                  <a:schemeClr val="accent2"/>
                </a:solidFill>
              </a:defRPr>
            </a:lvl1pPr>
          </a:lstStyle>
          <a:p>
            <a:pPr lvl="0"/>
            <a:r>
              <a:rPr lang="en-US" noProof="0" dirty="0"/>
              <a:t>Subhead here</a:t>
            </a:r>
          </a:p>
        </p:txBody>
      </p:sp>
      <p:sp>
        <p:nvSpPr>
          <p:cNvPr id="6" name="Content Placeholder 5">
            <a:extLst>
              <a:ext uri="{FF2B5EF4-FFF2-40B4-BE49-F238E27FC236}">
                <a16:creationId xmlns:a16="http://schemas.microsoft.com/office/drawing/2014/main" id="{5D6BDAA1-EF10-C94F-B341-728EB3860D36}"/>
              </a:ext>
            </a:extLst>
          </p:cNvPr>
          <p:cNvSpPr>
            <a:spLocks noGrp="1"/>
          </p:cNvSpPr>
          <p:nvPr>
            <p:ph sz="quarter" idx="15"/>
          </p:nvPr>
        </p:nvSpPr>
        <p:spPr>
          <a:xfrm>
            <a:off x="3840480" y="742950"/>
            <a:ext cx="4998720" cy="3841750"/>
          </a:xfrm>
        </p:spPr>
        <p:txBody>
          <a:bodyPr/>
          <a:lstStyle>
            <a:lvl1pPr>
              <a:lnSpc>
                <a:spcPct val="100000"/>
              </a:lnSpc>
              <a:defRPr/>
            </a:lvl1pPr>
            <a:lvl2pPr>
              <a:lnSpc>
                <a:spcPct val="100000"/>
              </a:lnSpc>
              <a:spcBef>
                <a:spcPts val="800"/>
              </a:spcBef>
              <a:defRPr/>
            </a:lvl2pPr>
            <a:lvl3pPr>
              <a:lnSpc>
                <a:spcPct val="100000"/>
              </a:lnSpc>
              <a:spcBef>
                <a:spcPts val="800"/>
              </a:spcBef>
              <a:defRPr/>
            </a:lvl3pPr>
            <a:lvl4pPr>
              <a:lnSpc>
                <a:spcPct val="100000"/>
              </a:lnSpc>
              <a:spcBef>
                <a:spcPts val="800"/>
              </a:spcBef>
              <a:defRPr/>
            </a:lvl4pPr>
            <a:lvl5pPr>
              <a:lnSpc>
                <a:spcPct val="100000"/>
              </a:lnSpc>
              <a:spcBef>
                <a:spcPts val="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9250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uotone Thirds Split Revers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FF5785-9496-DF40-9AB2-6A5D5C4C0DDD}"/>
              </a:ext>
            </a:extLst>
          </p:cNvPr>
          <p:cNvSpPr/>
          <p:nvPr/>
        </p:nvSpPr>
        <p:spPr>
          <a:xfrm>
            <a:off x="0" y="-9143"/>
            <a:ext cx="3425952" cy="48020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8779C9-302D-464F-A469-3CBAD738EC10}"/>
              </a:ext>
            </a:extLst>
          </p:cNvPr>
          <p:cNvSpPr>
            <a:spLocks noGrp="1"/>
          </p:cNvSpPr>
          <p:nvPr>
            <p:ph type="title"/>
          </p:nvPr>
        </p:nvSpPr>
        <p:spPr>
          <a:xfrm>
            <a:off x="349249" y="285750"/>
            <a:ext cx="3076703" cy="830985"/>
          </a:xfrm>
        </p:spPr>
        <p:txBody>
          <a:body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BFAD7EC3-7CAA-494F-A781-E41052B5DFB5}"/>
              </a:ext>
            </a:extLst>
          </p:cNvPr>
          <p:cNvSpPr>
            <a:spLocks noGrp="1"/>
          </p:cNvSpPr>
          <p:nvPr>
            <p:ph type="sldNum" sz="quarter" idx="10"/>
          </p:nvPr>
        </p:nvSpPr>
        <p:spPr/>
        <p:txBody>
          <a:bodyPr/>
          <a:lstStyle/>
          <a:p>
            <a:fld id="{A82C3BC0-3EBF-3C4C-A3D8-795624EBC6AA}" type="slidenum">
              <a:rPr lang="en-US" smtClean="0"/>
              <a:pPr/>
              <a:t>‹#›</a:t>
            </a:fld>
            <a:endParaRPr lang="en-US"/>
          </a:p>
        </p:txBody>
      </p:sp>
      <p:sp>
        <p:nvSpPr>
          <p:cNvPr id="8" name="Content Placeholder 7">
            <a:extLst>
              <a:ext uri="{FF2B5EF4-FFF2-40B4-BE49-F238E27FC236}">
                <a16:creationId xmlns:a16="http://schemas.microsoft.com/office/drawing/2014/main" id="{FD949C15-375B-2C40-A13B-BA709D0C5147}"/>
              </a:ext>
            </a:extLst>
          </p:cNvPr>
          <p:cNvSpPr>
            <a:spLocks noGrp="1"/>
          </p:cNvSpPr>
          <p:nvPr>
            <p:ph sz="quarter" idx="11"/>
          </p:nvPr>
        </p:nvSpPr>
        <p:spPr>
          <a:xfrm>
            <a:off x="342900" y="1755648"/>
            <a:ext cx="2839212" cy="2828422"/>
          </a:xfrm>
        </p:spPr>
        <p:txBody>
          <a:bodyPr/>
          <a:lstStyle>
            <a:lvl1pPr>
              <a:lnSpc>
                <a:spcPct val="100000"/>
              </a:lnSpc>
              <a:defRPr/>
            </a:lvl1pPr>
            <a:lvl2pPr>
              <a:lnSpc>
                <a:spcPct val="100000"/>
              </a:lnSpc>
              <a:spcBef>
                <a:spcPts val="800"/>
              </a:spcBef>
              <a:defRPr/>
            </a:lvl2pPr>
            <a:lvl3pPr>
              <a:lnSpc>
                <a:spcPct val="100000"/>
              </a:lnSpc>
              <a:spcBef>
                <a:spcPts val="800"/>
              </a:spcBef>
              <a:defRPr/>
            </a:lvl3pPr>
            <a:lvl4pPr>
              <a:lnSpc>
                <a:spcPct val="100000"/>
              </a:lnSpc>
              <a:spcBef>
                <a:spcPts val="800"/>
              </a:spcBef>
              <a:defRPr/>
            </a:lvl4pPr>
            <a:lvl5pPr>
              <a:lnSpc>
                <a:spcPct val="100000"/>
              </a:lnSpc>
              <a:spcBef>
                <a:spcPts val="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a:extLst>
              <a:ext uri="{FF2B5EF4-FFF2-40B4-BE49-F238E27FC236}">
                <a16:creationId xmlns:a16="http://schemas.microsoft.com/office/drawing/2014/main" id="{872B6F38-660A-844D-A5FE-05D7B6AB882E}"/>
              </a:ext>
            </a:extLst>
          </p:cNvPr>
          <p:cNvSpPr>
            <a:spLocks noGrp="1"/>
          </p:cNvSpPr>
          <p:nvPr>
            <p:ph type="body" sz="quarter" idx="14" hasCustomPrompt="1"/>
          </p:nvPr>
        </p:nvSpPr>
        <p:spPr>
          <a:xfrm>
            <a:off x="349251" y="1149049"/>
            <a:ext cx="3076701" cy="305430"/>
          </a:xfrm>
        </p:spPr>
        <p:txBody>
          <a:bodyPr anchor="ctr"/>
          <a:lstStyle>
            <a:lvl1pPr>
              <a:spcBef>
                <a:spcPts val="0"/>
              </a:spcBef>
              <a:defRPr sz="1800" b="1" cap="all" baseline="0">
                <a:solidFill>
                  <a:schemeClr val="accent2"/>
                </a:solidFill>
              </a:defRPr>
            </a:lvl1pPr>
          </a:lstStyle>
          <a:p>
            <a:pPr lvl="0"/>
            <a:r>
              <a:rPr lang="en-US" noProof="0" dirty="0"/>
              <a:t>Subhead here</a:t>
            </a:r>
          </a:p>
        </p:txBody>
      </p:sp>
      <p:sp>
        <p:nvSpPr>
          <p:cNvPr id="6" name="Content Placeholder 5">
            <a:extLst>
              <a:ext uri="{FF2B5EF4-FFF2-40B4-BE49-F238E27FC236}">
                <a16:creationId xmlns:a16="http://schemas.microsoft.com/office/drawing/2014/main" id="{5D6BDAA1-EF10-C94F-B341-728EB3860D36}"/>
              </a:ext>
            </a:extLst>
          </p:cNvPr>
          <p:cNvSpPr>
            <a:spLocks noGrp="1"/>
          </p:cNvSpPr>
          <p:nvPr>
            <p:ph sz="quarter" idx="15"/>
          </p:nvPr>
        </p:nvSpPr>
        <p:spPr>
          <a:xfrm>
            <a:off x="3840480" y="742950"/>
            <a:ext cx="4998720" cy="3841750"/>
          </a:xfrm>
        </p:spPr>
        <p:txBody>
          <a:bodyPr/>
          <a:lstStyle>
            <a:lvl1pPr>
              <a:lnSpc>
                <a:spcPct val="100000"/>
              </a:lnSpc>
              <a:defRPr/>
            </a:lvl1pPr>
            <a:lvl2pPr>
              <a:lnSpc>
                <a:spcPct val="100000"/>
              </a:lnSpc>
              <a:spcBef>
                <a:spcPts val="800"/>
              </a:spcBef>
              <a:defRPr/>
            </a:lvl2pPr>
            <a:lvl3pPr>
              <a:lnSpc>
                <a:spcPct val="100000"/>
              </a:lnSpc>
              <a:spcBef>
                <a:spcPts val="800"/>
              </a:spcBef>
              <a:defRPr/>
            </a:lvl3pPr>
            <a:lvl4pPr>
              <a:lnSpc>
                <a:spcPct val="100000"/>
              </a:lnSpc>
              <a:spcBef>
                <a:spcPts val="800"/>
              </a:spcBef>
              <a:defRPr/>
            </a:lvl4pPr>
            <a:lvl5pPr>
              <a:lnSpc>
                <a:spcPct val="100000"/>
              </a:lnSpc>
              <a:spcBef>
                <a:spcPts val="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487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2 Page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79C9-302D-464F-A469-3CBAD738EC10}"/>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FAD7EC3-7CAA-494F-A781-E41052B5DFB5}"/>
              </a:ext>
            </a:extLst>
          </p:cNvPr>
          <p:cNvSpPr>
            <a:spLocks noGrp="1"/>
          </p:cNvSpPr>
          <p:nvPr>
            <p:ph type="sldNum" sz="quarter" idx="10"/>
          </p:nvPr>
        </p:nvSpPr>
        <p:spPr/>
        <p:txBody>
          <a:bodyPr/>
          <a:lstStyle/>
          <a:p>
            <a:fld id="{A82C3BC0-3EBF-3C4C-A3D8-795624EBC6AA}" type="slidenum">
              <a:rPr lang="en-US" smtClean="0"/>
              <a:pPr/>
              <a:t>‹#›</a:t>
            </a:fld>
            <a:endParaRPr lang="en-US"/>
          </a:p>
        </p:txBody>
      </p:sp>
      <p:sp>
        <p:nvSpPr>
          <p:cNvPr id="8" name="Content Placeholder 7">
            <a:extLst>
              <a:ext uri="{FF2B5EF4-FFF2-40B4-BE49-F238E27FC236}">
                <a16:creationId xmlns:a16="http://schemas.microsoft.com/office/drawing/2014/main" id="{FD949C15-375B-2C40-A13B-BA709D0C5147}"/>
              </a:ext>
            </a:extLst>
          </p:cNvPr>
          <p:cNvSpPr>
            <a:spLocks noGrp="1"/>
          </p:cNvSpPr>
          <p:nvPr>
            <p:ph sz="quarter" idx="11"/>
          </p:nvPr>
        </p:nvSpPr>
        <p:spPr>
          <a:xfrm>
            <a:off x="342901" y="1352550"/>
            <a:ext cx="3765076" cy="3238500"/>
          </a:xfrm>
        </p:spPr>
        <p:txBody>
          <a:bodyPr/>
          <a:lstStyle>
            <a:lvl1pPr>
              <a:lnSpc>
                <a:spcPct val="100000"/>
              </a:lnSpc>
              <a:defRPr/>
            </a:lvl1pPr>
            <a:lvl2pPr>
              <a:lnSpc>
                <a:spcPct val="100000"/>
              </a:lnSpc>
              <a:spcBef>
                <a:spcPts val="800"/>
              </a:spcBef>
              <a:defRPr/>
            </a:lvl2pPr>
            <a:lvl3pPr>
              <a:lnSpc>
                <a:spcPct val="100000"/>
              </a:lnSpc>
              <a:spcBef>
                <a:spcPts val="800"/>
              </a:spcBef>
              <a:defRPr/>
            </a:lvl3pPr>
            <a:lvl4pPr>
              <a:lnSpc>
                <a:spcPct val="100000"/>
              </a:lnSpc>
              <a:spcBef>
                <a:spcPts val="800"/>
              </a:spcBef>
              <a:defRPr/>
            </a:lvl4pPr>
            <a:lvl5pPr>
              <a:lnSpc>
                <a:spcPct val="100000"/>
              </a:lnSpc>
              <a:spcBef>
                <a:spcPts val="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a:extLst>
              <a:ext uri="{FF2B5EF4-FFF2-40B4-BE49-F238E27FC236}">
                <a16:creationId xmlns:a16="http://schemas.microsoft.com/office/drawing/2014/main" id="{872B6F38-660A-844D-A5FE-05D7B6AB882E}"/>
              </a:ext>
            </a:extLst>
          </p:cNvPr>
          <p:cNvSpPr>
            <a:spLocks noGrp="1"/>
          </p:cNvSpPr>
          <p:nvPr>
            <p:ph type="body" sz="quarter" idx="14"/>
          </p:nvPr>
        </p:nvSpPr>
        <p:spPr>
          <a:xfrm>
            <a:off x="349251" y="742950"/>
            <a:ext cx="8464549" cy="305430"/>
          </a:xfrm>
        </p:spPr>
        <p:txBody>
          <a:bodyPr anchor="ctr"/>
          <a:lstStyle>
            <a:lvl1pPr>
              <a:spcBef>
                <a:spcPts val="0"/>
              </a:spcBef>
              <a:defRPr sz="1800" b="1" cap="all" baseline="0">
                <a:solidFill>
                  <a:schemeClr val="accent2"/>
                </a:solidFill>
              </a:defRPr>
            </a:lvl1pPr>
          </a:lstStyle>
          <a:p>
            <a:pPr lvl="0"/>
            <a:r>
              <a:rPr lang="en-US" noProof="0"/>
              <a:t>Click to edit Master text styles</a:t>
            </a:r>
          </a:p>
        </p:txBody>
      </p:sp>
      <p:cxnSp>
        <p:nvCxnSpPr>
          <p:cNvPr id="5" name="Straight Connector 4">
            <a:extLst>
              <a:ext uri="{FF2B5EF4-FFF2-40B4-BE49-F238E27FC236}">
                <a16:creationId xmlns:a16="http://schemas.microsoft.com/office/drawing/2014/main" id="{0FEDE03B-EFED-2A47-AF73-34A61D072BF3}"/>
              </a:ext>
            </a:extLst>
          </p:cNvPr>
          <p:cNvCxnSpPr>
            <a:cxnSpLocks/>
          </p:cNvCxnSpPr>
          <p:nvPr/>
        </p:nvCxnSpPr>
        <p:spPr>
          <a:xfrm>
            <a:off x="4572000" y="1352550"/>
            <a:ext cx="0" cy="32385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Chart Placeholder 9">
            <a:extLst>
              <a:ext uri="{FF2B5EF4-FFF2-40B4-BE49-F238E27FC236}">
                <a16:creationId xmlns:a16="http://schemas.microsoft.com/office/drawing/2014/main" id="{B7ACCA33-19F1-DB4A-BE8C-4B777E26775B}"/>
              </a:ext>
            </a:extLst>
          </p:cNvPr>
          <p:cNvSpPr>
            <a:spLocks noGrp="1"/>
          </p:cNvSpPr>
          <p:nvPr>
            <p:ph type="chart" sz="quarter" idx="15"/>
          </p:nvPr>
        </p:nvSpPr>
        <p:spPr>
          <a:xfrm>
            <a:off x="5035550" y="1352550"/>
            <a:ext cx="3803650" cy="3238500"/>
          </a:xfrm>
        </p:spPr>
        <p:txBody>
          <a:bodyPr/>
          <a:lstStyle/>
          <a:p>
            <a:r>
              <a:rPr lang="en-US"/>
              <a:t>Click icon to add chart</a:t>
            </a:r>
          </a:p>
        </p:txBody>
      </p:sp>
    </p:spTree>
    <p:extLst>
      <p:ext uri="{BB962C8B-B14F-4D97-AF65-F5344CB8AC3E}">
        <p14:creationId xmlns:p14="http://schemas.microsoft.com/office/powerpoint/2010/main" val="324920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2">
            <a:extLst>
              <a:ext uri="{FF2B5EF4-FFF2-40B4-BE49-F238E27FC236}">
                <a16:creationId xmlns:a16="http://schemas.microsoft.com/office/drawing/2014/main" id="{028F037C-819F-7A40-A6A7-8686CF2B81B1}"/>
              </a:ext>
            </a:extLst>
          </p:cNvPr>
          <p:cNvSpPr>
            <a:spLocks noGrp="1"/>
          </p:cNvSpPr>
          <p:nvPr>
            <p:ph type="sldNum" sz="quarter" idx="10"/>
          </p:nvPr>
        </p:nvSpPr>
        <p:spPr>
          <a:xfrm>
            <a:off x="8551468" y="4825612"/>
            <a:ext cx="287732" cy="306493"/>
          </a:xfrm>
        </p:spPr>
        <p:txBody>
          <a:bodyPr/>
          <a:lstStyle/>
          <a:p>
            <a:fld id="{A82C3BC0-3EBF-3C4C-A3D8-795624EBC6AA}" type="slidenum">
              <a:rPr lang="en-US" smtClean="0"/>
              <a:pPr/>
              <a:t>‹#›</a:t>
            </a:fld>
            <a:endParaRPr lang="en-US"/>
          </a:p>
        </p:txBody>
      </p:sp>
    </p:spTree>
    <p:extLst>
      <p:ext uri="{BB962C8B-B14F-4D97-AF65-F5344CB8AC3E}">
        <p14:creationId xmlns:p14="http://schemas.microsoft.com/office/powerpoint/2010/main" val="3443321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Single Column Layout No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79C9-302D-464F-A469-3CBAD738EC10}"/>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FAD7EC3-7CAA-494F-A781-E41052B5DFB5}"/>
              </a:ext>
            </a:extLst>
          </p:cNvPr>
          <p:cNvSpPr>
            <a:spLocks noGrp="1"/>
          </p:cNvSpPr>
          <p:nvPr>
            <p:ph type="sldNum" sz="quarter" idx="10"/>
          </p:nvPr>
        </p:nvSpPr>
        <p:spPr/>
        <p:txBody>
          <a:bodyPr/>
          <a:lstStyle/>
          <a:p>
            <a:fld id="{A82C3BC0-3EBF-3C4C-A3D8-795624EBC6AA}" type="slidenum">
              <a:rPr lang="en-US" smtClean="0"/>
              <a:pPr/>
              <a:t>‹#›</a:t>
            </a:fld>
            <a:endParaRPr lang="en-US"/>
          </a:p>
        </p:txBody>
      </p:sp>
      <p:sp>
        <p:nvSpPr>
          <p:cNvPr id="7" name="Content Placeholder 7">
            <a:extLst>
              <a:ext uri="{FF2B5EF4-FFF2-40B4-BE49-F238E27FC236}">
                <a16:creationId xmlns:a16="http://schemas.microsoft.com/office/drawing/2014/main" id="{1E33C0CF-060D-6543-B045-3E6090A9CFBB}"/>
              </a:ext>
            </a:extLst>
          </p:cNvPr>
          <p:cNvSpPr>
            <a:spLocks noGrp="1"/>
          </p:cNvSpPr>
          <p:nvPr>
            <p:ph sz="quarter" idx="11"/>
          </p:nvPr>
        </p:nvSpPr>
        <p:spPr>
          <a:xfrm>
            <a:off x="342900" y="1111045"/>
            <a:ext cx="8496300" cy="3473025"/>
          </a:xfrm>
        </p:spPr>
        <p:txBody>
          <a:bodyPr/>
          <a:lstStyle>
            <a:lvl1pPr>
              <a:lnSpc>
                <a:spcPct val="100000"/>
              </a:lnSpc>
              <a:defRPr/>
            </a:lvl1pPr>
            <a:lvl2pPr>
              <a:lnSpc>
                <a:spcPct val="100000"/>
              </a:lnSpc>
              <a:spcBef>
                <a:spcPts val="800"/>
              </a:spcBef>
              <a:defRPr/>
            </a:lvl2pPr>
            <a:lvl3pPr>
              <a:lnSpc>
                <a:spcPct val="100000"/>
              </a:lnSpc>
              <a:spcBef>
                <a:spcPts val="800"/>
              </a:spcBef>
              <a:defRPr/>
            </a:lvl3pPr>
            <a:lvl4pPr>
              <a:lnSpc>
                <a:spcPct val="100000"/>
              </a:lnSpc>
              <a:spcBef>
                <a:spcPts val="800"/>
              </a:spcBef>
              <a:defRPr/>
            </a:lvl4pPr>
            <a:lvl5pPr>
              <a:lnSpc>
                <a:spcPct val="100000"/>
              </a:lnSpc>
              <a:spcBef>
                <a:spcPts val="8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7835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Single Column Layout No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79C9-302D-464F-A469-3CBAD738EC10}"/>
              </a:ext>
            </a:extLst>
          </p:cNvPr>
          <p:cNvSpPr>
            <a:spLocks noGrp="1"/>
          </p:cNvSpPr>
          <p:nvPr>
            <p:ph type="title" hasCustomPrompt="1"/>
          </p:nvPr>
        </p:nvSpPr>
        <p:spPr/>
        <p:txBody>
          <a:bodyPr/>
          <a:lstStyle>
            <a:lvl1pPr>
              <a:defRPr sz="1800"/>
            </a:lvl1pPr>
          </a:lstStyle>
          <a:p>
            <a:r>
              <a:rPr lang="en-US" dirty="0"/>
              <a:t>Click to edit master title style</a:t>
            </a:r>
          </a:p>
        </p:txBody>
      </p:sp>
      <p:sp>
        <p:nvSpPr>
          <p:cNvPr id="3" name="Slide Number Placeholder 2">
            <a:extLst>
              <a:ext uri="{FF2B5EF4-FFF2-40B4-BE49-F238E27FC236}">
                <a16:creationId xmlns:a16="http://schemas.microsoft.com/office/drawing/2014/main" id="{BFAD7EC3-7CAA-494F-A781-E41052B5DFB5}"/>
              </a:ext>
            </a:extLst>
          </p:cNvPr>
          <p:cNvSpPr>
            <a:spLocks noGrp="1"/>
          </p:cNvSpPr>
          <p:nvPr>
            <p:ph type="sldNum" sz="quarter" idx="10"/>
          </p:nvPr>
        </p:nvSpPr>
        <p:spPr/>
        <p:txBody>
          <a:bodyPr/>
          <a:lstStyle/>
          <a:p>
            <a:fld id="{A82C3BC0-3EBF-3C4C-A3D8-795624EBC6AA}" type="slidenum">
              <a:rPr lang="en-US" smtClean="0"/>
              <a:pPr/>
              <a:t>‹#›</a:t>
            </a:fld>
            <a:endParaRPr lang="en-US" dirty="0"/>
          </a:p>
        </p:txBody>
      </p:sp>
      <p:sp>
        <p:nvSpPr>
          <p:cNvPr id="7" name="Content Placeholder 7">
            <a:extLst>
              <a:ext uri="{FF2B5EF4-FFF2-40B4-BE49-F238E27FC236}">
                <a16:creationId xmlns:a16="http://schemas.microsoft.com/office/drawing/2014/main" id="{1E33C0CF-060D-6543-B045-3E6090A9CFBB}"/>
              </a:ext>
            </a:extLst>
          </p:cNvPr>
          <p:cNvSpPr>
            <a:spLocks noGrp="1"/>
          </p:cNvSpPr>
          <p:nvPr>
            <p:ph sz="quarter" idx="11" hasCustomPrompt="1"/>
          </p:nvPr>
        </p:nvSpPr>
        <p:spPr>
          <a:xfrm>
            <a:off x="342900" y="821758"/>
            <a:ext cx="8496300" cy="442141"/>
          </a:xfrm>
        </p:spPr>
        <p:txBody>
          <a:bodyPr/>
          <a:lstStyle>
            <a:lvl1pPr>
              <a:lnSpc>
                <a:spcPct val="100000"/>
              </a:lnSpc>
              <a:defRPr sz="900"/>
            </a:lvl1pPr>
            <a:lvl2pPr>
              <a:lnSpc>
                <a:spcPct val="100000"/>
              </a:lnSpc>
              <a:spcBef>
                <a:spcPts val="800"/>
              </a:spcBef>
              <a:defRPr/>
            </a:lvl2pPr>
            <a:lvl3pPr>
              <a:lnSpc>
                <a:spcPct val="100000"/>
              </a:lnSpc>
              <a:spcBef>
                <a:spcPts val="800"/>
              </a:spcBef>
              <a:defRPr/>
            </a:lvl3pPr>
            <a:lvl4pPr>
              <a:lnSpc>
                <a:spcPct val="100000"/>
              </a:lnSpc>
              <a:spcBef>
                <a:spcPts val="800"/>
              </a:spcBef>
              <a:defRPr/>
            </a:lvl4pPr>
            <a:lvl5pPr>
              <a:lnSpc>
                <a:spcPct val="100000"/>
              </a:lnSpc>
              <a:spcBef>
                <a:spcPts val="800"/>
              </a:spcBef>
              <a:defRPr/>
            </a:lvl5pPr>
          </a:lstStyle>
          <a:p>
            <a:r>
              <a:rPr lang="en-US" dirty="0"/>
              <a:t>Text outlining data that supports key takeaway or implication.  This is where you go into more detail around what the data is showing.  Try and keep this section to 2-4 sentences to allow enough space on the slide for the supporting charts and data points that you include below.</a:t>
            </a:r>
          </a:p>
        </p:txBody>
      </p:sp>
      <p:sp>
        <p:nvSpPr>
          <p:cNvPr id="5" name="Text Placeholder 4">
            <a:extLst>
              <a:ext uri="{FF2B5EF4-FFF2-40B4-BE49-F238E27FC236}">
                <a16:creationId xmlns:a16="http://schemas.microsoft.com/office/drawing/2014/main" id="{762818AD-B2E5-C44B-93BC-F2C9B3B63D3B}"/>
              </a:ext>
            </a:extLst>
          </p:cNvPr>
          <p:cNvSpPr>
            <a:spLocks noGrp="1"/>
          </p:cNvSpPr>
          <p:nvPr>
            <p:ph type="body" sz="quarter" idx="12" hasCustomPrompt="1"/>
          </p:nvPr>
        </p:nvSpPr>
        <p:spPr>
          <a:xfrm>
            <a:off x="342900" y="255995"/>
            <a:ext cx="8496300" cy="150405"/>
          </a:xfrm>
        </p:spPr>
        <p:txBody>
          <a:bodyPr/>
          <a:lstStyle>
            <a:lvl1pPr>
              <a:defRPr sz="900" b="1">
                <a:solidFill>
                  <a:schemeClr val="accent1"/>
                </a:solidFill>
              </a:defRPr>
            </a:lvl1pPr>
            <a:lvl2pPr>
              <a:defRPr sz="900" b="1">
                <a:solidFill>
                  <a:schemeClr val="accent2"/>
                </a:solidFill>
              </a:defRPr>
            </a:lvl2pPr>
            <a:lvl3pPr>
              <a:defRPr sz="900" b="1">
                <a:solidFill>
                  <a:schemeClr val="accent2"/>
                </a:solidFill>
              </a:defRPr>
            </a:lvl3pPr>
            <a:lvl4pPr>
              <a:defRPr sz="900" b="1">
                <a:solidFill>
                  <a:schemeClr val="accent2"/>
                </a:solidFill>
              </a:defRPr>
            </a:lvl4pPr>
            <a:lvl5pPr>
              <a:defRPr sz="900" b="1">
                <a:solidFill>
                  <a:schemeClr val="accent2"/>
                </a:solidFill>
              </a:defRPr>
            </a:lvl5pPr>
          </a:lstStyle>
          <a:p>
            <a:pPr lvl="0"/>
            <a:r>
              <a:rPr lang="en-US" dirty="0"/>
              <a:t>Slide description (1-2 words. </a:t>
            </a:r>
            <a:r>
              <a:rPr lang="en-US" dirty="0" err="1"/>
              <a:t>Ie</a:t>
            </a:r>
            <a:r>
              <a:rPr lang="en-US" dirty="0"/>
              <a:t>. Purchase drivers, consumer profile) </a:t>
            </a:r>
          </a:p>
        </p:txBody>
      </p:sp>
    </p:spTree>
    <p:extLst>
      <p:ext uri="{BB962C8B-B14F-4D97-AF65-F5344CB8AC3E}">
        <p14:creationId xmlns:p14="http://schemas.microsoft.com/office/powerpoint/2010/main" val="25639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Image Cover">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564EBE6-447C-0542-90BB-5807E551FC0D}"/>
              </a:ext>
            </a:extLst>
          </p:cNvPr>
          <p:cNvSpPr/>
          <p:nvPr userDrawn="1"/>
        </p:nvSpPr>
        <p:spPr>
          <a:xfrm>
            <a:off x="0" y="4795560"/>
            <a:ext cx="9144000" cy="347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6C024691-89D3-F94E-8C4B-5F761C90FE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11391" y="0"/>
            <a:ext cx="3732609" cy="5143500"/>
          </a:xfrm>
          <a:prstGeom prst="rect">
            <a:avLst/>
          </a:prstGeom>
        </p:spPr>
      </p:pic>
      <p:sp>
        <p:nvSpPr>
          <p:cNvPr id="10" name="TextBox 9">
            <a:extLst>
              <a:ext uri="{FF2B5EF4-FFF2-40B4-BE49-F238E27FC236}">
                <a16:creationId xmlns:a16="http://schemas.microsoft.com/office/drawing/2014/main" id="{EF26C4C2-953C-9A44-94E0-EE79F09885C0}"/>
              </a:ext>
            </a:extLst>
          </p:cNvPr>
          <p:cNvSpPr txBox="1"/>
          <p:nvPr/>
        </p:nvSpPr>
        <p:spPr>
          <a:xfrm>
            <a:off x="182716" y="95118"/>
            <a:ext cx="7810911" cy="1077218"/>
          </a:xfrm>
          <a:prstGeom prst="rect">
            <a:avLst/>
          </a:prstGeom>
          <a:noFill/>
        </p:spPr>
        <p:txBody>
          <a:bodyPr wrap="square" rtlCol="0">
            <a:spAutoFit/>
          </a:bodyPr>
          <a:lstStyle/>
          <a:p>
            <a:pPr marL="0" marR="0" indent="0" defTabSz="914400" eaLnBrk="1" fontAlgn="auto" latinLnBrk="0" hangingPunct="1">
              <a:lnSpc>
                <a:spcPct val="100000"/>
              </a:lnSpc>
              <a:spcBef>
                <a:spcPts val="0"/>
              </a:spcBef>
              <a:spcAft>
                <a:spcPts val="0"/>
              </a:spcAft>
              <a:buClrTx/>
              <a:buSzTx/>
              <a:buFont typeface="Wingdings" charset="2"/>
              <a:buNone/>
            </a:pPr>
            <a:r>
              <a:rPr lang="en-US" sz="1400" b="1" i="0" dirty="0">
                <a:solidFill>
                  <a:schemeClr val="accent2"/>
                </a:solidFill>
                <a:latin typeface="+mn-lt"/>
                <a:ea typeface="Helvetica Neue Light" charset="0"/>
                <a:cs typeface="Helvetica Neue Light" charset="0"/>
              </a:rPr>
              <a:t>Insert Custom Image:</a:t>
            </a:r>
            <a:endParaRPr lang="en-US" sz="1400" b="1" i="0" dirty="0">
              <a:solidFill>
                <a:schemeClr val="bg1"/>
              </a:solidFill>
              <a:latin typeface="+mn-lt"/>
              <a:ea typeface="Helvetica Neue Light" charset="0"/>
              <a:cs typeface="Helvetica Neue Light" charset="0"/>
            </a:endParaRPr>
          </a:p>
          <a:p>
            <a:pPr marL="285750" marR="0" indent="-285750" defTabSz="914400" eaLnBrk="1" fontAlgn="auto" latinLnBrk="0" hangingPunct="1">
              <a:lnSpc>
                <a:spcPct val="100000"/>
              </a:lnSpc>
              <a:spcBef>
                <a:spcPts val="0"/>
              </a:spcBef>
              <a:spcAft>
                <a:spcPts val="0"/>
              </a:spcAft>
              <a:buClr>
                <a:schemeClr val="accent2"/>
              </a:buClr>
              <a:buSzTx/>
              <a:buFont typeface="Arial" panose="020B0604020202020204" pitchFamily="34" charset="0"/>
              <a:buChar char="•"/>
            </a:pPr>
            <a:r>
              <a:rPr lang="en-US" sz="1000" b="1" i="0" dirty="0">
                <a:solidFill>
                  <a:schemeClr val="tx1"/>
                </a:solidFill>
                <a:latin typeface="+mn-lt"/>
                <a:ea typeface="Helvetica Neue Light" charset="0"/>
                <a:cs typeface="Helvetica Neue Light" charset="0"/>
              </a:rPr>
              <a:t>Recommend: Pexels.com or </a:t>
            </a:r>
            <a:r>
              <a:rPr lang="en-US" sz="1000" b="1" i="0" dirty="0" err="1">
                <a:solidFill>
                  <a:schemeClr val="tx1"/>
                </a:solidFill>
                <a:latin typeface="+mn-lt"/>
                <a:ea typeface="Helvetica Neue Light" charset="0"/>
                <a:cs typeface="Helvetica Neue Light" charset="0"/>
              </a:rPr>
              <a:t>Unsplash.com</a:t>
            </a:r>
            <a:endParaRPr lang="en-US" sz="1000" b="1" i="0" dirty="0">
              <a:solidFill>
                <a:schemeClr val="tx1"/>
              </a:solidFill>
              <a:latin typeface="+mn-lt"/>
              <a:ea typeface="Helvetica Neue Light" charset="0"/>
              <a:cs typeface="Helvetica Neue Light" charset="0"/>
            </a:endParaRPr>
          </a:p>
          <a:p>
            <a:pPr marL="285750" marR="0" indent="-285750" defTabSz="914400" eaLnBrk="1" fontAlgn="auto" latinLnBrk="0" hangingPunct="1">
              <a:lnSpc>
                <a:spcPct val="100000"/>
              </a:lnSpc>
              <a:spcBef>
                <a:spcPts val="0"/>
              </a:spcBef>
              <a:spcAft>
                <a:spcPts val="0"/>
              </a:spcAft>
              <a:buClr>
                <a:schemeClr val="accent2"/>
              </a:buClr>
              <a:buSzTx/>
              <a:buFont typeface="Arial" panose="020B0604020202020204" pitchFamily="34" charset="0"/>
              <a:buChar char="•"/>
            </a:pPr>
            <a:r>
              <a:rPr lang="en-US" sz="1000" b="1" i="0" dirty="0">
                <a:solidFill>
                  <a:schemeClr val="tx1"/>
                </a:solidFill>
                <a:latin typeface="+mn-lt"/>
                <a:ea typeface="Helvetica Neue Light" charset="0"/>
                <a:cs typeface="Helvetica Neue Light" charset="0"/>
              </a:rPr>
              <a:t>Drop the photo on this slide</a:t>
            </a:r>
          </a:p>
          <a:p>
            <a:pPr marL="285750" marR="0" indent="-285750" defTabSz="914400" eaLnBrk="1" fontAlgn="auto" latinLnBrk="0" hangingPunct="1">
              <a:lnSpc>
                <a:spcPct val="100000"/>
              </a:lnSpc>
              <a:spcBef>
                <a:spcPts val="0"/>
              </a:spcBef>
              <a:spcAft>
                <a:spcPts val="0"/>
              </a:spcAft>
              <a:buClr>
                <a:schemeClr val="accent2"/>
              </a:buClr>
              <a:buSzTx/>
              <a:buFont typeface="Arial" panose="020B0604020202020204" pitchFamily="34" charset="0"/>
              <a:buChar char="•"/>
            </a:pPr>
            <a:r>
              <a:rPr lang="en-US" sz="1000" b="1" i="0" dirty="0">
                <a:solidFill>
                  <a:schemeClr val="tx1"/>
                </a:solidFill>
                <a:latin typeface="+mn-lt"/>
                <a:ea typeface="Helvetica Neue Light" charset="0"/>
                <a:cs typeface="Helvetica Neue Light" charset="0"/>
              </a:rPr>
              <a:t>Expand to full screen and crop as needed</a:t>
            </a:r>
          </a:p>
          <a:p>
            <a:pPr marL="285750" marR="0" indent="-285750" defTabSz="914400" eaLnBrk="1" fontAlgn="auto" latinLnBrk="0" hangingPunct="1">
              <a:lnSpc>
                <a:spcPct val="100000"/>
              </a:lnSpc>
              <a:spcBef>
                <a:spcPts val="0"/>
              </a:spcBef>
              <a:spcAft>
                <a:spcPts val="0"/>
              </a:spcAft>
              <a:buClr>
                <a:schemeClr val="accent2"/>
              </a:buClr>
              <a:buSzTx/>
              <a:buFont typeface="Arial" panose="020B0604020202020204" pitchFamily="34" charset="0"/>
              <a:buChar char="•"/>
            </a:pPr>
            <a:r>
              <a:rPr lang="en-US" sz="1000" b="1" i="0" dirty="0">
                <a:solidFill>
                  <a:schemeClr val="tx1"/>
                </a:solidFill>
                <a:latin typeface="+mn-lt"/>
                <a:ea typeface="Helvetica Neue Light" charset="0"/>
                <a:cs typeface="Helvetica Neue Light" charset="0"/>
              </a:rPr>
              <a:t>Right click the image &amp; select ‘Send to Back’</a:t>
            </a:r>
          </a:p>
          <a:p>
            <a:pPr marL="285750" marR="0" lvl="0" indent="-285750" algn="l" defTabSz="914400" rtl="0" eaLnBrk="1" fontAlgn="auto" latinLnBrk="0" hangingPunct="1">
              <a:lnSpc>
                <a:spcPct val="100000"/>
              </a:lnSpc>
              <a:spcBef>
                <a:spcPts val="0"/>
              </a:spcBef>
              <a:spcAft>
                <a:spcPts val="0"/>
              </a:spcAft>
              <a:buClr>
                <a:schemeClr val="accent2"/>
              </a:buClr>
              <a:buSzTx/>
              <a:buFont typeface="Arial" panose="020B0604020202020204" pitchFamily="34" charset="0"/>
              <a:buChar char="•"/>
              <a:tabLst/>
              <a:defRPr/>
            </a:pPr>
            <a:r>
              <a:rPr lang="en-US" sz="1000" b="1" i="0" dirty="0">
                <a:solidFill>
                  <a:schemeClr val="tx1"/>
                </a:solidFill>
                <a:latin typeface="+mn-lt"/>
                <a:ea typeface="Helvetica Neue Light" charset="0"/>
                <a:cs typeface="Helvetica Neue Light" charset="0"/>
              </a:rPr>
              <a:t>NOTE: you’ll need to copy/paste this slide to work in a separate deck (the Slide Master Template is not layered)</a:t>
            </a:r>
          </a:p>
        </p:txBody>
      </p:sp>
      <p:sp>
        <p:nvSpPr>
          <p:cNvPr id="8" name="Rounded Rectangle 7">
            <a:extLst>
              <a:ext uri="{FF2B5EF4-FFF2-40B4-BE49-F238E27FC236}">
                <a16:creationId xmlns:a16="http://schemas.microsoft.com/office/drawing/2014/main" id="{4FF759C5-2DA7-184F-9E79-C29E5D43CB64}"/>
              </a:ext>
            </a:extLst>
          </p:cNvPr>
          <p:cNvSpPr/>
          <p:nvPr userDrawn="1"/>
        </p:nvSpPr>
        <p:spPr>
          <a:xfrm>
            <a:off x="1847325" y="899770"/>
            <a:ext cx="5535561" cy="3508018"/>
          </a:xfrm>
          <a:prstGeom prst="roundRect">
            <a:avLst>
              <a:gd name="adj" fmla="val 8652"/>
            </a:avLst>
          </a:prstGeom>
          <a:solidFill>
            <a:schemeClr val="bg1"/>
          </a:solidFill>
          <a:ln>
            <a:noFill/>
          </a:ln>
          <a:effectLst>
            <a:outerShdw blurRad="254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a:extLst>
              <a:ext uri="{FF2B5EF4-FFF2-40B4-BE49-F238E27FC236}">
                <a16:creationId xmlns:a16="http://schemas.microsoft.com/office/drawing/2014/main" id="{DC3591D0-AE73-1849-8908-2B376160A109}"/>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3069715" y="1212291"/>
            <a:ext cx="3004570" cy="553271"/>
          </a:xfrm>
          <a:prstGeom prst="rect">
            <a:avLst/>
          </a:prstGeom>
        </p:spPr>
      </p:pic>
      <p:cxnSp>
        <p:nvCxnSpPr>
          <p:cNvPr id="14" name="Straight Connector 13">
            <a:extLst>
              <a:ext uri="{FF2B5EF4-FFF2-40B4-BE49-F238E27FC236}">
                <a16:creationId xmlns:a16="http://schemas.microsoft.com/office/drawing/2014/main" id="{F468F8D0-EF3D-F645-AE76-17FF304389AD}"/>
              </a:ext>
            </a:extLst>
          </p:cNvPr>
          <p:cNvCxnSpPr>
            <a:cxnSpLocks/>
          </p:cNvCxnSpPr>
          <p:nvPr userDrawn="1"/>
        </p:nvCxnSpPr>
        <p:spPr>
          <a:xfrm>
            <a:off x="4047424" y="2135933"/>
            <a:ext cx="104915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B459ACA-EEE6-C943-BE9A-4EAC5640D760}"/>
              </a:ext>
            </a:extLst>
          </p:cNvPr>
          <p:cNvSpPr>
            <a:spLocks noGrp="1"/>
          </p:cNvSpPr>
          <p:nvPr>
            <p:ph type="title" hasCustomPrompt="1"/>
          </p:nvPr>
        </p:nvSpPr>
        <p:spPr bwMode="white">
          <a:xfrm>
            <a:off x="1847325" y="2643096"/>
            <a:ext cx="5535562" cy="655095"/>
          </a:xfrm>
        </p:spPr>
        <p:txBody>
          <a:bodyPr anchor="t"/>
          <a:lstStyle>
            <a:lvl1pPr algn="ctr" defTabSz="685800" rtl="0" eaLnBrk="1" latinLnBrk="0" hangingPunct="1">
              <a:lnSpc>
                <a:spcPct val="80000"/>
              </a:lnSpc>
              <a:spcBef>
                <a:spcPct val="0"/>
              </a:spcBef>
              <a:buNone/>
              <a:defRPr lang="en-US" sz="2800" b="1" kern="1200" cap="none" spc="0" baseline="0" dirty="0">
                <a:solidFill>
                  <a:schemeClr val="tx1"/>
                </a:solidFill>
                <a:latin typeface="Century Gothic" panose="020B0502020202020204" pitchFamily="34" charset="0"/>
                <a:ea typeface="+mj-ea"/>
                <a:cs typeface="+mj-cs"/>
              </a:defRPr>
            </a:lvl1pPr>
          </a:lstStyle>
          <a:p>
            <a:r>
              <a:rPr lang="en-US" noProof="0" dirty="0"/>
              <a:t>Presentation Cover</a:t>
            </a:r>
          </a:p>
        </p:txBody>
      </p:sp>
      <p:sp>
        <p:nvSpPr>
          <p:cNvPr id="12" name="Text Placeholder 2">
            <a:extLst>
              <a:ext uri="{FF2B5EF4-FFF2-40B4-BE49-F238E27FC236}">
                <a16:creationId xmlns:a16="http://schemas.microsoft.com/office/drawing/2014/main" id="{A5086D4C-BF47-9F43-A994-1859AAA30D42}"/>
              </a:ext>
            </a:extLst>
          </p:cNvPr>
          <p:cNvSpPr>
            <a:spLocks noGrp="1"/>
          </p:cNvSpPr>
          <p:nvPr>
            <p:ph type="body" idx="1" hasCustomPrompt="1"/>
          </p:nvPr>
        </p:nvSpPr>
        <p:spPr bwMode="white">
          <a:xfrm>
            <a:off x="1847324" y="3232545"/>
            <a:ext cx="5535561" cy="374149"/>
          </a:xfrm>
        </p:spPr>
        <p:txBody>
          <a:bodyPr/>
          <a:lstStyle>
            <a:lvl1pPr marL="0" indent="0" algn="ctr">
              <a:buNone/>
              <a:defRPr sz="1800" b="1" cap="all" baseline="0">
                <a:solidFill>
                  <a:schemeClr val="accent2"/>
                </a:solidFill>
                <a:latin typeface="Century Gothic" panose="020B05020202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en-US" noProof="0" dirty="0"/>
              <a:t>SUBHEAD, date</a:t>
            </a:r>
          </a:p>
        </p:txBody>
      </p:sp>
      <p:sp>
        <p:nvSpPr>
          <p:cNvPr id="4" name="Text Placeholder 3">
            <a:extLst>
              <a:ext uri="{FF2B5EF4-FFF2-40B4-BE49-F238E27FC236}">
                <a16:creationId xmlns:a16="http://schemas.microsoft.com/office/drawing/2014/main" id="{88DC0D80-0AE4-3846-A7D0-6438A04AEF7E}"/>
              </a:ext>
            </a:extLst>
          </p:cNvPr>
          <p:cNvSpPr>
            <a:spLocks noGrp="1"/>
          </p:cNvSpPr>
          <p:nvPr>
            <p:ph type="body" sz="quarter" idx="10"/>
          </p:nvPr>
        </p:nvSpPr>
        <p:spPr>
          <a:xfrm>
            <a:off x="1847850" y="3606800"/>
            <a:ext cx="5535613" cy="271463"/>
          </a:xfrm>
        </p:spPr>
        <p:txBody>
          <a:bodyPr/>
          <a:lstStyle>
            <a:lvl1pPr algn="ctr">
              <a:defRPr sz="1500"/>
            </a:lvl1pPr>
            <a:lvl2pPr algn="ctr">
              <a:buNone/>
              <a:defRPr sz="1500"/>
            </a:lvl2pPr>
            <a:lvl3pPr algn="ctr">
              <a:defRPr sz="1500"/>
            </a:lvl3pPr>
            <a:lvl4pPr algn="ctr">
              <a:defRPr sz="1500"/>
            </a:lvl4pPr>
            <a:lvl5pPr algn="ctr">
              <a:defRPr sz="1500"/>
            </a:lvl5pPr>
          </a:lstStyle>
          <a:p>
            <a:pPr lvl="0"/>
            <a:r>
              <a:rPr lang="en-US"/>
              <a:t>Click to edit Master text styles</a:t>
            </a:r>
          </a:p>
        </p:txBody>
      </p:sp>
      <p:sp>
        <p:nvSpPr>
          <p:cNvPr id="15" name="TextBox 14">
            <a:extLst>
              <a:ext uri="{FF2B5EF4-FFF2-40B4-BE49-F238E27FC236}">
                <a16:creationId xmlns:a16="http://schemas.microsoft.com/office/drawing/2014/main" id="{EE684281-A189-6F41-B642-007A36183323}"/>
              </a:ext>
            </a:extLst>
          </p:cNvPr>
          <p:cNvSpPr txBox="1"/>
          <p:nvPr userDrawn="1"/>
        </p:nvSpPr>
        <p:spPr>
          <a:xfrm>
            <a:off x="342900" y="4817087"/>
            <a:ext cx="4478245" cy="200055"/>
          </a:xfrm>
          <a:prstGeom prst="rect">
            <a:avLst/>
          </a:prstGeom>
          <a:noFill/>
        </p:spPr>
        <p:txBody>
          <a:bodyPr wrap="square" rtlCol="0">
            <a:spAutoFit/>
          </a:bodyPr>
          <a:lstStyle/>
          <a:p>
            <a:pPr algn="l"/>
            <a:r>
              <a:rPr lang="en-US" sz="700" kern="1200" dirty="0">
                <a:solidFill>
                  <a:schemeClr val="bg1">
                    <a:lumMod val="50000"/>
                  </a:schemeClr>
                </a:solidFill>
                <a:latin typeface="Century Gothic" panose="020B0502020202020204" pitchFamily="34" charset="0"/>
                <a:ea typeface="+mn-ea"/>
                <a:cs typeface="+mn-cs"/>
              </a:rPr>
              <a:t>© 2023 Ibotta, Inc. Proprietary and confidential, not to be shared without Ibotta’s express consent</a:t>
            </a:r>
            <a:r>
              <a:rPr lang="en-US" sz="700" dirty="0">
                <a:solidFill>
                  <a:schemeClr val="bg1">
                    <a:lumMod val="50000"/>
                  </a:schemeClr>
                </a:solidFill>
                <a:latin typeface="Century Gothic" panose="020B0502020202020204" pitchFamily="34" charset="0"/>
              </a:rPr>
              <a:t>.</a:t>
            </a:r>
          </a:p>
        </p:txBody>
      </p:sp>
    </p:spTree>
    <p:extLst>
      <p:ext uri="{BB962C8B-B14F-4D97-AF65-F5344CB8AC3E}">
        <p14:creationId xmlns:p14="http://schemas.microsoft.com/office/powerpoint/2010/main" val="1834608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uby Divi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54F6CB8-17D7-3541-969C-D8F82692B377}"/>
              </a:ext>
            </a:extLst>
          </p:cNvPr>
          <p:cNvSpPr/>
          <p:nvPr/>
        </p:nvSpPr>
        <p:spPr>
          <a:xfrm>
            <a:off x="0" y="-1"/>
            <a:ext cx="9144000" cy="51435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a:extLst>
              <a:ext uri="{FF2B5EF4-FFF2-40B4-BE49-F238E27FC236}">
                <a16:creationId xmlns:a16="http://schemas.microsoft.com/office/drawing/2014/main" id="{21056D93-EA25-0B42-A82F-2F311332E2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11391" y="0"/>
            <a:ext cx="3732609" cy="5143500"/>
          </a:xfrm>
          <a:prstGeom prst="rect">
            <a:avLst/>
          </a:prstGeom>
        </p:spPr>
      </p:pic>
      <p:sp>
        <p:nvSpPr>
          <p:cNvPr id="3" name="Slide Number Placeholder 2">
            <a:extLst>
              <a:ext uri="{FF2B5EF4-FFF2-40B4-BE49-F238E27FC236}">
                <a16:creationId xmlns:a16="http://schemas.microsoft.com/office/drawing/2014/main" id="{A431F09C-6A38-0840-80A8-B1BC38743A9C}"/>
              </a:ext>
            </a:extLst>
          </p:cNvPr>
          <p:cNvSpPr>
            <a:spLocks noGrp="1"/>
          </p:cNvSpPr>
          <p:nvPr>
            <p:ph type="sldNum" sz="quarter" idx="10"/>
          </p:nvPr>
        </p:nvSpPr>
        <p:spPr/>
        <p:txBody>
          <a:bodyPr/>
          <a:lstStyle>
            <a:lvl1pPr>
              <a:defRPr>
                <a:solidFill>
                  <a:schemeClr val="bg1"/>
                </a:solidFill>
              </a:defRPr>
            </a:lvl1pPr>
          </a:lstStyle>
          <a:p>
            <a:fld id="{A82C3BC0-3EBF-3C4C-A3D8-795624EBC6AA}" type="slidenum">
              <a:rPr lang="en-US" smtClean="0"/>
              <a:pPr/>
              <a:t>‹#›</a:t>
            </a:fld>
            <a:endParaRPr lang="en-US" dirty="0"/>
          </a:p>
        </p:txBody>
      </p:sp>
      <p:sp>
        <p:nvSpPr>
          <p:cNvPr id="4" name="Title 1">
            <a:extLst>
              <a:ext uri="{FF2B5EF4-FFF2-40B4-BE49-F238E27FC236}">
                <a16:creationId xmlns:a16="http://schemas.microsoft.com/office/drawing/2014/main" id="{09805EA2-3E82-374C-BF0C-66E593DBB9DA}"/>
              </a:ext>
            </a:extLst>
          </p:cNvPr>
          <p:cNvSpPr>
            <a:spLocks noGrp="1"/>
          </p:cNvSpPr>
          <p:nvPr>
            <p:ph type="title" hasCustomPrompt="1"/>
          </p:nvPr>
        </p:nvSpPr>
        <p:spPr bwMode="white">
          <a:xfrm>
            <a:off x="349250" y="1849914"/>
            <a:ext cx="8464549" cy="655095"/>
          </a:xfrm>
        </p:spPr>
        <p:txBody>
          <a:bodyPr anchor="b"/>
          <a:lstStyle>
            <a:lvl1pPr algn="ctr" defTabSz="685800" rtl="0" eaLnBrk="1" latinLnBrk="0" hangingPunct="1">
              <a:lnSpc>
                <a:spcPct val="80000"/>
              </a:lnSpc>
              <a:spcBef>
                <a:spcPct val="0"/>
              </a:spcBef>
              <a:buNone/>
              <a:defRPr lang="en-US" sz="3200" b="1" kern="1200" cap="none" spc="0" baseline="0" dirty="0">
                <a:solidFill>
                  <a:schemeClr val="bg1"/>
                </a:solidFill>
                <a:latin typeface="Century Gothic" panose="020B0502020202020204" pitchFamily="34" charset="0"/>
                <a:ea typeface="+mj-ea"/>
                <a:cs typeface="+mj-cs"/>
              </a:defRPr>
            </a:lvl1pPr>
          </a:lstStyle>
          <a:p>
            <a:r>
              <a:rPr lang="en-US" noProof="0" dirty="0"/>
              <a:t>Divider Title Here</a:t>
            </a:r>
          </a:p>
        </p:txBody>
      </p:sp>
      <p:sp>
        <p:nvSpPr>
          <p:cNvPr id="5" name="Text Placeholder 2">
            <a:extLst>
              <a:ext uri="{FF2B5EF4-FFF2-40B4-BE49-F238E27FC236}">
                <a16:creationId xmlns:a16="http://schemas.microsoft.com/office/drawing/2014/main" id="{BD84302F-C623-B34C-ABFB-ACF7604B380D}"/>
              </a:ext>
            </a:extLst>
          </p:cNvPr>
          <p:cNvSpPr>
            <a:spLocks noGrp="1"/>
          </p:cNvSpPr>
          <p:nvPr>
            <p:ph type="body" idx="1" hasCustomPrompt="1"/>
          </p:nvPr>
        </p:nvSpPr>
        <p:spPr bwMode="white">
          <a:xfrm>
            <a:off x="349252" y="2571750"/>
            <a:ext cx="8464548" cy="264488"/>
          </a:xfrm>
        </p:spPr>
        <p:txBody>
          <a:bodyPr/>
          <a:lstStyle>
            <a:lvl1pPr marL="0" indent="0" algn="ctr">
              <a:buNone/>
              <a:defRPr sz="1400" b="1" cap="all" baseline="0">
                <a:solidFill>
                  <a:schemeClr val="bg1"/>
                </a:solidFill>
                <a:latin typeface="Century Gothic" panose="020B05020202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en-US" noProof="0" dirty="0"/>
              <a:t>Subhead here if needed</a:t>
            </a:r>
          </a:p>
        </p:txBody>
      </p:sp>
      <p:pic>
        <p:nvPicPr>
          <p:cNvPr id="9" name="Graphic 8">
            <a:extLst>
              <a:ext uri="{FF2B5EF4-FFF2-40B4-BE49-F238E27FC236}">
                <a16:creationId xmlns:a16="http://schemas.microsoft.com/office/drawing/2014/main" id="{950C76E7-F99A-5B45-A09F-EE830B57901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7286428" y="4857750"/>
            <a:ext cx="1200972" cy="221151"/>
          </a:xfrm>
          <a:prstGeom prst="rect">
            <a:avLst/>
          </a:prstGeom>
        </p:spPr>
      </p:pic>
    </p:spTree>
    <p:extLst>
      <p:ext uri="{BB962C8B-B14F-4D97-AF65-F5344CB8AC3E}">
        <p14:creationId xmlns:p14="http://schemas.microsoft.com/office/powerpoint/2010/main" val="902761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741E7-0E16-1541-AEF5-54DE6402C1F0}"/>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6F28739-9731-C446-980D-DF4C8654D3F8}"/>
              </a:ext>
            </a:extLst>
          </p:cNvPr>
          <p:cNvSpPr>
            <a:spLocks noGrp="1"/>
          </p:cNvSpPr>
          <p:nvPr>
            <p:ph type="sldNum" sz="quarter" idx="10"/>
          </p:nvPr>
        </p:nvSpPr>
        <p:spPr/>
        <p:txBody>
          <a:bodyPr/>
          <a:lstStyle/>
          <a:p>
            <a:fld id="{A82C3BC0-3EBF-3C4C-A3D8-795624EBC6AA}" type="slidenum">
              <a:rPr lang="en-US" smtClean="0"/>
              <a:pPr/>
              <a:t>‹#›</a:t>
            </a:fld>
            <a:endParaRPr lang="en-US"/>
          </a:p>
        </p:txBody>
      </p:sp>
    </p:spTree>
    <p:extLst>
      <p:ext uri="{BB962C8B-B14F-4D97-AF65-F5344CB8AC3E}">
        <p14:creationId xmlns:p14="http://schemas.microsoft.com/office/powerpoint/2010/main" val="3955141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ngle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79C9-302D-464F-A469-3CBAD738EC10}"/>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FAD7EC3-7CAA-494F-A781-E41052B5DFB5}"/>
              </a:ext>
            </a:extLst>
          </p:cNvPr>
          <p:cNvSpPr>
            <a:spLocks noGrp="1"/>
          </p:cNvSpPr>
          <p:nvPr>
            <p:ph type="sldNum" sz="quarter" idx="10"/>
          </p:nvPr>
        </p:nvSpPr>
        <p:spPr/>
        <p:txBody>
          <a:bodyPr/>
          <a:lstStyle/>
          <a:p>
            <a:fld id="{A82C3BC0-3EBF-3C4C-A3D8-795624EBC6AA}" type="slidenum">
              <a:rPr lang="en-US" smtClean="0"/>
              <a:pPr/>
              <a:t>‹#›</a:t>
            </a:fld>
            <a:endParaRPr lang="en-US"/>
          </a:p>
        </p:txBody>
      </p:sp>
      <p:sp>
        <p:nvSpPr>
          <p:cNvPr id="8" name="Content Placeholder 7">
            <a:extLst>
              <a:ext uri="{FF2B5EF4-FFF2-40B4-BE49-F238E27FC236}">
                <a16:creationId xmlns:a16="http://schemas.microsoft.com/office/drawing/2014/main" id="{FD949C15-375B-2C40-A13B-BA709D0C5147}"/>
              </a:ext>
            </a:extLst>
          </p:cNvPr>
          <p:cNvSpPr>
            <a:spLocks noGrp="1"/>
          </p:cNvSpPr>
          <p:nvPr>
            <p:ph sz="quarter" idx="11"/>
          </p:nvPr>
        </p:nvSpPr>
        <p:spPr>
          <a:xfrm>
            <a:off x="342900" y="1170038"/>
            <a:ext cx="8496300" cy="3421011"/>
          </a:xfrm>
        </p:spPr>
        <p:txBody>
          <a:bodyPr/>
          <a:lstStyle>
            <a:lvl1pPr>
              <a:lnSpc>
                <a:spcPct val="100000"/>
              </a:lnSpc>
              <a:defRPr/>
            </a:lvl1pPr>
            <a:lvl2pPr>
              <a:lnSpc>
                <a:spcPct val="100000"/>
              </a:lnSpc>
              <a:spcBef>
                <a:spcPts val="800"/>
              </a:spcBef>
              <a:defRPr/>
            </a:lvl2pPr>
            <a:lvl3pPr>
              <a:lnSpc>
                <a:spcPct val="100000"/>
              </a:lnSpc>
              <a:spcBef>
                <a:spcPts val="800"/>
              </a:spcBef>
              <a:defRPr/>
            </a:lvl3pPr>
            <a:lvl4pPr>
              <a:lnSpc>
                <a:spcPct val="100000"/>
              </a:lnSpc>
              <a:spcBef>
                <a:spcPts val="800"/>
              </a:spcBef>
              <a:defRPr/>
            </a:lvl4pPr>
            <a:lvl5pPr>
              <a:lnSpc>
                <a:spcPct val="100000"/>
              </a:lnSpc>
              <a:spcBef>
                <a:spcPts val="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70077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Column Layout No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79C9-302D-464F-A469-3CBAD738EC10}"/>
              </a:ext>
            </a:extLst>
          </p:cNvPr>
          <p:cNvSpPr>
            <a:spLocks noGrp="1"/>
          </p:cNvSpPr>
          <p:nvPr>
            <p:ph type="title" hasCustomPrompt="1"/>
          </p:nvPr>
        </p:nvSpPr>
        <p:spPr/>
        <p:txBody>
          <a:bodyPr/>
          <a:lstStyle>
            <a:lvl1pPr>
              <a:defRPr sz="1800"/>
            </a:lvl1pPr>
          </a:lstStyle>
          <a:p>
            <a:r>
              <a:rPr lang="en-US" dirty="0"/>
              <a:t>Key Takeaway/Implication (&lt;15 words)</a:t>
            </a:r>
          </a:p>
        </p:txBody>
      </p:sp>
      <p:sp>
        <p:nvSpPr>
          <p:cNvPr id="3" name="Slide Number Placeholder 2">
            <a:extLst>
              <a:ext uri="{FF2B5EF4-FFF2-40B4-BE49-F238E27FC236}">
                <a16:creationId xmlns:a16="http://schemas.microsoft.com/office/drawing/2014/main" id="{BFAD7EC3-7CAA-494F-A781-E41052B5DFB5}"/>
              </a:ext>
            </a:extLst>
          </p:cNvPr>
          <p:cNvSpPr>
            <a:spLocks noGrp="1"/>
          </p:cNvSpPr>
          <p:nvPr>
            <p:ph type="sldNum" sz="quarter" idx="10"/>
          </p:nvPr>
        </p:nvSpPr>
        <p:spPr/>
        <p:txBody>
          <a:bodyPr/>
          <a:lstStyle/>
          <a:p>
            <a:fld id="{A82C3BC0-3EBF-3C4C-A3D8-795624EBC6AA}" type="slidenum">
              <a:rPr lang="en-US" smtClean="0"/>
              <a:pPr/>
              <a:t>‹#›</a:t>
            </a:fld>
            <a:endParaRPr lang="en-US"/>
          </a:p>
        </p:txBody>
      </p:sp>
      <p:sp>
        <p:nvSpPr>
          <p:cNvPr id="7" name="Content Placeholder 7">
            <a:extLst>
              <a:ext uri="{FF2B5EF4-FFF2-40B4-BE49-F238E27FC236}">
                <a16:creationId xmlns:a16="http://schemas.microsoft.com/office/drawing/2014/main" id="{1E33C0CF-060D-6543-B045-3E6090A9CFBB}"/>
              </a:ext>
            </a:extLst>
          </p:cNvPr>
          <p:cNvSpPr>
            <a:spLocks noGrp="1"/>
          </p:cNvSpPr>
          <p:nvPr>
            <p:ph sz="quarter" idx="11" hasCustomPrompt="1"/>
          </p:nvPr>
        </p:nvSpPr>
        <p:spPr>
          <a:xfrm>
            <a:off x="342900" y="821758"/>
            <a:ext cx="8496300" cy="442141"/>
          </a:xfrm>
        </p:spPr>
        <p:txBody>
          <a:bodyPr/>
          <a:lstStyle>
            <a:lvl1pPr>
              <a:lnSpc>
                <a:spcPct val="100000"/>
              </a:lnSpc>
              <a:defRPr sz="900"/>
            </a:lvl1pPr>
            <a:lvl2pPr>
              <a:lnSpc>
                <a:spcPct val="100000"/>
              </a:lnSpc>
              <a:spcBef>
                <a:spcPts val="800"/>
              </a:spcBef>
              <a:defRPr/>
            </a:lvl2pPr>
            <a:lvl3pPr>
              <a:lnSpc>
                <a:spcPct val="100000"/>
              </a:lnSpc>
              <a:spcBef>
                <a:spcPts val="800"/>
              </a:spcBef>
              <a:defRPr/>
            </a:lvl3pPr>
            <a:lvl4pPr>
              <a:lnSpc>
                <a:spcPct val="100000"/>
              </a:lnSpc>
              <a:spcBef>
                <a:spcPts val="800"/>
              </a:spcBef>
              <a:defRPr/>
            </a:lvl4pPr>
            <a:lvl5pPr>
              <a:lnSpc>
                <a:spcPct val="100000"/>
              </a:lnSpc>
              <a:spcBef>
                <a:spcPts val="800"/>
              </a:spcBef>
              <a:defRPr/>
            </a:lvl5pPr>
          </a:lstStyle>
          <a:p>
            <a:r>
              <a:rPr lang="en-US" dirty="0"/>
              <a:t>Text outlining data that supports key takeaway or implication.  This is where you go into more detail around what the data is showing.  Try and keep this section to 2-4 sentences to allow enough space on the slide for the supporting charts and data points that you include below.</a:t>
            </a:r>
          </a:p>
        </p:txBody>
      </p:sp>
      <p:sp>
        <p:nvSpPr>
          <p:cNvPr id="5" name="Text Placeholder 4">
            <a:extLst>
              <a:ext uri="{FF2B5EF4-FFF2-40B4-BE49-F238E27FC236}">
                <a16:creationId xmlns:a16="http://schemas.microsoft.com/office/drawing/2014/main" id="{762818AD-B2E5-C44B-93BC-F2C9B3B63D3B}"/>
              </a:ext>
            </a:extLst>
          </p:cNvPr>
          <p:cNvSpPr>
            <a:spLocks noGrp="1"/>
          </p:cNvSpPr>
          <p:nvPr>
            <p:ph type="body" sz="quarter" idx="12" hasCustomPrompt="1"/>
          </p:nvPr>
        </p:nvSpPr>
        <p:spPr>
          <a:xfrm>
            <a:off x="342900" y="255995"/>
            <a:ext cx="8496300" cy="150405"/>
          </a:xfrm>
        </p:spPr>
        <p:txBody>
          <a:bodyPr/>
          <a:lstStyle>
            <a:lvl1pPr>
              <a:defRPr sz="900" b="1">
                <a:solidFill>
                  <a:schemeClr val="accent2"/>
                </a:solidFill>
              </a:defRPr>
            </a:lvl1pPr>
            <a:lvl2pPr>
              <a:defRPr sz="900" b="1">
                <a:solidFill>
                  <a:schemeClr val="accent2"/>
                </a:solidFill>
              </a:defRPr>
            </a:lvl2pPr>
            <a:lvl3pPr>
              <a:defRPr sz="900" b="1">
                <a:solidFill>
                  <a:schemeClr val="accent2"/>
                </a:solidFill>
              </a:defRPr>
            </a:lvl3pPr>
            <a:lvl4pPr>
              <a:defRPr sz="900" b="1">
                <a:solidFill>
                  <a:schemeClr val="accent2"/>
                </a:solidFill>
              </a:defRPr>
            </a:lvl4pPr>
            <a:lvl5pPr>
              <a:defRPr sz="900" b="1">
                <a:solidFill>
                  <a:schemeClr val="accent2"/>
                </a:solidFill>
              </a:defRPr>
            </a:lvl5pPr>
          </a:lstStyle>
          <a:p>
            <a:pPr lvl="0"/>
            <a:r>
              <a:rPr lang="en-US" dirty="0"/>
              <a:t>SLIDE DESCRIPTION (1-2 WORDS. IE. PURCHASE DRIVERS, CONSUMER PROFILE) </a:t>
            </a:r>
          </a:p>
        </p:txBody>
      </p:sp>
      <p:sp>
        <p:nvSpPr>
          <p:cNvPr id="8" name="Text Placeholder 2">
            <a:extLst>
              <a:ext uri="{FF2B5EF4-FFF2-40B4-BE49-F238E27FC236}">
                <a16:creationId xmlns:a16="http://schemas.microsoft.com/office/drawing/2014/main" id="{1E4E9A02-C8BE-B644-B314-3A68F4F8EEA8}"/>
              </a:ext>
            </a:extLst>
          </p:cNvPr>
          <p:cNvSpPr>
            <a:spLocks noGrp="1"/>
          </p:cNvSpPr>
          <p:nvPr>
            <p:ph type="body" sz="quarter" idx="15" hasCustomPrompt="1"/>
          </p:nvPr>
        </p:nvSpPr>
        <p:spPr>
          <a:xfrm>
            <a:off x="342899" y="4802066"/>
            <a:ext cx="6864145" cy="341434"/>
          </a:xfrm>
          <a:prstGeom prst="rect">
            <a:avLst/>
          </a:prstGeom>
        </p:spPr>
        <p:txBody>
          <a:bodyPr anchor="ctr">
            <a:noAutofit/>
          </a:bodyPr>
          <a:lstStyle>
            <a:lvl1pPr marL="233363" marR="0" indent="-233363" algn="l" defTabSz="914400" rtl="0" eaLnBrk="1" fontAlgn="auto" latinLnBrk="0" hangingPunct="1">
              <a:lnSpc>
                <a:spcPct val="100000"/>
              </a:lnSpc>
              <a:spcBef>
                <a:spcPts val="0"/>
              </a:spcBef>
              <a:spcAft>
                <a:spcPts val="0"/>
              </a:spcAft>
              <a:buClrTx/>
              <a:buSzTx/>
              <a:buFont typeface="Wingdings" charset="2"/>
              <a:buNone/>
              <a:tabLst/>
              <a:defRPr sz="800" b="0" spc="0">
                <a:solidFill>
                  <a:schemeClr val="tx1"/>
                </a:solidFill>
                <a:latin typeface="+mn-lt"/>
              </a:defRPr>
            </a:lvl1pPr>
          </a:lstStyle>
          <a:p>
            <a:pPr lvl="0"/>
            <a:r>
              <a:rPr lang="en-US" sz="900" dirty="0"/>
              <a:t>Q: Survey Question or Questions that were used in analysis on this slide. You can also use this space for other important footnotes, sig. testing, etc.</a:t>
            </a:r>
          </a:p>
        </p:txBody>
      </p:sp>
    </p:spTree>
    <p:extLst>
      <p:ext uri="{BB962C8B-B14F-4D97-AF65-F5344CB8AC3E}">
        <p14:creationId xmlns:p14="http://schemas.microsoft.com/office/powerpoint/2010/main" val="277577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ouble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79C9-302D-464F-A469-3CBAD738EC10}"/>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FAD7EC3-7CAA-494F-A781-E41052B5DFB5}"/>
              </a:ext>
            </a:extLst>
          </p:cNvPr>
          <p:cNvSpPr>
            <a:spLocks noGrp="1"/>
          </p:cNvSpPr>
          <p:nvPr>
            <p:ph type="sldNum" sz="quarter" idx="10"/>
          </p:nvPr>
        </p:nvSpPr>
        <p:spPr/>
        <p:txBody>
          <a:bodyPr/>
          <a:lstStyle/>
          <a:p>
            <a:fld id="{A82C3BC0-3EBF-3C4C-A3D8-795624EBC6AA}" type="slidenum">
              <a:rPr lang="en-US" smtClean="0"/>
              <a:pPr/>
              <a:t>‹#›</a:t>
            </a:fld>
            <a:endParaRPr lang="en-US"/>
          </a:p>
        </p:txBody>
      </p:sp>
      <p:sp>
        <p:nvSpPr>
          <p:cNvPr id="8" name="Content Placeholder 7">
            <a:extLst>
              <a:ext uri="{FF2B5EF4-FFF2-40B4-BE49-F238E27FC236}">
                <a16:creationId xmlns:a16="http://schemas.microsoft.com/office/drawing/2014/main" id="{FD949C15-375B-2C40-A13B-BA709D0C5147}"/>
              </a:ext>
            </a:extLst>
          </p:cNvPr>
          <p:cNvSpPr>
            <a:spLocks noGrp="1"/>
          </p:cNvSpPr>
          <p:nvPr>
            <p:ph sz="quarter" idx="11"/>
          </p:nvPr>
        </p:nvSpPr>
        <p:spPr>
          <a:xfrm>
            <a:off x="342900" y="1352550"/>
            <a:ext cx="4923163" cy="3238500"/>
          </a:xfrm>
        </p:spPr>
        <p:txBody>
          <a:bodyPr/>
          <a:lstStyle>
            <a:lvl1pPr>
              <a:lnSpc>
                <a:spcPct val="100000"/>
              </a:lnSpc>
              <a:defRPr/>
            </a:lvl1pPr>
            <a:lvl2pPr>
              <a:lnSpc>
                <a:spcPct val="100000"/>
              </a:lnSpc>
              <a:spcBef>
                <a:spcPts val="800"/>
              </a:spcBef>
              <a:defRPr/>
            </a:lvl2pPr>
            <a:lvl3pPr>
              <a:lnSpc>
                <a:spcPct val="100000"/>
              </a:lnSpc>
              <a:spcBef>
                <a:spcPts val="800"/>
              </a:spcBef>
              <a:defRPr/>
            </a:lvl3pPr>
            <a:lvl4pPr>
              <a:lnSpc>
                <a:spcPct val="100000"/>
              </a:lnSpc>
              <a:spcBef>
                <a:spcPts val="800"/>
              </a:spcBef>
              <a:defRPr/>
            </a:lvl4pPr>
            <a:lvl5pPr>
              <a:lnSpc>
                <a:spcPct val="100000"/>
              </a:lnSpc>
              <a:spcBef>
                <a:spcPts val="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a:extLst>
              <a:ext uri="{FF2B5EF4-FFF2-40B4-BE49-F238E27FC236}">
                <a16:creationId xmlns:a16="http://schemas.microsoft.com/office/drawing/2014/main" id="{872B6F38-660A-844D-A5FE-05D7B6AB882E}"/>
              </a:ext>
            </a:extLst>
          </p:cNvPr>
          <p:cNvSpPr>
            <a:spLocks noGrp="1"/>
          </p:cNvSpPr>
          <p:nvPr>
            <p:ph type="body" sz="quarter" idx="14"/>
          </p:nvPr>
        </p:nvSpPr>
        <p:spPr>
          <a:xfrm>
            <a:off x="349251" y="742950"/>
            <a:ext cx="8464549" cy="305430"/>
          </a:xfrm>
        </p:spPr>
        <p:txBody>
          <a:bodyPr anchor="ctr"/>
          <a:lstStyle>
            <a:lvl1pPr>
              <a:spcBef>
                <a:spcPts val="0"/>
              </a:spcBef>
              <a:defRPr sz="1800" b="1" cap="all" baseline="0">
                <a:solidFill>
                  <a:schemeClr val="accent2"/>
                </a:solidFill>
              </a:defRPr>
            </a:lvl1pPr>
          </a:lstStyle>
          <a:p>
            <a:pPr lvl="0"/>
            <a:r>
              <a:rPr lang="en-US" noProof="0"/>
              <a:t>Click to edit Master text styles</a:t>
            </a:r>
          </a:p>
        </p:txBody>
      </p:sp>
      <p:sp>
        <p:nvSpPr>
          <p:cNvPr id="6" name="Content Placeholder 7">
            <a:extLst>
              <a:ext uri="{FF2B5EF4-FFF2-40B4-BE49-F238E27FC236}">
                <a16:creationId xmlns:a16="http://schemas.microsoft.com/office/drawing/2014/main" id="{2B5B32B3-58B9-484F-9245-4DDB91F5BAB7}"/>
              </a:ext>
            </a:extLst>
          </p:cNvPr>
          <p:cNvSpPr>
            <a:spLocks noGrp="1"/>
          </p:cNvSpPr>
          <p:nvPr>
            <p:ph sz="quarter" idx="15"/>
          </p:nvPr>
        </p:nvSpPr>
        <p:spPr>
          <a:xfrm>
            <a:off x="5717754" y="1352550"/>
            <a:ext cx="3117774" cy="3238500"/>
          </a:xfrm>
        </p:spPr>
        <p:txBody>
          <a:bodyPr/>
          <a:lstStyle>
            <a:lvl1pPr>
              <a:lnSpc>
                <a:spcPct val="100000"/>
              </a:lnSpc>
              <a:defRPr/>
            </a:lvl1pPr>
            <a:lvl2pPr>
              <a:lnSpc>
                <a:spcPct val="100000"/>
              </a:lnSpc>
              <a:spcBef>
                <a:spcPts val="800"/>
              </a:spcBef>
              <a:defRPr/>
            </a:lvl2pPr>
            <a:lvl3pPr>
              <a:lnSpc>
                <a:spcPct val="100000"/>
              </a:lnSpc>
              <a:spcBef>
                <a:spcPts val="800"/>
              </a:spcBef>
              <a:defRPr/>
            </a:lvl3pPr>
            <a:lvl4pPr>
              <a:lnSpc>
                <a:spcPct val="100000"/>
              </a:lnSpc>
              <a:spcBef>
                <a:spcPts val="800"/>
              </a:spcBef>
              <a:defRPr/>
            </a:lvl4pPr>
            <a:lvl5pPr>
              <a:lnSpc>
                <a:spcPct val="100000"/>
              </a:lnSpc>
              <a:spcBef>
                <a:spcPts val="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3267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ngle Column Layout - Duoton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FF5785-9496-DF40-9AB2-6A5D5C4C0DDD}"/>
              </a:ext>
            </a:extLst>
          </p:cNvPr>
          <p:cNvSpPr/>
          <p:nvPr/>
        </p:nvSpPr>
        <p:spPr>
          <a:xfrm>
            <a:off x="0" y="1178806"/>
            <a:ext cx="9144000" cy="36232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8779C9-302D-464F-A469-3CBAD738EC10}"/>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FAD7EC3-7CAA-494F-A781-E41052B5DFB5}"/>
              </a:ext>
            </a:extLst>
          </p:cNvPr>
          <p:cNvSpPr>
            <a:spLocks noGrp="1"/>
          </p:cNvSpPr>
          <p:nvPr>
            <p:ph type="sldNum" sz="quarter" idx="10"/>
          </p:nvPr>
        </p:nvSpPr>
        <p:spPr/>
        <p:txBody>
          <a:bodyPr/>
          <a:lstStyle/>
          <a:p>
            <a:fld id="{A82C3BC0-3EBF-3C4C-A3D8-795624EBC6AA}" type="slidenum">
              <a:rPr lang="en-US" smtClean="0"/>
              <a:pPr/>
              <a:t>‹#›</a:t>
            </a:fld>
            <a:endParaRPr lang="en-US"/>
          </a:p>
        </p:txBody>
      </p:sp>
      <p:sp>
        <p:nvSpPr>
          <p:cNvPr id="8" name="Content Placeholder 7">
            <a:extLst>
              <a:ext uri="{FF2B5EF4-FFF2-40B4-BE49-F238E27FC236}">
                <a16:creationId xmlns:a16="http://schemas.microsoft.com/office/drawing/2014/main" id="{FD949C15-375B-2C40-A13B-BA709D0C5147}"/>
              </a:ext>
            </a:extLst>
          </p:cNvPr>
          <p:cNvSpPr>
            <a:spLocks noGrp="1"/>
          </p:cNvSpPr>
          <p:nvPr>
            <p:ph sz="quarter" idx="11"/>
          </p:nvPr>
        </p:nvSpPr>
        <p:spPr>
          <a:xfrm>
            <a:off x="342900" y="1352550"/>
            <a:ext cx="8496300" cy="3231520"/>
          </a:xfrm>
        </p:spPr>
        <p:txBody>
          <a:bodyPr/>
          <a:lstStyle>
            <a:lvl1pPr>
              <a:lnSpc>
                <a:spcPct val="100000"/>
              </a:lnSpc>
              <a:defRPr/>
            </a:lvl1pPr>
            <a:lvl2pPr>
              <a:lnSpc>
                <a:spcPct val="100000"/>
              </a:lnSpc>
              <a:spcBef>
                <a:spcPts val="800"/>
              </a:spcBef>
              <a:defRPr/>
            </a:lvl2pPr>
            <a:lvl3pPr>
              <a:lnSpc>
                <a:spcPct val="100000"/>
              </a:lnSpc>
              <a:spcBef>
                <a:spcPts val="800"/>
              </a:spcBef>
              <a:defRPr/>
            </a:lvl3pPr>
            <a:lvl4pPr>
              <a:lnSpc>
                <a:spcPct val="100000"/>
              </a:lnSpc>
              <a:spcBef>
                <a:spcPts val="800"/>
              </a:spcBef>
              <a:defRPr/>
            </a:lvl4pPr>
            <a:lvl5pPr>
              <a:lnSpc>
                <a:spcPct val="100000"/>
              </a:lnSpc>
              <a:spcBef>
                <a:spcPts val="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a:extLst>
              <a:ext uri="{FF2B5EF4-FFF2-40B4-BE49-F238E27FC236}">
                <a16:creationId xmlns:a16="http://schemas.microsoft.com/office/drawing/2014/main" id="{872B6F38-660A-844D-A5FE-05D7B6AB882E}"/>
              </a:ext>
            </a:extLst>
          </p:cNvPr>
          <p:cNvSpPr>
            <a:spLocks noGrp="1"/>
          </p:cNvSpPr>
          <p:nvPr>
            <p:ph type="body" sz="quarter" idx="14"/>
          </p:nvPr>
        </p:nvSpPr>
        <p:spPr>
          <a:xfrm>
            <a:off x="349251" y="742950"/>
            <a:ext cx="8464549" cy="305430"/>
          </a:xfrm>
        </p:spPr>
        <p:txBody>
          <a:bodyPr anchor="ctr"/>
          <a:lstStyle>
            <a:lvl1pPr>
              <a:spcBef>
                <a:spcPts val="0"/>
              </a:spcBef>
              <a:defRPr sz="1800" b="1" cap="all" baseline="0">
                <a:solidFill>
                  <a:schemeClr val="accent2"/>
                </a:solidFill>
              </a:defRPr>
            </a:lvl1pPr>
          </a:lstStyle>
          <a:p>
            <a:pPr lvl="0"/>
            <a:r>
              <a:rPr lang="en-US" noProof="0"/>
              <a:t>Click to edit Master text styles</a:t>
            </a:r>
          </a:p>
        </p:txBody>
      </p:sp>
    </p:spTree>
    <p:extLst>
      <p:ext uri="{BB962C8B-B14F-4D97-AF65-F5344CB8AC3E}">
        <p14:creationId xmlns:p14="http://schemas.microsoft.com/office/powerpoint/2010/main" val="165106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ingle Column Layout No Subhead - Duoton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FF5785-9496-DF40-9AB2-6A5D5C4C0DDD}"/>
              </a:ext>
            </a:extLst>
          </p:cNvPr>
          <p:cNvSpPr/>
          <p:nvPr/>
        </p:nvSpPr>
        <p:spPr>
          <a:xfrm>
            <a:off x="0" y="924233"/>
            <a:ext cx="9144000" cy="38778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8779C9-302D-464F-A469-3CBAD738EC10}"/>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FAD7EC3-7CAA-494F-A781-E41052B5DFB5}"/>
              </a:ext>
            </a:extLst>
          </p:cNvPr>
          <p:cNvSpPr>
            <a:spLocks noGrp="1"/>
          </p:cNvSpPr>
          <p:nvPr>
            <p:ph type="sldNum" sz="quarter" idx="10"/>
          </p:nvPr>
        </p:nvSpPr>
        <p:spPr/>
        <p:txBody>
          <a:bodyPr/>
          <a:lstStyle/>
          <a:p>
            <a:fld id="{A82C3BC0-3EBF-3C4C-A3D8-795624EBC6AA}" type="slidenum">
              <a:rPr lang="en-US" smtClean="0"/>
              <a:pPr/>
              <a:t>‹#›</a:t>
            </a:fld>
            <a:endParaRPr lang="en-US"/>
          </a:p>
        </p:txBody>
      </p:sp>
      <p:sp>
        <p:nvSpPr>
          <p:cNvPr id="8" name="Content Placeholder 7">
            <a:extLst>
              <a:ext uri="{FF2B5EF4-FFF2-40B4-BE49-F238E27FC236}">
                <a16:creationId xmlns:a16="http://schemas.microsoft.com/office/drawing/2014/main" id="{FD949C15-375B-2C40-A13B-BA709D0C5147}"/>
              </a:ext>
            </a:extLst>
          </p:cNvPr>
          <p:cNvSpPr>
            <a:spLocks noGrp="1"/>
          </p:cNvSpPr>
          <p:nvPr>
            <p:ph sz="quarter" idx="11"/>
          </p:nvPr>
        </p:nvSpPr>
        <p:spPr>
          <a:xfrm>
            <a:off x="342900" y="1111045"/>
            <a:ext cx="8496300" cy="3473025"/>
          </a:xfrm>
        </p:spPr>
        <p:txBody>
          <a:bodyPr/>
          <a:lstStyle>
            <a:lvl1pPr>
              <a:lnSpc>
                <a:spcPct val="100000"/>
              </a:lnSpc>
              <a:defRPr/>
            </a:lvl1pPr>
            <a:lvl2pPr>
              <a:lnSpc>
                <a:spcPct val="100000"/>
              </a:lnSpc>
              <a:spcBef>
                <a:spcPts val="800"/>
              </a:spcBef>
              <a:defRPr/>
            </a:lvl2pPr>
            <a:lvl3pPr>
              <a:lnSpc>
                <a:spcPct val="100000"/>
              </a:lnSpc>
              <a:spcBef>
                <a:spcPts val="800"/>
              </a:spcBef>
              <a:defRPr/>
            </a:lvl3pPr>
            <a:lvl4pPr>
              <a:lnSpc>
                <a:spcPct val="100000"/>
              </a:lnSpc>
              <a:spcBef>
                <a:spcPts val="800"/>
              </a:spcBef>
              <a:defRPr/>
            </a:lvl4pPr>
            <a:lvl5pPr>
              <a:lnSpc>
                <a:spcPct val="100000"/>
              </a:lnSpc>
              <a:spcBef>
                <a:spcPts val="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6704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3A5FF7-29C5-8540-A524-BD431EF94F07}"/>
              </a:ext>
            </a:extLst>
          </p:cNvPr>
          <p:cNvSpPr/>
          <p:nvPr userDrawn="1"/>
        </p:nvSpPr>
        <p:spPr>
          <a:xfrm>
            <a:off x="0" y="4795560"/>
            <a:ext cx="9144000" cy="3479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Placeholder 1">
            <a:extLst>
              <a:ext uri="{FF2B5EF4-FFF2-40B4-BE49-F238E27FC236}">
                <a16:creationId xmlns:a16="http://schemas.microsoft.com/office/drawing/2014/main" id="{C6ECF8A5-52C9-ED45-B9F6-729CAA67E897}"/>
              </a:ext>
            </a:extLst>
          </p:cNvPr>
          <p:cNvSpPr>
            <a:spLocks noGrp="1"/>
          </p:cNvSpPr>
          <p:nvPr>
            <p:ph type="title"/>
          </p:nvPr>
        </p:nvSpPr>
        <p:spPr>
          <a:xfrm>
            <a:off x="349249" y="285750"/>
            <a:ext cx="8467344" cy="442140"/>
          </a:xfrm>
          <a:prstGeom prst="rect">
            <a:avLst/>
          </a:prstGeom>
        </p:spPr>
        <p:txBody>
          <a:bodyPr vert="horz" lIns="0" tIns="0" rIns="0" bIns="0" rtlCol="0" anchor="b" anchorCtr="0">
            <a:noAutofit/>
          </a:bodyPr>
          <a:lstStyle/>
          <a:p>
            <a:r>
              <a:rPr lang="en-US" noProof="0"/>
              <a:t>Click to edit Master title style</a:t>
            </a:r>
            <a:endParaRPr lang="en-US" noProof="0" dirty="0"/>
          </a:p>
        </p:txBody>
      </p:sp>
      <p:sp>
        <p:nvSpPr>
          <p:cNvPr id="8" name="Text Placeholder 2">
            <a:extLst>
              <a:ext uri="{FF2B5EF4-FFF2-40B4-BE49-F238E27FC236}">
                <a16:creationId xmlns:a16="http://schemas.microsoft.com/office/drawing/2014/main" id="{2EF0D3C6-68A1-3F40-B7B4-6647EB2AB62C}"/>
              </a:ext>
            </a:extLst>
          </p:cNvPr>
          <p:cNvSpPr>
            <a:spLocks noGrp="1"/>
          </p:cNvSpPr>
          <p:nvPr>
            <p:ph type="body" idx="1"/>
          </p:nvPr>
        </p:nvSpPr>
        <p:spPr>
          <a:xfrm>
            <a:off x="349249" y="1371600"/>
            <a:ext cx="8490395" cy="32194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Slide Number Placeholder 5">
            <a:extLst>
              <a:ext uri="{FF2B5EF4-FFF2-40B4-BE49-F238E27FC236}">
                <a16:creationId xmlns:a16="http://schemas.microsoft.com/office/drawing/2014/main" id="{D1B734E3-A5BB-AA48-996B-AE456FDD101E}"/>
              </a:ext>
            </a:extLst>
          </p:cNvPr>
          <p:cNvSpPr>
            <a:spLocks noGrp="1"/>
          </p:cNvSpPr>
          <p:nvPr>
            <p:ph type="sldNum" sz="quarter" idx="4"/>
          </p:nvPr>
        </p:nvSpPr>
        <p:spPr>
          <a:xfrm>
            <a:off x="8551913" y="4802065"/>
            <a:ext cx="287732" cy="306493"/>
          </a:xfrm>
          <a:prstGeom prst="rect">
            <a:avLst/>
          </a:prstGeom>
        </p:spPr>
        <p:txBody>
          <a:bodyPr vert="horz" lIns="0" tIns="0" rIns="0" bIns="0" rtlCol="0" anchor="ctr" anchorCtr="0"/>
          <a:lstStyle>
            <a:lvl1pPr algn="r">
              <a:defRPr sz="1000" b="1">
                <a:solidFill>
                  <a:schemeClr val="tx1"/>
                </a:solidFill>
                <a:latin typeface="Century Gothic" panose="020B0502020202020204" pitchFamily="34" charset="0"/>
              </a:defRPr>
            </a:lvl1pPr>
          </a:lstStyle>
          <a:p>
            <a:fld id="{A82C3BC0-3EBF-3C4C-A3D8-795624EBC6AA}" type="slidenum">
              <a:rPr lang="en-US" smtClean="0"/>
              <a:pPr/>
              <a:t>‹#›</a:t>
            </a:fld>
            <a:endParaRPr lang="en-US"/>
          </a:p>
        </p:txBody>
      </p:sp>
      <p:pic>
        <p:nvPicPr>
          <p:cNvPr id="3" name="Graphic 2">
            <a:extLst>
              <a:ext uri="{FF2B5EF4-FFF2-40B4-BE49-F238E27FC236}">
                <a16:creationId xmlns:a16="http://schemas.microsoft.com/office/drawing/2014/main" id="{768CBBB1-B127-9E4D-AA86-EEEEC20E00FE}"/>
              </a:ext>
            </a:extLst>
          </p:cNvPr>
          <p:cNvPicPr>
            <a:picLocks noChangeAspect="1"/>
          </p:cNvPicPr>
          <p:nvPr userDrawn="1"/>
        </p:nvPicPr>
        <p:blipFill>
          <a:blip r:embed="rId19">
            <a:extLst>
              <a:ext uri="{96DAC541-7B7A-43D3-8B79-37D633B846F1}">
                <asvg:svgBlip xmlns:asvg="http://schemas.microsoft.com/office/drawing/2016/SVG/main" r:embed="rId20"/>
              </a:ext>
            </a:extLst>
          </a:blip>
          <a:srcRect/>
          <a:stretch/>
        </p:blipFill>
        <p:spPr>
          <a:xfrm>
            <a:off x="7286428" y="4857750"/>
            <a:ext cx="1200972" cy="221150"/>
          </a:xfrm>
          <a:prstGeom prst="rect">
            <a:avLst/>
          </a:prstGeom>
        </p:spPr>
      </p:pic>
    </p:spTree>
    <p:extLst>
      <p:ext uri="{BB962C8B-B14F-4D97-AF65-F5344CB8AC3E}">
        <p14:creationId xmlns:p14="http://schemas.microsoft.com/office/powerpoint/2010/main" val="541185060"/>
      </p:ext>
    </p:extLst>
  </p:cSld>
  <p:clrMap bg1="lt1" tx1="dk1" bg2="lt2" tx2="dk2" accent1="accent1" accent2="accent2" accent3="accent3" accent4="accent4" accent5="accent5" accent6="accent6" hlink="hlink" folHlink="folHlink"/>
  <p:sldLayoutIdLst>
    <p:sldLayoutId id="2147484351" r:id="rId1"/>
    <p:sldLayoutId id="2147484385" r:id="rId2"/>
    <p:sldLayoutId id="2147484356" r:id="rId3"/>
    <p:sldLayoutId id="2147484387" r:id="rId4"/>
    <p:sldLayoutId id="2147484359" r:id="rId5"/>
    <p:sldLayoutId id="2147484378" r:id="rId6"/>
    <p:sldLayoutId id="2147484360" r:id="rId7"/>
    <p:sldLayoutId id="2147484361" r:id="rId8"/>
    <p:sldLayoutId id="2147484375" r:id="rId9"/>
    <p:sldLayoutId id="2147484362" r:id="rId10"/>
    <p:sldLayoutId id="2147484374" r:id="rId11"/>
    <p:sldLayoutId id="2147484363" r:id="rId12"/>
    <p:sldLayoutId id="2147484364" r:id="rId13"/>
    <p:sldLayoutId id="2147484367" r:id="rId14"/>
    <p:sldLayoutId id="2147484369" r:id="rId15"/>
    <p:sldLayoutId id="2147484437" r:id="rId16"/>
    <p:sldLayoutId id="2147484438" r:id="rId17"/>
  </p:sldLayoutIdLst>
  <p:hf hdr="0" ftr="0" dt="0"/>
  <p:txStyles>
    <p:titleStyle>
      <a:lvl1pPr algn="l" defTabSz="685800" rtl="0" eaLnBrk="1" latinLnBrk="0" hangingPunct="1">
        <a:lnSpc>
          <a:spcPct val="90000"/>
        </a:lnSpc>
        <a:spcBef>
          <a:spcPct val="0"/>
        </a:spcBef>
        <a:buNone/>
        <a:defRPr sz="3000" b="1" kern="1200">
          <a:solidFill>
            <a:schemeClr val="tx1"/>
          </a:solidFill>
          <a:latin typeface="Century Gothic" panose="020B0502020202020204" pitchFamily="34" charset="0"/>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Century Gothic" panose="020B0502020202020204" pitchFamily="34" charset="0"/>
          <a:ea typeface="+mn-ea"/>
          <a:cs typeface="+mn-cs"/>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Century Gothic" panose="020B0502020202020204" pitchFamily="34" charset="0"/>
          <a:ea typeface="+mn-ea"/>
          <a:cs typeface="+mn-cs"/>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Century Gothic" panose="020B0502020202020204" pitchFamily="34" charset="0"/>
          <a:ea typeface="+mn-ea"/>
          <a:cs typeface="+mn-cs"/>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Century Gothic" panose="020B0502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80">
          <p15:clr>
            <a:srgbClr val="F26B43"/>
          </p15:clr>
        </p15:guide>
        <p15:guide id="3" orient="horz" pos="2892">
          <p15:clr>
            <a:srgbClr val="F26B43"/>
          </p15:clr>
        </p15:guide>
        <p15:guide id="4" orient="horz" pos="180">
          <p15:clr>
            <a:srgbClr val="F26B43"/>
          </p15:clr>
        </p15:guide>
        <p15:guide id="5" orient="horz" pos="852">
          <p15:clr>
            <a:srgbClr val="F26B43"/>
          </p15:clr>
        </p15:guide>
        <p15:guide id="6" pos="216">
          <p15:clr>
            <a:srgbClr val="F26B43"/>
          </p15:clr>
        </p15:guide>
        <p15:guide id="7" pos="5568">
          <p15:clr>
            <a:srgbClr val="F26B43"/>
          </p15:clr>
        </p15:guide>
        <p15:guide id="8" orient="horz" pos="468">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jpeg"/><Relationship Id="rId7" Type="http://schemas.openxmlformats.org/officeDocument/2006/relationships/image" Target="../media/image2.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4.sv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chart" Target="../charts/chart5.xml"/><Relationship Id="rId7" Type="http://schemas.openxmlformats.org/officeDocument/2006/relationships/image" Target="../media/image23.jp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17.png"/><Relationship Id="rId4" Type="http://schemas.openxmlformats.org/officeDocument/2006/relationships/chart" Target="../charts/chart6.xml"/><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chart" Target="../charts/chart7.xml"/><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25.png"/><Relationship Id="rId4" Type="http://schemas.openxmlformats.org/officeDocument/2006/relationships/chart" Target="../charts/chart8.xml"/><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7.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image" Target="../media/image22.png"/><Relationship Id="rId9"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8.png"/><Relationship Id="rId1" Type="http://schemas.openxmlformats.org/officeDocument/2006/relationships/slideLayout" Target="../slideLayouts/slideLayout6.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3.jpg"/></Relationships>
</file>

<file path=ppt/slides/_rels/slide1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chart" Target="../charts/chart11.xml"/><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microsoft.com/office/2007/relationships/hdphoto" Target="../media/hdphoto1.wdp"/><Relationship Id="rId11" Type="http://schemas.openxmlformats.org/officeDocument/2006/relationships/image" Target="../media/image24.png"/><Relationship Id="rId5" Type="http://schemas.openxmlformats.org/officeDocument/2006/relationships/image" Target="../media/image25.png"/><Relationship Id="rId10" Type="http://schemas.openxmlformats.org/officeDocument/2006/relationships/image" Target="../media/image27.png"/><Relationship Id="rId4" Type="http://schemas.openxmlformats.org/officeDocument/2006/relationships/chart" Target="../charts/chart12.xml"/><Relationship Id="rId9" Type="http://schemas.openxmlformats.org/officeDocument/2006/relationships/image" Target="../media/image23.jpg"/></Relationships>
</file>

<file path=ppt/slides/_rels/slide17.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chart" Target="../charts/chart13.xml"/><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microsoft.com/office/2007/relationships/hdphoto" Target="../media/hdphoto1.wdp"/><Relationship Id="rId11" Type="http://schemas.openxmlformats.org/officeDocument/2006/relationships/image" Target="../media/image24.png"/><Relationship Id="rId5" Type="http://schemas.openxmlformats.org/officeDocument/2006/relationships/image" Target="../media/image25.png"/><Relationship Id="rId10" Type="http://schemas.openxmlformats.org/officeDocument/2006/relationships/image" Target="../media/image27.png"/><Relationship Id="rId4" Type="http://schemas.openxmlformats.org/officeDocument/2006/relationships/chart" Target="../charts/chart14.xml"/><Relationship Id="rId9" Type="http://schemas.openxmlformats.org/officeDocument/2006/relationships/image" Target="../media/image23.jpg"/></Relationships>
</file>

<file path=ppt/slides/_rels/slide18.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chart" Target="../charts/chart15.xml"/><Relationship Id="rId7"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microsoft.com/office/2007/relationships/hdphoto" Target="../media/hdphoto1.wdp"/><Relationship Id="rId11" Type="http://schemas.openxmlformats.org/officeDocument/2006/relationships/image" Target="../media/image24.png"/><Relationship Id="rId5" Type="http://schemas.openxmlformats.org/officeDocument/2006/relationships/image" Target="../media/image25.png"/><Relationship Id="rId10" Type="http://schemas.openxmlformats.org/officeDocument/2006/relationships/image" Target="../media/image27.png"/><Relationship Id="rId4" Type="http://schemas.openxmlformats.org/officeDocument/2006/relationships/chart" Target="../charts/chart16.xml"/><Relationship Id="rId9" Type="http://schemas.openxmlformats.org/officeDocument/2006/relationships/image" Target="../media/image2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16.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chart" Target="../charts/chart22.xml"/><Relationship Id="rId3" Type="http://schemas.openxmlformats.org/officeDocument/2006/relationships/image" Target="../media/image30.png"/><Relationship Id="rId7" Type="http://schemas.openxmlformats.org/officeDocument/2006/relationships/chart" Target="../charts/chart21.xml"/><Relationship Id="rId2" Type="http://schemas.openxmlformats.org/officeDocument/2006/relationships/chart" Target="../charts/chart18.xml"/><Relationship Id="rId1" Type="http://schemas.openxmlformats.org/officeDocument/2006/relationships/slideLayout" Target="../slideLayouts/slideLayout6.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20.sv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hart" Target="../charts/chart4.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food, meal, snack, cuisine&#10;&#10;Description automatically generated">
            <a:extLst>
              <a:ext uri="{FF2B5EF4-FFF2-40B4-BE49-F238E27FC236}">
                <a16:creationId xmlns:a16="http://schemas.microsoft.com/office/drawing/2014/main" id="{8ABA4DE2-78C3-DAA7-A32E-7600C323239E}"/>
              </a:ext>
            </a:extLst>
          </p:cNvPr>
          <p:cNvPicPr>
            <a:picLocks noChangeAspect="1"/>
          </p:cNvPicPr>
          <p:nvPr/>
        </p:nvPicPr>
        <p:blipFill rotWithShape="1">
          <a:blip r:embed="rId3"/>
          <a:srcRect l="34512" t="39316" r="7814" b="28242"/>
          <a:stretch/>
        </p:blipFill>
        <p:spPr>
          <a:xfrm>
            <a:off x="0" y="0"/>
            <a:ext cx="9144000" cy="5143500"/>
          </a:xfrm>
          <a:prstGeom prst="rect">
            <a:avLst/>
          </a:prstGeom>
        </p:spPr>
      </p:pic>
      <p:pic>
        <p:nvPicPr>
          <p:cNvPr id="11" name="Graphic 10">
            <a:extLst>
              <a:ext uri="{FF2B5EF4-FFF2-40B4-BE49-F238E27FC236}">
                <a16:creationId xmlns:a16="http://schemas.microsoft.com/office/drawing/2014/main" id="{D83C3FF8-E0DA-E14E-926D-EADF851B5AE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11391" y="0"/>
            <a:ext cx="3732609" cy="5143500"/>
          </a:xfrm>
          <a:prstGeom prst="rect">
            <a:avLst/>
          </a:prstGeom>
        </p:spPr>
      </p:pic>
      <p:sp>
        <p:nvSpPr>
          <p:cNvPr id="26" name="Rounded Rectangle 25">
            <a:extLst>
              <a:ext uri="{FF2B5EF4-FFF2-40B4-BE49-F238E27FC236}">
                <a16:creationId xmlns:a16="http://schemas.microsoft.com/office/drawing/2014/main" id="{38819673-45E9-074E-8C13-B96B7753B618}"/>
              </a:ext>
            </a:extLst>
          </p:cNvPr>
          <p:cNvSpPr/>
          <p:nvPr/>
        </p:nvSpPr>
        <p:spPr>
          <a:xfrm>
            <a:off x="1847325" y="897604"/>
            <a:ext cx="5535561" cy="3512349"/>
          </a:xfrm>
          <a:prstGeom prst="roundRect">
            <a:avLst>
              <a:gd name="adj" fmla="val 8652"/>
            </a:avLst>
          </a:prstGeom>
          <a:solidFill>
            <a:schemeClr val="bg1"/>
          </a:solidFill>
          <a:ln>
            <a:noFill/>
          </a:ln>
          <a:effectLst>
            <a:outerShdw blurRad="254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a:extLst>
              <a:ext uri="{FF2B5EF4-FFF2-40B4-BE49-F238E27FC236}">
                <a16:creationId xmlns:a16="http://schemas.microsoft.com/office/drawing/2014/main" id="{AE5582D8-89FC-314F-AC72-C274C33C1577}"/>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3069715" y="1212291"/>
            <a:ext cx="3004570" cy="553271"/>
          </a:xfrm>
          <a:prstGeom prst="rect">
            <a:avLst/>
          </a:prstGeom>
        </p:spPr>
      </p:pic>
      <p:sp>
        <p:nvSpPr>
          <p:cNvPr id="4" name="Title 3">
            <a:extLst>
              <a:ext uri="{FF2B5EF4-FFF2-40B4-BE49-F238E27FC236}">
                <a16:creationId xmlns:a16="http://schemas.microsoft.com/office/drawing/2014/main" id="{00C0627A-45DB-0A41-A5DC-71B71F934422}"/>
              </a:ext>
            </a:extLst>
          </p:cNvPr>
          <p:cNvSpPr>
            <a:spLocks noGrp="1"/>
          </p:cNvSpPr>
          <p:nvPr>
            <p:ph type="title"/>
          </p:nvPr>
        </p:nvSpPr>
        <p:spPr>
          <a:xfrm>
            <a:off x="2401172" y="2560175"/>
            <a:ext cx="4341655" cy="848252"/>
          </a:xfrm>
        </p:spPr>
        <p:txBody>
          <a:bodyPr anchor="ctr"/>
          <a:lstStyle/>
          <a:p>
            <a:pPr>
              <a:lnSpc>
                <a:spcPts val="3160"/>
              </a:lnSpc>
            </a:pPr>
            <a:r>
              <a:rPr lang="en-US" sz="2800" dirty="0"/>
              <a:t>Gardetto’s New Balance</a:t>
            </a:r>
            <a:br>
              <a:rPr lang="en-US" sz="2800" dirty="0"/>
            </a:br>
            <a:r>
              <a:rPr lang="en-US" sz="2800" dirty="0"/>
              <a:t>Snack Mix</a:t>
            </a:r>
          </a:p>
        </p:txBody>
      </p:sp>
      <p:sp>
        <p:nvSpPr>
          <p:cNvPr id="5" name="Text Placeholder 4">
            <a:extLst>
              <a:ext uri="{FF2B5EF4-FFF2-40B4-BE49-F238E27FC236}">
                <a16:creationId xmlns:a16="http://schemas.microsoft.com/office/drawing/2014/main" id="{B0B52B67-319E-6642-BB07-9A6B30BEDBA6}"/>
              </a:ext>
            </a:extLst>
          </p:cNvPr>
          <p:cNvSpPr>
            <a:spLocks noGrp="1"/>
          </p:cNvSpPr>
          <p:nvPr>
            <p:ph type="body" idx="1"/>
          </p:nvPr>
        </p:nvSpPr>
        <p:spPr>
          <a:xfrm>
            <a:off x="2617907" y="3661107"/>
            <a:ext cx="3908187" cy="264488"/>
          </a:xfrm>
        </p:spPr>
        <p:txBody>
          <a:bodyPr/>
          <a:lstStyle/>
          <a:p>
            <a:r>
              <a:rPr lang="en-US" dirty="0"/>
              <a:t>ALIENATION IHUT</a:t>
            </a:r>
            <a:endParaRPr lang="en-US" sz="1800" dirty="0"/>
          </a:p>
        </p:txBody>
      </p:sp>
      <p:cxnSp>
        <p:nvCxnSpPr>
          <p:cNvPr id="3" name="Straight Connector 2">
            <a:extLst>
              <a:ext uri="{FF2B5EF4-FFF2-40B4-BE49-F238E27FC236}">
                <a16:creationId xmlns:a16="http://schemas.microsoft.com/office/drawing/2014/main" id="{7DA85B56-AC8E-544A-B1F5-44DDAA6566DD}"/>
              </a:ext>
            </a:extLst>
          </p:cNvPr>
          <p:cNvCxnSpPr>
            <a:cxnSpLocks/>
          </p:cNvCxnSpPr>
          <p:nvPr/>
        </p:nvCxnSpPr>
        <p:spPr>
          <a:xfrm>
            <a:off x="4047424" y="2135933"/>
            <a:ext cx="104915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26" name="Picture 2" descr="General Mills Logo Vector (.AI) Free Download">
            <a:extLst>
              <a:ext uri="{FF2B5EF4-FFF2-40B4-BE49-F238E27FC236}">
                <a16:creationId xmlns:a16="http://schemas.microsoft.com/office/drawing/2014/main" id="{3CDB0C25-39A7-C445-A157-327FFBC314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2886" y="4040795"/>
            <a:ext cx="1456314" cy="849517"/>
          </a:xfrm>
          <a:prstGeom prst="rect">
            <a:avLst/>
          </a:prstGeom>
          <a:noFill/>
          <a:extLst>
            <a:ext uri="{909E8E84-426E-40DD-AFC4-6F175D3DCCD1}">
              <a14:hiddenFill xmlns:a14="http://schemas.microsoft.com/office/drawing/2010/main">
                <a:solidFill>
                  <a:srgbClr val="FFFFFF"/>
                </a:solidFill>
              </a14:hiddenFill>
            </a:ext>
          </a:extLst>
        </p:spPr>
      </p:pic>
      <p:sp>
        <p:nvSpPr>
          <p:cNvPr id="17" name="Text Placeholder 4">
            <a:extLst>
              <a:ext uri="{FF2B5EF4-FFF2-40B4-BE49-F238E27FC236}">
                <a16:creationId xmlns:a16="http://schemas.microsoft.com/office/drawing/2014/main" id="{A67B032A-438D-D44D-BD14-6E979498B9BC}"/>
              </a:ext>
            </a:extLst>
          </p:cNvPr>
          <p:cNvSpPr txBox="1">
            <a:spLocks/>
          </p:cNvSpPr>
          <p:nvPr/>
        </p:nvSpPr>
        <p:spPr bwMode="white">
          <a:xfrm>
            <a:off x="2617907" y="3958257"/>
            <a:ext cx="3908187" cy="264488"/>
          </a:xfrm>
          <a:prstGeom prst="rect">
            <a:avLst/>
          </a:prstGeom>
        </p:spPr>
        <p:txBody>
          <a:bodyPr vert="horz" lIns="0" tIns="0" rIns="0" bIns="0" rtlCol="0">
            <a:noAutofit/>
          </a:bodyPr>
          <a:lstStyle>
            <a:lvl1pPr marL="0" indent="0" algn="ctr" defTabSz="685800" rtl="0" eaLnBrk="1" latinLnBrk="0" hangingPunct="1">
              <a:lnSpc>
                <a:spcPct val="90000"/>
              </a:lnSpc>
              <a:spcBef>
                <a:spcPts val="750"/>
              </a:spcBef>
              <a:buFont typeface="Arial" panose="020B0604020202020204" pitchFamily="34" charset="0"/>
              <a:buNone/>
              <a:defRPr sz="1400" b="1" kern="1200" cap="all" baseline="0">
                <a:solidFill>
                  <a:schemeClr val="accent2"/>
                </a:solidFill>
                <a:latin typeface="Century Gothic" panose="020B0502020202020204" pitchFamily="34" charset="0"/>
                <a:ea typeface="+mn-ea"/>
                <a:cs typeface="+mn-cs"/>
              </a:defRPr>
            </a:lvl1pPr>
            <a:lvl2pPr marL="342900" indent="0" algn="l" defTabSz="685800" rtl="0" eaLnBrk="1" latinLnBrk="0" hangingPunct="1">
              <a:lnSpc>
                <a:spcPct val="90000"/>
              </a:lnSpc>
              <a:spcBef>
                <a:spcPts val="375"/>
              </a:spcBef>
              <a:buClr>
                <a:schemeClr val="accent1"/>
              </a:buClr>
              <a:buFont typeface="Arial" panose="020B0604020202020204" pitchFamily="34" charset="0"/>
              <a:buNone/>
              <a:defRPr sz="1500" kern="1200">
                <a:solidFill>
                  <a:schemeClr val="tx1">
                    <a:tint val="75000"/>
                  </a:schemeClr>
                </a:solidFill>
                <a:latin typeface="Century Gothic" panose="020B0502020202020204" pitchFamily="34" charset="0"/>
                <a:ea typeface="+mn-ea"/>
                <a:cs typeface="+mn-cs"/>
              </a:defRPr>
            </a:lvl2pPr>
            <a:lvl3pPr marL="685800" indent="0" algn="l" defTabSz="685800" rtl="0" eaLnBrk="1" latinLnBrk="0" hangingPunct="1">
              <a:lnSpc>
                <a:spcPct val="90000"/>
              </a:lnSpc>
              <a:spcBef>
                <a:spcPts val="375"/>
              </a:spcBef>
              <a:buClr>
                <a:schemeClr val="accent1"/>
              </a:buClr>
              <a:buFont typeface="Arial" panose="020B0604020202020204" pitchFamily="34" charset="0"/>
              <a:buNone/>
              <a:defRPr sz="1350" kern="1200">
                <a:solidFill>
                  <a:schemeClr val="tx1">
                    <a:tint val="75000"/>
                  </a:schemeClr>
                </a:solidFill>
                <a:latin typeface="Century Gothic" panose="020B0502020202020204" pitchFamily="34" charset="0"/>
                <a:ea typeface="+mn-ea"/>
                <a:cs typeface="+mn-cs"/>
              </a:defRPr>
            </a:lvl3pPr>
            <a:lvl4pPr marL="1028700" indent="0" algn="l" defTabSz="685800" rtl="0" eaLnBrk="1" latinLnBrk="0" hangingPunct="1">
              <a:lnSpc>
                <a:spcPct val="90000"/>
              </a:lnSpc>
              <a:spcBef>
                <a:spcPts val="375"/>
              </a:spcBef>
              <a:buClr>
                <a:schemeClr val="accent1"/>
              </a:buClr>
              <a:buFont typeface="Arial" panose="020B0604020202020204" pitchFamily="34" charset="0"/>
              <a:buNone/>
              <a:defRPr sz="1200" kern="1200">
                <a:solidFill>
                  <a:schemeClr val="tx1">
                    <a:tint val="75000"/>
                  </a:schemeClr>
                </a:solidFill>
                <a:latin typeface="Century Gothic" panose="020B0502020202020204" pitchFamily="34" charset="0"/>
                <a:ea typeface="+mn-ea"/>
                <a:cs typeface="+mn-cs"/>
              </a:defRPr>
            </a:lvl4pPr>
            <a:lvl5pPr marL="1371600" indent="0" algn="l" defTabSz="685800" rtl="0" eaLnBrk="1" latinLnBrk="0" hangingPunct="1">
              <a:lnSpc>
                <a:spcPct val="90000"/>
              </a:lnSpc>
              <a:spcBef>
                <a:spcPts val="375"/>
              </a:spcBef>
              <a:buClr>
                <a:schemeClr val="accent1"/>
              </a:buClr>
              <a:buFont typeface="Arial" panose="020B0604020202020204" pitchFamily="34" charset="0"/>
              <a:buNone/>
              <a:defRPr sz="1200" kern="1200">
                <a:solidFill>
                  <a:schemeClr val="tx1">
                    <a:tint val="75000"/>
                  </a:schemeClr>
                </a:solidFill>
                <a:latin typeface="Century Gothic" panose="020B0502020202020204" pitchFamily="34" charset="0"/>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r>
              <a:rPr lang="en-US" b="0" cap="none" dirty="0">
                <a:solidFill>
                  <a:schemeClr val="tx1"/>
                </a:solidFill>
              </a:rPr>
              <a:t>June 2023</a:t>
            </a:r>
          </a:p>
        </p:txBody>
      </p:sp>
      <p:sp>
        <p:nvSpPr>
          <p:cNvPr id="19" name="TextBox 18">
            <a:extLst>
              <a:ext uri="{FF2B5EF4-FFF2-40B4-BE49-F238E27FC236}">
                <a16:creationId xmlns:a16="http://schemas.microsoft.com/office/drawing/2014/main" id="{229E16F0-2941-1C4D-B64C-825B62367011}"/>
              </a:ext>
            </a:extLst>
          </p:cNvPr>
          <p:cNvSpPr txBox="1"/>
          <p:nvPr/>
        </p:nvSpPr>
        <p:spPr>
          <a:xfrm>
            <a:off x="7965480" y="3988099"/>
            <a:ext cx="856648" cy="246221"/>
          </a:xfrm>
          <a:prstGeom prst="rect">
            <a:avLst/>
          </a:prstGeom>
          <a:noFill/>
        </p:spPr>
        <p:txBody>
          <a:bodyPr wrap="square" rtlCol="0">
            <a:spAutoFit/>
          </a:bodyPr>
          <a:lstStyle/>
          <a:p>
            <a:pPr algn="l"/>
            <a:r>
              <a:rPr lang="en-US" sz="1000" dirty="0">
                <a:latin typeface="Century Gothic" panose="020B0502020202020204" pitchFamily="34" charset="0"/>
              </a:rPr>
              <a:t>Made for:</a:t>
            </a:r>
          </a:p>
        </p:txBody>
      </p:sp>
    </p:spTree>
    <p:extLst>
      <p:ext uri="{BB962C8B-B14F-4D97-AF65-F5344CB8AC3E}">
        <p14:creationId xmlns:p14="http://schemas.microsoft.com/office/powerpoint/2010/main" val="2972323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52A605-E12E-3A44-B6B3-2C23A780B28C}"/>
              </a:ext>
            </a:extLst>
          </p:cNvPr>
          <p:cNvSpPr>
            <a:spLocks noGrp="1"/>
          </p:cNvSpPr>
          <p:nvPr>
            <p:ph type="sldNum" sz="quarter" idx="10"/>
          </p:nvPr>
        </p:nvSpPr>
        <p:spPr/>
        <p:txBody>
          <a:bodyPr/>
          <a:lstStyle/>
          <a:p>
            <a:fld id="{A82C3BC0-3EBF-3C4C-A3D8-795624EBC6AA}" type="slidenum">
              <a:rPr lang="en-US" smtClean="0"/>
              <a:pPr/>
              <a:t>10</a:t>
            </a:fld>
            <a:endParaRPr lang="en-US"/>
          </a:p>
        </p:txBody>
      </p:sp>
      <p:sp>
        <p:nvSpPr>
          <p:cNvPr id="4" name="Title 3">
            <a:extLst>
              <a:ext uri="{FF2B5EF4-FFF2-40B4-BE49-F238E27FC236}">
                <a16:creationId xmlns:a16="http://schemas.microsoft.com/office/drawing/2014/main" id="{9D7ADAFF-B7E8-D14F-A74B-31C56EB0A0B2}"/>
              </a:ext>
            </a:extLst>
          </p:cNvPr>
          <p:cNvSpPr>
            <a:spLocks noGrp="1"/>
          </p:cNvSpPr>
          <p:nvPr>
            <p:ph type="title"/>
          </p:nvPr>
        </p:nvSpPr>
        <p:spPr>
          <a:xfrm>
            <a:off x="349250" y="1952469"/>
            <a:ext cx="8464549" cy="655095"/>
          </a:xfrm>
        </p:spPr>
        <p:txBody>
          <a:bodyPr/>
          <a:lstStyle/>
          <a:p>
            <a:r>
              <a:rPr lang="en-US" dirty="0"/>
              <a:t>Specific Gardetto’s Snack Mix Piece Impressions</a:t>
            </a:r>
          </a:p>
        </p:txBody>
      </p:sp>
    </p:spTree>
    <p:extLst>
      <p:ext uri="{BB962C8B-B14F-4D97-AF65-F5344CB8AC3E}">
        <p14:creationId xmlns:p14="http://schemas.microsoft.com/office/powerpoint/2010/main" val="618097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753CA2EA-BB20-F10E-F0FE-EB635E802057}"/>
              </a:ext>
            </a:extLst>
          </p:cNvPr>
          <p:cNvGrpSpPr/>
          <p:nvPr/>
        </p:nvGrpSpPr>
        <p:grpSpPr>
          <a:xfrm>
            <a:off x="-1293002" y="1663585"/>
            <a:ext cx="7158450" cy="2701787"/>
            <a:chOff x="-1331588" y="1199869"/>
            <a:chExt cx="9765291" cy="1075498"/>
          </a:xfrm>
        </p:grpSpPr>
        <p:graphicFrame>
          <p:nvGraphicFramePr>
            <p:cNvPr id="30" name="Chart 29">
              <a:extLst>
                <a:ext uri="{FF2B5EF4-FFF2-40B4-BE49-F238E27FC236}">
                  <a16:creationId xmlns:a16="http://schemas.microsoft.com/office/drawing/2014/main" id="{D80008A1-D047-8B71-55ED-BACF34E3BF61}"/>
                </a:ext>
              </a:extLst>
            </p:cNvPr>
            <p:cNvGraphicFramePr/>
            <p:nvPr>
              <p:extLst>
                <p:ext uri="{D42A27DB-BD31-4B8C-83A1-F6EECF244321}">
                  <p14:modId xmlns:p14="http://schemas.microsoft.com/office/powerpoint/2010/main" val="514016789"/>
                </p:ext>
              </p:extLst>
            </p:nvPr>
          </p:nvGraphicFramePr>
          <p:xfrm>
            <a:off x="3498195" y="1199869"/>
            <a:ext cx="4935508" cy="10754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1" name="Chart 30">
              <a:extLst>
                <a:ext uri="{FF2B5EF4-FFF2-40B4-BE49-F238E27FC236}">
                  <a16:creationId xmlns:a16="http://schemas.microsoft.com/office/drawing/2014/main" id="{1CA60E99-6B81-42F9-EB30-16915DBDCFDE}"/>
                </a:ext>
              </a:extLst>
            </p:cNvPr>
            <p:cNvGraphicFramePr/>
            <p:nvPr>
              <p:extLst>
                <p:ext uri="{D42A27DB-BD31-4B8C-83A1-F6EECF244321}">
                  <p14:modId xmlns:p14="http://schemas.microsoft.com/office/powerpoint/2010/main" val="2288607488"/>
                </p:ext>
              </p:extLst>
            </p:nvPr>
          </p:nvGraphicFramePr>
          <p:xfrm>
            <a:off x="-1331588" y="1199869"/>
            <a:ext cx="4935508" cy="1075498"/>
          </p:xfrm>
          <a:graphic>
            <a:graphicData uri="http://schemas.openxmlformats.org/drawingml/2006/chart">
              <c:chart xmlns:c="http://schemas.openxmlformats.org/drawingml/2006/chart" xmlns:r="http://schemas.openxmlformats.org/officeDocument/2006/relationships" r:id="rId4"/>
            </a:graphicData>
          </a:graphic>
        </p:graphicFrame>
      </p:grpSp>
      <p:sp>
        <p:nvSpPr>
          <p:cNvPr id="2" name="Title 1">
            <a:extLst>
              <a:ext uri="{FF2B5EF4-FFF2-40B4-BE49-F238E27FC236}">
                <a16:creationId xmlns:a16="http://schemas.microsoft.com/office/drawing/2014/main" id="{91C277FE-A026-482A-DE89-A89E20D32A90}"/>
              </a:ext>
            </a:extLst>
          </p:cNvPr>
          <p:cNvSpPr>
            <a:spLocks noGrp="1"/>
          </p:cNvSpPr>
          <p:nvPr>
            <p:ph type="title"/>
          </p:nvPr>
        </p:nvSpPr>
        <p:spPr/>
        <p:txBody>
          <a:bodyPr/>
          <a:lstStyle/>
          <a:p>
            <a:r>
              <a:rPr lang="en-US" dirty="0"/>
              <a:t>Shoppers generally like both pretzel pieces, they just want less of each.  </a:t>
            </a:r>
          </a:p>
        </p:txBody>
      </p:sp>
      <p:sp>
        <p:nvSpPr>
          <p:cNvPr id="3" name="Slide Number Placeholder 2">
            <a:extLst>
              <a:ext uri="{FF2B5EF4-FFF2-40B4-BE49-F238E27FC236}">
                <a16:creationId xmlns:a16="http://schemas.microsoft.com/office/drawing/2014/main" id="{714C50B1-9B6D-1B3A-713C-3571031E7305}"/>
              </a:ext>
            </a:extLst>
          </p:cNvPr>
          <p:cNvSpPr>
            <a:spLocks noGrp="1"/>
          </p:cNvSpPr>
          <p:nvPr>
            <p:ph type="sldNum" sz="quarter" idx="10"/>
          </p:nvPr>
        </p:nvSpPr>
        <p:spPr/>
        <p:txBody>
          <a:bodyPr/>
          <a:lstStyle/>
          <a:p>
            <a:fld id="{A82C3BC0-3EBF-3C4C-A3D8-795624EBC6AA}" type="slidenum">
              <a:rPr lang="en-US" smtClean="0"/>
              <a:pPr/>
              <a:t>11</a:t>
            </a:fld>
            <a:endParaRPr lang="en-US"/>
          </a:p>
        </p:txBody>
      </p:sp>
      <p:sp>
        <p:nvSpPr>
          <p:cNvPr id="4" name="Content Placeholder 3">
            <a:extLst>
              <a:ext uri="{FF2B5EF4-FFF2-40B4-BE49-F238E27FC236}">
                <a16:creationId xmlns:a16="http://schemas.microsoft.com/office/drawing/2014/main" id="{84CFAF0E-8ABA-2803-B09E-F82C5712276E}"/>
              </a:ext>
            </a:extLst>
          </p:cNvPr>
          <p:cNvSpPr>
            <a:spLocks noGrp="1"/>
          </p:cNvSpPr>
          <p:nvPr>
            <p:ph sz="quarter" idx="11"/>
          </p:nvPr>
        </p:nvSpPr>
        <p:spPr>
          <a:xfrm>
            <a:off x="342899" y="821758"/>
            <a:ext cx="8644673" cy="442141"/>
          </a:xfrm>
        </p:spPr>
        <p:txBody>
          <a:bodyPr/>
          <a:lstStyle/>
          <a:p>
            <a:r>
              <a:rPr lang="en-US" dirty="0"/>
              <a:t>The Pretzel pieces do not meet the goal JAR range for quantity. Only the Stick Pretzels contained in </a:t>
            </a:r>
            <a:r>
              <a:rPr lang="en-US" b="1" dirty="0">
                <a:solidFill>
                  <a:schemeClr val="accent3"/>
                </a:solidFill>
              </a:rPr>
              <a:t>Test 2 </a:t>
            </a:r>
            <a:r>
              <a:rPr lang="en-US" dirty="0"/>
              <a:t>meet the desired 70% mark</a:t>
            </a:r>
            <a:r>
              <a:rPr lang="en-US" b="1" dirty="0"/>
              <a:t>. </a:t>
            </a:r>
            <a:r>
              <a:rPr lang="en-US" dirty="0"/>
              <a:t>While </a:t>
            </a:r>
            <a:r>
              <a:rPr lang="en-US" b="1" dirty="0">
                <a:solidFill>
                  <a:schemeClr val="accent3"/>
                </a:solidFill>
              </a:rPr>
              <a:t>Test 2 micro mini </a:t>
            </a:r>
            <a:r>
              <a:rPr lang="en-US" dirty="0"/>
              <a:t>is significantly closer than </a:t>
            </a:r>
            <a:r>
              <a:rPr lang="en-US" b="1" dirty="0">
                <a:solidFill>
                  <a:schemeClr val="accent4"/>
                </a:solidFill>
              </a:rPr>
              <a:t>Control</a:t>
            </a:r>
            <a:r>
              <a:rPr lang="en-US" dirty="0"/>
              <a:t> and </a:t>
            </a:r>
            <a:r>
              <a:rPr lang="en-US" b="1" dirty="0">
                <a:solidFill>
                  <a:schemeClr val="accent1"/>
                </a:solidFill>
              </a:rPr>
              <a:t>Test 1</a:t>
            </a:r>
            <a:r>
              <a:rPr lang="en-US" dirty="0"/>
              <a:t> to falling within the acceptable JAR range, the number of pretzels still fails to fall in the acceptable range. </a:t>
            </a:r>
          </a:p>
        </p:txBody>
      </p:sp>
      <p:sp>
        <p:nvSpPr>
          <p:cNvPr id="5" name="Text Placeholder 4">
            <a:extLst>
              <a:ext uri="{FF2B5EF4-FFF2-40B4-BE49-F238E27FC236}">
                <a16:creationId xmlns:a16="http://schemas.microsoft.com/office/drawing/2014/main" id="{89B05FB4-A704-C610-5710-6EA7F7183F32}"/>
              </a:ext>
            </a:extLst>
          </p:cNvPr>
          <p:cNvSpPr>
            <a:spLocks noGrp="1"/>
          </p:cNvSpPr>
          <p:nvPr>
            <p:ph type="body" sz="quarter" idx="12"/>
          </p:nvPr>
        </p:nvSpPr>
        <p:spPr/>
        <p:txBody>
          <a:bodyPr/>
          <a:lstStyle/>
          <a:p>
            <a:r>
              <a:rPr lang="en-US" dirty="0"/>
              <a:t>SPECIFIC GARDETTO’S SNACK MIX PIECE PERCEPTIONS</a:t>
            </a:r>
          </a:p>
        </p:txBody>
      </p:sp>
      <p:sp>
        <p:nvSpPr>
          <p:cNvPr id="6" name="Text Placeholder 5">
            <a:extLst>
              <a:ext uri="{FF2B5EF4-FFF2-40B4-BE49-F238E27FC236}">
                <a16:creationId xmlns:a16="http://schemas.microsoft.com/office/drawing/2014/main" id="{BC892472-9CE2-12F0-AAFE-2BEF544EBFE6}"/>
              </a:ext>
            </a:extLst>
          </p:cNvPr>
          <p:cNvSpPr>
            <a:spLocks noGrp="1"/>
          </p:cNvSpPr>
          <p:nvPr>
            <p:ph type="body" sz="quarter" idx="15"/>
          </p:nvPr>
        </p:nvSpPr>
        <p:spPr/>
        <p:txBody>
          <a:bodyPr/>
          <a:lstStyle/>
          <a:p>
            <a:r>
              <a:rPr lang="en-US" sz="700" b="0" dirty="0"/>
              <a:t>Q: How much do you like or dislike the Stick Pretzel // Pretzel // Rye Chip piece in this Gardetto’s Snack Mix?</a:t>
            </a:r>
          </a:p>
          <a:p>
            <a:r>
              <a:rPr lang="en-US" sz="700" b="0" dirty="0"/>
              <a:t>Q: The amount of Stick Pretzel // Pretzel // Rye Chip pieces in this Gardetto’s Snack Mix is…</a:t>
            </a:r>
          </a:p>
        </p:txBody>
      </p:sp>
      <p:sp>
        <p:nvSpPr>
          <p:cNvPr id="7" name="TextBox 6">
            <a:extLst>
              <a:ext uri="{FF2B5EF4-FFF2-40B4-BE49-F238E27FC236}">
                <a16:creationId xmlns:a16="http://schemas.microsoft.com/office/drawing/2014/main" id="{6C5B14D8-75A6-5B47-0AA5-4C9589DEE2ED}"/>
              </a:ext>
            </a:extLst>
          </p:cNvPr>
          <p:cNvSpPr txBox="1"/>
          <p:nvPr/>
        </p:nvSpPr>
        <p:spPr>
          <a:xfrm>
            <a:off x="257452" y="1720899"/>
            <a:ext cx="1462955" cy="230832"/>
          </a:xfrm>
          <a:prstGeom prst="rect">
            <a:avLst/>
          </a:prstGeom>
          <a:solidFill>
            <a:schemeClr val="bg1"/>
          </a:solidFill>
        </p:spPr>
        <p:txBody>
          <a:bodyPr wrap="square" rtlCol="0" anchor="ctr">
            <a:spAutoFit/>
          </a:bodyPr>
          <a:lstStyle/>
          <a:p>
            <a:pPr marR="0" algn="ctr" defTabSz="914400" eaLnBrk="1" fontAlgn="auto" latinLnBrk="0" hangingPunct="1">
              <a:lnSpc>
                <a:spcPct val="100000"/>
              </a:lnSpc>
              <a:spcBef>
                <a:spcPts val="0"/>
              </a:spcBef>
              <a:spcAft>
                <a:spcPts val="0"/>
              </a:spcAft>
              <a:buClrTx/>
              <a:buSzTx/>
            </a:pPr>
            <a:r>
              <a:rPr lang="en-US" sz="900" spc="300" dirty="0">
                <a:ea typeface="Helvetica Neue Light" charset="0"/>
                <a:cs typeface="Helvetica Neue Light" charset="0"/>
              </a:rPr>
              <a:t>STICK PRETZEL</a:t>
            </a:r>
          </a:p>
        </p:txBody>
      </p:sp>
      <p:sp>
        <p:nvSpPr>
          <p:cNvPr id="8" name="TextBox 7">
            <a:extLst>
              <a:ext uri="{FF2B5EF4-FFF2-40B4-BE49-F238E27FC236}">
                <a16:creationId xmlns:a16="http://schemas.microsoft.com/office/drawing/2014/main" id="{58F3F6F2-B8C8-2382-0D97-408DA8A73E46}"/>
              </a:ext>
            </a:extLst>
          </p:cNvPr>
          <p:cNvSpPr txBox="1"/>
          <p:nvPr/>
        </p:nvSpPr>
        <p:spPr>
          <a:xfrm>
            <a:off x="304862" y="2547932"/>
            <a:ext cx="1229268" cy="230832"/>
          </a:xfrm>
          <a:prstGeom prst="rect">
            <a:avLst/>
          </a:prstGeom>
          <a:solidFill>
            <a:schemeClr val="bg1"/>
          </a:solidFill>
        </p:spPr>
        <p:txBody>
          <a:bodyPr wrap="square" rtlCol="0" anchor="ctr">
            <a:spAutoFit/>
          </a:bodyPr>
          <a:lstStyle/>
          <a:p>
            <a:pPr marR="0" algn="ctr" defTabSz="914400" eaLnBrk="1" fontAlgn="auto" latinLnBrk="0" hangingPunct="1">
              <a:lnSpc>
                <a:spcPct val="100000"/>
              </a:lnSpc>
              <a:spcBef>
                <a:spcPts val="0"/>
              </a:spcBef>
              <a:spcAft>
                <a:spcPts val="0"/>
              </a:spcAft>
              <a:buClrTx/>
              <a:buSzTx/>
            </a:pPr>
            <a:r>
              <a:rPr lang="en-US" sz="900" spc="300" dirty="0">
                <a:ea typeface="Helvetica Neue Light" charset="0"/>
                <a:cs typeface="Helvetica Neue Light" charset="0"/>
              </a:rPr>
              <a:t>PRETZEL</a:t>
            </a:r>
          </a:p>
        </p:txBody>
      </p:sp>
      <p:graphicFrame>
        <p:nvGraphicFramePr>
          <p:cNvPr id="28" name="Table 27">
            <a:extLst>
              <a:ext uri="{FF2B5EF4-FFF2-40B4-BE49-F238E27FC236}">
                <a16:creationId xmlns:a16="http://schemas.microsoft.com/office/drawing/2014/main" id="{BFA0FFAC-076E-C6A1-8528-891EE984E8C3}"/>
              </a:ext>
            </a:extLst>
          </p:cNvPr>
          <p:cNvGraphicFramePr>
            <a:graphicFrameLocks noGrp="1"/>
          </p:cNvGraphicFramePr>
          <p:nvPr>
            <p:extLst>
              <p:ext uri="{D42A27DB-BD31-4B8C-83A1-F6EECF244321}">
                <p14:modId xmlns:p14="http://schemas.microsoft.com/office/powerpoint/2010/main" val="3060557210"/>
              </p:ext>
            </p:extLst>
          </p:nvPr>
        </p:nvGraphicFramePr>
        <p:xfrm>
          <a:off x="6325335" y="1482755"/>
          <a:ext cx="2662238" cy="2731076"/>
        </p:xfrm>
        <a:graphic>
          <a:graphicData uri="http://schemas.openxmlformats.org/drawingml/2006/table">
            <a:tbl>
              <a:tblPr firstRow="1" bandRow="1">
                <a:tableStyleId>{5C22544A-7EE6-4342-B048-85BDC9FD1C3A}</a:tableStyleId>
              </a:tblPr>
              <a:tblGrid>
                <a:gridCol w="787718">
                  <a:extLst>
                    <a:ext uri="{9D8B030D-6E8A-4147-A177-3AD203B41FA5}">
                      <a16:colId xmlns:a16="http://schemas.microsoft.com/office/drawing/2014/main" val="2402349697"/>
                    </a:ext>
                  </a:extLst>
                </a:gridCol>
                <a:gridCol w="1097280">
                  <a:extLst>
                    <a:ext uri="{9D8B030D-6E8A-4147-A177-3AD203B41FA5}">
                      <a16:colId xmlns:a16="http://schemas.microsoft.com/office/drawing/2014/main" val="3878226259"/>
                    </a:ext>
                  </a:extLst>
                </a:gridCol>
                <a:gridCol w="777240">
                  <a:extLst>
                    <a:ext uri="{9D8B030D-6E8A-4147-A177-3AD203B41FA5}">
                      <a16:colId xmlns:a16="http://schemas.microsoft.com/office/drawing/2014/main" val="3050725692"/>
                    </a:ext>
                  </a:extLst>
                </a:gridCol>
              </a:tblGrid>
              <a:tr h="234764">
                <a:tc>
                  <a:txBody>
                    <a:bodyPr/>
                    <a:lstStyle/>
                    <a:p>
                      <a:pPr algn="ctr"/>
                      <a:r>
                        <a:rPr lang="en-US" sz="800" b="1" dirty="0">
                          <a:solidFill>
                            <a:schemeClr val="tx1"/>
                          </a:solidFill>
                          <a:latin typeface="+mn-lt"/>
                        </a:rPr>
                        <a:t>Not enough</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800" b="1" kern="1200" dirty="0">
                          <a:solidFill>
                            <a:schemeClr val="tx1"/>
                          </a:solidFill>
                          <a:latin typeface="+mn-lt"/>
                          <a:ea typeface="+mn-ea"/>
                          <a:cs typeface="+mn-cs"/>
                        </a:rPr>
                        <a:t>JUST ABOUT RIGHT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800" b="1" dirty="0">
                          <a:solidFill>
                            <a:schemeClr val="tx1"/>
                          </a:solidFill>
                          <a:latin typeface="+mn-lt"/>
                        </a:rPr>
                        <a:t>Too many</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13631017"/>
                  </a:ext>
                </a:extLst>
              </a:tr>
              <a:tr h="219456">
                <a:tc>
                  <a:txBody>
                    <a:bodyPr/>
                    <a:lstStyle/>
                    <a:p>
                      <a:pPr algn="ctr"/>
                      <a:r>
                        <a:rPr lang="en-US" sz="800" b="0" dirty="0">
                          <a:solidFill>
                            <a:schemeClr val="tx1"/>
                          </a:solidFill>
                          <a:latin typeface="+mn-lt"/>
                        </a:rPr>
                        <a:t>8%</a:t>
                      </a:r>
                      <a:endParaRPr lang="en-US" sz="800" b="1" dirty="0">
                        <a:solidFill>
                          <a:srgbClr val="EECA66"/>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900" b="1" i="0" u="none" strike="noStrike" kern="1200" cap="none" spc="0" normalizeH="0" baseline="0" noProof="0" dirty="0">
                          <a:ln>
                            <a:noFill/>
                          </a:ln>
                          <a:solidFill>
                            <a:srgbClr val="4BA0D2"/>
                          </a:solidFill>
                          <a:effectLst/>
                          <a:uLnTx/>
                          <a:uFillTx/>
                          <a:latin typeface="+mn-lt"/>
                          <a:ea typeface="+mn-ea"/>
                          <a:cs typeface="+mn-cs"/>
                        </a:rPr>
                        <a:t>        </a:t>
                      </a:r>
                      <a:r>
                        <a:rPr kumimoji="0" lang="en-US" sz="900" b="1" i="0" u="none" strike="noStrike" kern="1200" cap="none" spc="0" normalizeH="0" baseline="0" noProof="0" dirty="0">
                          <a:ln>
                            <a:noFill/>
                          </a:ln>
                          <a:solidFill>
                            <a:schemeClr val="accent4">
                              <a:lumMod val="75000"/>
                            </a:schemeClr>
                          </a:solidFill>
                          <a:effectLst/>
                          <a:uLnTx/>
                          <a:uFillTx/>
                          <a:latin typeface="+mn-lt"/>
                          <a:ea typeface="+mn-ea"/>
                          <a:cs typeface="+mn-cs"/>
                        </a:rPr>
                        <a:t>67%</a:t>
                      </a:r>
                      <a:endParaRPr lang="en-US" sz="900" b="1" dirty="0">
                        <a:solidFill>
                          <a:schemeClr val="accent4">
                            <a:lumMod val="75000"/>
                          </a:schemeClr>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800" b="0" i="0" u="none" strike="noStrike" kern="1200" cap="none" spc="0" normalizeH="0" baseline="0" noProof="0" dirty="0">
                          <a:ln>
                            <a:noFill/>
                          </a:ln>
                          <a:solidFill>
                            <a:srgbClr val="303030"/>
                          </a:solidFill>
                          <a:effectLst/>
                          <a:uLnTx/>
                          <a:uFillTx/>
                          <a:latin typeface="+mn-lt"/>
                          <a:ea typeface="+mn-ea"/>
                          <a:cs typeface="+mn-cs"/>
                        </a:rPr>
                        <a:t>25%</a:t>
                      </a:r>
                      <a:endParaRPr lang="en-US" sz="800" b="1" dirty="0">
                        <a:solidFill>
                          <a:srgbClr val="EA5833"/>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77353313"/>
                  </a:ext>
                </a:extLst>
              </a:tr>
              <a:tr h="219456">
                <a:tc>
                  <a:txBody>
                    <a:bodyPr/>
                    <a:lstStyle/>
                    <a:p>
                      <a:pPr algn="ctr"/>
                      <a:r>
                        <a:rPr lang="en-US" sz="800" b="0" dirty="0">
                          <a:solidFill>
                            <a:schemeClr val="tx1"/>
                          </a:solidFill>
                          <a:latin typeface="+mn-lt"/>
                        </a:rPr>
                        <a:t>10%</a:t>
                      </a:r>
                      <a:endParaRPr lang="en-US" sz="800" b="1" dirty="0">
                        <a:solidFill>
                          <a:srgbClr val="C41C22"/>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900" b="1" i="0" u="none" strike="noStrike" kern="1200" cap="none" spc="0" normalizeH="0" baseline="0" noProof="0" dirty="0">
                          <a:ln>
                            <a:noFill/>
                          </a:ln>
                          <a:solidFill>
                            <a:srgbClr val="223BA1"/>
                          </a:solidFill>
                          <a:effectLst/>
                          <a:uLnTx/>
                          <a:uFillTx/>
                          <a:latin typeface="+mn-lt"/>
                          <a:ea typeface="+mn-ea"/>
                          <a:cs typeface="+mn-cs"/>
                        </a:rPr>
                        <a:t>        </a:t>
                      </a:r>
                      <a:r>
                        <a:rPr kumimoji="0" lang="en-US" sz="900" b="1" i="0" u="none" strike="noStrike" kern="1200" cap="none" spc="0" normalizeH="0" baseline="0" noProof="0" dirty="0">
                          <a:ln>
                            <a:noFill/>
                          </a:ln>
                          <a:solidFill>
                            <a:schemeClr val="accent1"/>
                          </a:solidFill>
                          <a:effectLst/>
                          <a:uLnTx/>
                          <a:uFillTx/>
                          <a:latin typeface="+mn-lt"/>
                          <a:ea typeface="+mn-ea"/>
                          <a:cs typeface="+mn-cs"/>
                        </a:rPr>
                        <a:t>63%</a:t>
                      </a:r>
                      <a:endParaRPr lang="en-US" sz="900" b="1" dirty="0">
                        <a:solidFill>
                          <a:schemeClr val="accent1"/>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800" b="0" i="0" u="none" strike="noStrike" kern="1200" cap="none" spc="0" normalizeH="0" baseline="0" noProof="0" dirty="0">
                          <a:ln>
                            <a:noFill/>
                          </a:ln>
                          <a:solidFill>
                            <a:srgbClr val="303030"/>
                          </a:solidFill>
                          <a:effectLst/>
                          <a:uLnTx/>
                          <a:uFillTx/>
                          <a:latin typeface="+mn-lt"/>
                          <a:ea typeface="+mn-ea"/>
                          <a:cs typeface="+mn-cs"/>
                        </a:rPr>
                        <a:t>27%</a:t>
                      </a:r>
                      <a:endParaRPr lang="en-US" sz="800" b="1" dirty="0">
                        <a:solidFill>
                          <a:srgbClr val="EA5833"/>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30626870"/>
                  </a:ext>
                </a:extLst>
              </a:tr>
              <a:tr h="219456">
                <a:tc>
                  <a:txBody>
                    <a:bodyPr/>
                    <a:lstStyle/>
                    <a:p>
                      <a:pPr algn="ctr"/>
                      <a:r>
                        <a:rPr lang="en-US" sz="800" b="0" dirty="0">
                          <a:solidFill>
                            <a:schemeClr val="tx1"/>
                          </a:solidFill>
                          <a:latin typeface="+mn-lt"/>
                        </a:rPr>
                        <a:t>10%</a:t>
                      </a:r>
                      <a:endParaRPr lang="en-US" sz="800" b="1" dirty="0">
                        <a:solidFill>
                          <a:srgbClr val="C41C22"/>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900" b="1" i="0" u="none" strike="noStrike" kern="1200" cap="none" spc="0" normalizeH="0" baseline="0" noProof="0" dirty="0">
                          <a:ln>
                            <a:noFill/>
                          </a:ln>
                          <a:solidFill>
                            <a:srgbClr val="223BA1"/>
                          </a:solidFill>
                          <a:effectLst/>
                          <a:uLnTx/>
                          <a:uFillTx/>
                          <a:latin typeface="+mn-lt"/>
                          <a:ea typeface="+mn-ea"/>
                          <a:cs typeface="+mn-cs"/>
                        </a:rPr>
                        <a:t>        </a:t>
                      </a:r>
                      <a:r>
                        <a:rPr kumimoji="0" lang="en-US" sz="900" b="1" i="0" u="none" strike="noStrike" kern="1200" cap="none" spc="0" normalizeH="0" baseline="0" noProof="0" dirty="0">
                          <a:ln>
                            <a:noFill/>
                          </a:ln>
                          <a:solidFill>
                            <a:schemeClr val="accent3"/>
                          </a:solidFill>
                          <a:effectLst/>
                          <a:uLnTx/>
                          <a:uFillTx/>
                          <a:latin typeface="+mn-lt"/>
                          <a:ea typeface="+mn-ea"/>
                          <a:cs typeface="+mn-cs"/>
                        </a:rPr>
                        <a:t>70%</a:t>
                      </a:r>
                      <a:r>
                        <a:rPr kumimoji="0" lang="en-US" sz="900" b="1" i="0" u="none" strike="noStrike" kern="1200" cap="none" spc="0" normalizeH="0" baseline="0" noProof="0" dirty="0">
                          <a:ln>
                            <a:noFill/>
                          </a:ln>
                          <a:solidFill>
                            <a:srgbClr val="223BA1"/>
                          </a:solidFill>
                          <a:effectLst/>
                          <a:uLnTx/>
                          <a:uFillTx/>
                          <a:latin typeface="+mn-lt"/>
                          <a:ea typeface="+mn-ea"/>
                          <a:cs typeface="+mn-cs"/>
                        </a:rPr>
                        <a:t> </a:t>
                      </a:r>
                      <a:r>
                        <a:rPr kumimoji="0" lang="en-US" sz="900" b="1" i="0" u="none" strike="noStrike" kern="1200" cap="none" spc="0" normalizeH="0" baseline="0" noProof="0" dirty="0">
                          <a:ln>
                            <a:noFill/>
                          </a:ln>
                          <a:solidFill>
                            <a:schemeClr val="accent4">
                              <a:lumMod val="75000"/>
                            </a:schemeClr>
                          </a:solidFill>
                          <a:effectLst/>
                          <a:uLnTx/>
                          <a:uFillTx/>
                          <a:latin typeface="+mn-lt"/>
                          <a:ea typeface="+mn-ea"/>
                          <a:cs typeface="+mn-cs"/>
                        </a:rPr>
                        <a:t>A</a:t>
                      </a:r>
                      <a:endParaRPr lang="en-US" sz="900" b="1" dirty="0">
                        <a:solidFill>
                          <a:schemeClr val="accent4">
                            <a:lumMod val="75000"/>
                          </a:schemeClr>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800" b="0" i="0" u="none" strike="noStrike" kern="1200" cap="none" spc="0" normalizeH="0" baseline="0" noProof="0" dirty="0">
                          <a:ln>
                            <a:noFill/>
                          </a:ln>
                          <a:solidFill>
                            <a:srgbClr val="303030"/>
                          </a:solidFill>
                          <a:effectLst/>
                          <a:uLnTx/>
                          <a:uFillTx/>
                          <a:latin typeface="+mn-lt"/>
                          <a:ea typeface="+mn-ea"/>
                          <a:cs typeface="+mn-cs"/>
                        </a:rPr>
                        <a:t>20%</a:t>
                      </a:r>
                      <a:endParaRPr lang="en-US" sz="800" b="1" dirty="0">
                        <a:solidFill>
                          <a:srgbClr val="EA5833"/>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2913180"/>
                  </a:ext>
                </a:extLst>
              </a:tr>
              <a:tr h="219456">
                <a:tc>
                  <a:txBody>
                    <a:bodyPr/>
                    <a:lstStyle/>
                    <a:p>
                      <a:pPr algn="ctr"/>
                      <a:endParaRPr lang="en-US" sz="500" b="1" dirty="0">
                        <a:solidFill>
                          <a:srgbClr val="C41C22"/>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500" b="1" dirty="0">
                        <a:solidFill>
                          <a:srgbClr val="BA1F70"/>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500" b="1" dirty="0">
                        <a:solidFill>
                          <a:srgbClr val="EA5833"/>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28837113"/>
                  </a:ext>
                </a:extLst>
              </a:tr>
              <a:tr h="182880">
                <a:tc>
                  <a:txBody>
                    <a:bodyPr/>
                    <a:lstStyle/>
                    <a:p>
                      <a:pPr algn="ctr"/>
                      <a:r>
                        <a:rPr lang="en-US" sz="800" b="0" dirty="0">
                          <a:solidFill>
                            <a:schemeClr val="tx1"/>
                          </a:solidFill>
                          <a:latin typeface="+mn-lt"/>
                        </a:rPr>
                        <a:t>7%</a:t>
                      </a:r>
                      <a:endParaRPr lang="en-US" sz="800" b="1" dirty="0">
                        <a:solidFill>
                          <a:srgbClr val="223BA1"/>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900" b="1" i="0" u="none" strike="noStrike" kern="1200" cap="none" spc="0" normalizeH="0" baseline="0" noProof="0" dirty="0">
                          <a:ln>
                            <a:noFill/>
                          </a:ln>
                          <a:solidFill>
                            <a:srgbClr val="4BA0D2"/>
                          </a:solidFill>
                          <a:effectLst/>
                          <a:uLnTx/>
                          <a:uFillTx/>
                          <a:latin typeface="+mn-lt"/>
                          <a:ea typeface="+mn-ea"/>
                          <a:cs typeface="+mn-cs"/>
                        </a:rPr>
                        <a:t>        </a:t>
                      </a:r>
                      <a:r>
                        <a:rPr kumimoji="0" lang="en-US" sz="900" b="1" i="0" u="none" strike="noStrike" kern="1200" cap="none" spc="0" normalizeH="0" baseline="0" noProof="0" dirty="0">
                          <a:ln>
                            <a:noFill/>
                          </a:ln>
                          <a:solidFill>
                            <a:schemeClr val="accent4"/>
                          </a:solidFill>
                          <a:effectLst/>
                          <a:uLnTx/>
                          <a:uFillTx/>
                          <a:latin typeface="+mn-lt"/>
                          <a:ea typeface="+mn-ea"/>
                          <a:cs typeface="+mn-cs"/>
                        </a:rPr>
                        <a:t>55%</a:t>
                      </a:r>
                      <a:endParaRPr lang="en-US" sz="900" b="1" dirty="0">
                        <a:solidFill>
                          <a:schemeClr val="accent4"/>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800" b="0" i="0" u="none" strike="noStrike" kern="1200" cap="none" spc="0" normalizeH="0" baseline="0" noProof="0" dirty="0">
                          <a:ln>
                            <a:noFill/>
                          </a:ln>
                          <a:solidFill>
                            <a:srgbClr val="303030"/>
                          </a:solidFill>
                          <a:effectLst/>
                          <a:uLnTx/>
                          <a:uFillTx/>
                          <a:latin typeface="+mn-lt"/>
                          <a:ea typeface="+mn-ea"/>
                          <a:cs typeface="+mn-cs"/>
                        </a:rPr>
                        <a:t>38%</a:t>
                      </a:r>
                      <a:endParaRPr lang="en-US" sz="800" b="1" dirty="0">
                        <a:solidFill>
                          <a:srgbClr val="EA5833"/>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30000349"/>
                  </a:ext>
                </a:extLst>
              </a:tr>
              <a:tr h="182880">
                <a:tc>
                  <a:txBody>
                    <a:bodyPr/>
                    <a:lstStyle/>
                    <a:p>
                      <a:pPr algn="ctr"/>
                      <a:r>
                        <a:rPr lang="en-US" sz="800" b="0" dirty="0">
                          <a:solidFill>
                            <a:schemeClr val="tx1"/>
                          </a:solidFill>
                          <a:latin typeface="+mn-lt"/>
                        </a:rPr>
                        <a:t>9%</a:t>
                      </a:r>
                      <a:endParaRPr lang="en-US" sz="800" b="1" dirty="0">
                        <a:solidFill>
                          <a:srgbClr val="C41C22"/>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900" b="1" i="0" u="none" strike="noStrike" kern="1200" cap="none" spc="0" normalizeH="0" baseline="0" noProof="0" dirty="0">
                          <a:ln>
                            <a:noFill/>
                          </a:ln>
                          <a:solidFill>
                            <a:srgbClr val="223BA1"/>
                          </a:solidFill>
                          <a:effectLst/>
                          <a:uLnTx/>
                          <a:uFillTx/>
                          <a:latin typeface="+mn-lt"/>
                          <a:ea typeface="+mn-ea"/>
                          <a:cs typeface="+mn-cs"/>
                        </a:rPr>
                        <a:t>        </a:t>
                      </a:r>
                      <a:r>
                        <a:rPr kumimoji="0" lang="en-US" sz="900" b="1" i="0" u="none" strike="noStrike" kern="1200" cap="none" spc="0" normalizeH="0" baseline="0" noProof="0" dirty="0">
                          <a:ln>
                            <a:noFill/>
                          </a:ln>
                          <a:solidFill>
                            <a:schemeClr val="accent1"/>
                          </a:solidFill>
                          <a:effectLst/>
                          <a:uLnTx/>
                          <a:uFillTx/>
                          <a:latin typeface="+mn-lt"/>
                          <a:ea typeface="+mn-ea"/>
                          <a:cs typeface="+mn-cs"/>
                        </a:rPr>
                        <a:t>54%</a:t>
                      </a:r>
                      <a:endParaRPr lang="en-US" sz="900" b="1" dirty="0">
                        <a:solidFill>
                          <a:schemeClr val="accent1"/>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800" b="0" i="0" u="none" strike="noStrike" kern="1200" cap="none" spc="0" normalizeH="0" baseline="0" noProof="0" dirty="0">
                          <a:ln>
                            <a:noFill/>
                          </a:ln>
                          <a:solidFill>
                            <a:srgbClr val="303030"/>
                          </a:solidFill>
                          <a:effectLst/>
                          <a:uLnTx/>
                          <a:uFillTx/>
                          <a:latin typeface="+mn-lt"/>
                          <a:ea typeface="+mn-ea"/>
                          <a:cs typeface="+mn-cs"/>
                        </a:rPr>
                        <a:t>37% </a:t>
                      </a:r>
                      <a:endParaRPr lang="en-US" sz="800" b="1" dirty="0">
                        <a:solidFill>
                          <a:srgbClr val="4BA0D2"/>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50994919"/>
                  </a:ext>
                </a:extLst>
              </a:tr>
              <a:tr h="219456">
                <a:tc>
                  <a:txBody>
                    <a:bodyPr/>
                    <a:lstStyle/>
                    <a:p>
                      <a:pPr algn="ctr"/>
                      <a:r>
                        <a:rPr lang="en-US" sz="800" b="0" dirty="0">
                          <a:solidFill>
                            <a:schemeClr val="tx1"/>
                          </a:solidFill>
                          <a:latin typeface="+mn-lt"/>
                        </a:rPr>
                        <a:t>7%</a:t>
                      </a:r>
                      <a:endParaRPr lang="en-US" sz="800" b="1" dirty="0">
                        <a:solidFill>
                          <a:srgbClr val="C41C22"/>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900" b="1" i="0" u="none" strike="noStrike" kern="1200" cap="none" spc="0" normalizeH="0" baseline="0" noProof="0" dirty="0">
                          <a:ln>
                            <a:noFill/>
                          </a:ln>
                          <a:solidFill>
                            <a:srgbClr val="223BA1"/>
                          </a:solidFill>
                          <a:effectLst/>
                          <a:uLnTx/>
                          <a:uFillTx/>
                          <a:latin typeface="+mn-lt"/>
                          <a:ea typeface="+mn-ea"/>
                          <a:cs typeface="+mn-cs"/>
                        </a:rPr>
                        <a:t>        </a:t>
                      </a:r>
                      <a:r>
                        <a:rPr kumimoji="0" lang="en-US" sz="900" b="1" i="0" u="none" strike="noStrike" kern="1200" cap="none" spc="0" normalizeH="0" baseline="0" noProof="0" dirty="0">
                          <a:ln>
                            <a:noFill/>
                          </a:ln>
                          <a:solidFill>
                            <a:schemeClr val="accent3"/>
                          </a:solidFill>
                          <a:effectLst/>
                          <a:uLnTx/>
                          <a:uFillTx/>
                          <a:latin typeface="+mn-lt"/>
                          <a:ea typeface="+mn-ea"/>
                          <a:cs typeface="+mn-cs"/>
                        </a:rPr>
                        <a:t>65%</a:t>
                      </a:r>
                      <a:r>
                        <a:rPr kumimoji="0" lang="en-US" sz="900" b="1" i="0" u="none" strike="noStrike" kern="1200" cap="none" spc="0" normalizeH="0" baseline="0" noProof="0" dirty="0">
                          <a:ln>
                            <a:noFill/>
                          </a:ln>
                          <a:solidFill>
                            <a:srgbClr val="223BA1"/>
                          </a:solidFill>
                          <a:effectLst/>
                          <a:uLnTx/>
                          <a:uFillTx/>
                          <a:latin typeface="+mn-lt"/>
                          <a:ea typeface="+mn-ea"/>
                          <a:cs typeface="+mn-cs"/>
                        </a:rPr>
                        <a:t> </a:t>
                      </a:r>
                      <a:r>
                        <a:rPr kumimoji="0" lang="en-US" sz="900" b="1" i="0" u="none" strike="noStrike" kern="1200" cap="none" spc="0" normalizeH="0" baseline="0" noProof="0" dirty="0">
                          <a:ln>
                            <a:noFill/>
                          </a:ln>
                          <a:solidFill>
                            <a:schemeClr val="accent4">
                              <a:lumMod val="75000"/>
                            </a:schemeClr>
                          </a:solidFill>
                          <a:effectLst/>
                          <a:uLnTx/>
                          <a:uFillTx/>
                          <a:latin typeface="+mn-lt"/>
                          <a:ea typeface="+mn-ea"/>
                          <a:cs typeface="+mn-cs"/>
                        </a:rPr>
                        <a:t>A</a:t>
                      </a:r>
                      <a:r>
                        <a:rPr kumimoji="0" lang="en-US" sz="900" b="1" i="0" u="none" strike="noStrike" kern="1200" cap="none" spc="0" normalizeH="0" baseline="0" noProof="0" dirty="0">
                          <a:ln>
                            <a:noFill/>
                          </a:ln>
                          <a:solidFill>
                            <a:schemeClr val="accent1"/>
                          </a:solidFill>
                          <a:effectLst/>
                          <a:uLnTx/>
                          <a:uFillTx/>
                          <a:latin typeface="+mn-lt"/>
                          <a:ea typeface="+mn-ea"/>
                          <a:cs typeface="+mn-cs"/>
                        </a:rPr>
                        <a:t>B</a:t>
                      </a:r>
                      <a:endParaRPr lang="en-US" sz="900" b="1" dirty="0">
                        <a:solidFill>
                          <a:schemeClr val="accent1"/>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800" b="0" i="0" u="none" strike="noStrike" kern="1200" cap="none" spc="0" normalizeH="0" baseline="0" noProof="0" dirty="0">
                          <a:ln>
                            <a:noFill/>
                          </a:ln>
                          <a:solidFill>
                            <a:srgbClr val="303030"/>
                          </a:solidFill>
                          <a:effectLst/>
                          <a:uLnTx/>
                          <a:uFillTx/>
                          <a:latin typeface="+mn-lt"/>
                          <a:ea typeface="+mn-ea"/>
                          <a:cs typeface="+mn-cs"/>
                        </a:rPr>
                        <a:t>28%</a:t>
                      </a:r>
                      <a:endParaRPr lang="en-US" sz="800" b="1" dirty="0">
                        <a:solidFill>
                          <a:srgbClr val="EA5833"/>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4462880"/>
                  </a:ext>
                </a:extLst>
              </a:tr>
              <a:tr h="219456">
                <a:tc>
                  <a:txBody>
                    <a:bodyPr/>
                    <a:lstStyle/>
                    <a:p>
                      <a:pPr algn="ctr"/>
                      <a:endParaRPr lang="en-US" sz="500" b="1" dirty="0">
                        <a:solidFill>
                          <a:srgbClr val="C41C22"/>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500" b="1" dirty="0">
                        <a:solidFill>
                          <a:srgbClr val="BA1F70"/>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500" b="1" dirty="0">
                        <a:solidFill>
                          <a:srgbClr val="EA5833"/>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97427591"/>
                  </a:ext>
                </a:extLst>
              </a:tr>
              <a:tr h="182880">
                <a:tc>
                  <a:txBody>
                    <a:bodyPr/>
                    <a:lstStyle/>
                    <a:p>
                      <a:pPr algn="ctr"/>
                      <a:r>
                        <a:rPr lang="en-US" sz="800" b="0" dirty="0">
                          <a:solidFill>
                            <a:schemeClr val="tx1"/>
                          </a:solidFill>
                          <a:latin typeface="+mn-lt"/>
                        </a:rPr>
                        <a:t>52%</a:t>
                      </a:r>
                      <a:endParaRPr lang="en-US" sz="800" b="1" dirty="0">
                        <a:solidFill>
                          <a:srgbClr val="C41C22"/>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900" b="1" i="0" u="none" strike="noStrike" kern="1200" cap="none" spc="0" normalizeH="0" baseline="0" noProof="0" dirty="0">
                          <a:ln>
                            <a:noFill/>
                          </a:ln>
                          <a:solidFill>
                            <a:srgbClr val="4BA0D2"/>
                          </a:solidFill>
                          <a:effectLst/>
                          <a:uLnTx/>
                          <a:uFillTx/>
                          <a:latin typeface="+mn-lt"/>
                          <a:ea typeface="+mn-ea"/>
                          <a:cs typeface="+mn-cs"/>
                        </a:rPr>
                        <a:t>        </a:t>
                      </a:r>
                      <a:r>
                        <a:rPr kumimoji="0" lang="en-US" sz="900" b="1" i="0" u="none" strike="noStrike" kern="1200" cap="none" spc="0" normalizeH="0" baseline="0" noProof="0" dirty="0">
                          <a:ln>
                            <a:noFill/>
                          </a:ln>
                          <a:solidFill>
                            <a:schemeClr val="accent4"/>
                          </a:solidFill>
                          <a:effectLst/>
                          <a:uLnTx/>
                          <a:uFillTx/>
                          <a:latin typeface="+mn-lt"/>
                          <a:ea typeface="+mn-ea"/>
                          <a:cs typeface="+mn-cs"/>
                        </a:rPr>
                        <a:t>31%</a:t>
                      </a:r>
                      <a:endParaRPr kumimoji="0" lang="en-US" sz="900" b="1" i="0" u="none" strike="noStrike" kern="1200" cap="none" spc="0" normalizeH="0" baseline="0" dirty="0">
                        <a:ln>
                          <a:noFill/>
                        </a:ln>
                        <a:solidFill>
                          <a:srgbClr val="223BA1"/>
                        </a:solidFill>
                        <a:effectLst/>
                        <a:uLnTx/>
                        <a:uFillTx/>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800" b="0" i="0" u="none" strike="noStrike" kern="1200" cap="none" spc="0" normalizeH="0" baseline="0" noProof="0" dirty="0">
                          <a:ln>
                            <a:noFill/>
                          </a:ln>
                          <a:solidFill>
                            <a:srgbClr val="303030"/>
                          </a:solidFill>
                          <a:effectLst/>
                          <a:uLnTx/>
                          <a:uFillTx/>
                          <a:latin typeface="+mn-lt"/>
                          <a:ea typeface="+mn-ea"/>
                          <a:cs typeface="+mn-cs"/>
                        </a:rPr>
                        <a:t>17%</a:t>
                      </a:r>
                      <a:endParaRPr lang="en-US" sz="800" b="1" dirty="0">
                        <a:solidFill>
                          <a:srgbClr val="EA5833"/>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84495187"/>
                  </a:ext>
                </a:extLst>
              </a:tr>
              <a:tr h="182880">
                <a:tc>
                  <a:txBody>
                    <a:bodyPr/>
                    <a:lstStyle/>
                    <a:p>
                      <a:pPr algn="ctr"/>
                      <a:r>
                        <a:rPr lang="en-US" sz="800" b="0" dirty="0">
                          <a:solidFill>
                            <a:schemeClr val="tx1"/>
                          </a:solidFill>
                          <a:latin typeface="+mn-lt"/>
                        </a:rPr>
                        <a:t>50%</a:t>
                      </a:r>
                      <a:endParaRPr lang="en-US" sz="800" b="1" dirty="0">
                        <a:solidFill>
                          <a:srgbClr val="4BA0D2"/>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900" b="1" i="0" u="none" strike="noStrike" kern="1200" cap="none" spc="0" normalizeH="0" baseline="0" noProof="0" dirty="0">
                          <a:ln>
                            <a:noFill/>
                          </a:ln>
                          <a:solidFill>
                            <a:srgbClr val="223BA1"/>
                          </a:solidFill>
                          <a:effectLst/>
                          <a:uLnTx/>
                          <a:uFillTx/>
                          <a:latin typeface="+mn-lt"/>
                          <a:ea typeface="+mn-ea"/>
                          <a:cs typeface="+mn-cs"/>
                        </a:rPr>
                        <a:t>        </a:t>
                      </a:r>
                      <a:r>
                        <a:rPr kumimoji="0" lang="en-US" sz="900" b="1" i="0" u="none" strike="noStrike" kern="1200" cap="none" spc="0" normalizeH="0" baseline="0" noProof="0" dirty="0">
                          <a:ln>
                            <a:noFill/>
                          </a:ln>
                          <a:solidFill>
                            <a:schemeClr val="accent1"/>
                          </a:solidFill>
                          <a:effectLst/>
                          <a:uLnTx/>
                          <a:uFillTx/>
                          <a:latin typeface="+mn-lt"/>
                          <a:ea typeface="+mn-ea"/>
                          <a:cs typeface="+mn-cs"/>
                        </a:rPr>
                        <a:t>35%</a:t>
                      </a:r>
                      <a:endParaRPr lang="en-US" sz="900" b="1" dirty="0">
                        <a:solidFill>
                          <a:schemeClr val="accent1"/>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800" b="0" i="0" u="none" strike="noStrike" kern="1200" cap="none" spc="0" normalizeH="0" baseline="0" noProof="0" dirty="0">
                          <a:ln>
                            <a:noFill/>
                          </a:ln>
                          <a:solidFill>
                            <a:srgbClr val="303030"/>
                          </a:solidFill>
                          <a:effectLst/>
                          <a:uLnTx/>
                          <a:uFillTx/>
                          <a:latin typeface="+mn-lt"/>
                          <a:ea typeface="+mn-ea"/>
                          <a:cs typeface="+mn-cs"/>
                        </a:rPr>
                        <a:t>15%</a:t>
                      </a:r>
                      <a:endParaRPr lang="en-US" sz="800" b="1" dirty="0">
                        <a:solidFill>
                          <a:srgbClr val="EA5833"/>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27745951"/>
                  </a:ext>
                </a:extLst>
              </a:tr>
              <a:tr h="219456">
                <a:tc>
                  <a:txBody>
                    <a:bodyPr/>
                    <a:lstStyle/>
                    <a:p>
                      <a:pPr algn="ctr"/>
                      <a:r>
                        <a:rPr lang="en-US" sz="800" b="0" dirty="0">
                          <a:solidFill>
                            <a:schemeClr val="tx1"/>
                          </a:solidFill>
                          <a:latin typeface="+mn-lt"/>
                        </a:rPr>
                        <a:t>47%</a:t>
                      </a:r>
                      <a:endParaRPr lang="en-US" sz="800" b="1" dirty="0">
                        <a:solidFill>
                          <a:srgbClr val="C41C22"/>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900" b="1" i="0" u="none" strike="noStrike" kern="1200" cap="none" spc="0" normalizeH="0" baseline="0" noProof="0" dirty="0">
                          <a:ln>
                            <a:noFill/>
                          </a:ln>
                          <a:solidFill>
                            <a:srgbClr val="223BA1"/>
                          </a:solidFill>
                          <a:effectLst/>
                          <a:uLnTx/>
                          <a:uFillTx/>
                          <a:latin typeface="+mn-lt"/>
                          <a:ea typeface="+mn-ea"/>
                          <a:cs typeface="+mn-cs"/>
                        </a:rPr>
                        <a:t>        </a:t>
                      </a:r>
                      <a:r>
                        <a:rPr kumimoji="0" lang="en-US" sz="900" b="1" i="0" u="none" strike="noStrike" kern="1200" cap="none" spc="0" normalizeH="0" baseline="0" noProof="0" dirty="0">
                          <a:ln>
                            <a:noFill/>
                          </a:ln>
                          <a:solidFill>
                            <a:schemeClr val="accent3"/>
                          </a:solidFill>
                          <a:effectLst/>
                          <a:uLnTx/>
                          <a:uFillTx/>
                          <a:latin typeface="+mn-lt"/>
                          <a:ea typeface="+mn-ea"/>
                          <a:cs typeface="+mn-cs"/>
                        </a:rPr>
                        <a:t>38%</a:t>
                      </a:r>
                      <a:endParaRPr lang="en-US" sz="900" b="1" dirty="0">
                        <a:solidFill>
                          <a:schemeClr val="accent4">
                            <a:lumMod val="75000"/>
                          </a:schemeClr>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800" b="0" i="0" u="none" strike="noStrike" kern="1200" cap="none" spc="0" normalizeH="0" baseline="0" noProof="0" dirty="0">
                          <a:ln>
                            <a:noFill/>
                          </a:ln>
                          <a:solidFill>
                            <a:srgbClr val="303030"/>
                          </a:solidFill>
                          <a:effectLst/>
                          <a:uLnTx/>
                          <a:uFillTx/>
                          <a:latin typeface="+mn-lt"/>
                          <a:ea typeface="+mn-ea"/>
                          <a:cs typeface="+mn-cs"/>
                        </a:rPr>
                        <a:t>15%</a:t>
                      </a:r>
                      <a:endParaRPr lang="en-US" sz="800" b="1" dirty="0">
                        <a:solidFill>
                          <a:srgbClr val="EA5833"/>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5016570"/>
                  </a:ext>
                </a:extLst>
              </a:tr>
            </a:tbl>
          </a:graphicData>
        </a:graphic>
      </p:graphicFrame>
      <p:sp>
        <p:nvSpPr>
          <p:cNvPr id="32" name="TextBox 31">
            <a:extLst>
              <a:ext uri="{FF2B5EF4-FFF2-40B4-BE49-F238E27FC236}">
                <a16:creationId xmlns:a16="http://schemas.microsoft.com/office/drawing/2014/main" id="{2A6A764B-8E00-8FCC-66D8-F521604D66D4}"/>
              </a:ext>
            </a:extLst>
          </p:cNvPr>
          <p:cNvSpPr txBox="1"/>
          <p:nvPr/>
        </p:nvSpPr>
        <p:spPr>
          <a:xfrm>
            <a:off x="5211443" y="1522224"/>
            <a:ext cx="343364" cy="215444"/>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dirty="0">
                <a:ea typeface="Helvetica Neue Light" charset="0"/>
                <a:cs typeface="Helvetica Neue Light" charset="0"/>
              </a:rPr>
              <a:t>T3B</a:t>
            </a:r>
          </a:p>
        </p:txBody>
      </p:sp>
      <p:sp>
        <p:nvSpPr>
          <p:cNvPr id="33" name="TextBox 32">
            <a:extLst>
              <a:ext uri="{FF2B5EF4-FFF2-40B4-BE49-F238E27FC236}">
                <a16:creationId xmlns:a16="http://schemas.microsoft.com/office/drawing/2014/main" id="{3215E158-4D3A-4887-2753-6E2058D9200E}"/>
              </a:ext>
            </a:extLst>
          </p:cNvPr>
          <p:cNvSpPr txBox="1"/>
          <p:nvPr/>
        </p:nvSpPr>
        <p:spPr>
          <a:xfrm>
            <a:off x="1763336" y="1509986"/>
            <a:ext cx="359394" cy="215444"/>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dirty="0">
                <a:ea typeface="Helvetica Neue Light" charset="0"/>
                <a:cs typeface="Helvetica Neue Light" charset="0"/>
              </a:rPr>
              <a:t>B3B</a:t>
            </a:r>
          </a:p>
        </p:txBody>
      </p:sp>
      <p:cxnSp>
        <p:nvCxnSpPr>
          <p:cNvPr id="36" name="Straight Connector 35">
            <a:extLst>
              <a:ext uri="{FF2B5EF4-FFF2-40B4-BE49-F238E27FC236}">
                <a16:creationId xmlns:a16="http://schemas.microsoft.com/office/drawing/2014/main" id="{28EE6156-32AE-2B7D-BAE3-19A570CE6D56}"/>
              </a:ext>
            </a:extLst>
          </p:cNvPr>
          <p:cNvCxnSpPr>
            <a:cxnSpLocks/>
          </p:cNvCxnSpPr>
          <p:nvPr/>
        </p:nvCxnSpPr>
        <p:spPr>
          <a:xfrm flipH="1">
            <a:off x="217661" y="2535950"/>
            <a:ext cx="8686800" cy="0"/>
          </a:xfrm>
          <a:prstGeom prst="line">
            <a:avLst/>
          </a:prstGeom>
          <a:ln>
            <a:solidFill>
              <a:srgbClr val="DAD9D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17AD286-62B7-B63E-65D3-A31F5D99E390}"/>
              </a:ext>
            </a:extLst>
          </p:cNvPr>
          <p:cNvCxnSpPr>
            <a:cxnSpLocks/>
          </p:cNvCxnSpPr>
          <p:nvPr/>
        </p:nvCxnSpPr>
        <p:spPr>
          <a:xfrm flipH="1">
            <a:off x="217661" y="3459367"/>
            <a:ext cx="8686800" cy="0"/>
          </a:xfrm>
          <a:prstGeom prst="line">
            <a:avLst/>
          </a:prstGeom>
          <a:ln>
            <a:solidFill>
              <a:srgbClr val="DAD9D9"/>
            </a:solidFill>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78D1F969-D884-1ADF-204C-CD03AC1A0525}"/>
              </a:ext>
            </a:extLst>
          </p:cNvPr>
          <p:cNvPicPr>
            <a:picLocks noChangeAspect="1"/>
          </p:cNvPicPr>
          <p:nvPr/>
        </p:nvPicPr>
        <p:blipFill>
          <a:blip r:embed="rId5"/>
          <a:stretch>
            <a:fillRect/>
          </a:stretch>
        </p:blipFill>
        <p:spPr>
          <a:xfrm>
            <a:off x="7370282" y="2201061"/>
            <a:ext cx="181068" cy="181068"/>
          </a:xfrm>
          <a:prstGeom prst="rect">
            <a:avLst/>
          </a:prstGeom>
        </p:spPr>
      </p:pic>
      <p:sp>
        <p:nvSpPr>
          <p:cNvPr id="42" name="TextBox 41">
            <a:extLst>
              <a:ext uri="{FF2B5EF4-FFF2-40B4-BE49-F238E27FC236}">
                <a16:creationId xmlns:a16="http://schemas.microsoft.com/office/drawing/2014/main" id="{781411BE-EBE2-8852-A57E-260DEEB78E7F}"/>
              </a:ext>
            </a:extLst>
          </p:cNvPr>
          <p:cNvSpPr txBox="1"/>
          <p:nvPr/>
        </p:nvSpPr>
        <p:spPr>
          <a:xfrm>
            <a:off x="5713859" y="1478496"/>
            <a:ext cx="487634" cy="215444"/>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dirty="0">
                <a:ea typeface="Helvetica Neue Light" charset="0"/>
                <a:cs typeface="Helvetica Neue Light" charset="0"/>
              </a:rPr>
              <a:t>MEAN</a:t>
            </a:r>
          </a:p>
        </p:txBody>
      </p:sp>
      <p:graphicFrame>
        <p:nvGraphicFramePr>
          <p:cNvPr id="43" name="Table 42">
            <a:extLst>
              <a:ext uri="{FF2B5EF4-FFF2-40B4-BE49-F238E27FC236}">
                <a16:creationId xmlns:a16="http://schemas.microsoft.com/office/drawing/2014/main" id="{41B88E2B-A643-69C7-22A0-8BC0D3DB5DFC}"/>
              </a:ext>
            </a:extLst>
          </p:cNvPr>
          <p:cNvGraphicFramePr>
            <a:graphicFrameLocks noGrp="1"/>
          </p:cNvGraphicFramePr>
          <p:nvPr>
            <p:extLst>
              <p:ext uri="{D42A27DB-BD31-4B8C-83A1-F6EECF244321}">
                <p14:modId xmlns:p14="http://schemas.microsoft.com/office/powerpoint/2010/main" val="1410515483"/>
              </p:ext>
            </p:extLst>
          </p:nvPr>
        </p:nvGraphicFramePr>
        <p:xfrm>
          <a:off x="5550768" y="1726632"/>
          <a:ext cx="813816" cy="2526430"/>
        </p:xfrm>
        <a:graphic>
          <a:graphicData uri="http://schemas.openxmlformats.org/drawingml/2006/table">
            <a:tbl>
              <a:tblPr firstRow="1" bandRow="1">
                <a:tableStyleId>{5C22544A-7EE6-4342-B048-85BDC9FD1C3A}</a:tableStyleId>
              </a:tblPr>
              <a:tblGrid>
                <a:gridCol w="813816">
                  <a:extLst>
                    <a:ext uri="{9D8B030D-6E8A-4147-A177-3AD203B41FA5}">
                      <a16:colId xmlns:a16="http://schemas.microsoft.com/office/drawing/2014/main" val="2402349697"/>
                    </a:ext>
                  </a:extLst>
                </a:gridCol>
              </a:tblGrid>
              <a:tr h="210312">
                <a:tc>
                  <a:txBody>
                    <a:bodyPr/>
                    <a:lstStyle/>
                    <a:p>
                      <a:pPr algn="ctr"/>
                      <a:r>
                        <a:rPr lang="en-US" sz="800" b="0" dirty="0">
                          <a:solidFill>
                            <a:schemeClr val="tx1"/>
                          </a:solidFill>
                          <a:latin typeface="+mn-lt"/>
                        </a:rPr>
                        <a:t>7.60</a:t>
                      </a:r>
                      <a:endParaRPr lang="en-US" sz="800" b="1" dirty="0">
                        <a:solidFill>
                          <a:srgbClr val="F7B4BD"/>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30626870"/>
                  </a:ext>
                </a:extLst>
              </a:tr>
              <a:tr h="215726">
                <a:tc>
                  <a:txBody>
                    <a:bodyPr/>
                    <a:lstStyle/>
                    <a:p>
                      <a:pPr algn="ctr"/>
                      <a:r>
                        <a:rPr lang="en-US" sz="800" b="0" dirty="0">
                          <a:solidFill>
                            <a:schemeClr val="tx1"/>
                          </a:solidFill>
                          <a:latin typeface="+mn-lt"/>
                        </a:rPr>
                        <a:t>7.62</a:t>
                      </a:r>
                      <a:endParaRPr lang="en-US" sz="800" b="1" dirty="0">
                        <a:solidFill>
                          <a:srgbClr val="BA1F70"/>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30000349"/>
                  </a:ext>
                </a:extLst>
              </a:tr>
              <a:tr h="246888">
                <a:tc>
                  <a:txBody>
                    <a:bodyPr/>
                    <a:lstStyle/>
                    <a:p>
                      <a:pPr algn="ctr"/>
                      <a:r>
                        <a:rPr lang="en-US" sz="800" b="0" dirty="0">
                          <a:solidFill>
                            <a:schemeClr val="tx1"/>
                          </a:solidFill>
                          <a:latin typeface="+mn-lt"/>
                        </a:rPr>
                        <a:t>7.65</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3008536"/>
                  </a:ext>
                </a:extLst>
              </a:tr>
              <a:tr h="246888">
                <a:tc>
                  <a:txBody>
                    <a:bodyPr/>
                    <a:lstStyle/>
                    <a:p>
                      <a:pPr algn="ctr"/>
                      <a:endParaRPr lang="en-US" sz="800" b="0" dirty="0">
                        <a:solidFill>
                          <a:schemeClr val="tx1"/>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38406205"/>
                  </a:ext>
                </a:extLst>
              </a:tr>
              <a:tr h="215726">
                <a:tc>
                  <a:txBody>
                    <a:bodyPr/>
                    <a:lstStyle/>
                    <a:p>
                      <a:pPr algn="ctr"/>
                      <a:r>
                        <a:rPr lang="en-US" sz="800" b="0" dirty="0">
                          <a:solidFill>
                            <a:schemeClr val="tx1"/>
                          </a:solidFill>
                          <a:latin typeface="+mn-lt"/>
                        </a:rPr>
                        <a:t>7.51</a:t>
                      </a:r>
                      <a:endParaRPr lang="en-US" sz="800" b="1" dirty="0">
                        <a:solidFill>
                          <a:srgbClr val="F7B4BD"/>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23251104"/>
                  </a:ext>
                </a:extLst>
              </a:tr>
              <a:tr h="215726">
                <a:tc>
                  <a:txBody>
                    <a:bodyPr/>
                    <a:lstStyle/>
                    <a:p>
                      <a:pPr algn="ctr"/>
                      <a:r>
                        <a:rPr lang="en-US" sz="800" b="0" dirty="0">
                          <a:solidFill>
                            <a:schemeClr val="tx1"/>
                          </a:solidFill>
                          <a:latin typeface="+mn-lt"/>
                        </a:rPr>
                        <a:t>7.49</a:t>
                      </a:r>
                      <a:endParaRPr lang="en-US" sz="800" b="1" dirty="0">
                        <a:solidFill>
                          <a:srgbClr val="BA1F70"/>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11005432"/>
                  </a:ext>
                </a:extLst>
              </a:tr>
              <a:tr h="246888">
                <a:tc>
                  <a:txBody>
                    <a:bodyPr/>
                    <a:lstStyle/>
                    <a:p>
                      <a:pPr algn="ctr"/>
                      <a:r>
                        <a:rPr lang="en-US" sz="800" b="0" dirty="0">
                          <a:solidFill>
                            <a:schemeClr val="tx1"/>
                          </a:solidFill>
                          <a:latin typeface="+mn-lt"/>
                        </a:rPr>
                        <a:t>7.63</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7708305"/>
                  </a:ext>
                </a:extLst>
              </a:tr>
              <a:tr h="246888">
                <a:tc>
                  <a:txBody>
                    <a:bodyPr/>
                    <a:lstStyle/>
                    <a:p>
                      <a:pPr algn="ctr"/>
                      <a:endParaRPr lang="en-US" sz="800" b="1" dirty="0">
                        <a:solidFill>
                          <a:srgbClr val="BA1F70"/>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735249"/>
                  </a:ext>
                </a:extLst>
              </a:tr>
              <a:tr h="215726">
                <a:tc>
                  <a:txBody>
                    <a:bodyPr/>
                    <a:lstStyle/>
                    <a:p>
                      <a:pPr algn="ctr"/>
                      <a:r>
                        <a:rPr lang="en-US" sz="800" b="0" dirty="0">
                          <a:solidFill>
                            <a:schemeClr val="tx1"/>
                          </a:solidFill>
                          <a:latin typeface="+mn-lt"/>
                        </a:rPr>
                        <a:t>8.10</a:t>
                      </a:r>
                      <a:endParaRPr lang="en-US" sz="800" b="1" dirty="0">
                        <a:solidFill>
                          <a:srgbClr val="F7B4BD"/>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9485953"/>
                  </a:ext>
                </a:extLst>
              </a:tr>
              <a:tr h="215726">
                <a:tc>
                  <a:txBody>
                    <a:bodyPr/>
                    <a:lstStyle/>
                    <a:p>
                      <a:pPr algn="ctr"/>
                      <a:r>
                        <a:rPr lang="en-US" sz="800" b="0" dirty="0">
                          <a:solidFill>
                            <a:schemeClr val="tx1"/>
                          </a:solidFill>
                          <a:latin typeface="+mn-lt"/>
                        </a:rPr>
                        <a:t>8.17</a:t>
                      </a:r>
                      <a:endParaRPr lang="en-US" sz="800" b="1" dirty="0">
                        <a:solidFill>
                          <a:srgbClr val="BA1F70"/>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64534505"/>
                  </a:ext>
                </a:extLst>
              </a:tr>
              <a:tr h="246888">
                <a:tc>
                  <a:txBody>
                    <a:bodyPr/>
                    <a:lstStyle/>
                    <a:p>
                      <a:pPr algn="ctr"/>
                      <a:r>
                        <a:rPr lang="en-US" sz="800" b="0" dirty="0">
                          <a:solidFill>
                            <a:schemeClr val="tx1"/>
                          </a:solidFill>
                          <a:latin typeface="+mn-lt"/>
                        </a:rPr>
                        <a:t>9.00</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11116127"/>
                  </a:ext>
                </a:extLst>
              </a:tr>
            </a:tbl>
          </a:graphicData>
        </a:graphic>
      </p:graphicFrame>
      <p:sp>
        <p:nvSpPr>
          <p:cNvPr id="44" name="TextBox 43">
            <a:extLst>
              <a:ext uri="{FF2B5EF4-FFF2-40B4-BE49-F238E27FC236}">
                <a16:creationId xmlns:a16="http://schemas.microsoft.com/office/drawing/2014/main" id="{ED6BBF61-65B9-91EF-B72A-61873D11E3EE}"/>
              </a:ext>
            </a:extLst>
          </p:cNvPr>
          <p:cNvSpPr txBox="1"/>
          <p:nvPr/>
        </p:nvSpPr>
        <p:spPr>
          <a:xfrm>
            <a:off x="3157018" y="1470802"/>
            <a:ext cx="784189" cy="230832"/>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900" spc="300" dirty="0">
                <a:ea typeface="Helvetica Neue Light" charset="0"/>
                <a:cs typeface="Helvetica Neue Light" charset="0"/>
              </a:rPr>
              <a:t>LIKING</a:t>
            </a:r>
          </a:p>
        </p:txBody>
      </p:sp>
      <p:pic>
        <p:nvPicPr>
          <p:cNvPr id="45" name="Picture 44">
            <a:extLst>
              <a:ext uri="{FF2B5EF4-FFF2-40B4-BE49-F238E27FC236}">
                <a16:creationId xmlns:a16="http://schemas.microsoft.com/office/drawing/2014/main" id="{A6CBCEBD-F385-404F-F7B6-202853B8612F}"/>
              </a:ext>
            </a:extLst>
          </p:cNvPr>
          <p:cNvPicPr>
            <a:picLocks noChangeAspect="1"/>
          </p:cNvPicPr>
          <p:nvPr/>
        </p:nvPicPr>
        <p:blipFill>
          <a:blip r:embed="rId6"/>
          <a:stretch>
            <a:fillRect/>
          </a:stretch>
        </p:blipFill>
        <p:spPr>
          <a:xfrm>
            <a:off x="7370515" y="1761808"/>
            <a:ext cx="178290" cy="178290"/>
          </a:xfrm>
          <a:prstGeom prst="rect">
            <a:avLst/>
          </a:prstGeom>
        </p:spPr>
      </p:pic>
      <p:grpSp>
        <p:nvGrpSpPr>
          <p:cNvPr id="15" name="Group 14">
            <a:extLst>
              <a:ext uri="{FF2B5EF4-FFF2-40B4-BE49-F238E27FC236}">
                <a16:creationId xmlns:a16="http://schemas.microsoft.com/office/drawing/2014/main" id="{09A087B8-9AAE-B088-9387-81996DA5D148}"/>
              </a:ext>
            </a:extLst>
          </p:cNvPr>
          <p:cNvGrpSpPr/>
          <p:nvPr/>
        </p:nvGrpSpPr>
        <p:grpSpPr>
          <a:xfrm>
            <a:off x="3283045" y="4292273"/>
            <a:ext cx="2592338" cy="448104"/>
            <a:chOff x="3381222" y="4216832"/>
            <a:chExt cx="2592338" cy="448104"/>
          </a:xfrm>
        </p:grpSpPr>
        <p:grpSp>
          <p:nvGrpSpPr>
            <p:cNvPr id="16" name="Group 15">
              <a:extLst>
                <a:ext uri="{FF2B5EF4-FFF2-40B4-BE49-F238E27FC236}">
                  <a16:creationId xmlns:a16="http://schemas.microsoft.com/office/drawing/2014/main" id="{E08D3EE4-618B-84DE-E439-E6B3A867BA0E}"/>
                </a:ext>
              </a:extLst>
            </p:cNvPr>
            <p:cNvGrpSpPr/>
            <p:nvPr/>
          </p:nvGrpSpPr>
          <p:grpSpPr>
            <a:xfrm>
              <a:off x="3381222" y="4217783"/>
              <a:ext cx="1693660" cy="447153"/>
              <a:chOff x="3865391" y="4283930"/>
              <a:chExt cx="1452690" cy="447153"/>
            </a:xfrm>
          </p:grpSpPr>
          <p:sp>
            <p:nvSpPr>
              <p:cNvPr id="18" name="TextBox 17">
                <a:extLst>
                  <a:ext uri="{FF2B5EF4-FFF2-40B4-BE49-F238E27FC236}">
                    <a16:creationId xmlns:a16="http://schemas.microsoft.com/office/drawing/2014/main" id="{8DB262A4-B46A-009D-72EA-EAAE9D4B66D9}"/>
                  </a:ext>
                </a:extLst>
              </p:cNvPr>
              <p:cNvSpPr txBox="1"/>
              <p:nvPr/>
            </p:nvSpPr>
            <p:spPr>
              <a:xfrm>
                <a:off x="3865391" y="4283930"/>
                <a:ext cx="701491" cy="446276"/>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b="1" dirty="0">
                    <a:latin typeface="Century Gothic" panose="020B0502020202020204" pitchFamily="34" charset="0"/>
                    <a:ea typeface="Helvetica Neue Light" charset="0"/>
                    <a:cs typeface="Helvetica Neue Light" charset="0"/>
                  </a:rPr>
                  <a:t>A</a:t>
                </a:r>
              </a:p>
              <a:p>
                <a:pPr marR="0" algn="ctr" defTabSz="914400" eaLnBrk="1" fontAlgn="auto" latinLnBrk="0" hangingPunct="1">
                  <a:lnSpc>
                    <a:spcPct val="100000"/>
                  </a:lnSpc>
                  <a:spcBef>
                    <a:spcPts val="0"/>
                  </a:spcBef>
                  <a:spcAft>
                    <a:spcPts val="0"/>
                  </a:spcAft>
                  <a:buClrTx/>
                  <a:buSzTx/>
                </a:pPr>
                <a:r>
                  <a:rPr lang="en-US" sz="800" b="1" dirty="0">
                    <a:solidFill>
                      <a:schemeClr val="accent4">
                        <a:lumMod val="75000"/>
                      </a:schemeClr>
                    </a:solidFill>
                    <a:latin typeface="Century Gothic" panose="020B0502020202020204" pitchFamily="34" charset="0"/>
                    <a:ea typeface="Helvetica Neue Light" charset="0"/>
                    <a:cs typeface="Helvetica Neue Light" charset="0"/>
                  </a:rPr>
                  <a:t>Control - 425</a:t>
                </a:r>
              </a:p>
              <a:p>
                <a:pPr marR="0" algn="ctr" defTabSz="914400" eaLnBrk="1" fontAlgn="auto" latinLnBrk="0" hangingPunct="1">
                  <a:lnSpc>
                    <a:spcPct val="100000"/>
                  </a:lnSpc>
                  <a:spcBef>
                    <a:spcPts val="0"/>
                  </a:spcBef>
                  <a:spcAft>
                    <a:spcPts val="0"/>
                  </a:spcAft>
                  <a:buClrTx/>
                  <a:buSzTx/>
                </a:pPr>
                <a:r>
                  <a:rPr lang="en-US" sz="700" dirty="0">
                    <a:latin typeface="Century Gothic" panose="020B0502020202020204" pitchFamily="34" charset="0"/>
                    <a:ea typeface="Helvetica Neue Light" charset="0"/>
                    <a:cs typeface="Helvetica Neue Light" charset="0"/>
                  </a:rPr>
                  <a:t>n = 220</a:t>
                </a:r>
              </a:p>
            </p:txBody>
          </p:sp>
          <p:sp>
            <p:nvSpPr>
              <p:cNvPr id="34" name="TextBox 33">
                <a:extLst>
                  <a:ext uri="{FF2B5EF4-FFF2-40B4-BE49-F238E27FC236}">
                    <a16:creationId xmlns:a16="http://schemas.microsoft.com/office/drawing/2014/main" id="{99C3131B-18F5-3871-FEA0-10320A2BB36D}"/>
                  </a:ext>
                </a:extLst>
              </p:cNvPr>
              <p:cNvSpPr txBox="1"/>
              <p:nvPr/>
            </p:nvSpPr>
            <p:spPr>
              <a:xfrm>
                <a:off x="4692212" y="4284807"/>
                <a:ext cx="625869" cy="446276"/>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b="1" dirty="0">
                    <a:latin typeface="Century Gothic" panose="020B0502020202020204" pitchFamily="34" charset="0"/>
                    <a:ea typeface="Helvetica Neue Light" charset="0"/>
                    <a:cs typeface="Helvetica Neue Light" charset="0"/>
                  </a:rPr>
                  <a:t>B</a:t>
                </a:r>
              </a:p>
              <a:p>
                <a:pPr marR="0" algn="ctr" defTabSz="914400" eaLnBrk="1" fontAlgn="auto" latinLnBrk="0" hangingPunct="1">
                  <a:lnSpc>
                    <a:spcPct val="100000"/>
                  </a:lnSpc>
                  <a:spcBef>
                    <a:spcPts val="0"/>
                  </a:spcBef>
                  <a:spcAft>
                    <a:spcPts val="0"/>
                  </a:spcAft>
                  <a:buClrTx/>
                  <a:buSzTx/>
                </a:pPr>
                <a:r>
                  <a:rPr lang="en-US" sz="800" b="1" dirty="0">
                    <a:solidFill>
                      <a:schemeClr val="accent1"/>
                    </a:solidFill>
                    <a:latin typeface="Century Gothic" panose="020B0502020202020204" pitchFamily="34" charset="0"/>
                    <a:ea typeface="Helvetica Neue Light" charset="0"/>
                    <a:cs typeface="Helvetica Neue Light" charset="0"/>
                  </a:rPr>
                  <a:t>Test 1 - 920</a:t>
                </a:r>
              </a:p>
              <a:p>
                <a:pPr marR="0" algn="ctr" defTabSz="914400" eaLnBrk="1" fontAlgn="auto" latinLnBrk="0" hangingPunct="1">
                  <a:lnSpc>
                    <a:spcPct val="100000"/>
                  </a:lnSpc>
                  <a:spcBef>
                    <a:spcPts val="0"/>
                  </a:spcBef>
                  <a:spcAft>
                    <a:spcPts val="0"/>
                  </a:spcAft>
                  <a:buClrTx/>
                  <a:buSzTx/>
                </a:pPr>
                <a:r>
                  <a:rPr lang="en-US" sz="700" dirty="0">
                    <a:latin typeface="Century Gothic" panose="020B0502020202020204" pitchFamily="34" charset="0"/>
                    <a:ea typeface="Helvetica Neue Light" charset="0"/>
                    <a:cs typeface="Helvetica Neue Light" charset="0"/>
                  </a:rPr>
                  <a:t>n = 219</a:t>
                </a:r>
              </a:p>
            </p:txBody>
          </p:sp>
        </p:grpSp>
        <p:sp>
          <p:nvSpPr>
            <p:cNvPr id="17" name="TextBox 16">
              <a:extLst>
                <a:ext uri="{FF2B5EF4-FFF2-40B4-BE49-F238E27FC236}">
                  <a16:creationId xmlns:a16="http://schemas.microsoft.com/office/drawing/2014/main" id="{C7E51568-28A3-4D2D-E308-0D874C19D5E4}"/>
                </a:ext>
              </a:extLst>
            </p:cNvPr>
            <p:cNvSpPr txBox="1"/>
            <p:nvPr/>
          </p:nvSpPr>
          <p:spPr>
            <a:xfrm>
              <a:off x="5243872" y="4216832"/>
              <a:ext cx="729688" cy="446276"/>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b="1" dirty="0">
                  <a:latin typeface="Century Gothic" panose="020B0502020202020204" pitchFamily="34" charset="0"/>
                  <a:ea typeface="Helvetica Neue Light" charset="0"/>
                  <a:cs typeface="Helvetica Neue Light" charset="0"/>
                </a:rPr>
                <a:t>C</a:t>
              </a:r>
            </a:p>
            <a:p>
              <a:pPr marR="0" algn="ctr" defTabSz="914400" eaLnBrk="1" fontAlgn="auto" latinLnBrk="0" hangingPunct="1">
                <a:lnSpc>
                  <a:spcPct val="100000"/>
                </a:lnSpc>
                <a:spcBef>
                  <a:spcPts val="0"/>
                </a:spcBef>
                <a:spcAft>
                  <a:spcPts val="0"/>
                </a:spcAft>
                <a:buClrTx/>
                <a:buSzTx/>
              </a:pPr>
              <a:r>
                <a:rPr lang="en-US" sz="800" b="1" dirty="0">
                  <a:solidFill>
                    <a:schemeClr val="accent3"/>
                  </a:solidFill>
                  <a:latin typeface="Century Gothic" panose="020B0502020202020204" pitchFamily="34" charset="0"/>
                  <a:ea typeface="Helvetica Neue Light" charset="0"/>
                  <a:cs typeface="Helvetica Neue Light" charset="0"/>
                </a:rPr>
                <a:t>Test 2 - 163</a:t>
              </a:r>
            </a:p>
            <a:p>
              <a:pPr marR="0" algn="ctr" defTabSz="914400" eaLnBrk="1" fontAlgn="auto" latinLnBrk="0" hangingPunct="1">
                <a:lnSpc>
                  <a:spcPct val="100000"/>
                </a:lnSpc>
                <a:spcBef>
                  <a:spcPts val="0"/>
                </a:spcBef>
                <a:spcAft>
                  <a:spcPts val="0"/>
                </a:spcAft>
                <a:buClrTx/>
                <a:buSzTx/>
              </a:pPr>
              <a:r>
                <a:rPr lang="en-US" sz="700" dirty="0">
                  <a:latin typeface="Century Gothic" panose="020B0502020202020204" pitchFamily="34" charset="0"/>
                  <a:ea typeface="Helvetica Neue Light" charset="0"/>
                  <a:cs typeface="Helvetica Neue Light" charset="0"/>
                </a:rPr>
                <a:t>n = 220</a:t>
              </a:r>
            </a:p>
          </p:txBody>
        </p:sp>
      </p:grpSp>
      <p:pic>
        <p:nvPicPr>
          <p:cNvPr id="35" name="Picture 34">
            <a:extLst>
              <a:ext uri="{FF2B5EF4-FFF2-40B4-BE49-F238E27FC236}">
                <a16:creationId xmlns:a16="http://schemas.microsoft.com/office/drawing/2014/main" id="{31EEF774-2825-AF4F-BABF-81DC8E047D4F}"/>
              </a:ext>
            </a:extLst>
          </p:cNvPr>
          <p:cNvPicPr>
            <a:picLocks noChangeAspect="1"/>
          </p:cNvPicPr>
          <p:nvPr/>
        </p:nvPicPr>
        <p:blipFill>
          <a:blip r:embed="rId6"/>
          <a:stretch>
            <a:fillRect/>
          </a:stretch>
        </p:blipFill>
        <p:spPr>
          <a:xfrm>
            <a:off x="7370515" y="1975038"/>
            <a:ext cx="178290" cy="178290"/>
          </a:xfrm>
          <a:prstGeom prst="rect">
            <a:avLst/>
          </a:prstGeom>
        </p:spPr>
      </p:pic>
      <p:pic>
        <p:nvPicPr>
          <p:cNvPr id="40" name="Picture 39">
            <a:extLst>
              <a:ext uri="{FF2B5EF4-FFF2-40B4-BE49-F238E27FC236}">
                <a16:creationId xmlns:a16="http://schemas.microsoft.com/office/drawing/2014/main" id="{274EA29A-33C8-8FF3-B84C-D6C97E5C02CB}"/>
              </a:ext>
            </a:extLst>
          </p:cNvPr>
          <p:cNvPicPr>
            <a:picLocks noChangeAspect="1"/>
          </p:cNvPicPr>
          <p:nvPr/>
        </p:nvPicPr>
        <p:blipFill>
          <a:blip r:embed="rId6"/>
          <a:stretch>
            <a:fillRect/>
          </a:stretch>
        </p:blipFill>
        <p:spPr>
          <a:xfrm>
            <a:off x="7370515" y="2662526"/>
            <a:ext cx="178290" cy="178290"/>
          </a:xfrm>
          <a:prstGeom prst="rect">
            <a:avLst/>
          </a:prstGeom>
        </p:spPr>
      </p:pic>
      <p:pic>
        <p:nvPicPr>
          <p:cNvPr id="41" name="Picture 40">
            <a:extLst>
              <a:ext uri="{FF2B5EF4-FFF2-40B4-BE49-F238E27FC236}">
                <a16:creationId xmlns:a16="http://schemas.microsoft.com/office/drawing/2014/main" id="{230D1556-7F61-B1CD-C2E4-D72F93F5B4FB}"/>
              </a:ext>
            </a:extLst>
          </p:cNvPr>
          <p:cNvPicPr>
            <a:picLocks noChangeAspect="1"/>
          </p:cNvPicPr>
          <p:nvPr/>
        </p:nvPicPr>
        <p:blipFill>
          <a:blip r:embed="rId6"/>
          <a:stretch>
            <a:fillRect/>
          </a:stretch>
        </p:blipFill>
        <p:spPr>
          <a:xfrm>
            <a:off x="7377902" y="3112550"/>
            <a:ext cx="178290" cy="178290"/>
          </a:xfrm>
          <a:prstGeom prst="rect">
            <a:avLst/>
          </a:prstGeom>
        </p:spPr>
      </p:pic>
      <p:pic>
        <p:nvPicPr>
          <p:cNvPr id="49" name="Picture 48">
            <a:extLst>
              <a:ext uri="{FF2B5EF4-FFF2-40B4-BE49-F238E27FC236}">
                <a16:creationId xmlns:a16="http://schemas.microsoft.com/office/drawing/2014/main" id="{B6CA2A97-2434-BC41-AEC8-705E570E2298}"/>
              </a:ext>
            </a:extLst>
          </p:cNvPr>
          <p:cNvPicPr>
            <a:picLocks noChangeAspect="1"/>
          </p:cNvPicPr>
          <p:nvPr/>
        </p:nvPicPr>
        <p:blipFill>
          <a:blip r:embed="rId6"/>
          <a:stretch>
            <a:fillRect/>
          </a:stretch>
        </p:blipFill>
        <p:spPr>
          <a:xfrm>
            <a:off x="7373060" y="2892016"/>
            <a:ext cx="178290" cy="178290"/>
          </a:xfrm>
          <a:prstGeom prst="rect">
            <a:avLst/>
          </a:prstGeom>
        </p:spPr>
      </p:pic>
      <p:pic>
        <p:nvPicPr>
          <p:cNvPr id="50" name="Picture 49">
            <a:extLst>
              <a:ext uri="{FF2B5EF4-FFF2-40B4-BE49-F238E27FC236}">
                <a16:creationId xmlns:a16="http://schemas.microsoft.com/office/drawing/2014/main" id="{88BB27C0-1347-B94F-8479-E857367047C5}"/>
              </a:ext>
            </a:extLst>
          </p:cNvPr>
          <p:cNvPicPr>
            <a:picLocks noChangeAspect="1"/>
          </p:cNvPicPr>
          <p:nvPr/>
        </p:nvPicPr>
        <p:blipFill>
          <a:blip r:embed="rId6"/>
          <a:stretch>
            <a:fillRect/>
          </a:stretch>
        </p:blipFill>
        <p:spPr>
          <a:xfrm>
            <a:off x="7377902" y="3571232"/>
            <a:ext cx="178290" cy="178290"/>
          </a:xfrm>
          <a:prstGeom prst="rect">
            <a:avLst/>
          </a:prstGeom>
        </p:spPr>
      </p:pic>
      <p:pic>
        <p:nvPicPr>
          <p:cNvPr id="55" name="Picture 54">
            <a:extLst>
              <a:ext uri="{FF2B5EF4-FFF2-40B4-BE49-F238E27FC236}">
                <a16:creationId xmlns:a16="http://schemas.microsoft.com/office/drawing/2014/main" id="{3F228B5C-166C-6D8A-B522-1C908D654784}"/>
              </a:ext>
            </a:extLst>
          </p:cNvPr>
          <p:cNvPicPr>
            <a:picLocks noChangeAspect="1"/>
          </p:cNvPicPr>
          <p:nvPr/>
        </p:nvPicPr>
        <p:blipFill>
          <a:blip r:embed="rId6"/>
          <a:stretch>
            <a:fillRect/>
          </a:stretch>
        </p:blipFill>
        <p:spPr>
          <a:xfrm>
            <a:off x="7377902" y="3777447"/>
            <a:ext cx="178290" cy="178290"/>
          </a:xfrm>
          <a:prstGeom prst="rect">
            <a:avLst/>
          </a:prstGeom>
        </p:spPr>
      </p:pic>
      <p:pic>
        <p:nvPicPr>
          <p:cNvPr id="56" name="Picture 55">
            <a:extLst>
              <a:ext uri="{FF2B5EF4-FFF2-40B4-BE49-F238E27FC236}">
                <a16:creationId xmlns:a16="http://schemas.microsoft.com/office/drawing/2014/main" id="{81586EB3-F2C7-6DD7-FFFE-5DC0EE03E227}"/>
              </a:ext>
            </a:extLst>
          </p:cNvPr>
          <p:cNvPicPr>
            <a:picLocks noChangeAspect="1"/>
          </p:cNvPicPr>
          <p:nvPr/>
        </p:nvPicPr>
        <p:blipFill>
          <a:blip r:embed="rId6"/>
          <a:stretch>
            <a:fillRect/>
          </a:stretch>
        </p:blipFill>
        <p:spPr>
          <a:xfrm>
            <a:off x="7370282" y="3988774"/>
            <a:ext cx="178290" cy="178290"/>
          </a:xfrm>
          <a:prstGeom prst="rect">
            <a:avLst/>
          </a:prstGeom>
        </p:spPr>
      </p:pic>
      <p:sp>
        <p:nvSpPr>
          <p:cNvPr id="59" name="Rounded Rectangle 58">
            <a:extLst>
              <a:ext uri="{FF2B5EF4-FFF2-40B4-BE49-F238E27FC236}">
                <a16:creationId xmlns:a16="http://schemas.microsoft.com/office/drawing/2014/main" id="{0A312F5B-25E5-2B2D-EFEA-37EDB8FE7A71}"/>
              </a:ext>
            </a:extLst>
          </p:cNvPr>
          <p:cNvSpPr/>
          <p:nvPr/>
        </p:nvSpPr>
        <p:spPr>
          <a:xfrm>
            <a:off x="5786090" y="1448249"/>
            <a:ext cx="343364" cy="2815446"/>
          </a:xfrm>
          <a:prstGeom prst="roundRect">
            <a:avLst>
              <a:gd name="adj" fmla="val 9598"/>
            </a:avLst>
          </a:prstGeom>
          <a:noFill/>
          <a:ln w="1905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75000"/>
                </a:schemeClr>
              </a:solidFill>
            </a:endParaRPr>
          </a:p>
        </p:txBody>
      </p:sp>
      <p:pic>
        <p:nvPicPr>
          <p:cNvPr id="61" name="Picture 60" descr="A pretzel with a hole in the middle&#10;&#10;Description automatically generated with low confidence">
            <a:extLst>
              <a:ext uri="{FF2B5EF4-FFF2-40B4-BE49-F238E27FC236}">
                <a16:creationId xmlns:a16="http://schemas.microsoft.com/office/drawing/2014/main" id="{D0A21C1B-6AC9-F0AC-D10D-CE904B97C0B3}"/>
              </a:ext>
            </a:extLst>
          </p:cNvPr>
          <p:cNvPicPr>
            <a:picLocks noChangeAspect="1"/>
          </p:cNvPicPr>
          <p:nvPr/>
        </p:nvPicPr>
        <p:blipFill>
          <a:blip r:embed="rId7"/>
          <a:stretch>
            <a:fillRect/>
          </a:stretch>
        </p:blipFill>
        <p:spPr>
          <a:xfrm>
            <a:off x="623170" y="2813609"/>
            <a:ext cx="532253" cy="439996"/>
          </a:xfrm>
          <a:prstGeom prst="rect">
            <a:avLst/>
          </a:prstGeom>
        </p:spPr>
      </p:pic>
      <p:pic>
        <p:nvPicPr>
          <p:cNvPr id="1024" name="Picture 1023" descr="A close up of a pretzel&#10;&#10;Description automatically generated with medium confidence">
            <a:extLst>
              <a:ext uri="{FF2B5EF4-FFF2-40B4-BE49-F238E27FC236}">
                <a16:creationId xmlns:a16="http://schemas.microsoft.com/office/drawing/2014/main" id="{84893778-74D2-F0FD-C94A-7AA74088345E}"/>
              </a:ext>
            </a:extLst>
          </p:cNvPr>
          <p:cNvPicPr>
            <a:picLocks noChangeAspect="1"/>
          </p:cNvPicPr>
          <p:nvPr/>
        </p:nvPicPr>
        <p:blipFill>
          <a:blip r:embed="rId8"/>
          <a:stretch>
            <a:fillRect/>
          </a:stretch>
        </p:blipFill>
        <p:spPr>
          <a:xfrm rot="17664340">
            <a:off x="766542" y="1859936"/>
            <a:ext cx="263073" cy="647866"/>
          </a:xfrm>
          <a:prstGeom prst="rect">
            <a:avLst/>
          </a:prstGeom>
        </p:spPr>
      </p:pic>
      <p:sp>
        <p:nvSpPr>
          <p:cNvPr id="11" name="Rectangle 10">
            <a:extLst>
              <a:ext uri="{FF2B5EF4-FFF2-40B4-BE49-F238E27FC236}">
                <a16:creationId xmlns:a16="http://schemas.microsoft.com/office/drawing/2014/main" id="{A0FB3359-D8AE-93A9-6897-603A6E845435}"/>
              </a:ext>
            </a:extLst>
          </p:cNvPr>
          <p:cNvSpPr/>
          <p:nvPr/>
        </p:nvSpPr>
        <p:spPr>
          <a:xfrm>
            <a:off x="217661" y="3459367"/>
            <a:ext cx="8873523" cy="9060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B800B86-E51A-5756-4F40-9DD717E0B90A}"/>
              </a:ext>
            </a:extLst>
          </p:cNvPr>
          <p:cNvSpPr txBox="1"/>
          <p:nvPr/>
        </p:nvSpPr>
        <p:spPr>
          <a:xfrm>
            <a:off x="4494521" y="1762392"/>
            <a:ext cx="691215" cy="261610"/>
          </a:xfrm>
          <a:prstGeom prst="rect">
            <a:avLst/>
          </a:prstGeom>
          <a:noFill/>
        </p:spPr>
        <p:txBody>
          <a:bodyPr wrap="none" rtlCol="0">
            <a:spAutoFit/>
          </a:bodyPr>
          <a:lstStyle/>
          <a:p>
            <a:pPr algn="l"/>
            <a:r>
              <a:rPr lang="en-US" sz="1100" dirty="0">
                <a:solidFill>
                  <a:schemeClr val="bg1"/>
                </a:solidFill>
                <a:latin typeface="Century Gothic" panose="020B0502020202020204" pitchFamily="34" charset="0"/>
              </a:rPr>
              <a:t>Control</a:t>
            </a:r>
          </a:p>
        </p:txBody>
      </p:sp>
      <p:sp>
        <p:nvSpPr>
          <p:cNvPr id="14" name="TextBox 13">
            <a:extLst>
              <a:ext uri="{FF2B5EF4-FFF2-40B4-BE49-F238E27FC236}">
                <a16:creationId xmlns:a16="http://schemas.microsoft.com/office/drawing/2014/main" id="{E05CAFDF-EFC2-8733-D6C4-7BA325B92574}"/>
              </a:ext>
            </a:extLst>
          </p:cNvPr>
          <p:cNvSpPr txBox="1"/>
          <p:nvPr/>
        </p:nvSpPr>
        <p:spPr>
          <a:xfrm>
            <a:off x="4718476" y="1989588"/>
            <a:ext cx="554960" cy="261610"/>
          </a:xfrm>
          <a:prstGeom prst="rect">
            <a:avLst/>
          </a:prstGeom>
          <a:noFill/>
        </p:spPr>
        <p:txBody>
          <a:bodyPr wrap="none" rtlCol="0">
            <a:spAutoFit/>
          </a:bodyPr>
          <a:lstStyle/>
          <a:p>
            <a:pPr algn="l"/>
            <a:r>
              <a:rPr lang="en-US" sz="1100" dirty="0">
                <a:solidFill>
                  <a:schemeClr val="bg1"/>
                </a:solidFill>
                <a:latin typeface="Century Gothic" panose="020B0502020202020204" pitchFamily="34" charset="0"/>
              </a:rPr>
              <a:t>Test 1</a:t>
            </a:r>
          </a:p>
        </p:txBody>
      </p:sp>
      <p:sp>
        <p:nvSpPr>
          <p:cNvPr id="19" name="TextBox 18">
            <a:extLst>
              <a:ext uri="{FF2B5EF4-FFF2-40B4-BE49-F238E27FC236}">
                <a16:creationId xmlns:a16="http://schemas.microsoft.com/office/drawing/2014/main" id="{B7CC3DF0-5A2C-2EB4-08BD-E6EAEA6A37C4}"/>
              </a:ext>
            </a:extLst>
          </p:cNvPr>
          <p:cNvSpPr txBox="1"/>
          <p:nvPr/>
        </p:nvSpPr>
        <p:spPr>
          <a:xfrm>
            <a:off x="4713548" y="2203683"/>
            <a:ext cx="554960" cy="261610"/>
          </a:xfrm>
          <a:prstGeom prst="rect">
            <a:avLst/>
          </a:prstGeom>
          <a:noFill/>
        </p:spPr>
        <p:txBody>
          <a:bodyPr wrap="none" rtlCol="0">
            <a:spAutoFit/>
          </a:bodyPr>
          <a:lstStyle/>
          <a:p>
            <a:pPr algn="l"/>
            <a:r>
              <a:rPr lang="en-US" sz="1100" dirty="0">
                <a:solidFill>
                  <a:schemeClr val="bg1"/>
                </a:solidFill>
                <a:latin typeface="Century Gothic" panose="020B0502020202020204" pitchFamily="34" charset="0"/>
              </a:rPr>
              <a:t>Test 2</a:t>
            </a:r>
          </a:p>
        </p:txBody>
      </p:sp>
      <p:sp>
        <p:nvSpPr>
          <p:cNvPr id="20" name="TextBox 19">
            <a:extLst>
              <a:ext uri="{FF2B5EF4-FFF2-40B4-BE49-F238E27FC236}">
                <a16:creationId xmlns:a16="http://schemas.microsoft.com/office/drawing/2014/main" id="{24CF5EC1-5A6E-4D2E-BBEF-CF6DE1EF2CF8}"/>
              </a:ext>
            </a:extLst>
          </p:cNvPr>
          <p:cNvSpPr txBox="1"/>
          <p:nvPr/>
        </p:nvSpPr>
        <p:spPr>
          <a:xfrm>
            <a:off x="4347322" y="2660562"/>
            <a:ext cx="691215" cy="261610"/>
          </a:xfrm>
          <a:prstGeom prst="rect">
            <a:avLst/>
          </a:prstGeom>
          <a:noFill/>
        </p:spPr>
        <p:txBody>
          <a:bodyPr wrap="none" rtlCol="0">
            <a:spAutoFit/>
          </a:bodyPr>
          <a:lstStyle/>
          <a:p>
            <a:pPr algn="l"/>
            <a:r>
              <a:rPr lang="en-US" sz="1100" dirty="0">
                <a:solidFill>
                  <a:schemeClr val="bg1"/>
                </a:solidFill>
                <a:latin typeface="Century Gothic" panose="020B0502020202020204" pitchFamily="34" charset="0"/>
              </a:rPr>
              <a:t>Control</a:t>
            </a:r>
          </a:p>
        </p:txBody>
      </p:sp>
      <p:sp>
        <p:nvSpPr>
          <p:cNvPr id="21" name="TextBox 20">
            <a:extLst>
              <a:ext uri="{FF2B5EF4-FFF2-40B4-BE49-F238E27FC236}">
                <a16:creationId xmlns:a16="http://schemas.microsoft.com/office/drawing/2014/main" id="{AC5274D2-1404-507A-35CD-971F51D10EAA}"/>
              </a:ext>
            </a:extLst>
          </p:cNvPr>
          <p:cNvSpPr txBox="1"/>
          <p:nvPr/>
        </p:nvSpPr>
        <p:spPr>
          <a:xfrm>
            <a:off x="4571277" y="2887758"/>
            <a:ext cx="554960" cy="261610"/>
          </a:xfrm>
          <a:prstGeom prst="rect">
            <a:avLst/>
          </a:prstGeom>
          <a:noFill/>
        </p:spPr>
        <p:txBody>
          <a:bodyPr wrap="none" rtlCol="0">
            <a:spAutoFit/>
          </a:bodyPr>
          <a:lstStyle/>
          <a:p>
            <a:pPr algn="l"/>
            <a:r>
              <a:rPr lang="en-US" sz="1100" dirty="0">
                <a:solidFill>
                  <a:schemeClr val="bg1"/>
                </a:solidFill>
                <a:latin typeface="Century Gothic" panose="020B0502020202020204" pitchFamily="34" charset="0"/>
              </a:rPr>
              <a:t>Test 1</a:t>
            </a:r>
          </a:p>
        </p:txBody>
      </p:sp>
      <p:sp>
        <p:nvSpPr>
          <p:cNvPr id="39" name="TextBox 38">
            <a:extLst>
              <a:ext uri="{FF2B5EF4-FFF2-40B4-BE49-F238E27FC236}">
                <a16:creationId xmlns:a16="http://schemas.microsoft.com/office/drawing/2014/main" id="{20DAB262-0DEF-B7DA-F045-5139E834EBF2}"/>
              </a:ext>
            </a:extLst>
          </p:cNvPr>
          <p:cNvSpPr txBox="1"/>
          <p:nvPr/>
        </p:nvSpPr>
        <p:spPr>
          <a:xfrm>
            <a:off x="4699225" y="3101853"/>
            <a:ext cx="554960" cy="261610"/>
          </a:xfrm>
          <a:prstGeom prst="rect">
            <a:avLst/>
          </a:prstGeom>
          <a:noFill/>
        </p:spPr>
        <p:txBody>
          <a:bodyPr wrap="none" rtlCol="0">
            <a:spAutoFit/>
          </a:bodyPr>
          <a:lstStyle/>
          <a:p>
            <a:pPr algn="l"/>
            <a:r>
              <a:rPr lang="en-US" sz="1100" dirty="0">
                <a:solidFill>
                  <a:schemeClr val="bg1"/>
                </a:solidFill>
                <a:latin typeface="Century Gothic" panose="020B0502020202020204" pitchFamily="34" charset="0"/>
              </a:rPr>
              <a:t>Test 2</a:t>
            </a:r>
          </a:p>
        </p:txBody>
      </p:sp>
      <p:grpSp>
        <p:nvGrpSpPr>
          <p:cNvPr id="9" name="Group 8">
            <a:extLst>
              <a:ext uri="{FF2B5EF4-FFF2-40B4-BE49-F238E27FC236}">
                <a16:creationId xmlns:a16="http://schemas.microsoft.com/office/drawing/2014/main" id="{3DA8FAC7-8EDF-9ED7-B4D9-6E3A5F51DC96}"/>
              </a:ext>
            </a:extLst>
          </p:cNvPr>
          <p:cNvGrpSpPr/>
          <p:nvPr/>
        </p:nvGrpSpPr>
        <p:grpSpPr>
          <a:xfrm>
            <a:off x="52816" y="4207477"/>
            <a:ext cx="3094940" cy="541405"/>
            <a:chOff x="52816" y="4207477"/>
            <a:chExt cx="3094940" cy="541405"/>
          </a:xfrm>
        </p:grpSpPr>
        <p:sp>
          <p:nvSpPr>
            <p:cNvPr id="22" name="Rounded Rectangle 21">
              <a:extLst>
                <a:ext uri="{FF2B5EF4-FFF2-40B4-BE49-F238E27FC236}">
                  <a16:creationId xmlns:a16="http://schemas.microsoft.com/office/drawing/2014/main" id="{CCC4F353-CFAE-7018-E995-67E94931A9AB}"/>
                </a:ext>
              </a:extLst>
            </p:cNvPr>
            <p:cNvSpPr/>
            <p:nvPr/>
          </p:nvSpPr>
          <p:spPr>
            <a:xfrm>
              <a:off x="52816" y="4207477"/>
              <a:ext cx="3013660" cy="541405"/>
            </a:xfrm>
            <a:prstGeom prst="roundRect">
              <a:avLst>
                <a:gd name="adj" fmla="val 10395"/>
              </a:avLst>
            </a:prstGeom>
            <a:solidFill>
              <a:schemeClr val="bg1"/>
            </a:solidFill>
            <a:ln>
              <a:solidFill>
                <a:schemeClr val="tx1">
                  <a:lumMod val="10000"/>
                  <a:lumOff val="90000"/>
                </a:schemeClr>
              </a:solidFill>
            </a:ln>
            <a:effectLst>
              <a:outerShdw blurRad="127000" sx="102000" sy="102000" algn="ctr" rotWithShape="0">
                <a:schemeClr val="tx1">
                  <a:lumMod val="10000"/>
                  <a:lumOff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defTabSz="914400"/>
              <a:endParaRPr lang="en-US" sz="800" b="1" dirty="0">
                <a:solidFill>
                  <a:schemeClr val="tx1"/>
                </a:solidFill>
                <a:latin typeface="Avenir Next" panose="020B0503020202020204" pitchFamily="34" charset="0"/>
                <a:ea typeface="Helvetica Neue Light" charset="0"/>
              </a:endParaRPr>
            </a:p>
          </p:txBody>
        </p:sp>
        <p:sp>
          <p:nvSpPr>
            <p:cNvPr id="23" name="TextBox 22">
              <a:extLst>
                <a:ext uri="{FF2B5EF4-FFF2-40B4-BE49-F238E27FC236}">
                  <a16:creationId xmlns:a16="http://schemas.microsoft.com/office/drawing/2014/main" id="{635D5903-9BED-93E6-F46F-BACFFE9E1A35}"/>
                </a:ext>
              </a:extLst>
            </p:cNvPr>
            <p:cNvSpPr txBox="1"/>
            <p:nvPr/>
          </p:nvSpPr>
          <p:spPr>
            <a:xfrm>
              <a:off x="315650" y="4219134"/>
              <a:ext cx="2832106" cy="518091"/>
            </a:xfrm>
            <a:prstGeom prst="rect">
              <a:avLst/>
            </a:prstGeom>
            <a:noFill/>
          </p:spPr>
          <p:txBody>
            <a:bodyPr wrap="square" rtlCol="0" anchor="ctr">
              <a:spAutoFit/>
            </a:bodyPr>
            <a:lstStyle/>
            <a:p>
              <a:pPr marR="0" defTabSz="914400" eaLnBrk="1" fontAlgn="auto" latinLnBrk="0" hangingPunct="1">
                <a:lnSpc>
                  <a:spcPct val="100000"/>
                </a:lnSpc>
                <a:spcBef>
                  <a:spcPts val="400"/>
                </a:spcBef>
                <a:spcAft>
                  <a:spcPts val="0"/>
                </a:spcAft>
                <a:buClrTx/>
                <a:buSzTx/>
              </a:pPr>
              <a:r>
                <a:rPr lang="en-US" sz="700" dirty="0">
                  <a:ea typeface="Helvetica Neue Light" charset="0"/>
                  <a:cs typeface="Helvetica Neue Light" charset="0"/>
                </a:rPr>
                <a:t>Meets 70% JAR</a:t>
              </a:r>
            </a:p>
            <a:p>
              <a:pPr marR="0" defTabSz="914400" eaLnBrk="1" fontAlgn="auto" latinLnBrk="0" hangingPunct="1">
                <a:lnSpc>
                  <a:spcPct val="100000"/>
                </a:lnSpc>
                <a:spcBef>
                  <a:spcPts val="400"/>
                </a:spcBef>
                <a:spcAft>
                  <a:spcPts val="0"/>
                </a:spcAft>
                <a:buClrTx/>
                <a:buSzTx/>
              </a:pPr>
              <a:r>
                <a:rPr lang="en-US" sz="700" dirty="0">
                  <a:ea typeface="Helvetica Neue Light" charset="0"/>
                  <a:cs typeface="Helvetica Neue Light" charset="0"/>
                </a:rPr>
                <a:t>Does not meet 70% JAR but Net Direction for Change &lt;20%</a:t>
              </a:r>
            </a:p>
            <a:p>
              <a:pPr marR="0" defTabSz="914400" eaLnBrk="1" fontAlgn="auto" latinLnBrk="0" hangingPunct="1">
                <a:lnSpc>
                  <a:spcPct val="100000"/>
                </a:lnSpc>
                <a:spcBef>
                  <a:spcPts val="400"/>
                </a:spcBef>
                <a:spcAft>
                  <a:spcPts val="0"/>
                </a:spcAft>
                <a:buClrTx/>
                <a:buSzTx/>
              </a:pPr>
              <a:r>
                <a:rPr lang="en-US" sz="700" dirty="0">
                  <a:ea typeface="Helvetica Neue Light" charset="0"/>
                  <a:cs typeface="Helvetica Neue Light" charset="0"/>
                </a:rPr>
                <a:t>Does not meet 70% JAR and Net Direction for Change 20%+</a:t>
              </a:r>
            </a:p>
          </p:txBody>
        </p:sp>
        <p:grpSp>
          <p:nvGrpSpPr>
            <p:cNvPr id="24" name="Group 23">
              <a:extLst>
                <a:ext uri="{FF2B5EF4-FFF2-40B4-BE49-F238E27FC236}">
                  <a16:creationId xmlns:a16="http://schemas.microsoft.com/office/drawing/2014/main" id="{D24759A5-9B6C-3CEF-E600-FEDA0FDF0EF3}"/>
                </a:ext>
              </a:extLst>
            </p:cNvPr>
            <p:cNvGrpSpPr/>
            <p:nvPr/>
          </p:nvGrpSpPr>
          <p:grpSpPr>
            <a:xfrm>
              <a:off x="135736" y="4234571"/>
              <a:ext cx="166255" cy="487217"/>
              <a:chOff x="135736" y="4231955"/>
              <a:chExt cx="166255" cy="487217"/>
            </a:xfrm>
          </p:grpSpPr>
          <p:pic>
            <p:nvPicPr>
              <p:cNvPr id="25" name="Picture 24">
                <a:extLst>
                  <a:ext uri="{FF2B5EF4-FFF2-40B4-BE49-F238E27FC236}">
                    <a16:creationId xmlns:a16="http://schemas.microsoft.com/office/drawing/2014/main" id="{74EC84B5-832A-1791-835F-D1A690DE0C35}"/>
                  </a:ext>
                </a:extLst>
              </p:cNvPr>
              <p:cNvPicPr>
                <a:picLocks noChangeAspect="1"/>
              </p:cNvPicPr>
              <p:nvPr/>
            </p:nvPicPr>
            <p:blipFill>
              <a:blip r:embed="rId6"/>
              <a:stretch>
                <a:fillRect/>
              </a:stretch>
            </p:blipFill>
            <p:spPr>
              <a:xfrm>
                <a:off x="135736" y="4552917"/>
                <a:ext cx="166255" cy="166255"/>
              </a:xfrm>
              <a:prstGeom prst="rect">
                <a:avLst/>
              </a:prstGeom>
            </p:spPr>
          </p:pic>
          <p:pic>
            <p:nvPicPr>
              <p:cNvPr id="26" name="Picture 25">
                <a:extLst>
                  <a:ext uri="{FF2B5EF4-FFF2-40B4-BE49-F238E27FC236}">
                    <a16:creationId xmlns:a16="http://schemas.microsoft.com/office/drawing/2014/main" id="{871751CF-43B0-F4C0-AD29-09D8F010DB6C}"/>
                  </a:ext>
                </a:extLst>
              </p:cNvPr>
              <p:cNvPicPr>
                <a:picLocks noChangeAspect="1"/>
              </p:cNvPicPr>
              <p:nvPr/>
            </p:nvPicPr>
            <p:blipFill>
              <a:blip r:embed="rId5"/>
              <a:stretch>
                <a:fillRect/>
              </a:stretch>
            </p:blipFill>
            <p:spPr>
              <a:xfrm>
                <a:off x="135736" y="4231955"/>
                <a:ext cx="166255" cy="166255"/>
              </a:xfrm>
              <a:prstGeom prst="rect">
                <a:avLst/>
              </a:prstGeom>
            </p:spPr>
          </p:pic>
          <p:pic>
            <p:nvPicPr>
              <p:cNvPr id="27" name="Picture 26">
                <a:extLst>
                  <a:ext uri="{FF2B5EF4-FFF2-40B4-BE49-F238E27FC236}">
                    <a16:creationId xmlns:a16="http://schemas.microsoft.com/office/drawing/2014/main" id="{94E4399E-F30A-E0FF-2BD6-28CD6FE785E1}"/>
                  </a:ext>
                </a:extLst>
              </p:cNvPr>
              <p:cNvPicPr>
                <a:picLocks noChangeAspect="1"/>
              </p:cNvPicPr>
              <p:nvPr/>
            </p:nvPicPr>
            <p:blipFill>
              <a:blip r:embed="rId9"/>
              <a:stretch>
                <a:fillRect/>
              </a:stretch>
            </p:blipFill>
            <p:spPr>
              <a:xfrm>
                <a:off x="135736" y="4392436"/>
                <a:ext cx="166255" cy="166255"/>
              </a:xfrm>
              <a:prstGeom prst="rect">
                <a:avLst/>
              </a:prstGeom>
            </p:spPr>
          </p:pic>
        </p:grpSp>
      </p:grpSp>
    </p:spTree>
    <p:extLst>
      <p:ext uri="{BB962C8B-B14F-4D97-AF65-F5344CB8AC3E}">
        <p14:creationId xmlns:p14="http://schemas.microsoft.com/office/powerpoint/2010/main" val="2274990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753CA2EA-BB20-F10E-F0FE-EB635E802057}"/>
              </a:ext>
            </a:extLst>
          </p:cNvPr>
          <p:cNvGrpSpPr/>
          <p:nvPr/>
        </p:nvGrpSpPr>
        <p:grpSpPr>
          <a:xfrm>
            <a:off x="-1376114" y="-129215"/>
            <a:ext cx="7158450" cy="2701787"/>
            <a:chOff x="-1331588" y="1199869"/>
            <a:chExt cx="9765291" cy="1075498"/>
          </a:xfrm>
        </p:grpSpPr>
        <p:graphicFrame>
          <p:nvGraphicFramePr>
            <p:cNvPr id="30" name="Chart 29">
              <a:extLst>
                <a:ext uri="{FF2B5EF4-FFF2-40B4-BE49-F238E27FC236}">
                  <a16:creationId xmlns:a16="http://schemas.microsoft.com/office/drawing/2014/main" id="{D80008A1-D047-8B71-55ED-BACF34E3BF61}"/>
                </a:ext>
              </a:extLst>
            </p:cNvPr>
            <p:cNvGraphicFramePr/>
            <p:nvPr/>
          </p:nvGraphicFramePr>
          <p:xfrm>
            <a:off x="3498195" y="1199869"/>
            <a:ext cx="4935508" cy="10754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1" name="Chart 30">
              <a:extLst>
                <a:ext uri="{FF2B5EF4-FFF2-40B4-BE49-F238E27FC236}">
                  <a16:creationId xmlns:a16="http://schemas.microsoft.com/office/drawing/2014/main" id="{1CA60E99-6B81-42F9-EB30-16915DBDCFDE}"/>
                </a:ext>
              </a:extLst>
            </p:cNvPr>
            <p:cNvGraphicFramePr/>
            <p:nvPr/>
          </p:nvGraphicFramePr>
          <p:xfrm>
            <a:off x="-1331588" y="1199869"/>
            <a:ext cx="4935508" cy="1075498"/>
          </p:xfrm>
          <a:graphic>
            <a:graphicData uri="http://schemas.openxmlformats.org/drawingml/2006/chart">
              <c:chart xmlns:c="http://schemas.openxmlformats.org/drawingml/2006/chart" xmlns:r="http://schemas.openxmlformats.org/officeDocument/2006/relationships" r:id="rId4"/>
            </a:graphicData>
          </a:graphic>
        </p:graphicFrame>
      </p:grpSp>
      <p:sp>
        <p:nvSpPr>
          <p:cNvPr id="3" name="Slide Number Placeholder 2">
            <a:extLst>
              <a:ext uri="{FF2B5EF4-FFF2-40B4-BE49-F238E27FC236}">
                <a16:creationId xmlns:a16="http://schemas.microsoft.com/office/drawing/2014/main" id="{714C50B1-9B6D-1B3A-713C-3571031E7305}"/>
              </a:ext>
            </a:extLst>
          </p:cNvPr>
          <p:cNvSpPr>
            <a:spLocks noGrp="1"/>
          </p:cNvSpPr>
          <p:nvPr>
            <p:ph type="sldNum" sz="quarter" idx="10"/>
          </p:nvPr>
        </p:nvSpPr>
        <p:spPr/>
        <p:txBody>
          <a:bodyPr/>
          <a:lstStyle/>
          <a:p>
            <a:fld id="{A82C3BC0-3EBF-3C4C-A3D8-795624EBC6AA}" type="slidenum">
              <a:rPr lang="en-US" smtClean="0"/>
              <a:pPr/>
              <a:t>12</a:t>
            </a:fld>
            <a:endParaRPr lang="en-US"/>
          </a:p>
        </p:txBody>
      </p:sp>
      <p:sp>
        <p:nvSpPr>
          <p:cNvPr id="6" name="Text Placeholder 5">
            <a:extLst>
              <a:ext uri="{FF2B5EF4-FFF2-40B4-BE49-F238E27FC236}">
                <a16:creationId xmlns:a16="http://schemas.microsoft.com/office/drawing/2014/main" id="{BC892472-9CE2-12F0-AAFE-2BEF544EBFE6}"/>
              </a:ext>
            </a:extLst>
          </p:cNvPr>
          <p:cNvSpPr>
            <a:spLocks noGrp="1"/>
          </p:cNvSpPr>
          <p:nvPr>
            <p:ph type="body" sz="quarter" idx="15"/>
          </p:nvPr>
        </p:nvSpPr>
        <p:spPr/>
        <p:txBody>
          <a:bodyPr/>
          <a:lstStyle/>
          <a:p>
            <a:r>
              <a:rPr lang="en-US" sz="700" b="0" dirty="0"/>
              <a:t>Q: How much do you like or dislike the Stick Pretzel // Pretzel // Rye Chip piece in this Gardetto’s Snack Mix?</a:t>
            </a:r>
          </a:p>
          <a:p>
            <a:r>
              <a:rPr lang="en-US" sz="700" b="0" dirty="0"/>
              <a:t>Q: The amount of Stick Pretzel // Pretzel // Rye Chip pieces in this Gardetto’s Snack Mix is…</a:t>
            </a:r>
          </a:p>
        </p:txBody>
      </p:sp>
      <p:grpSp>
        <p:nvGrpSpPr>
          <p:cNvPr id="52" name="Group 51">
            <a:extLst>
              <a:ext uri="{FF2B5EF4-FFF2-40B4-BE49-F238E27FC236}">
                <a16:creationId xmlns:a16="http://schemas.microsoft.com/office/drawing/2014/main" id="{B08D9945-6D77-E78E-0492-0A8A9AC83751}"/>
              </a:ext>
            </a:extLst>
          </p:cNvPr>
          <p:cNvGrpSpPr/>
          <p:nvPr/>
        </p:nvGrpSpPr>
        <p:grpSpPr>
          <a:xfrm>
            <a:off x="325891" y="1769419"/>
            <a:ext cx="988162" cy="592285"/>
            <a:chOff x="395690" y="3150275"/>
            <a:chExt cx="988162" cy="592285"/>
          </a:xfrm>
        </p:grpSpPr>
        <p:sp>
          <p:nvSpPr>
            <p:cNvPr id="10" name="TextBox 9">
              <a:extLst>
                <a:ext uri="{FF2B5EF4-FFF2-40B4-BE49-F238E27FC236}">
                  <a16:creationId xmlns:a16="http://schemas.microsoft.com/office/drawing/2014/main" id="{76E1881F-AD16-20BB-29C5-308C66EBBFD1}"/>
                </a:ext>
              </a:extLst>
            </p:cNvPr>
            <p:cNvSpPr txBox="1"/>
            <p:nvPr/>
          </p:nvSpPr>
          <p:spPr>
            <a:xfrm>
              <a:off x="395690" y="3150275"/>
              <a:ext cx="988162" cy="230832"/>
            </a:xfrm>
            <a:prstGeom prst="rect">
              <a:avLst/>
            </a:prstGeom>
            <a:solidFill>
              <a:schemeClr val="bg1"/>
            </a:solidFill>
          </p:spPr>
          <p:txBody>
            <a:bodyPr wrap="square" rtlCol="0" anchor="ctr">
              <a:spAutoFit/>
            </a:bodyPr>
            <a:lstStyle/>
            <a:p>
              <a:pPr marR="0" algn="ctr" defTabSz="914400" eaLnBrk="1" fontAlgn="auto" latinLnBrk="0" hangingPunct="1">
                <a:lnSpc>
                  <a:spcPct val="100000"/>
                </a:lnSpc>
                <a:spcBef>
                  <a:spcPts val="0"/>
                </a:spcBef>
                <a:spcAft>
                  <a:spcPts val="0"/>
                </a:spcAft>
                <a:buClrTx/>
                <a:buSzTx/>
              </a:pPr>
              <a:r>
                <a:rPr lang="en-US" sz="900" spc="300" dirty="0">
                  <a:ea typeface="Helvetica Neue Light" charset="0"/>
                  <a:cs typeface="Helvetica Neue Light" charset="0"/>
                </a:rPr>
                <a:t>RYE CHIP</a:t>
              </a:r>
            </a:p>
          </p:txBody>
        </p:sp>
        <p:pic>
          <p:nvPicPr>
            <p:cNvPr id="13" name="Picture 12">
              <a:extLst>
                <a:ext uri="{FF2B5EF4-FFF2-40B4-BE49-F238E27FC236}">
                  <a16:creationId xmlns:a16="http://schemas.microsoft.com/office/drawing/2014/main" id="{E4D69385-E0E4-2D26-09E4-B69B4540B0EF}"/>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37900" b="50400" l="70100" r="83900">
                          <a14:foregroundMark x1="70100" y1="43500" x2="70900" y2="46600"/>
                          <a14:foregroundMark x1="83000" y1="39900" x2="83100" y2="39700"/>
                          <a14:foregroundMark x1="83100" y1="39700" x2="83300" y2="41900"/>
                          <a14:foregroundMark x1="83600" y1="39500" x2="83600" y2="41400"/>
                          <a14:foregroundMark x1="83900" y1="41400" x2="82000" y2="42500"/>
                          <a14:foregroundMark x1="72800" y1="49600" x2="79700" y2="49800"/>
                          <a14:foregroundMark x1="73700" y1="50400" x2="78800" y2="50200"/>
                        </a14:backgroundRemoval>
                      </a14:imgEffect>
                    </a14:imgLayer>
                  </a14:imgProps>
                </a:ext>
              </a:extLst>
            </a:blip>
            <a:srcRect l="69059" t="37492" r="14902" b="48719"/>
            <a:stretch/>
          </p:blipFill>
          <p:spPr>
            <a:xfrm>
              <a:off x="684849" y="3390207"/>
              <a:ext cx="409845" cy="352353"/>
            </a:xfrm>
            <a:prstGeom prst="rect">
              <a:avLst/>
            </a:prstGeom>
          </p:spPr>
        </p:pic>
      </p:grpSp>
      <p:grpSp>
        <p:nvGrpSpPr>
          <p:cNvPr id="9" name="Group 8">
            <a:extLst>
              <a:ext uri="{FF2B5EF4-FFF2-40B4-BE49-F238E27FC236}">
                <a16:creationId xmlns:a16="http://schemas.microsoft.com/office/drawing/2014/main" id="{3DA8FAC7-8EDF-9ED7-B4D9-6E3A5F51DC96}"/>
              </a:ext>
            </a:extLst>
          </p:cNvPr>
          <p:cNvGrpSpPr/>
          <p:nvPr/>
        </p:nvGrpSpPr>
        <p:grpSpPr>
          <a:xfrm>
            <a:off x="52816" y="4207477"/>
            <a:ext cx="3094940" cy="541405"/>
            <a:chOff x="52816" y="4207477"/>
            <a:chExt cx="3094940" cy="541405"/>
          </a:xfrm>
        </p:grpSpPr>
        <p:sp>
          <p:nvSpPr>
            <p:cNvPr id="22" name="Rounded Rectangle 21">
              <a:extLst>
                <a:ext uri="{FF2B5EF4-FFF2-40B4-BE49-F238E27FC236}">
                  <a16:creationId xmlns:a16="http://schemas.microsoft.com/office/drawing/2014/main" id="{CCC4F353-CFAE-7018-E995-67E94931A9AB}"/>
                </a:ext>
              </a:extLst>
            </p:cNvPr>
            <p:cNvSpPr/>
            <p:nvPr/>
          </p:nvSpPr>
          <p:spPr>
            <a:xfrm>
              <a:off x="52816" y="4207477"/>
              <a:ext cx="3013660" cy="541405"/>
            </a:xfrm>
            <a:prstGeom prst="roundRect">
              <a:avLst>
                <a:gd name="adj" fmla="val 10395"/>
              </a:avLst>
            </a:prstGeom>
            <a:solidFill>
              <a:schemeClr val="bg1"/>
            </a:solidFill>
            <a:ln>
              <a:solidFill>
                <a:schemeClr val="tx1">
                  <a:lumMod val="10000"/>
                  <a:lumOff val="90000"/>
                </a:schemeClr>
              </a:solidFill>
            </a:ln>
            <a:effectLst>
              <a:outerShdw blurRad="127000" sx="102000" sy="102000" algn="ctr" rotWithShape="0">
                <a:schemeClr val="tx1">
                  <a:lumMod val="10000"/>
                  <a:lumOff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defTabSz="914400"/>
              <a:endParaRPr lang="en-US" sz="800" b="1" dirty="0">
                <a:solidFill>
                  <a:schemeClr val="tx1"/>
                </a:solidFill>
                <a:latin typeface="Avenir Next" panose="020B0503020202020204" pitchFamily="34" charset="0"/>
                <a:ea typeface="Helvetica Neue Light" charset="0"/>
              </a:endParaRPr>
            </a:p>
          </p:txBody>
        </p:sp>
        <p:sp>
          <p:nvSpPr>
            <p:cNvPr id="23" name="TextBox 22">
              <a:extLst>
                <a:ext uri="{FF2B5EF4-FFF2-40B4-BE49-F238E27FC236}">
                  <a16:creationId xmlns:a16="http://schemas.microsoft.com/office/drawing/2014/main" id="{635D5903-9BED-93E6-F46F-BACFFE9E1A35}"/>
                </a:ext>
              </a:extLst>
            </p:cNvPr>
            <p:cNvSpPr txBox="1"/>
            <p:nvPr/>
          </p:nvSpPr>
          <p:spPr>
            <a:xfrm>
              <a:off x="315650" y="4219134"/>
              <a:ext cx="2832106" cy="518091"/>
            </a:xfrm>
            <a:prstGeom prst="rect">
              <a:avLst/>
            </a:prstGeom>
            <a:noFill/>
          </p:spPr>
          <p:txBody>
            <a:bodyPr wrap="square" rtlCol="0" anchor="ctr">
              <a:spAutoFit/>
            </a:bodyPr>
            <a:lstStyle/>
            <a:p>
              <a:pPr marR="0" defTabSz="914400" eaLnBrk="1" fontAlgn="auto" latinLnBrk="0" hangingPunct="1">
                <a:lnSpc>
                  <a:spcPct val="100000"/>
                </a:lnSpc>
                <a:spcBef>
                  <a:spcPts val="400"/>
                </a:spcBef>
                <a:spcAft>
                  <a:spcPts val="0"/>
                </a:spcAft>
                <a:buClrTx/>
                <a:buSzTx/>
              </a:pPr>
              <a:r>
                <a:rPr lang="en-US" sz="700" dirty="0">
                  <a:ea typeface="Helvetica Neue Light" charset="0"/>
                  <a:cs typeface="Helvetica Neue Light" charset="0"/>
                </a:rPr>
                <a:t>Meets 70% JAR</a:t>
              </a:r>
            </a:p>
            <a:p>
              <a:pPr marR="0" defTabSz="914400" eaLnBrk="1" fontAlgn="auto" latinLnBrk="0" hangingPunct="1">
                <a:lnSpc>
                  <a:spcPct val="100000"/>
                </a:lnSpc>
                <a:spcBef>
                  <a:spcPts val="400"/>
                </a:spcBef>
                <a:spcAft>
                  <a:spcPts val="0"/>
                </a:spcAft>
                <a:buClrTx/>
                <a:buSzTx/>
              </a:pPr>
              <a:r>
                <a:rPr lang="en-US" sz="700" dirty="0">
                  <a:ea typeface="Helvetica Neue Light" charset="0"/>
                  <a:cs typeface="Helvetica Neue Light" charset="0"/>
                </a:rPr>
                <a:t>Does not meet 70% JAR but Net Direction for Change &lt;20%</a:t>
              </a:r>
            </a:p>
            <a:p>
              <a:pPr marR="0" defTabSz="914400" eaLnBrk="1" fontAlgn="auto" latinLnBrk="0" hangingPunct="1">
                <a:lnSpc>
                  <a:spcPct val="100000"/>
                </a:lnSpc>
                <a:spcBef>
                  <a:spcPts val="400"/>
                </a:spcBef>
                <a:spcAft>
                  <a:spcPts val="0"/>
                </a:spcAft>
                <a:buClrTx/>
                <a:buSzTx/>
              </a:pPr>
              <a:r>
                <a:rPr lang="en-US" sz="700" dirty="0">
                  <a:ea typeface="Helvetica Neue Light" charset="0"/>
                  <a:cs typeface="Helvetica Neue Light" charset="0"/>
                </a:rPr>
                <a:t>Does not meet 70% JAR and Net Direction for Change 20%+</a:t>
              </a:r>
            </a:p>
          </p:txBody>
        </p:sp>
        <p:grpSp>
          <p:nvGrpSpPr>
            <p:cNvPr id="24" name="Group 23">
              <a:extLst>
                <a:ext uri="{FF2B5EF4-FFF2-40B4-BE49-F238E27FC236}">
                  <a16:creationId xmlns:a16="http://schemas.microsoft.com/office/drawing/2014/main" id="{D24759A5-9B6C-3CEF-E600-FEDA0FDF0EF3}"/>
                </a:ext>
              </a:extLst>
            </p:cNvPr>
            <p:cNvGrpSpPr/>
            <p:nvPr/>
          </p:nvGrpSpPr>
          <p:grpSpPr>
            <a:xfrm>
              <a:off x="135736" y="4234571"/>
              <a:ext cx="166255" cy="487217"/>
              <a:chOff x="135736" y="4231955"/>
              <a:chExt cx="166255" cy="487217"/>
            </a:xfrm>
          </p:grpSpPr>
          <p:pic>
            <p:nvPicPr>
              <p:cNvPr id="25" name="Picture 24">
                <a:extLst>
                  <a:ext uri="{FF2B5EF4-FFF2-40B4-BE49-F238E27FC236}">
                    <a16:creationId xmlns:a16="http://schemas.microsoft.com/office/drawing/2014/main" id="{74EC84B5-832A-1791-835F-D1A690DE0C35}"/>
                  </a:ext>
                </a:extLst>
              </p:cNvPr>
              <p:cNvPicPr>
                <a:picLocks noChangeAspect="1"/>
              </p:cNvPicPr>
              <p:nvPr/>
            </p:nvPicPr>
            <p:blipFill>
              <a:blip r:embed="rId7"/>
              <a:stretch>
                <a:fillRect/>
              </a:stretch>
            </p:blipFill>
            <p:spPr>
              <a:xfrm>
                <a:off x="135736" y="4552917"/>
                <a:ext cx="166255" cy="166255"/>
              </a:xfrm>
              <a:prstGeom prst="rect">
                <a:avLst/>
              </a:prstGeom>
            </p:spPr>
          </p:pic>
          <p:pic>
            <p:nvPicPr>
              <p:cNvPr id="26" name="Picture 25">
                <a:extLst>
                  <a:ext uri="{FF2B5EF4-FFF2-40B4-BE49-F238E27FC236}">
                    <a16:creationId xmlns:a16="http://schemas.microsoft.com/office/drawing/2014/main" id="{871751CF-43B0-F4C0-AD29-09D8F010DB6C}"/>
                  </a:ext>
                </a:extLst>
              </p:cNvPr>
              <p:cNvPicPr>
                <a:picLocks noChangeAspect="1"/>
              </p:cNvPicPr>
              <p:nvPr/>
            </p:nvPicPr>
            <p:blipFill>
              <a:blip r:embed="rId8"/>
              <a:stretch>
                <a:fillRect/>
              </a:stretch>
            </p:blipFill>
            <p:spPr>
              <a:xfrm>
                <a:off x="135736" y="4231955"/>
                <a:ext cx="166255" cy="166255"/>
              </a:xfrm>
              <a:prstGeom prst="rect">
                <a:avLst/>
              </a:prstGeom>
            </p:spPr>
          </p:pic>
          <p:pic>
            <p:nvPicPr>
              <p:cNvPr id="27" name="Picture 26">
                <a:extLst>
                  <a:ext uri="{FF2B5EF4-FFF2-40B4-BE49-F238E27FC236}">
                    <a16:creationId xmlns:a16="http://schemas.microsoft.com/office/drawing/2014/main" id="{94E4399E-F30A-E0FF-2BD6-28CD6FE785E1}"/>
                  </a:ext>
                </a:extLst>
              </p:cNvPr>
              <p:cNvPicPr>
                <a:picLocks noChangeAspect="1"/>
              </p:cNvPicPr>
              <p:nvPr/>
            </p:nvPicPr>
            <p:blipFill>
              <a:blip r:embed="rId9"/>
              <a:stretch>
                <a:fillRect/>
              </a:stretch>
            </p:blipFill>
            <p:spPr>
              <a:xfrm>
                <a:off x="135736" y="4392436"/>
                <a:ext cx="166255" cy="166255"/>
              </a:xfrm>
              <a:prstGeom prst="rect">
                <a:avLst/>
              </a:prstGeom>
            </p:spPr>
          </p:pic>
        </p:grpSp>
      </p:grpSp>
      <p:graphicFrame>
        <p:nvGraphicFramePr>
          <p:cNvPr id="28" name="Table 27">
            <a:extLst>
              <a:ext uri="{FF2B5EF4-FFF2-40B4-BE49-F238E27FC236}">
                <a16:creationId xmlns:a16="http://schemas.microsoft.com/office/drawing/2014/main" id="{BFA0FFAC-076E-C6A1-8528-891EE984E8C3}"/>
              </a:ext>
            </a:extLst>
          </p:cNvPr>
          <p:cNvGraphicFramePr>
            <a:graphicFrameLocks noGrp="1"/>
          </p:cNvGraphicFramePr>
          <p:nvPr>
            <p:extLst>
              <p:ext uri="{D42A27DB-BD31-4B8C-83A1-F6EECF244321}">
                <p14:modId xmlns:p14="http://schemas.microsoft.com/office/powerpoint/2010/main" val="1116580975"/>
              </p:ext>
            </p:extLst>
          </p:nvPr>
        </p:nvGraphicFramePr>
        <p:xfrm>
          <a:off x="6242223" y="-310045"/>
          <a:ext cx="2662238" cy="2731076"/>
        </p:xfrm>
        <a:graphic>
          <a:graphicData uri="http://schemas.openxmlformats.org/drawingml/2006/table">
            <a:tbl>
              <a:tblPr firstRow="1" bandRow="1">
                <a:tableStyleId>{5C22544A-7EE6-4342-B048-85BDC9FD1C3A}</a:tableStyleId>
              </a:tblPr>
              <a:tblGrid>
                <a:gridCol w="787718">
                  <a:extLst>
                    <a:ext uri="{9D8B030D-6E8A-4147-A177-3AD203B41FA5}">
                      <a16:colId xmlns:a16="http://schemas.microsoft.com/office/drawing/2014/main" val="2402349697"/>
                    </a:ext>
                  </a:extLst>
                </a:gridCol>
                <a:gridCol w="1097280">
                  <a:extLst>
                    <a:ext uri="{9D8B030D-6E8A-4147-A177-3AD203B41FA5}">
                      <a16:colId xmlns:a16="http://schemas.microsoft.com/office/drawing/2014/main" val="3878226259"/>
                    </a:ext>
                  </a:extLst>
                </a:gridCol>
                <a:gridCol w="777240">
                  <a:extLst>
                    <a:ext uri="{9D8B030D-6E8A-4147-A177-3AD203B41FA5}">
                      <a16:colId xmlns:a16="http://schemas.microsoft.com/office/drawing/2014/main" val="3050725692"/>
                    </a:ext>
                  </a:extLst>
                </a:gridCol>
              </a:tblGrid>
              <a:tr h="234764">
                <a:tc>
                  <a:txBody>
                    <a:bodyPr/>
                    <a:lstStyle/>
                    <a:p>
                      <a:pPr algn="ctr"/>
                      <a:r>
                        <a:rPr lang="en-US" sz="800" b="1" dirty="0">
                          <a:solidFill>
                            <a:schemeClr val="tx1"/>
                          </a:solidFill>
                          <a:latin typeface="+mn-lt"/>
                        </a:rPr>
                        <a:t>Not enough</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800" b="1" kern="1200" dirty="0">
                          <a:solidFill>
                            <a:schemeClr val="tx1"/>
                          </a:solidFill>
                          <a:latin typeface="+mn-lt"/>
                          <a:ea typeface="+mn-ea"/>
                          <a:cs typeface="+mn-cs"/>
                        </a:rPr>
                        <a:t>JUST ABOUT RIGHT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800" b="1" dirty="0">
                          <a:solidFill>
                            <a:schemeClr val="tx1"/>
                          </a:solidFill>
                          <a:latin typeface="+mn-lt"/>
                        </a:rPr>
                        <a:t>Too many</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13631017"/>
                  </a:ext>
                </a:extLst>
              </a:tr>
              <a:tr h="219456">
                <a:tc>
                  <a:txBody>
                    <a:bodyPr/>
                    <a:lstStyle/>
                    <a:p>
                      <a:pPr algn="ctr"/>
                      <a:r>
                        <a:rPr lang="en-US" sz="800" b="0" dirty="0">
                          <a:solidFill>
                            <a:schemeClr val="tx1"/>
                          </a:solidFill>
                          <a:latin typeface="+mn-lt"/>
                        </a:rPr>
                        <a:t>8%</a:t>
                      </a:r>
                      <a:endParaRPr lang="en-US" sz="800" b="1" dirty="0">
                        <a:solidFill>
                          <a:srgbClr val="EECA66"/>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900" b="1" i="0" u="none" strike="noStrike" kern="1200" cap="none" spc="0" normalizeH="0" baseline="0" noProof="0" dirty="0">
                          <a:ln>
                            <a:noFill/>
                          </a:ln>
                          <a:solidFill>
                            <a:srgbClr val="4BA0D2"/>
                          </a:solidFill>
                          <a:effectLst/>
                          <a:uLnTx/>
                          <a:uFillTx/>
                          <a:latin typeface="+mn-lt"/>
                          <a:ea typeface="+mn-ea"/>
                          <a:cs typeface="+mn-cs"/>
                        </a:rPr>
                        <a:t>        </a:t>
                      </a:r>
                      <a:r>
                        <a:rPr kumimoji="0" lang="en-US" sz="900" b="1" i="0" u="none" strike="noStrike" kern="1200" cap="none" spc="0" normalizeH="0" baseline="0" noProof="0" dirty="0">
                          <a:ln>
                            <a:noFill/>
                          </a:ln>
                          <a:solidFill>
                            <a:schemeClr val="accent4">
                              <a:lumMod val="75000"/>
                            </a:schemeClr>
                          </a:solidFill>
                          <a:effectLst/>
                          <a:uLnTx/>
                          <a:uFillTx/>
                          <a:latin typeface="+mn-lt"/>
                          <a:ea typeface="+mn-ea"/>
                          <a:cs typeface="+mn-cs"/>
                        </a:rPr>
                        <a:t>67%</a:t>
                      </a:r>
                      <a:endParaRPr lang="en-US" sz="900" b="1" dirty="0">
                        <a:solidFill>
                          <a:schemeClr val="accent4">
                            <a:lumMod val="75000"/>
                          </a:schemeClr>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800" b="0" i="0" u="none" strike="noStrike" kern="1200" cap="none" spc="0" normalizeH="0" baseline="0" noProof="0" dirty="0">
                          <a:ln>
                            <a:noFill/>
                          </a:ln>
                          <a:solidFill>
                            <a:srgbClr val="303030"/>
                          </a:solidFill>
                          <a:effectLst/>
                          <a:uLnTx/>
                          <a:uFillTx/>
                          <a:latin typeface="+mn-lt"/>
                          <a:ea typeface="+mn-ea"/>
                          <a:cs typeface="+mn-cs"/>
                        </a:rPr>
                        <a:t>25%</a:t>
                      </a:r>
                      <a:endParaRPr lang="en-US" sz="800" b="1" dirty="0">
                        <a:solidFill>
                          <a:srgbClr val="EA5833"/>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77353313"/>
                  </a:ext>
                </a:extLst>
              </a:tr>
              <a:tr h="219456">
                <a:tc>
                  <a:txBody>
                    <a:bodyPr/>
                    <a:lstStyle/>
                    <a:p>
                      <a:pPr algn="ctr"/>
                      <a:r>
                        <a:rPr lang="en-US" sz="800" b="0" dirty="0">
                          <a:solidFill>
                            <a:schemeClr val="tx1"/>
                          </a:solidFill>
                          <a:latin typeface="+mn-lt"/>
                        </a:rPr>
                        <a:t>10%</a:t>
                      </a:r>
                      <a:endParaRPr lang="en-US" sz="800" b="1" dirty="0">
                        <a:solidFill>
                          <a:srgbClr val="C41C22"/>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900" b="1" i="0" u="none" strike="noStrike" kern="1200" cap="none" spc="0" normalizeH="0" baseline="0" noProof="0" dirty="0">
                          <a:ln>
                            <a:noFill/>
                          </a:ln>
                          <a:solidFill>
                            <a:srgbClr val="223BA1"/>
                          </a:solidFill>
                          <a:effectLst/>
                          <a:uLnTx/>
                          <a:uFillTx/>
                          <a:latin typeface="+mn-lt"/>
                          <a:ea typeface="+mn-ea"/>
                          <a:cs typeface="+mn-cs"/>
                        </a:rPr>
                        <a:t>        </a:t>
                      </a:r>
                      <a:r>
                        <a:rPr kumimoji="0" lang="en-US" sz="900" b="1" i="0" u="none" strike="noStrike" kern="1200" cap="none" spc="0" normalizeH="0" baseline="0" noProof="0" dirty="0">
                          <a:ln>
                            <a:noFill/>
                          </a:ln>
                          <a:solidFill>
                            <a:schemeClr val="accent1"/>
                          </a:solidFill>
                          <a:effectLst/>
                          <a:uLnTx/>
                          <a:uFillTx/>
                          <a:latin typeface="+mn-lt"/>
                          <a:ea typeface="+mn-ea"/>
                          <a:cs typeface="+mn-cs"/>
                        </a:rPr>
                        <a:t>63%</a:t>
                      </a:r>
                      <a:endParaRPr lang="en-US" sz="900" b="1" dirty="0">
                        <a:solidFill>
                          <a:schemeClr val="accent1"/>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800" b="0" i="0" u="none" strike="noStrike" kern="1200" cap="none" spc="0" normalizeH="0" baseline="0" noProof="0" dirty="0">
                          <a:ln>
                            <a:noFill/>
                          </a:ln>
                          <a:solidFill>
                            <a:srgbClr val="303030"/>
                          </a:solidFill>
                          <a:effectLst/>
                          <a:uLnTx/>
                          <a:uFillTx/>
                          <a:latin typeface="+mn-lt"/>
                          <a:ea typeface="+mn-ea"/>
                          <a:cs typeface="+mn-cs"/>
                        </a:rPr>
                        <a:t>27%</a:t>
                      </a:r>
                      <a:endParaRPr lang="en-US" sz="800" b="1" dirty="0">
                        <a:solidFill>
                          <a:srgbClr val="EA5833"/>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30626870"/>
                  </a:ext>
                </a:extLst>
              </a:tr>
              <a:tr h="219456">
                <a:tc>
                  <a:txBody>
                    <a:bodyPr/>
                    <a:lstStyle/>
                    <a:p>
                      <a:pPr algn="ctr"/>
                      <a:r>
                        <a:rPr lang="en-US" sz="800" b="0" dirty="0">
                          <a:solidFill>
                            <a:schemeClr val="tx1"/>
                          </a:solidFill>
                          <a:latin typeface="+mn-lt"/>
                        </a:rPr>
                        <a:t>10%</a:t>
                      </a:r>
                      <a:endParaRPr lang="en-US" sz="800" b="1" dirty="0">
                        <a:solidFill>
                          <a:srgbClr val="C41C22"/>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900" b="1" i="0" u="none" strike="noStrike" kern="1200" cap="none" spc="0" normalizeH="0" baseline="0" noProof="0" dirty="0">
                          <a:ln>
                            <a:noFill/>
                          </a:ln>
                          <a:solidFill>
                            <a:srgbClr val="223BA1"/>
                          </a:solidFill>
                          <a:effectLst/>
                          <a:uLnTx/>
                          <a:uFillTx/>
                          <a:latin typeface="+mn-lt"/>
                          <a:ea typeface="+mn-ea"/>
                          <a:cs typeface="+mn-cs"/>
                        </a:rPr>
                        <a:t>        </a:t>
                      </a:r>
                      <a:r>
                        <a:rPr kumimoji="0" lang="en-US" sz="900" b="1" i="0" u="none" strike="noStrike" kern="1200" cap="none" spc="0" normalizeH="0" baseline="0" noProof="0" dirty="0">
                          <a:ln>
                            <a:noFill/>
                          </a:ln>
                          <a:solidFill>
                            <a:schemeClr val="accent3"/>
                          </a:solidFill>
                          <a:effectLst/>
                          <a:uLnTx/>
                          <a:uFillTx/>
                          <a:latin typeface="+mn-lt"/>
                          <a:ea typeface="+mn-ea"/>
                          <a:cs typeface="+mn-cs"/>
                        </a:rPr>
                        <a:t>70%</a:t>
                      </a:r>
                      <a:r>
                        <a:rPr kumimoji="0" lang="en-US" sz="900" b="1" i="0" u="none" strike="noStrike" kern="1200" cap="none" spc="0" normalizeH="0" baseline="0" noProof="0" dirty="0">
                          <a:ln>
                            <a:noFill/>
                          </a:ln>
                          <a:solidFill>
                            <a:srgbClr val="223BA1"/>
                          </a:solidFill>
                          <a:effectLst/>
                          <a:uLnTx/>
                          <a:uFillTx/>
                          <a:latin typeface="+mn-lt"/>
                          <a:ea typeface="+mn-ea"/>
                          <a:cs typeface="+mn-cs"/>
                        </a:rPr>
                        <a:t> </a:t>
                      </a:r>
                      <a:r>
                        <a:rPr kumimoji="0" lang="en-US" sz="900" b="1" i="0" u="none" strike="noStrike" kern="1200" cap="none" spc="0" normalizeH="0" baseline="0" noProof="0" dirty="0">
                          <a:ln>
                            <a:noFill/>
                          </a:ln>
                          <a:solidFill>
                            <a:schemeClr val="accent4">
                              <a:lumMod val="75000"/>
                            </a:schemeClr>
                          </a:solidFill>
                          <a:effectLst/>
                          <a:uLnTx/>
                          <a:uFillTx/>
                          <a:latin typeface="+mn-lt"/>
                          <a:ea typeface="+mn-ea"/>
                          <a:cs typeface="+mn-cs"/>
                        </a:rPr>
                        <a:t>A</a:t>
                      </a:r>
                      <a:endParaRPr lang="en-US" sz="900" b="1" dirty="0">
                        <a:solidFill>
                          <a:schemeClr val="accent4">
                            <a:lumMod val="75000"/>
                          </a:schemeClr>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800" b="0" i="0" u="none" strike="noStrike" kern="1200" cap="none" spc="0" normalizeH="0" baseline="0" noProof="0" dirty="0">
                          <a:ln>
                            <a:noFill/>
                          </a:ln>
                          <a:solidFill>
                            <a:srgbClr val="303030"/>
                          </a:solidFill>
                          <a:effectLst/>
                          <a:uLnTx/>
                          <a:uFillTx/>
                          <a:latin typeface="+mn-lt"/>
                          <a:ea typeface="+mn-ea"/>
                          <a:cs typeface="+mn-cs"/>
                        </a:rPr>
                        <a:t>20%</a:t>
                      </a:r>
                      <a:endParaRPr lang="en-US" sz="800" b="1" dirty="0">
                        <a:solidFill>
                          <a:srgbClr val="EA5833"/>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2913180"/>
                  </a:ext>
                </a:extLst>
              </a:tr>
              <a:tr h="219456">
                <a:tc>
                  <a:txBody>
                    <a:bodyPr/>
                    <a:lstStyle/>
                    <a:p>
                      <a:pPr algn="ctr"/>
                      <a:endParaRPr lang="en-US" sz="500" b="1" dirty="0">
                        <a:solidFill>
                          <a:srgbClr val="C41C22"/>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500" b="1" dirty="0">
                        <a:solidFill>
                          <a:srgbClr val="BA1F70"/>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500" b="1" dirty="0">
                        <a:solidFill>
                          <a:srgbClr val="EA5833"/>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28837113"/>
                  </a:ext>
                </a:extLst>
              </a:tr>
              <a:tr h="182880">
                <a:tc>
                  <a:txBody>
                    <a:bodyPr/>
                    <a:lstStyle/>
                    <a:p>
                      <a:pPr algn="ctr"/>
                      <a:r>
                        <a:rPr lang="en-US" sz="800" b="0" dirty="0">
                          <a:solidFill>
                            <a:schemeClr val="tx1"/>
                          </a:solidFill>
                          <a:latin typeface="+mn-lt"/>
                        </a:rPr>
                        <a:t>7%</a:t>
                      </a:r>
                      <a:endParaRPr lang="en-US" sz="800" b="1" dirty="0">
                        <a:solidFill>
                          <a:srgbClr val="223BA1"/>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900" b="1" i="0" u="none" strike="noStrike" kern="1200" cap="none" spc="0" normalizeH="0" baseline="0" noProof="0" dirty="0">
                          <a:ln>
                            <a:noFill/>
                          </a:ln>
                          <a:solidFill>
                            <a:srgbClr val="4BA0D2"/>
                          </a:solidFill>
                          <a:effectLst/>
                          <a:uLnTx/>
                          <a:uFillTx/>
                          <a:latin typeface="+mn-lt"/>
                          <a:ea typeface="+mn-ea"/>
                          <a:cs typeface="+mn-cs"/>
                        </a:rPr>
                        <a:t>        </a:t>
                      </a:r>
                      <a:r>
                        <a:rPr kumimoji="0" lang="en-US" sz="900" b="1" i="0" u="none" strike="noStrike" kern="1200" cap="none" spc="0" normalizeH="0" baseline="0" noProof="0" dirty="0">
                          <a:ln>
                            <a:noFill/>
                          </a:ln>
                          <a:solidFill>
                            <a:schemeClr val="accent4"/>
                          </a:solidFill>
                          <a:effectLst/>
                          <a:uLnTx/>
                          <a:uFillTx/>
                          <a:latin typeface="+mn-lt"/>
                          <a:ea typeface="+mn-ea"/>
                          <a:cs typeface="+mn-cs"/>
                        </a:rPr>
                        <a:t>55%</a:t>
                      </a:r>
                      <a:endParaRPr lang="en-US" sz="900" b="1" dirty="0">
                        <a:solidFill>
                          <a:schemeClr val="accent4"/>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800" b="0" i="0" u="none" strike="noStrike" kern="1200" cap="none" spc="0" normalizeH="0" baseline="0" noProof="0" dirty="0">
                          <a:ln>
                            <a:noFill/>
                          </a:ln>
                          <a:solidFill>
                            <a:srgbClr val="303030"/>
                          </a:solidFill>
                          <a:effectLst/>
                          <a:uLnTx/>
                          <a:uFillTx/>
                          <a:latin typeface="+mn-lt"/>
                          <a:ea typeface="+mn-ea"/>
                          <a:cs typeface="+mn-cs"/>
                        </a:rPr>
                        <a:t>38%</a:t>
                      </a:r>
                      <a:endParaRPr lang="en-US" sz="800" b="1" dirty="0">
                        <a:solidFill>
                          <a:srgbClr val="EA5833"/>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30000349"/>
                  </a:ext>
                </a:extLst>
              </a:tr>
              <a:tr h="182880">
                <a:tc>
                  <a:txBody>
                    <a:bodyPr/>
                    <a:lstStyle/>
                    <a:p>
                      <a:pPr algn="ctr"/>
                      <a:r>
                        <a:rPr lang="en-US" sz="800" b="0" dirty="0">
                          <a:solidFill>
                            <a:schemeClr val="tx1"/>
                          </a:solidFill>
                          <a:latin typeface="+mn-lt"/>
                        </a:rPr>
                        <a:t>9%</a:t>
                      </a:r>
                      <a:endParaRPr lang="en-US" sz="800" b="1" dirty="0">
                        <a:solidFill>
                          <a:srgbClr val="C41C22"/>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900" b="1" i="0" u="none" strike="noStrike" kern="1200" cap="none" spc="0" normalizeH="0" baseline="0" noProof="0" dirty="0">
                          <a:ln>
                            <a:noFill/>
                          </a:ln>
                          <a:solidFill>
                            <a:srgbClr val="223BA1"/>
                          </a:solidFill>
                          <a:effectLst/>
                          <a:uLnTx/>
                          <a:uFillTx/>
                          <a:latin typeface="+mn-lt"/>
                          <a:ea typeface="+mn-ea"/>
                          <a:cs typeface="+mn-cs"/>
                        </a:rPr>
                        <a:t>        </a:t>
                      </a:r>
                      <a:r>
                        <a:rPr kumimoji="0" lang="en-US" sz="900" b="1" i="0" u="none" strike="noStrike" kern="1200" cap="none" spc="0" normalizeH="0" baseline="0" noProof="0" dirty="0">
                          <a:ln>
                            <a:noFill/>
                          </a:ln>
                          <a:solidFill>
                            <a:schemeClr val="accent1"/>
                          </a:solidFill>
                          <a:effectLst/>
                          <a:uLnTx/>
                          <a:uFillTx/>
                          <a:latin typeface="+mn-lt"/>
                          <a:ea typeface="+mn-ea"/>
                          <a:cs typeface="+mn-cs"/>
                        </a:rPr>
                        <a:t>54%</a:t>
                      </a:r>
                      <a:endParaRPr lang="en-US" sz="900" b="1" dirty="0">
                        <a:solidFill>
                          <a:schemeClr val="accent1"/>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800" b="0" i="0" u="none" strike="noStrike" kern="1200" cap="none" spc="0" normalizeH="0" baseline="0" noProof="0" dirty="0">
                          <a:ln>
                            <a:noFill/>
                          </a:ln>
                          <a:solidFill>
                            <a:srgbClr val="303030"/>
                          </a:solidFill>
                          <a:effectLst/>
                          <a:uLnTx/>
                          <a:uFillTx/>
                          <a:latin typeface="+mn-lt"/>
                          <a:ea typeface="+mn-ea"/>
                          <a:cs typeface="+mn-cs"/>
                        </a:rPr>
                        <a:t>37% </a:t>
                      </a:r>
                      <a:endParaRPr lang="en-US" sz="800" b="1" dirty="0">
                        <a:solidFill>
                          <a:srgbClr val="4BA0D2"/>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50994919"/>
                  </a:ext>
                </a:extLst>
              </a:tr>
              <a:tr h="219456">
                <a:tc>
                  <a:txBody>
                    <a:bodyPr/>
                    <a:lstStyle/>
                    <a:p>
                      <a:pPr algn="ctr"/>
                      <a:r>
                        <a:rPr lang="en-US" sz="800" b="0" dirty="0">
                          <a:solidFill>
                            <a:schemeClr val="tx1"/>
                          </a:solidFill>
                          <a:latin typeface="+mn-lt"/>
                        </a:rPr>
                        <a:t>7%</a:t>
                      </a:r>
                      <a:endParaRPr lang="en-US" sz="800" b="1" dirty="0">
                        <a:solidFill>
                          <a:srgbClr val="C41C22"/>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900" b="1" i="0" u="none" strike="noStrike" kern="1200" cap="none" spc="0" normalizeH="0" baseline="0" noProof="0" dirty="0">
                          <a:ln>
                            <a:noFill/>
                          </a:ln>
                          <a:solidFill>
                            <a:srgbClr val="223BA1"/>
                          </a:solidFill>
                          <a:effectLst/>
                          <a:uLnTx/>
                          <a:uFillTx/>
                          <a:latin typeface="+mn-lt"/>
                          <a:ea typeface="+mn-ea"/>
                          <a:cs typeface="+mn-cs"/>
                        </a:rPr>
                        <a:t>        </a:t>
                      </a:r>
                      <a:r>
                        <a:rPr kumimoji="0" lang="en-US" sz="900" b="1" i="0" u="none" strike="noStrike" kern="1200" cap="none" spc="0" normalizeH="0" baseline="0" noProof="0" dirty="0">
                          <a:ln>
                            <a:noFill/>
                          </a:ln>
                          <a:solidFill>
                            <a:schemeClr val="accent3"/>
                          </a:solidFill>
                          <a:effectLst/>
                          <a:uLnTx/>
                          <a:uFillTx/>
                          <a:latin typeface="+mn-lt"/>
                          <a:ea typeface="+mn-ea"/>
                          <a:cs typeface="+mn-cs"/>
                        </a:rPr>
                        <a:t>65%</a:t>
                      </a:r>
                      <a:r>
                        <a:rPr kumimoji="0" lang="en-US" sz="900" b="1" i="0" u="none" strike="noStrike" kern="1200" cap="none" spc="0" normalizeH="0" baseline="0" noProof="0" dirty="0">
                          <a:ln>
                            <a:noFill/>
                          </a:ln>
                          <a:solidFill>
                            <a:srgbClr val="223BA1"/>
                          </a:solidFill>
                          <a:effectLst/>
                          <a:uLnTx/>
                          <a:uFillTx/>
                          <a:latin typeface="+mn-lt"/>
                          <a:ea typeface="+mn-ea"/>
                          <a:cs typeface="+mn-cs"/>
                        </a:rPr>
                        <a:t> </a:t>
                      </a:r>
                      <a:r>
                        <a:rPr kumimoji="0" lang="en-US" sz="900" b="1" i="0" u="none" strike="noStrike" kern="1200" cap="none" spc="0" normalizeH="0" baseline="0" noProof="0" dirty="0">
                          <a:ln>
                            <a:noFill/>
                          </a:ln>
                          <a:solidFill>
                            <a:schemeClr val="accent4">
                              <a:lumMod val="75000"/>
                            </a:schemeClr>
                          </a:solidFill>
                          <a:effectLst/>
                          <a:uLnTx/>
                          <a:uFillTx/>
                          <a:latin typeface="+mn-lt"/>
                          <a:ea typeface="+mn-ea"/>
                          <a:cs typeface="+mn-cs"/>
                        </a:rPr>
                        <a:t>A</a:t>
                      </a:r>
                      <a:r>
                        <a:rPr kumimoji="0" lang="en-US" sz="900" b="1" i="0" u="none" strike="noStrike" kern="1200" cap="none" spc="0" normalizeH="0" baseline="0" noProof="0" dirty="0">
                          <a:ln>
                            <a:noFill/>
                          </a:ln>
                          <a:solidFill>
                            <a:schemeClr val="accent1"/>
                          </a:solidFill>
                          <a:effectLst/>
                          <a:uLnTx/>
                          <a:uFillTx/>
                          <a:latin typeface="+mn-lt"/>
                          <a:ea typeface="+mn-ea"/>
                          <a:cs typeface="+mn-cs"/>
                        </a:rPr>
                        <a:t>B</a:t>
                      </a:r>
                      <a:endParaRPr lang="en-US" sz="900" b="1" dirty="0">
                        <a:solidFill>
                          <a:schemeClr val="accent1"/>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800" b="0" i="0" u="none" strike="noStrike" kern="1200" cap="none" spc="0" normalizeH="0" baseline="0" noProof="0" dirty="0">
                          <a:ln>
                            <a:noFill/>
                          </a:ln>
                          <a:solidFill>
                            <a:srgbClr val="303030"/>
                          </a:solidFill>
                          <a:effectLst/>
                          <a:uLnTx/>
                          <a:uFillTx/>
                          <a:latin typeface="+mn-lt"/>
                          <a:ea typeface="+mn-ea"/>
                          <a:cs typeface="+mn-cs"/>
                        </a:rPr>
                        <a:t>28%</a:t>
                      </a:r>
                      <a:endParaRPr lang="en-US" sz="800" b="1" dirty="0">
                        <a:solidFill>
                          <a:srgbClr val="EA5833"/>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4462880"/>
                  </a:ext>
                </a:extLst>
              </a:tr>
              <a:tr h="219456">
                <a:tc>
                  <a:txBody>
                    <a:bodyPr/>
                    <a:lstStyle/>
                    <a:p>
                      <a:pPr algn="ctr"/>
                      <a:endParaRPr lang="en-US" sz="500" b="1" dirty="0">
                        <a:solidFill>
                          <a:srgbClr val="C41C22"/>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500" b="1" dirty="0">
                        <a:solidFill>
                          <a:srgbClr val="BA1F70"/>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500" b="1" dirty="0">
                        <a:solidFill>
                          <a:srgbClr val="EA5833"/>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97427591"/>
                  </a:ext>
                </a:extLst>
              </a:tr>
              <a:tr h="182880">
                <a:tc>
                  <a:txBody>
                    <a:bodyPr/>
                    <a:lstStyle/>
                    <a:p>
                      <a:pPr algn="ctr"/>
                      <a:r>
                        <a:rPr lang="en-US" sz="800" b="0" dirty="0">
                          <a:solidFill>
                            <a:schemeClr val="tx1"/>
                          </a:solidFill>
                          <a:latin typeface="+mn-lt"/>
                        </a:rPr>
                        <a:t>52%</a:t>
                      </a:r>
                      <a:endParaRPr lang="en-US" sz="800" b="1" dirty="0">
                        <a:solidFill>
                          <a:srgbClr val="C41C22"/>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900" b="1" i="0" u="none" strike="noStrike" kern="1200" cap="none" spc="0" normalizeH="0" baseline="0" noProof="0" dirty="0">
                          <a:ln>
                            <a:noFill/>
                          </a:ln>
                          <a:solidFill>
                            <a:srgbClr val="4BA0D2"/>
                          </a:solidFill>
                          <a:effectLst/>
                          <a:uLnTx/>
                          <a:uFillTx/>
                          <a:latin typeface="+mn-lt"/>
                          <a:ea typeface="+mn-ea"/>
                          <a:cs typeface="+mn-cs"/>
                        </a:rPr>
                        <a:t>        </a:t>
                      </a:r>
                      <a:r>
                        <a:rPr kumimoji="0" lang="en-US" sz="900" b="1" i="0" u="none" strike="noStrike" kern="1200" cap="none" spc="0" normalizeH="0" baseline="0" noProof="0" dirty="0">
                          <a:ln>
                            <a:noFill/>
                          </a:ln>
                          <a:solidFill>
                            <a:schemeClr val="accent4"/>
                          </a:solidFill>
                          <a:effectLst/>
                          <a:uLnTx/>
                          <a:uFillTx/>
                          <a:latin typeface="+mn-lt"/>
                          <a:ea typeface="+mn-ea"/>
                          <a:cs typeface="+mn-cs"/>
                        </a:rPr>
                        <a:t>31%</a:t>
                      </a:r>
                      <a:endParaRPr kumimoji="0" lang="en-US" sz="900" b="1" i="0" u="none" strike="noStrike" kern="1200" cap="none" spc="0" normalizeH="0" baseline="0" dirty="0">
                        <a:ln>
                          <a:noFill/>
                        </a:ln>
                        <a:solidFill>
                          <a:srgbClr val="223BA1"/>
                        </a:solidFill>
                        <a:effectLst/>
                        <a:uLnTx/>
                        <a:uFillTx/>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800" b="0" i="0" u="none" strike="noStrike" kern="1200" cap="none" spc="0" normalizeH="0" baseline="0" noProof="0" dirty="0">
                          <a:ln>
                            <a:noFill/>
                          </a:ln>
                          <a:solidFill>
                            <a:srgbClr val="303030"/>
                          </a:solidFill>
                          <a:effectLst/>
                          <a:uLnTx/>
                          <a:uFillTx/>
                          <a:latin typeface="+mn-lt"/>
                          <a:ea typeface="+mn-ea"/>
                          <a:cs typeface="+mn-cs"/>
                        </a:rPr>
                        <a:t>17%</a:t>
                      </a:r>
                      <a:endParaRPr lang="en-US" sz="800" b="1" dirty="0">
                        <a:solidFill>
                          <a:srgbClr val="EA5833"/>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84495187"/>
                  </a:ext>
                </a:extLst>
              </a:tr>
              <a:tr h="182880">
                <a:tc>
                  <a:txBody>
                    <a:bodyPr/>
                    <a:lstStyle/>
                    <a:p>
                      <a:pPr algn="ctr"/>
                      <a:r>
                        <a:rPr lang="en-US" sz="800" b="0" dirty="0">
                          <a:solidFill>
                            <a:schemeClr val="tx1"/>
                          </a:solidFill>
                          <a:latin typeface="+mn-lt"/>
                        </a:rPr>
                        <a:t>50%</a:t>
                      </a:r>
                      <a:endParaRPr lang="en-US" sz="800" b="1" dirty="0">
                        <a:solidFill>
                          <a:srgbClr val="4BA0D2"/>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900" b="1" i="0" u="none" strike="noStrike" kern="1200" cap="none" spc="0" normalizeH="0" baseline="0" noProof="0" dirty="0">
                          <a:ln>
                            <a:noFill/>
                          </a:ln>
                          <a:solidFill>
                            <a:srgbClr val="223BA1"/>
                          </a:solidFill>
                          <a:effectLst/>
                          <a:uLnTx/>
                          <a:uFillTx/>
                          <a:latin typeface="+mn-lt"/>
                          <a:ea typeface="+mn-ea"/>
                          <a:cs typeface="+mn-cs"/>
                        </a:rPr>
                        <a:t>        </a:t>
                      </a:r>
                      <a:r>
                        <a:rPr kumimoji="0" lang="en-US" sz="900" b="1" i="0" u="none" strike="noStrike" kern="1200" cap="none" spc="0" normalizeH="0" baseline="0" noProof="0" dirty="0">
                          <a:ln>
                            <a:noFill/>
                          </a:ln>
                          <a:solidFill>
                            <a:schemeClr val="accent1"/>
                          </a:solidFill>
                          <a:effectLst/>
                          <a:uLnTx/>
                          <a:uFillTx/>
                          <a:latin typeface="+mn-lt"/>
                          <a:ea typeface="+mn-ea"/>
                          <a:cs typeface="+mn-cs"/>
                        </a:rPr>
                        <a:t>35%</a:t>
                      </a:r>
                      <a:endParaRPr lang="en-US" sz="900" b="1" dirty="0">
                        <a:solidFill>
                          <a:schemeClr val="accent1"/>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800" b="0" i="0" u="none" strike="noStrike" kern="1200" cap="none" spc="0" normalizeH="0" baseline="0" noProof="0" dirty="0">
                          <a:ln>
                            <a:noFill/>
                          </a:ln>
                          <a:solidFill>
                            <a:srgbClr val="303030"/>
                          </a:solidFill>
                          <a:effectLst/>
                          <a:uLnTx/>
                          <a:uFillTx/>
                          <a:latin typeface="+mn-lt"/>
                          <a:ea typeface="+mn-ea"/>
                          <a:cs typeface="+mn-cs"/>
                        </a:rPr>
                        <a:t>15%</a:t>
                      </a:r>
                      <a:endParaRPr lang="en-US" sz="800" b="1" dirty="0">
                        <a:solidFill>
                          <a:srgbClr val="EA5833"/>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27745951"/>
                  </a:ext>
                </a:extLst>
              </a:tr>
              <a:tr h="219456">
                <a:tc>
                  <a:txBody>
                    <a:bodyPr/>
                    <a:lstStyle/>
                    <a:p>
                      <a:pPr algn="ctr"/>
                      <a:r>
                        <a:rPr lang="en-US" sz="800" b="0" dirty="0">
                          <a:solidFill>
                            <a:schemeClr val="tx1"/>
                          </a:solidFill>
                          <a:latin typeface="+mn-lt"/>
                        </a:rPr>
                        <a:t>47%</a:t>
                      </a:r>
                      <a:endParaRPr lang="en-US" sz="800" b="1" dirty="0">
                        <a:solidFill>
                          <a:srgbClr val="C41C22"/>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900" b="1" i="0" u="none" strike="noStrike" kern="1200" cap="none" spc="0" normalizeH="0" baseline="0" noProof="0" dirty="0">
                          <a:ln>
                            <a:noFill/>
                          </a:ln>
                          <a:solidFill>
                            <a:srgbClr val="223BA1"/>
                          </a:solidFill>
                          <a:effectLst/>
                          <a:uLnTx/>
                          <a:uFillTx/>
                          <a:latin typeface="+mn-lt"/>
                          <a:ea typeface="+mn-ea"/>
                          <a:cs typeface="+mn-cs"/>
                        </a:rPr>
                        <a:t>        </a:t>
                      </a:r>
                      <a:r>
                        <a:rPr kumimoji="0" lang="en-US" sz="900" b="1" i="0" u="none" strike="noStrike" kern="1200" cap="none" spc="0" normalizeH="0" baseline="0" noProof="0" dirty="0">
                          <a:ln>
                            <a:noFill/>
                          </a:ln>
                          <a:solidFill>
                            <a:schemeClr val="accent3"/>
                          </a:solidFill>
                          <a:effectLst/>
                          <a:uLnTx/>
                          <a:uFillTx/>
                          <a:latin typeface="+mn-lt"/>
                          <a:ea typeface="+mn-ea"/>
                          <a:cs typeface="+mn-cs"/>
                        </a:rPr>
                        <a:t>38%</a:t>
                      </a:r>
                      <a:endParaRPr lang="en-US" sz="900" b="1" dirty="0">
                        <a:solidFill>
                          <a:schemeClr val="accent4">
                            <a:lumMod val="75000"/>
                          </a:schemeClr>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800" b="0" i="0" u="none" strike="noStrike" kern="1200" cap="none" spc="0" normalizeH="0" baseline="0" noProof="0" dirty="0">
                          <a:ln>
                            <a:noFill/>
                          </a:ln>
                          <a:solidFill>
                            <a:srgbClr val="303030"/>
                          </a:solidFill>
                          <a:effectLst/>
                          <a:uLnTx/>
                          <a:uFillTx/>
                          <a:latin typeface="+mn-lt"/>
                          <a:ea typeface="+mn-ea"/>
                          <a:cs typeface="+mn-cs"/>
                        </a:rPr>
                        <a:t>15%</a:t>
                      </a:r>
                      <a:endParaRPr lang="en-US" sz="800" b="1" dirty="0">
                        <a:solidFill>
                          <a:srgbClr val="EA5833"/>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5016570"/>
                  </a:ext>
                </a:extLst>
              </a:tr>
            </a:tbl>
          </a:graphicData>
        </a:graphic>
      </p:graphicFrame>
      <p:sp>
        <p:nvSpPr>
          <p:cNvPr id="32" name="TextBox 31">
            <a:extLst>
              <a:ext uri="{FF2B5EF4-FFF2-40B4-BE49-F238E27FC236}">
                <a16:creationId xmlns:a16="http://schemas.microsoft.com/office/drawing/2014/main" id="{2A6A764B-8E00-8FCC-66D8-F521604D66D4}"/>
              </a:ext>
            </a:extLst>
          </p:cNvPr>
          <p:cNvSpPr txBox="1"/>
          <p:nvPr/>
        </p:nvSpPr>
        <p:spPr>
          <a:xfrm>
            <a:off x="5128331" y="-270576"/>
            <a:ext cx="343364" cy="215444"/>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dirty="0">
                <a:ea typeface="Helvetica Neue Light" charset="0"/>
                <a:cs typeface="Helvetica Neue Light" charset="0"/>
              </a:rPr>
              <a:t>T3B</a:t>
            </a:r>
          </a:p>
        </p:txBody>
      </p:sp>
      <p:sp>
        <p:nvSpPr>
          <p:cNvPr id="33" name="TextBox 32">
            <a:extLst>
              <a:ext uri="{FF2B5EF4-FFF2-40B4-BE49-F238E27FC236}">
                <a16:creationId xmlns:a16="http://schemas.microsoft.com/office/drawing/2014/main" id="{3215E158-4D3A-4887-2753-6E2058D9200E}"/>
              </a:ext>
            </a:extLst>
          </p:cNvPr>
          <p:cNvSpPr txBox="1"/>
          <p:nvPr/>
        </p:nvSpPr>
        <p:spPr>
          <a:xfrm>
            <a:off x="1680224" y="-282814"/>
            <a:ext cx="359394" cy="215444"/>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dirty="0">
                <a:ea typeface="Helvetica Neue Light" charset="0"/>
                <a:cs typeface="Helvetica Neue Light" charset="0"/>
              </a:rPr>
              <a:t>B3B</a:t>
            </a:r>
          </a:p>
        </p:txBody>
      </p:sp>
      <p:cxnSp>
        <p:nvCxnSpPr>
          <p:cNvPr id="36" name="Straight Connector 35">
            <a:extLst>
              <a:ext uri="{FF2B5EF4-FFF2-40B4-BE49-F238E27FC236}">
                <a16:creationId xmlns:a16="http://schemas.microsoft.com/office/drawing/2014/main" id="{28EE6156-32AE-2B7D-BAE3-19A570CE6D56}"/>
              </a:ext>
            </a:extLst>
          </p:cNvPr>
          <p:cNvCxnSpPr>
            <a:cxnSpLocks/>
          </p:cNvCxnSpPr>
          <p:nvPr/>
        </p:nvCxnSpPr>
        <p:spPr>
          <a:xfrm flipH="1">
            <a:off x="134549" y="743150"/>
            <a:ext cx="8686800" cy="0"/>
          </a:xfrm>
          <a:prstGeom prst="line">
            <a:avLst/>
          </a:prstGeom>
          <a:ln>
            <a:solidFill>
              <a:srgbClr val="DAD9D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17AD286-62B7-B63E-65D3-A31F5D99E390}"/>
              </a:ext>
            </a:extLst>
          </p:cNvPr>
          <p:cNvCxnSpPr>
            <a:cxnSpLocks/>
          </p:cNvCxnSpPr>
          <p:nvPr/>
        </p:nvCxnSpPr>
        <p:spPr>
          <a:xfrm flipH="1">
            <a:off x="134549" y="1666567"/>
            <a:ext cx="8686800" cy="0"/>
          </a:xfrm>
          <a:prstGeom prst="line">
            <a:avLst/>
          </a:prstGeom>
          <a:ln>
            <a:solidFill>
              <a:srgbClr val="DAD9D9"/>
            </a:solidFill>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78D1F969-D884-1ADF-204C-CD03AC1A0525}"/>
              </a:ext>
            </a:extLst>
          </p:cNvPr>
          <p:cNvPicPr>
            <a:picLocks noChangeAspect="1"/>
          </p:cNvPicPr>
          <p:nvPr/>
        </p:nvPicPr>
        <p:blipFill>
          <a:blip r:embed="rId8"/>
          <a:stretch>
            <a:fillRect/>
          </a:stretch>
        </p:blipFill>
        <p:spPr>
          <a:xfrm>
            <a:off x="7287170" y="408261"/>
            <a:ext cx="181068" cy="181068"/>
          </a:xfrm>
          <a:prstGeom prst="rect">
            <a:avLst/>
          </a:prstGeom>
        </p:spPr>
      </p:pic>
      <p:sp>
        <p:nvSpPr>
          <p:cNvPr id="42" name="TextBox 41">
            <a:extLst>
              <a:ext uri="{FF2B5EF4-FFF2-40B4-BE49-F238E27FC236}">
                <a16:creationId xmlns:a16="http://schemas.microsoft.com/office/drawing/2014/main" id="{781411BE-EBE2-8852-A57E-260DEEB78E7F}"/>
              </a:ext>
            </a:extLst>
          </p:cNvPr>
          <p:cNvSpPr txBox="1"/>
          <p:nvPr/>
        </p:nvSpPr>
        <p:spPr>
          <a:xfrm>
            <a:off x="5630747" y="-314304"/>
            <a:ext cx="487634" cy="215444"/>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dirty="0">
                <a:ea typeface="Helvetica Neue Light" charset="0"/>
                <a:cs typeface="Helvetica Neue Light" charset="0"/>
              </a:rPr>
              <a:t>MEAN</a:t>
            </a:r>
          </a:p>
        </p:txBody>
      </p:sp>
      <p:graphicFrame>
        <p:nvGraphicFramePr>
          <p:cNvPr id="43" name="Table 42">
            <a:extLst>
              <a:ext uri="{FF2B5EF4-FFF2-40B4-BE49-F238E27FC236}">
                <a16:creationId xmlns:a16="http://schemas.microsoft.com/office/drawing/2014/main" id="{41B88E2B-A643-69C7-22A0-8BC0D3DB5DFC}"/>
              </a:ext>
            </a:extLst>
          </p:cNvPr>
          <p:cNvGraphicFramePr>
            <a:graphicFrameLocks noGrp="1"/>
          </p:cNvGraphicFramePr>
          <p:nvPr>
            <p:extLst>
              <p:ext uri="{D42A27DB-BD31-4B8C-83A1-F6EECF244321}">
                <p14:modId xmlns:p14="http://schemas.microsoft.com/office/powerpoint/2010/main" val="2837218759"/>
              </p:ext>
            </p:extLst>
          </p:nvPr>
        </p:nvGraphicFramePr>
        <p:xfrm>
          <a:off x="5467656" y="-66168"/>
          <a:ext cx="813816" cy="2526430"/>
        </p:xfrm>
        <a:graphic>
          <a:graphicData uri="http://schemas.openxmlformats.org/drawingml/2006/table">
            <a:tbl>
              <a:tblPr firstRow="1" bandRow="1">
                <a:tableStyleId>{5C22544A-7EE6-4342-B048-85BDC9FD1C3A}</a:tableStyleId>
              </a:tblPr>
              <a:tblGrid>
                <a:gridCol w="813816">
                  <a:extLst>
                    <a:ext uri="{9D8B030D-6E8A-4147-A177-3AD203B41FA5}">
                      <a16:colId xmlns:a16="http://schemas.microsoft.com/office/drawing/2014/main" val="2402349697"/>
                    </a:ext>
                  </a:extLst>
                </a:gridCol>
              </a:tblGrid>
              <a:tr h="210312">
                <a:tc>
                  <a:txBody>
                    <a:bodyPr/>
                    <a:lstStyle/>
                    <a:p>
                      <a:pPr algn="ctr"/>
                      <a:r>
                        <a:rPr lang="en-US" sz="800" b="0" dirty="0">
                          <a:solidFill>
                            <a:schemeClr val="tx1"/>
                          </a:solidFill>
                          <a:latin typeface="+mn-lt"/>
                        </a:rPr>
                        <a:t>7.60</a:t>
                      </a:r>
                      <a:endParaRPr lang="en-US" sz="800" b="1" dirty="0">
                        <a:solidFill>
                          <a:srgbClr val="F7B4BD"/>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30626870"/>
                  </a:ext>
                </a:extLst>
              </a:tr>
              <a:tr h="215726">
                <a:tc>
                  <a:txBody>
                    <a:bodyPr/>
                    <a:lstStyle/>
                    <a:p>
                      <a:pPr algn="ctr"/>
                      <a:r>
                        <a:rPr lang="en-US" sz="800" b="0" dirty="0">
                          <a:solidFill>
                            <a:schemeClr val="tx1"/>
                          </a:solidFill>
                          <a:latin typeface="+mn-lt"/>
                        </a:rPr>
                        <a:t>7.62</a:t>
                      </a:r>
                      <a:endParaRPr lang="en-US" sz="800" b="1" dirty="0">
                        <a:solidFill>
                          <a:srgbClr val="BA1F70"/>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30000349"/>
                  </a:ext>
                </a:extLst>
              </a:tr>
              <a:tr h="246888">
                <a:tc>
                  <a:txBody>
                    <a:bodyPr/>
                    <a:lstStyle/>
                    <a:p>
                      <a:pPr algn="ctr"/>
                      <a:r>
                        <a:rPr lang="en-US" sz="800" b="0" dirty="0">
                          <a:solidFill>
                            <a:schemeClr val="tx1"/>
                          </a:solidFill>
                          <a:latin typeface="+mn-lt"/>
                        </a:rPr>
                        <a:t>7.65</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3008536"/>
                  </a:ext>
                </a:extLst>
              </a:tr>
              <a:tr h="246888">
                <a:tc>
                  <a:txBody>
                    <a:bodyPr/>
                    <a:lstStyle/>
                    <a:p>
                      <a:pPr algn="ctr"/>
                      <a:endParaRPr lang="en-US" sz="800" b="0" dirty="0">
                        <a:solidFill>
                          <a:schemeClr val="tx1"/>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38406205"/>
                  </a:ext>
                </a:extLst>
              </a:tr>
              <a:tr h="215726">
                <a:tc>
                  <a:txBody>
                    <a:bodyPr/>
                    <a:lstStyle/>
                    <a:p>
                      <a:pPr algn="ctr"/>
                      <a:r>
                        <a:rPr lang="en-US" sz="800" b="0" dirty="0">
                          <a:solidFill>
                            <a:schemeClr val="tx1"/>
                          </a:solidFill>
                          <a:latin typeface="+mn-lt"/>
                        </a:rPr>
                        <a:t>7.51</a:t>
                      </a:r>
                      <a:endParaRPr lang="en-US" sz="800" b="1" dirty="0">
                        <a:solidFill>
                          <a:srgbClr val="F7B4BD"/>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23251104"/>
                  </a:ext>
                </a:extLst>
              </a:tr>
              <a:tr h="215726">
                <a:tc>
                  <a:txBody>
                    <a:bodyPr/>
                    <a:lstStyle/>
                    <a:p>
                      <a:pPr algn="ctr"/>
                      <a:r>
                        <a:rPr lang="en-US" sz="800" b="0" dirty="0">
                          <a:solidFill>
                            <a:schemeClr val="tx1"/>
                          </a:solidFill>
                          <a:latin typeface="+mn-lt"/>
                        </a:rPr>
                        <a:t>7.49</a:t>
                      </a:r>
                      <a:endParaRPr lang="en-US" sz="800" b="1" dirty="0">
                        <a:solidFill>
                          <a:srgbClr val="BA1F70"/>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11005432"/>
                  </a:ext>
                </a:extLst>
              </a:tr>
              <a:tr h="246888">
                <a:tc>
                  <a:txBody>
                    <a:bodyPr/>
                    <a:lstStyle/>
                    <a:p>
                      <a:pPr algn="ctr"/>
                      <a:r>
                        <a:rPr lang="en-US" sz="800" b="0" dirty="0">
                          <a:solidFill>
                            <a:schemeClr val="tx1"/>
                          </a:solidFill>
                          <a:latin typeface="+mn-lt"/>
                        </a:rPr>
                        <a:t>7.63</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7708305"/>
                  </a:ext>
                </a:extLst>
              </a:tr>
              <a:tr h="246888">
                <a:tc>
                  <a:txBody>
                    <a:bodyPr/>
                    <a:lstStyle/>
                    <a:p>
                      <a:pPr algn="ctr"/>
                      <a:endParaRPr lang="en-US" sz="800" b="1" dirty="0">
                        <a:solidFill>
                          <a:srgbClr val="BA1F70"/>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735249"/>
                  </a:ext>
                </a:extLst>
              </a:tr>
              <a:tr h="215726">
                <a:tc>
                  <a:txBody>
                    <a:bodyPr/>
                    <a:lstStyle/>
                    <a:p>
                      <a:pPr algn="ctr"/>
                      <a:r>
                        <a:rPr lang="en-US" sz="800" b="0" dirty="0">
                          <a:solidFill>
                            <a:schemeClr val="tx1"/>
                          </a:solidFill>
                          <a:latin typeface="+mn-lt"/>
                        </a:rPr>
                        <a:t>8.10</a:t>
                      </a:r>
                      <a:endParaRPr lang="en-US" sz="800" b="1" dirty="0">
                        <a:solidFill>
                          <a:srgbClr val="F7B4BD"/>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9485953"/>
                  </a:ext>
                </a:extLst>
              </a:tr>
              <a:tr h="215726">
                <a:tc>
                  <a:txBody>
                    <a:bodyPr/>
                    <a:lstStyle/>
                    <a:p>
                      <a:pPr algn="ctr"/>
                      <a:r>
                        <a:rPr lang="en-US" sz="800" b="0" dirty="0">
                          <a:solidFill>
                            <a:schemeClr val="tx1"/>
                          </a:solidFill>
                          <a:latin typeface="+mn-lt"/>
                        </a:rPr>
                        <a:t>8.17</a:t>
                      </a:r>
                      <a:endParaRPr lang="en-US" sz="800" b="1" dirty="0">
                        <a:solidFill>
                          <a:srgbClr val="BA1F70"/>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64534505"/>
                  </a:ext>
                </a:extLst>
              </a:tr>
              <a:tr h="246888">
                <a:tc>
                  <a:txBody>
                    <a:bodyPr/>
                    <a:lstStyle/>
                    <a:p>
                      <a:pPr algn="ctr"/>
                      <a:r>
                        <a:rPr lang="en-US" sz="800" b="0" dirty="0">
                          <a:solidFill>
                            <a:schemeClr val="tx1"/>
                          </a:solidFill>
                          <a:latin typeface="+mn-lt"/>
                        </a:rPr>
                        <a:t>9.00</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11116127"/>
                  </a:ext>
                </a:extLst>
              </a:tr>
            </a:tbl>
          </a:graphicData>
        </a:graphic>
      </p:graphicFrame>
      <p:sp>
        <p:nvSpPr>
          <p:cNvPr id="44" name="TextBox 43">
            <a:extLst>
              <a:ext uri="{FF2B5EF4-FFF2-40B4-BE49-F238E27FC236}">
                <a16:creationId xmlns:a16="http://schemas.microsoft.com/office/drawing/2014/main" id="{ED6BBF61-65B9-91EF-B72A-61873D11E3EE}"/>
              </a:ext>
            </a:extLst>
          </p:cNvPr>
          <p:cNvSpPr txBox="1"/>
          <p:nvPr/>
        </p:nvSpPr>
        <p:spPr>
          <a:xfrm>
            <a:off x="3073906" y="-321998"/>
            <a:ext cx="784189" cy="230832"/>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900" spc="300" dirty="0">
                <a:ea typeface="Helvetica Neue Light" charset="0"/>
                <a:cs typeface="Helvetica Neue Light" charset="0"/>
              </a:rPr>
              <a:t>LIKING</a:t>
            </a:r>
          </a:p>
        </p:txBody>
      </p:sp>
      <p:pic>
        <p:nvPicPr>
          <p:cNvPr id="45" name="Picture 44">
            <a:extLst>
              <a:ext uri="{FF2B5EF4-FFF2-40B4-BE49-F238E27FC236}">
                <a16:creationId xmlns:a16="http://schemas.microsoft.com/office/drawing/2014/main" id="{A6CBCEBD-F385-404F-F7B6-202853B8612F}"/>
              </a:ext>
            </a:extLst>
          </p:cNvPr>
          <p:cNvPicPr>
            <a:picLocks noChangeAspect="1"/>
          </p:cNvPicPr>
          <p:nvPr/>
        </p:nvPicPr>
        <p:blipFill>
          <a:blip r:embed="rId7"/>
          <a:stretch>
            <a:fillRect/>
          </a:stretch>
        </p:blipFill>
        <p:spPr>
          <a:xfrm>
            <a:off x="7287403" y="-30992"/>
            <a:ext cx="178290" cy="178290"/>
          </a:xfrm>
          <a:prstGeom prst="rect">
            <a:avLst/>
          </a:prstGeom>
        </p:spPr>
      </p:pic>
      <p:grpSp>
        <p:nvGrpSpPr>
          <p:cNvPr id="15" name="Group 14">
            <a:extLst>
              <a:ext uri="{FF2B5EF4-FFF2-40B4-BE49-F238E27FC236}">
                <a16:creationId xmlns:a16="http://schemas.microsoft.com/office/drawing/2014/main" id="{09A087B8-9AAE-B088-9387-81996DA5D148}"/>
              </a:ext>
            </a:extLst>
          </p:cNvPr>
          <p:cNvGrpSpPr/>
          <p:nvPr/>
        </p:nvGrpSpPr>
        <p:grpSpPr>
          <a:xfrm>
            <a:off x="3283045" y="4292273"/>
            <a:ext cx="2592338" cy="448104"/>
            <a:chOff x="3381222" y="4216832"/>
            <a:chExt cx="2592338" cy="448104"/>
          </a:xfrm>
        </p:grpSpPr>
        <p:grpSp>
          <p:nvGrpSpPr>
            <p:cNvPr id="16" name="Group 15">
              <a:extLst>
                <a:ext uri="{FF2B5EF4-FFF2-40B4-BE49-F238E27FC236}">
                  <a16:creationId xmlns:a16="http://schemas.microsoft.com/office/drawing/2014/main" id="{E08D3EE4-618B-84DE-E439-E6B3A867BA0E}"/>
                </a:ext>
              </a:extLst>
            </p:cNvPr>
            <p:cNvGrpSpPr/>
            <p:nvPr/>
          </p:nvGrpSpPr>
          <p:grpSpPr>
            <a:xfrm>
              <a:off x="3381222" y="4217783"/>
              <a:ext cx="1693660" cy="447153"/>
              <a:chOff x="3865391" y="4283930"/>
              <a:chExt cx="1452690" cy="447153"/>
            </a:xfrm>
          </p:grpSpPr>
          <p:sp>
            <p:nvSpPr>
              <p:cNvPr id="18" name="TextBox 17">
                <a:extLst>
                  <a:ext uri="{FF2B5EF4-FFF2-40B4-BE49-F238E27FC236}">
                    <a16:creationId xmlns:a16="http://schemas.microsoft.com/office/drawing/2014/main" id="{8DB262A4-B46A-009D-72EA-EAAE9D4B66D9}"/>
                  </a:ext>
                </a:extLst>
              </p:cNvPr>
              <p:cNvSpPr txBox="1"/>
              <p:nvPr/>
            </p:nvSpPr>
            <p:spPr>
              <a:xfrm>
                <a:off x="3865391" y="4283930"/>
                <a:ext cx="701491" cy="446276"/>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b="1" dirty="0">
                    <a:latin typeface="Century Gothic" panose="020B0502020202020204" pitchFamily="34" charset="0"/>
                    <a:ea typeface="Helvetica Neue Light" charset="0"/>
                    <a:cs typeface="Helvetica Neue Light" charset="0"/>
                  </a:rPr>
                  <a:t>A</a:t>
                </a:r>
              </a:p>
              <a:p>
                <a:pPr marR="0" algn="ctr" defTabSz="914400" eaLnBrk="1" fontAlgn="auto" latinLnBrk="0" hangingPunct="1">
                  <a:lnSpc>
                    <a:spcPct val="100000"/>
                  </a:lnSpc>
                  <a:spcBef>
                    <a:spcPts val="0"/>
                  </a:spcBef>
                  <a:spcAft>
                    <a:spcPts val="0"/>
                  </a:spcAft>
                  <a:buClrTx/>
                  <a:buSzTx/>
                </a:pPr>
                <a:r>
                  <a:rPr lang="en-US" sz="800" b="1" dirty="0">
                    <a:solidFill>
                      <a:schemeClr val="accent4">
                        <a:lumMod val="75000"/>
                      </a:schemeClr>
                    </a:solidFill>
                    <a:latin typeface="Century Gothic" panose="020B0502020202020204" pitchFamily="34" charset="0"/>
                    <a:ea typeface="Helvetica Neue Light" charset="0"/>
                    <a:cs typeface="Helvetica Neue Light" charset="0"/>
                  </a:rPr>
                  <a:t>Control - 425</a:t>
                </a:r>
              </a:p>
              <a:p>
                <a:pPr marR="0" algn="ctr" defTabSz="914400" eaLnBrk="1" fontAlgn="auto" latinLnBrk="0" hangingPunct="1">
                  <a:lnSpc>
                    <a:spcPct val="100000"/>
                  </a:lnSpc>
                  <a:spcBef>
                    <a:spcPts val="0"/>
                  </a:spcBef>
                  <a:spcAft>
                    <a:spcPts val="0"/>
                  </a:spcAft>
                  <a:buClrTx/>
                  <a:buSzTx/>
                </a:pPr>
                <a:r>
                  <a:rPr lang="en-US" sz="700" dirty="0">
                    <a:latin typeface="Century Gothic" panose="020B0502020202020204" pitchFamily="34" charset="0"/>
                    <a:ea typeface="Helvetica Neue Light" charset="0"/>
                    <a:cs typeface="Helvetica Neue Light" charset="0"/>
                  </a:rPr>
                  <a:t>n = 220</a:t>
                </a:r>
              </a:p>
            </p:txBody>
          </p:sp>
          <p:sp>
            <p:nvSpPr>
              <p:cNvPr id="34" name="TextBox 33">
                <a:extLst>
                  <a:ext uri="{FF2B5EF4-FFF2-40B4-BE49-F238E27FC236}">
                    <a16:creationId xmlns:a16="http://schemas.microsoft.com/office/drawing/2014/main" id="{99C3131B-18F5-3871-FEA0-10320A2BB36D}"/>
                  </a:ext>
                </a:extLst>
              </p:cNvPr>
              <p:cNvSpPr txBox="1"/>
              <p:nvPr/>
            </p:nvSpPr>
            <p:spPr>
              <a:xfrm>
                <a:off x="4692212" y="4284807"/>
                <a:ext cx="625869" cy="446276"/>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b="1" dirty="0">
                    <a:latin typeface="Century Gothic" panose="020B0502020202020204" pitchFamily="34" charset="0"/>
                    <a:ea typeface="Helvetica Neue Light" charset="0"/>
                    <a:cs typeface="Helvetica Neue Light" charset="0"/>
                  </a:rPr>
                  <a:t>B</a:t>
                </a:r>
              </a:p>
              <a:p>
                <a:pPr marR="0" algn="ctr" defTabSz="914400" eaLnBrk="1" fontAlgn="auto" latinLnBrk="0" hangingPunct="1">
                  <a:lnSpc>
                    <a:spcPct val="100000"/>
                  </a:lnSpc>
                  <a:spcBef>
                    <a:spcPts val="0"/>
                  </a:spcBef>
                  <a:spcAft>
                    <a:spcPts val="0"/>
                  </a:spcAft>
                  <a:buClrTx/>
                  <a:buSzTx/>
                </a:pPr>
                <a:r>
                  <a:rPr lang="en-US" sz="800" b="1" dirty="0">
                    <a:solidFill>
                      <a:schemeClr val="accent1"/>
                    </a:solidFill>
                    <a:latin typeface="Century Gothic" panose="020B0502020202020204" pitchFamily="34" charset="0"/>
                    <a:ea typeface="Helvetica Neue Light" charset="0"/>
                    <a:cs typeface="Helvetica Neue Light" charset="0"/>
                  </a:rPr>
                  <a:t>Test 1 - 920</a:t>
                </a:r>
              </a:p>
              <a:p>
                <a:pPr marR="0" algn="ctr" defTabSz="914400" eaLnBrk="1" fontAlgn="auto" latinLnBrk="0" hangingPunct="1">
                  <a:lnSpc>
                    <a:spcPct val="100000"/>
                  </a:lnSpc>
                  <a:spcBef>
                    <a:spcPts val="0"/>
                  </a:spcBef>
                  <a:spcAft>
                    <a:spcPts val="0"/>
                  </a:spcAft>
                  <a:buClrTx/>
                  <a:buSzTx/>
                </a:pPr>
                <a:r>
                  <a:rPr lang="en-US" sz="700" dirty="0">
                    <a:latin typeface="Century Gothic" panose="020B0502020202020204" pitchFamily="34" charset="0"/>
                    <a:ea typeface="Helvetica Neue Light" charset="0"/>
                    <a:cs typeface="Helvetica Neue Light" charset="0"/>
                  </a:rPr>
                  <a:t>n = 219</a:t>
                </a:r>
              </a:p>
            </p:txBody>
          </p:sp>
        </p:grpSp>
        <p:sp>
          <p:nvSpPr>
            <p:cNvPr id="17" name="TextBox 16">
              <a:extLst>
                <a:ext uri="{FF2B5EF4-FFF2-40B4-BE49-F238E27FC236}">
                  <a16:creationId xmlns:a16="http://schemas.microsoft.com/office/drawing/2014/main" id="{C7E51568-28A3-4D2D-E308-0D874C19D5E4}"/>
                </a:ext>
              </a:extLst>
            </p:cNvPr>
            <p:cNvSpPr txBox="1"/>
            <p:nvPr/>
          </p:nvSpPr>
          <p:spPr>
            <a:xfrm>
              <a:off x="5243872" y="4216832"/>
              <a:ext cx="729688" cy="446276"/>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b="1" dirty="0">
                  <a:latin typeface="Century Gothic" panose="020B0502020202020204" pitchFamily="34" charset="0"/>
                  <a:ea typeface="Helvetica Neue Light" charset="0"/>
                  <a:cs typeface="Helvetica Neue Light" charset="0"/>
                </a:rPr>
                <a:t>C</a:t>
              </a:r>
            </a:p>
            <a:p>
              <a:pPr marR="0" algn="ctr" defTabSz="914400" eaLnBrk="1" fontAlgn="auto" latinLnBrk="0" hangingPunct="1">
                <a:lnSpc>
                  <a:spcPct val="100000"/>
                </a:lnSpc>
                <a:spcBef>
                  <a:spcPts val="0"/>
                </a:spcBef>
                <a:spcAft>
                  <a:spcPts val="0"/>
                </a:spcAft>
                <a:buClrTx/>
                <a:buSzTx/>
              </a:pPr>
              <a:r>
                <a:rPr lang="en-US" sz="800" b="1" dirty="0">
                  <a:solidFill>
                    <a:schemeClr val="accent3"/>
                  </a:solidFill>
                  <a:latin typeface="Century Gothic" panose="020B0502020202020204" pitchFamily="34" charset="0"/>
                  <a:ea typeface="Helvetica Neue Light" charset="0"/>
                  <a:cs typeface="Helvetica Neue Light" charset="0"/>
                </a:rPr>
                <a:t>Test 2 - 163</a:t>
              </a:r>
            </a:p>
            <a:p>
              <a:pPr marR="0" algn="ctr" defTabSz="914400" eaLnBrk="1" fontAlgn="auto" latinLnBrk="0" hangingPunct="1">
                <a:lnSpc>
                  <a:spcPct val="100000"/>
                </a:lnSpc>
                <a:spcBef>
                  <a:spcPts val="0"/>
                </a:spcBef>
                <a:spcAft>
                  <a:spcPts val="0"/>
                </a:spcAft>
                <a:buClrTx/>
                <a:buSzTx/>
              </a:pPr>
              <a:r>
                <a:rPr lang="en-US" sz="700" dirty="0">
                  <a:latin typeface="Century Gothic" panose="020B0502020202020204" pitchFamily="34" charset="0"/>
                  <a:ea typeface="Helvetica Neue Light" charset="0"/>
                  <a:cs typeface="Helvetica Neue Light" charset="0"/>
                </a:rPr>
                <a:t>n = 220</a:t>
              </a:r>
            </a:p>
          </p:txBody>
        </p:sp>
      </p:grpSp>
      <p:pic>
        <p:nvPicPr>
          <p:cNvPr id="35" name="Picture 34">
            <a:extLst>
              <a:ext uri="{FF2B5EF4-FFF2-40B4-BE49-F238E27FC236}">
                <a16:creationId xmlns:a16="http://schemas.microsoft.com/office/drawing/2014/main" id="{31EEF774-2825-AF4F-BABF-81DC8E047D4F}"/>
              </a:ext>
            </a:extLst>
          </p:cNvPr>
          <p:cNvPicPr>
            <a:picLocks noChangeAspect="1"/>
          </p:cNvPicPr>
          <p:nvPr/>
        </p:nvPicPr>
        <p:blipFill>
          <a:blip r:embed="rId7"/>
          <a:stretch>
            <a:fillRect/>
          </a:stretch>
        </p:blipFill>
        <p:spPr>
          <a:xfrm>
            <a:off x="7287403" y="182238"/>
            <a:ext cx="178290" cy="178290"/>
          </a:xfrm>
          <a:prstGeom prst="rect">
            <a:avLst/>
          </a:prstGeom>
        </p:spPr>
      </p:pic>
      <p:pic>
        <p:nvPicPr>
          <p:cNvPr id="40" name="Picture 39">
            <a:extLst>
              <a:ext uri="{FF2B5EF4-FFF2-40B4-BE49-F238E27FC236}">
                <a16:creationId xmlns:a16="http://schemas.microsoft.com/office/drawing/2014/main" id="{274EA29A-33C8-8FF3-B84C-D6C97E5C02CB}"/>
              </a:ext>
            </a:extLst>
          </p:cNvPr>
          <p:cNvPicPr>
            <a:picLocks noChangeAspect="1"/>
          </p:cNvPicPr>
          <p:nvPr/>
        </p:nvPicPr>
        <p:blipFill>
          <a:blip r:embed="rId7"/>
          <a:stretch>
            <a:fillRect/>
          </a:stretch>
        </p:blipFill>
        <p:spPr>
          <a:xfrm>
            <a:off x="7287403" y="869726"/>
            <a:ext cx="178290" cy="178290"/>
          </a:xfrm>
          <a:prstGeom prst="rect">
            <a:avLst/>
          </a:prstGeom>
        </p:spPr>
      </p:pic>
      <p:pic>
        <p:nvPicPr>
          <p:cNvPr id="41" name="Picture 40">
            <a:extLst>
              <a:ext uri="{FF2B5EF4-FFF2-40B4-BE49-F238E27FC236}">
                <a16:creationId xmlns:a16="http://schemas.microsoft.com/office/drawing/2014/main" id="{230D1556-7F61-B1CD-C2E4-D72F93F5B4FB}"/>
              </a:ext>
            </a:extLst>
          </p:cNvPr>
          <p:cNvPicPr>
            <a:picLocks noChangeAspect="1"/>
          </p:cNvPicPr>
          <p:nvPr/>
        </p:nvPicPr>
        <p:blipFill>
          <a:blip r:embed="rId7"/>
          <a:stretch>
            <a:fillRect/>
          </a:stretch>
        </p:blipFill>
        <p:spPr>
          <a:xfrm>
            <a:off x="7294790" y="1319750"/>
            <a:ext cx="178290" cy="178290"/>
          </a:xfrm>
          <a:prstGeom prst="rect">
            <a:avLst/>
          </a:prstGeom>
        </p:spPr>
      </p:pic>
      <p:pic>
        <p:nvPicPr>
          <p:cNvPr id="49" name="Picture 48">
            <a:extLst>
              <a:ext uri="{FF2B5EF4-FFF2-40B4-BE49-F238E27FC236}">
                <a16:creationId xmlns:a16="http://schemas.microsoft.com/office/drawing/2014/main" id="{B6CA2A97-2434-BC41-AEC8-705E570E2298}"/>
              </a:ext>
            </a:extLst>
          </p:cNvPr>
          <p:cNvPicPr>
            <a:picLocks noChangeAspect="1"/>
          </p:cNvPicPr>
          <p:nvPr/>
        </p:nvPicPr>
        <p:blipFill>
          <a:blip r:embed="rId7"/>
          <a:stretch>
            <a:fillRect/>
          </a:stretch>
        </p:blipFill>
        <p:spPr>
          <a:xfrm>
            <a:off x="7289948" y="1099216"/>
            <a:ext cx="178290" cy="178290"/>
          </a:xfrm>
          <a:prstGeom prst="rect">
            <a:avLst/>
          </a:prstGeom>
        </p:spPr>
      </p:pic>
      <p:pic>
        <p:nvPicPr>
          <p:cNvPr id="50" name="Picture 49">
            <a:extLst>
              <a:ext uri="{FF2B5EF4-FFF2-40B4-BE49-F238E27FC236}">
                <a16:creationId xmlns:a16="http://schemas.microsoft.com/office/drawing/2014/main" id="{88BB27C0-1347-B94F-8479-E857367047C5}"/>
              </a:ext>
            </a:extLst>
          </p:cNvPr>
          <p:cNvPicPr>
            <a:picLocks noChangeAspect="1"/>
          </p:cNvPicPr>
          <p:nvPr/>
        </p:nvPicPr>
        <p:blipFill>
          <a:blip r:embed="rId7"/>
          <a:stretch>
            <a:fillRect/>
          </a:stretch>
        </p:blipFill>
        <p:spPr>
          <a:xfrm>
            <a:off x="7294790" y="1778432"/>
            <a:ext cx="178290" cy="178290"/>
          </a:xfrm>
          <a:prstGeom prst="rect">
            <a:avLst/>
          </a:prstGeom>
        </p:spPr>
      </p:pic>
      <p:pic>
        <p:nvPicPr>
          <p:cNvPr id="55" name="Picture 54">
            <a:extLst>
              <a:ext uri="{FF2B5EF4-FFF2-40B4-BE49-F238E27FC236}">
                <a16:creationId xmlns:a16="http://schemas.microsoft.com/office/drawing/2014/main" id="{3F228B5C-166C-6D8A-B522-1C908D654784}"/>
              </a:ext>
            </a:extLst>
          </p:cNvPr>
          <p:cNvPicPr>
            <a:picLocks noChangeAspect="1"/>
          </p:cNvPicPr>
          <p:nvPr/>
        </p:nvPicPr>
        <p:blipFill>
          <a:blip r:embed="rId7"/>
          <a:stretch>
            <a:fillRect/>
          </a:stretch>
        </p:blipFill>
        <p:spPr>
          <a:xfrm>
            <a:off x="7294790" y="1984647"/>
            <a:ext cx="178290" cy="178290"/>
          </a:xfrm>
          <a:prstGeom prst="rect">
            <a:avLst/>
          </a:prstGeom>
        </p:spPr>
      </p:pic>
      <p:pic>
        <p:nvPicPr>
          <p:cNvPr id="56" name="Picture 55">
            <a:extLst>
              <a:ext uri="{FF2B5EF4-FFF2-40B4-BE49-F238E27FC236}">
                <a16:creationId xmlns:a16="http://schemas.microsoft.com/office/drawing/2014/main" id="{81586EB3-F2C7-6DD7-FFFE-5DC0EE03E227}"/>
              </a:ext>
            </a:extLst>
          </p:cNvPr>
          <p:cNvPicPr>
            <a:picLocks noChangeAspect="1"/>
          </p:cNvPicPr>
          <p:nvPr/>
        </p:nvPicPr>
        <p:blipFill>
          <a:blip r:embed="rId7"/>
          <a:stretch>
            <a:fillRect/>
          </a:stretch>
        </p:blipFill>
        <p:spPr>
          <a:xfrm>
            <a:off x="7287170" y="2195974"/>
            <a:ext cx="178290" cy="178290"/>
          </a:xfrm>
          <a:prstGeom prst="rect">
            <a:avLst/>
          </a:prstGeom>
        </p:spPr>
      </p:pic>
      <p:sp>
        <p:nvSpPr>
          <p:cNvPr id="59" name="Rounded Rectangle 58">
            <a:extLst>
              <a:ext uri="{FF2B5EF4-FFF2-40B4-BE49-F238E27FC236}">
                <a16:creationId xmlns:a16="http://schemas.microsoft.com/office/drawing/2014/main" id="{0A312F5B-25E5-2B2D-EFEA-37EDB8FE7A71}"/>
              </a:ext>
            </a:extLst>
          </p:cNvPr>
          <p:cNvSpPr/>
          <p:nvPr/>
        </p:nvSpPr>
        <p:spPr>
          <a:xfrm>
            <a:off x="5702978" y="-344551"/>
            <a:ext cx="343364" cy="2815446"/>
          </a:xfrm>
          <a:prstGeom prst="roundRect">
            <a:avLst>
              <a:gd name="adj" fmla="val 9598"/>
            </a:avLst>
          </a:prstGeom>
          <a:noFill/>
          <a:ln w="1905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75000"/>
                </a:schemeClr>
              </a:solidFill>
            </a:endParaRPr>
          </a:p>
        </p:txBody>
      </p:sp>
      <p:sp>
        <p:nvSpPr>
          <p:cNvPr id="11" name="Rectangle 10">
            <a:extLst>
              <a:ext uri="{FF2B5EF4-FFF2-40B4-BE49-F238E27FC236}">
                <a16:creationId xmlns:a16="http://schemas.microsoft.com/office/drawing/2014/main" id="{D440C898-4A2C-1C44-1913-79B133FF9733}"/>
              </a:ext>
            </a:extLst>
          </p:cNvPr>
          <p:cNvSpPr/>
          <p:nvPr/>
        </p:nvSpPr>
        <p:spPr>
          <a:xfrm>
            <a:off x="91987" y="-362821"/>
            <a:ext cx="8873523" cy="20764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C277FE-A026-482A-DE89-A89E20D32A90}"/>
              </a:ext>
            </a:extLst>
          </p:cNvPr>
          <p:cNvSpPr>
            <a:spLocks noGrp="1"/>
          </p:cNvSpPr>
          <p:nvPr>
            <p:ph type="title"/>
          </p:nvPr>
        </p:nvSpPr>
        <p:spPr/>
        <p:txBody>
          <a:bodyPr/>
          <a:lstStyle/>
          <a:p>
            <a:r>
              <a:rPr lang="en-US" dirty="0"/>
              <a:t>Shoppers love the Rye Chip, but want more of it in the mix. </a:t>
            </a:r>
          </a:p>
        </p:txBody>
      </p:sp>
      <p:sp>
        <p:nvSpPr>
          <p:cNvPr id="4" name="Content Placeholder 3">
            <a:extLst>
              <a:ext uri="{FF2B5EF4-FFF2-40B4-BE49-F238E27FC236}">
                <a16:creationId xmlns:a16="http://schemas.microsoft.com/office/drawing/2014/main" id="{84CFAF0E-8ABA-2803-B09E-F82C5712276E}"/>
              </a:ext>
            </a:extLst>
          </p:cNvPr>
          <p:cNvSpPr>
            <a:spLocks noGrp="1"/>
          </p:cNvSpPr>
          <p:nvPr>
            <p:ph sz="quarter" idx="11"/>
          </p:nvPr>
        </p:nvSpPr>
        <p:spPr>
          <a:xfrm>
            <a:off x="342899" y="821758"/>
            <a:ext cx="8644673" cy="442141"/>
          </a:xfrm>
        </p:spPr>
        <p:txBody>
          <a:bodyPr/>
          <a:lstStyle/>
          <a:p>
            <a:r>
              <a:rPr lang="en-US" dirty="0"/>
              <a:t>Rye Chip does not meet the JAR threshold, with nearly 50% of consumers wanting more Rye Chips in the mix. </a:t>
            </a:r>
          </a:p>
        </p:txBody>
      </p:sp>
      <p:sp>
        <p:nvSpPr>
          <p:cNvPr id="5" name="Text Placeholder 4">
            <a:extLst>
              <a:ext uri="{FF2B5EF4-FFF2-40B4-BE49-F238E27FC236}">
                <a16:creationId xmlns:a16="http://schemas.microsoft.com/office/drawing/2014/main" id="{89B05FB4-A704-C610-5710-6EA7F7183F32}"/>
              </a:ext>
            </a:extLst>
          </p:cNvPr>
          <p:cNvSpPr>
            <a:spLocks noGrp="1"/>
          </p:cNvSpPr>
          <p:nvPr>
            <p:ph type="body" sz="quarter" idx="12"/>
          </p:nvPr>
        </p:nvSpPr>
        <p:spPr/>
        <p:txBody>
          <a:bodyPr/>
          <a:lstStyle/>
          <a:p>
            <a:r>
              <a:rPr lang="en-US" dirty="0"/>
              <a:t>SPECIFIC GARDETTO’S SNACK MIX PIECE PERCEPTIONS</a:t>
            </a:r>
          </a:p>
        </p:txBody>
      </p:sp>
      <p:sp>
        <p:nvSpPr>
          <p:cNvPr id="12" name="TextBox 11">
            <a:extLst>
              <a:ext uri="{FF2B5EF4-FFF2-40B4-BE49-F238E27FC236}">
                <a16:creationId xmlns:a16="http://schemas.microsoft.com/office/drawing/2014/main" id="{7D9069D8-54B9-D15D-3CCA-F7BE91F7C720}"/>
              </a:ext>
            </a:extLst>
          </p:cNvPr>
          <p:cNvSpPr txBox="1"/>
          <p:nvPr/>
        </p:nvSpPr>
        <p:spPr>
          <a:xfrm>
            <a:off x="4539607" y="1769419"/>
            <a:ext cx="691215" cy="261610"/>
          </a:xfrm>
          <a:prstGeom prst="rect">
            <a:avLst/>
          </a:prstGeom>
          <a:noFill/>
        </p:spPr>
        <p:txBody>
          <a:bodyPr wrap="none" rtlCol="0">
            <a:spAutoFit/>
          </a:bodyPr>
          <a:lstStyle/>
          <a:p>
            <a:pPr algn="l"/>
            <a:r>
              <a:rPr lang="en-US" sz="1100" dirty="0">
                <a:solidFill>
                  <a:schemeClr val="bg1"/>
                </a:solidFill>
                <a:latin typeface="Century Gothic" panose="020B0502020202020204" pitchFamily="34" charset="0"/>
              </a:rPr>
              <a:t>Control</a:t>
            </a:r>
          </a:p>
        </p:txBody>
      </p:sp>
      <p:sp>
        <p:nvSpPr>
          <p:cNvPr id="14" name="TextBox 13">
            <a:extLst>
              <a:ext uri="{FF2B5EF4-FFF2-40B4-BE49-F238E27FC236}">
                <a16:creationId xmlns:a16="http://schemas.microsoft.com/office/drawing/2014/main" id="{F2B40945-D22B-0E65-567C-2C00B7303316}"/>
              </a:ext>
            </a:extLst>
          </p:cNvPr>
          <p:cNvSpPr txBox="1"/>
          <p:nvPr/>
        </p:nvSpPr>
        <p:spPr>
          <a:xfrm>
            <a:off x="4763562" y="1996615"/>
            <a:ext cx="554960" cy="261610"/>
          </a:xfrm>
          <a:prstGeom prst="rect">
            <a:avLst/>
          </a:prstGeom>
          <a:noFill/>
        </p:spPr>
        <p:txBody>
          <a:bodyPr wrap="none" rtlCol="0">
            <a:spAutoFit/>
          </a:bodyPr>
          <a:lstStyle/>
          <a:p>
            <a:pPr algn="l"/>
            <a:r>
              <a:rPr lang="en-US" sz="1100" dirty="0">
                <a:solidFill>
                  <a:schemeClr val="bg1"/>
                </a:solidFill>
                <a:latin typeface="Century Gothic" panose="020B0502020202020204" pitchFamily="34" charset="0"/>
              </a:rPr>
              <a:t>Test 1</a:t>
            </a:r>
          </a:p>
        </p:txBody>
      </p:sp>
      <p:sp>
        <p:nvSpPr>
          <p:cNvPr id="19" name="TextBox 18">
            <a:extLst>
              <a:ext uri="{FF2B5EF4-FFF2-40B4-BE49-F238E27FC236}">
                <a16:creationId xmlns:a16="http://schemas.microsoft.com/office/drawing/2014/main" id="{B4AEEF47-5B44-C96F-E0A0-1F37231C0839}"/>
              </a:ext>
            </a:extLst>
          </p:cNvPr>
          <p:cNvSpPr txBox="1"/>
          <p:nvPr/>
        </p:nvSpPr>
        <p:spPr>
          <a:xfrm>
            <a:off x="4834423" y="2210710"/>
            <a:ext cx="554960" cy="261610"/>
          </a:xfrm>
          <a:prstGeom prst="rect">
            <a:avLst/>
          </a:prstGeom>
          <a:noFill/>
        </p:spPr>
        <p:txBody>
          <a:bodyPr wrap="none" rtlCol="0">
            <a:spAutoFit/>
          </a:bodyPr>
          <a:lstStyle/>
          <a:p>
            <a:pPr algn="l"/>
            <a:r>
              <a:rPr lang="en-US" sz="1100" dirty="0">
                <a:solidFill>
                  <a:schemeClr val="bg1"/>
                </a:solidFill>
                <a:latin typeface="Century Gothic" panose="020B0502020202020204" pitchFamily="34" charset="0"/>
              </a:rPr>
              <a:t>Test 2</a:t>
            </a:r>
          </a:p>
        </p:txBody>
      </p:sp>
    </p:spTree>
    <p:extLst>
      <p:ext uri="{BB962C8B-B14F-4D97-AF65-F5344CB8AC3E}">
        <p14:creationId xmlns:p14="http://schemas.microsoft.com/office/powerpoint/2010/main" val="4038588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5D88-6C0E-5343-EC71-51DFD4DFF17A}"/>
              </a:ext>
            </a:extLst>
          </p:cNvPr>
          <p:cNvSpPr>
            <a:spLocks noGrp="1"/>
          </p:cNvSpPr>
          <p:nvPr>
            <p:ph type="title"/>
          </p:nvPr>
        </p:nvSpPr>
        <p:spPr>
          <a:xfrm>
            <a:off x="349248" y="285750"/>
            <a:ext cx="8794751" cy="442140"/>
          </a:xfrm>
        </p:spPr>
        <p:txBody>
          <a:bodyPr/>
          <a:lstStyle/>
          <a:p>
            <a:r>
              <a:rPr lang="en-US" dirty="0"/>
              <a:t>The Breadstick and Bread Squiggle are divisive in terms of the optimal amount.</a:t>
            </a:r>
          </a:p>
        </p:txBody>
      </p:sp>
      <p:sp>
        <p:nvSpPr>
          <p:cNvPr id="3" name="Slide Number Placeholder 2">
            <a:extLst>
              <a:ext uri="{FF2B5EF4-FFF2-40B4-BE49-F238E27FC236}">
                <a16:creationId xmlns:a16="http://schemas.microsoft.com/office/drawing/2014/main" id="{46FE1A4A-58DA-0AA9-22CE-9B6EBDCF4097}"/>
              </a:ext>
            </a:extLst>
          </p:cNvPr>
          <p:cNvSpPr>
            <a:spLocks noGrp="1"/>
          </p:cNvSpPr>
          <p:nvPr>
            <p:ph type="sldNum" sz="quarter" idx="10"/>
          </p:nvPr>
        </p:nvSpPr>
        <p:spPr/>
        <p:txBody>
          <a:bodyPr/>
          <a:lstStyle/>
          <a:p>
            <a:fld id="{A82C3BC0-3EBF-3C4C-A3D8-795624EBC6AA}" type="slidenum">
              <a:rPr lang="en-US" smtClean="0"/>
              <a:pPr/>
              <a:t>13</a:t>
            </a:fld>
            <a:endParaRPr lang="en-US"/>
          </a:p>
        </p:txBody>
      </p:sp>
      <p:sp>
        <p:nvSpPr>
          <p:cNvPr id="4" name="Content Placeholder 3">
            <a:extLst>
              <a:ext uri="{FF2B5EF4-FFF2-40B4-BE49-F238E27FC236}">
                <a16:creationId xmlns:a16="http://schemas.microsoft.com/office/drawing/2014/main" id="{D191B588-1AD8-1B4D-73E4-770DF2F63772}"/>
              </a:ext>
            </a:extLst>
          </p:cNvPr>
          <p:cNvSpPr>
            <a:spLocks noGrp="1"/>
          </p:cNvSpPr>
          <p:nvPr>
            <p:ph sz="quarter" idx="11"/>
          </p:nvPr>
        </p:nvSpPr>
        <p:spPr/>
        <p:txBody>
          <a:bodyPr/>
          <a:lstStyle/>
          <a:p>
            <a:r>
              <a:rPr lang="en-US" dirty="0"/>
              <a:t>Only the Bread Squiggles contained in </a:t>
            </a:r>
            <a:r>
              <a:rPr lang="en-US" b="1" dirty="0">
                <a:solidFill>
                  <a:schemeClr val="accent3"/>
                </a:solidFill>
              </a:rPr>
              <a:t>Test 2 </a:t>
            </a:r>
            <a:r>
              <a:rPr lang="en-US" dirty="0"/>
              <a:t>meet the goal JAR range for quantity.  Shoppers are split between wanting more and wanting less of each of these pieces. </a:t>
            </a:r>
          </a:p>
        </p:txBody>
      </p:sp>
      <p:sp>
        <p:nvSpPr>
          <p:cNvPr id="5" name="Text Placeholder 4">
            <a:extLst>
              <a:ext uri="{FF2B5EF4-FFF2-40B4-BE49-F238E27FC236}">
                <a16:creationId xmlns:a16="http://schemas.microsoft.com/office/drawing/2014/main" id="{6C8BBCA7-D93D-46E6-92F9-0DCCCFAD0619}"/>
              </a:ext>
            </a:extLst>
          </p:cNvPr>
          <p:cNvSpPr>
            <a:spLocks noGrp="1"/>
          </p:cNvSpPr>
          <p:nvPr>
            <p:ph type="body" sz="quarter" idx="12"/>
          </p:nvPr>
        </p:nvSpPr>
        <p:spPr/>
        <p:txBody>
          <a:bodyPr/>
          <a:lstStyle/>
          <a:p>
            <a:r>
              <a:rPr lang="en-US" dirty="0"/>
              <a:t>SPECIFIC GARDETTO’S SNACK MIX PIECE PERCEPTIONS CONT’D</a:t>
            </a:r>
          </a:p>
        </p:txBody>
      </p:sp>
      <p:sp>
        <p:nvSpPr>
          <p:cNvPr id="6" name="Text Placeholder 5">
            <a:extLst>
              <a:ext uri="{FF2B5EF4-FFF2-40B4-BE49-F238E27FC236}">
                <a16:creationId xmlns:a16="http://schemas.microsoft.com/office/drawing/2014/main" id="{FB069F0A-629F-C015-204C-CBC4EA3F4372}"/>
              </a:ext>
            </a:extLst>
          </p:cNvPr>
          <p:cNvSpPr>
            <a:spLocks noGrp="1"/>
          </p:cNvSpPr>
          <p:nvPr>
            <p:ph type="body" sz="quarter" idx="15"/>
          </p:nvPr>
        </p:nvSpPr>
        <p:spPr/>
        <p:txBody>
          <a:bodyPr/>
          <a:lstStyle/>
          <a:p>
            <a:r>
              <a:rPr lang="en-US" sz="700" b="0" dirty="0"/>
              <a:t>Q: How much do you like or dislike the Breadstick // Bread Squiggle piece in this Gardetto’s Snack Mix?</a:t>
            </a:r>
          </a:p>
          <a:p>
            <a:r>
              <a:rPr lang="en-US" sz="700" b="0" dirty="0"/>
              <a:t>Q: The amount of Breadstick // Bread Squiggle pieces in this Gardetto’s Snack Mix is…</a:t>
            </a:r>
          </a:p>
        </p:txBody>
      </p:sp>
      <p:grpSp>
        <p:nvGrpSpPr>
          <p:cNvPr id="75" name="Group 74">
            <a:extLst>
              <a:ext uri="{FF2B5EF4-FFF2-40B4-BE49-F238E27FC236}">
                <a16:creationId xmlns:a16="http://schemas.microsoft.com/office/drawing/2014/main" id="{DB1FC288-0420-18C8-F88C-2A35B3898048}"/>
              </a:ext>
            </a:extLst>
          </p:cNvPr>
          <p:cNvGrpSpPr/>
          <p:nvPr/>
        </p:nvGrpSpPr>
        <p:grpSpPr>
          <a:xfrm>
            <a:off x="52816" y="4207477"/>
            <a:ext cx="3094940" cy="541405"/>
            <a:chOff x="52816" y="4207477"/>
            <a:chExt cx="3094940" cy="541405"/>
          </a:xfrm>
        </p:grpSpPr>
        <p:sp>
          <p:nvSpPr>
            <p:cNvPr id="76" name="Rounded Rectangle 75">
              <a:extLst>
                <a:ext uri="{FF2B5EF4-FFF2-40B4-BE49-F238E27FC236}">
                  <a16:creationId xmlns:a16="http://schemas.microsoft.com/office/drawing/2014/main" id="{4B968A78-40EA-987B-A9EE-05FBCE4AF8DD}"/>
                </a:ext>
              </a:extLst>
            </p:cNvPr>
            <p:cNvSpPr/>
            <p:nvPr/>
          </p:nvSpPr>
          <p:spPr>
            <a:xfrm>
              <a:off x="52816" y="4207477"/>
              <a:ext cx="3013660" cy="541405"/>
            </a:xfrm>
            <a:prstGeom prst="roundRect">
              <a:avLst>
                <a:gd name="adj" fmla="val 10395"/>
              </a:avLst>
            </a:prstGeom>
            <a:solidFill>
              <a:schemeClr val="bg1"/>
            </a:solidFill>
            <a:ln>
              <a:solidFill>
                <a:schemeClr val="tx1">
                  <a:lumMod val="10000"/>
                  <a:lumOff val="90000"/>
                </a:schemeClr>
              </a:solidFill>
            </a:ln>
            <a:effectLst>
              <a:outerShdw blurRad="127000" sx="102000" sy="102000" algn="ctr" rotWithShape="0">
                <a:schemeClr val="tx1">
                  <a:lumMod val="10000"/>
                  <a:lumOff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defTabSz="914400"/>
              <a:endParaRPr lang="en-US" sz="800" b="1" dirty="0">
                <a:solidFill>
                  <a:schemeClr val="tx1"/>
                </a:solidFill>
                <a:latin typeface="Avenir Next" panose="020B0503020202020204" pitchFamily="34" charset="0"/>
                <a:ea typeface="Helvetica Neue Light" charset="0"/>
              </a:endParaRPr>
            </a:p>
          </p:txBody>
        </p:sp>
        <p:sp>
          <p:nvSpPr>
            <p:cNvPr id="77" name="TextBox 76">
              <a:extLst>
                <a:ext uri="{FF2B5EF4-FFF2-40B4-BE49-F238E27FC236}">
                  <a16:creationId xmlns:a16="http://schemas.microsoft.com/office/drawing/2014/main" id="{9B8BC7D9-398C-AD31-A76C-55AB1EBA8541}"/>
                </a:ext>
              </a:extLst>
            </p:cNvPr>
            <p:cNvSpPr txBox="1"/>
            <p:nvPr/>
          </p:nvSpPr>
          <p:spPr>
            <a:xfrm>
              <a:off x="315650" y="4219134"/>
              <a:ext cx="2832106" cy="518091"/>
            </a:xfrm>
            <a:prstGeom prst="rect">
              <a:avLst/>
            </a:prstGeom>
            <a:noFill/>
          </p:spPr>
          <p:txBody>
            <a:bodyPr wrap="square" rtlCol="0" anchor="ctr">
              <a:spAutoFit/>
            </a:bodyPr>
            <a:lstStyle/>
            <a:p>
              <a:pPr marR="0" defTabSz="914400" eaLnBrk="1" fontAlgn="auto" latinLnBrk="0" hangingPunct="1">
                <a:lnSpc>
                  <a:spcPct val="100000"/>
                </a:lnSpc>
                <a:spcBef>
                  <a:spcPts val="400"/>
                </a:spcBef>
                <a:spcAft>
                  <a:spcPts val="0"/>
                </a:spcAft>
                <a:buClrTx/>
                <a:buSzTx/>
              </a:pPr>
              <a:r>
                <a:rPr lang="en-US" sz="700" dirty="0">
                  <a:ea typeface="Helvetica Neue Light" charset="0"/>
                  <a:cs typeface="Helvetica Neue Light" charset="0"/>
                </a:rPr>
                <a:t>Meets 70% JAR</a:t>
              </a:r>
            </a:p>
            <a:p>
              <a:pPr marR="0" defTabSz="914400" eaLnBrk="1" fontAlgn="auto" latinLnBrk="0" hangingPunct="1">
                <a:lnSpc>
                  <a:spcPct val="100000"/>
                </a:lnSpc>
                <a:spcBef>
                  <a:spcPts val="400"/>
                </a:spcBef>
                <a:spcAft>
                  <a:spcPts val="0"/>
                </a:spcAft>
                <a:buClrTx/>
                <a:buSzTx/>
              </a:pPr>
              <a:r>
                <a:rPr lang="en-US" sz="700" dirty="0">
                  <a:ea typeface="Helvetica Neue Light" charset="0"/>
                  <a:cs typeface="Helvetica Neue Light" charset="0"/>
                </a:rPr>
                <a:t>Does not meet 70% JAR but Net Direction for Change &lt;20%</a:t>
              </a:r>
            </a:p>
            <a:p>
              <a:pPr marR="0" defTabSz="914400" eaLnBrk="1" fontAlgn="auto" latinLnBrk="0" hangingPunct="1">
                <a:lnSpc>
                  <a:spcPct val="100000"/>
                </a:lnSpc>
                <a:spcBef>
                  <a:spcPts val="400"/>
                </a:spcBef>
                <a:spcAft>
                  <a:spcPts val="0"/>
                </a:spcAft>
                <a:buClrTx/>
                <a:buSzTx/>
              </a:pPr>
              <a:r>
                <a:rPr lang="en-US" sz="700" dirty="0">
                  <a:ea typeface="Helvetica Neue Light" charset="0"/>
                  <a:cs typeface="Helvetica Neue Light" charset="0"/>
                </a:rPr>
                <a:t>Does not meet 70% JAR and Net Direction for Change 20%+</a:t>
              </a:r>
            </a:p>
          </p:txBody>
        </p:sp>
        <p:grpSp>
          <p:nvGrpSpPr>
            <p:cNvPr id="78" name="Group 77">
              <a:extLst>
                <a:ext uri="{FF2B5EF4-FFF2-40B4-BE49-F238E27FC236}">
                  <a16:creationId xmlns:a16="http://schemas.microsoft.com/office/drawing/2014/main" id="{5906BAB1-06FB-1C84-AAE6-955D769BA104}"/>
                </a:ext>
              </a:extLst>
            </p:cNvPr>
            <p:cNvGrpSpPr/>
            <p:nvPr/>
          </p:nvGrpSpPr>
          <p:grpSpPr>
            <a:xfrm>
              <a:off x="135736" y="4234571"/>
              <a:ext cx="166255" cy="487217"/>
              <a:chOff x="135736" y="4231955"/>
              <a:chExt cx="166255" cy="487217"/>
            </a:xfrm>
          </p:grpSpPr>
          <p:pic>
            <p:nvPicPr>
              <p:cNvPr id="79" name="Picture 78">
                <a:extLst>
                  <a:ext uri="{FF2B5EF4-FFF2-40B4-BE49-F238E27FC236}">
                    <a16:creationId xmlns:a16="http://schemas.microsoft.com/office/drawing/2014/main" id="{99FFC236-9201-9282-9837-452B4AD21517}"/>
                  </a:ext>
                </a:extLst>
              </p:cNvPr>
              <p:cNvPicPr>
                <a:picLocks noChangeAspect="1"/>
              </p:cNvPicPr>
              <p:nvPr/>
            </p:nvPicPr>
            <p:blipFill>
              <a:blip r:embed="rId2"/>
              <a:stretch>
                <a:fillRect/>
              </a:stretch>
            </p:blipFill>
            <p:spPr>
              <a:xfrm>
                <a:off x="135736" y="4552917"/>
                <a:ext cx="166255" cy="166255"/>
              </a:xfrm>
              <a:prstGeom prst="rect">
                <a:avLst/>
              </a:prstGeom>
            </p:spPr>
          </p:pic>
          <p:pic>
            <p:nvPicPr>
              <p:cNvPr id="80" name="Picture 79">
                <a:extLst>
                  <a:ext uri="{FF2B5EF4-FFF2-40B4-BE49-F238E27FC236}">
                    <a16:creationId xmlns:a16="http://schemas.microsoft.com/office/drawing/2014/main" id="{223AF687-9D96-2CBD-D4BD-974A69B9DD46}"/>
                  </a:ext>
                </a:extLst>
              </p:cNvPr>
              <p:cNvPicPr>
                <a:picLocks noChangeAspect="1"/>
              </p:cNvPicPr>
              <p:nvPr/>
            </p:nvPicPr>
            <p:blipFill>
              <a:blip r:embed="rId3"/>
              <a:stretch>
                <a:fillRect/>
              </a:stretch>
            </p:blipFill>
            <p:spPr>
              <a:xfrm>
                <a:off x="135736" y="4231955"/>
                <a:ext cx="166255" cy="166255"/>
              </a:xfrm>
              <a:prstGeom prst="rect">
                <a:avLst/>
              </a:prstGeom>
            </p:spPr>
          </p:pic>
          <p:pic>
            <p:nvPicPr>
              <p:cNvPr id="81" name="Picture 80">
                <a:extLst>
                  <a:ext uri="{FF2B5EF4-FFF2-40B4-BE49-F238E27FC236}">
                    <a16:creationId xmlns:a16="http://schemas.microsoft.com/office/drawing/2014/main" id="{1BDFA72B-BB5D-14BF-149D-7F1DC0783605}"/>
                  </a:ext>
                </a:extLst>
              </p:cNvPr>
              <p:cNvPicPr>
                <a:picLocks noChangeAspect="1"/>
              </p:cNvPicPr>
              <p:nvPr/>
            </p:nvPicPr>
            <p:blipFill>
              <a:blip r:embed="rId4"/>
              <a:stretch>
                <a:fillRect/>
              </a:stretch>
            </p:blipFill>
            <p:spPr>
              <a:xfrm>
                <a:off x="135736" y="4392436"/>
                <a:ext cx="166255" cy="166255"/>
              </a:xfrm>
              <a:prstGeom prst="rect">
                <a:avLst/>
              </a:prstGeom>
            </p:spPr>
          </p:pic>
        </p:grpSp>
      </p:grpSp>
      <p:graphicFrame>
        <p:nvGraphicFramePr>
          <p:cNvPr id="82" name="Table 81">
            <a:extLst>
              <a:ext uri="{FF2B5EF4-FFF2-40B4-BE49-F238E27FC236}">
                <a16:creationId xmlns:a16="http://schemas.microsoft.com/office/drawing/2014/main" id="{2937475B-1862-F772-A8C8-54DF8EA15E05}"/>
              </a:ext>
            </a:extLst>
          </p:cNvPr>
          <p:cNvGraphicFramePr>
            <a:graphicFrameLocks noGrp="1"/>
          </p:cNvGraphicFramePr>
          <p:nvPr>
            <p:extLst>
              <p:ext uri="{D42A27DB-BD31-4B8C-83A1-F6EECF244321}">
                <p14:modId xmlns:p14="http://schemas.microsoft.com/office/powerpoint/2010/main" val="3904624702"/>
              </p:ext>
            </p:extLst>
          </p:nvPr>
        </p:nvGraphicFramePr>
        <p:xfrm>
          <a:off x="6242433" y="1227800"/>
          <a:ext cx="2651760" cy="2854657"/>
        </p:xfrm>
        <a:graphic>
          <a:graphicData uri="http://schemas.openxmlformats.org/drawingml/2006/table">
            <a:tbl>
              <a:tblPr firstRow="1" bandRow="1">
                <a:tableStyleId>{5C22544A-7EE6-4342-B048-85BDC9FD1C3A}</a:tableStyleId>
              </a:tblPr>
              <a:tblGrid>
                <a:gridCol w="777240">
                  <a:extLst>
                    <a:ext uri="{9D8B030D-6E8A-4147-A177-3AD203B41FA5}">
                      <a16:colId xmlns:a16="http://schemas.microsoft.com/office/drawing/2014/main" val="2402349697"/>
                    </a:ext>
                  </a:extLst>
                </a:gridCol>
                <a:gridCol w="1097280">
                  <a:extLst>
                    <a:ext uri="{9D8B030D-6E8A-4147-A177-3AD203B41FA5}">
                      <a16:colId xmlns:a16="http://schemas.microsoft.com/office/drawing/2014/main" val="3878226259"/>
                    </a:ext>
                  </a:extLst>
                </a:gridCol>
                <a:gridCol w="777240">
                  <a:extLst>
                    <a:ext uri="{9D8B030D-6E8A-4147-A177-3AD203B41FA5}">
                      <a16:colId xmlns:a16="http://schemas.microsoft.com/office/drawing/2014/main" val="3050725692"/>
                    </a:ext>
                  </a:extLst>
                </a:gridCol>
              </a:tblGrid>
              <a:tr h="517858">
                <a:tc>
                  <a:txBody>
                    <a:bodyPr/>
                    <a:lstStyle/>
                    <a:p>
                      <a:pPr algn="ctr"/>
                      <a:r>
                        <a:rPr lang="en-US" sz="800" b="1" dirty="0">
                          <a:solidFill>
                            <a:schemeClr val="tx1"/>
                          </a:solidFill>
                          <a:latin typeface="+mn-lt"/>
                        </a:rPr>
                        <a:t>Not enough</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800" b="1" kern="1200" dirty="0">
                          <a:solidFill>
                            <a:schemeClr val="tx1"/>
                          </a:solidFill>
                          <a:latin typeface="+mn-lt"/>
                          <a:ea typeface="+mn-ea"/>
                          <a:cs typeface="+mn-cs"/>
                        </a:rPr>
                        <a:t>JUST ABOUT RIGHT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800" b="1" dirty="0">
                          <a:solidFill>
                            <a:schemeClr val="tx1"/>
                          </a:solidFill>
                          <a:latin typeface="+mn-lt"/>
                        </a:rPr>
                        <a:t>Too many</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13631017"/>
                  </a:ext>
                </a:extLst>
              </a:tr>
              <a:tr h="293126">
                <a:tc>
                  <a:txBody>
                    <a:bodyPr/>
                    <a:lstStyle/>
                    <a:p>
                      <a:pPr algn="ctr"/>
                      <a:r>
                        <a:rPr lang="en-US" sz="800" b="0" dirty="0">
                          <a:solidFill>
                            <a:schemeClr val="tx1"/>
                          </a:solidFill>
                          <a:latin typeface="+mn-lt"/>
                        </a:rPr>
                        <a:t>15%</a:t>
                      </a:r>
                      <a:endParaRPr lang="en-US" sz="800" b="1" dirty="0">
                        <a:solidFill>
                          <a:srgbClr val="EECA66"/>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1000" b="1" i="0" u="none" strike="noStrike" kern="1200" cap="none" spc="0" normalizeH="0" baseline="0" noProof="0" dirty="0">
                          <a:ln>
                            <a:noFill/>
                          </a:ln>
                          <a:solidFill>
                            <a:schemeClr val="accent4">
                              <a:lumMod val="75000"/>
                            </a:schemeClr>
                          </a:solidFill>
                          <a:effectLst/>
                          <a:uLnTx/>
                          <a:uFillTx/>
                          <a:latin typeface="+mn-lt"/>
                          <a:ea typeface="+mn-ea"/>
                          <a:cs typeface="+mn-cs"/>
                        </a:rPr>
                        <a:t>        69%</a:t>
                      </a:r>
                      <a:endParaRPr lang="en-US" sz="1000" b="1" dirty="0">
                        <a:solidFill>
                          <a:schemeClr val="accent4">
                            <a:lumMod val="75000"/>
                          </a:schemeClr>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800" b="0" i="0" u="none" strike="noStrike" kern="1200" cap="none" spc="0" normalizeH="0" baseline="0" noProof="0" dirty="0">
                          <a:ln>
                            <a:noFill/>
                          </a:ln>
                          <a:solidFill>
                            <a:srgbClr val="303030"/>
                          </a:solidFill>
                          <a:effectLst/>
                          <a:uLnTx/>
                          <a:uFillTx/>
                          <a:latin typeface="+mn-lt"/>
                          <a:ea typeface="+mn-ea"/>
                          <a:cs typeface="+mn-cs"/>
                        </a:rPr>
                        <a:t>16% </a:t>
                      </a:r>
                      <a:endParaRPr lang="en-US" sz="800" b="1" dirty="0">
                        <a:solidFill>
                          <a:srgbClr val="223BA1"/>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77353313"/>
                  </a:ext>
                </a:extLst>
              </a:tr>
              <a:tr h="315501">
                <a:tc>
                  <a:txBody>
                    <a:bodyPr/>
                    <a:lstStyle/>
                    <a:p>
                      <a:pPr algn="ctr"/>
                      <a:r>
                        <a:rPr lang="en-US" sz="800" b="0" dirty="0">
                          <a:solidFill>
                            <a:schemeClr val="tx1"/>
                          </a:solidFill>
                          <a:latin typeface="+mn-lt"/>
                        </a:rPr>
                        <a:t>18%</a:t>
                      </a:r>
                      <a:endParaRPr lang="en-US" sz="800" b="1" dirty="0">
                        <a:solidFill>
                          <a:srgbClr val="C41C22"/>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1000" b="1" i="0" u="none" strike="noStrike" kern="1200" cap="none" spc="0" normalizeH="0" baseline="0" noProof="0" dirty="0">
                          <a:ln>
                            <a:noFill/>
                          </a:ln>
                          <a:solidFill>
                            <a:schemeClr val="accent1"/>
                          </a:solidFill>
                          <a:effectLst/>
                          <a:uLnTx/>
                          <a:uFillTx/>
                          <a:latin typeface="+mn-lt"/>
                          <a:ea typeface="+mn-ea"/>
                          <a:cs typeface="+mn-cs"/>
                        </a:rPr>
                        <a:t>        63%</a:t>
                      </a:r>
                      <a:endParaRPr lang="en-US" sz="1000" b="1" dirty="0">
                        <a:solidFill>
                          <a:schemeClr val="accent1"/>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800" b="0" i="0" u="none" strike="noStrike" kern="1200" cap="none" spc="0" normalizeH="0" baseline="0" noProof="0" dirty="0">
                          <a:ln>
                            <a:noFill/>
                          </a:ln>
                          <a:solidFill>
                            <a:srgbClr val="303030"/>
                          </a:solidFill>
                          <a:effectLst/>
                          <a:uLnTx/>
                          <a:uFillTx/>
                          <a:latin typeface="+mn-lt"/>
                          <a:ea typeface="+mn-ea"/>
                          <a:cs typeface="+mn-cs"/>
                        </a:rPr>
                        <a:t>19%</a:t>
                      </a:r>
                      <a:endParaRPr lang="en-US" sz="800" b="1" dirty="0">
                        <a:solidFill>
                          <a:srgbClr val="EA5833"/>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30626870"/>
                  </a:ext>
                </a:extLst>
              </a:tr>
              <a:tr h="390836">
                <a:tc>
                  <a:txBody>
                    <a:bodyPr/>
                    <a:lstStyle/>
                    <a:p>
                      <a:pPr algn="ctr"/>
                      <a:r>
                        <a:rPr lang="en-US" sz="800" b="0" dirty="0">
                          <a:solidFill>
                            <a:schemeClr val="tx1"/>
                          </a:solidFill>
                          <a:latin typeface="+mn-lt"/>
                        </a:rPr>
                        <a:t>17%</a:t>
                      </a:r>
                      <a:endParaRPr lang="en-US" sz="800" b="1" dirty="0">
                        <a:solidFill>
                          <a:srgbClr val="C41C22"/>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1000" b="1" i="0" u="none" strike="noStrike" kern="1200" cap="none" spc="0" normalizeH="0" baseline="0" noProof="0" dirty="0">
                          <a:ln>
                            <a:noFill/>
                          </a:ln>
                          <a:solidFill>
                            <a:schemeClr val="accent3"/>
                          </a:solidFill>
                          <a:effectLst/>
                          <a:uLnTx/>
                          <a:uFillTx/>
                          <a:latin typeface="+mn-lt"/>
                          <a:ea typeface="+mn-ea"/>
                          <a:cs typeface="+mn-cs"/>
                        </a:rPr>
                        <a:t>        66%</a:t>
                      </a:r>
                      <a:endParaRPr lang="en-US" sz="1000" b="1" dirty="0">
                        <a:solidFill>
                          <a:schemeClr val="accent3"/>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800" b="0" i="0" u="none" strike="noStrike" kern="1200" cap="none" spc="0" normalizeH="0" baseline="0" noProof="0" dirty="0">
                          <a:ln>
                            <a:noFill/>
                          </a:ln>
                          <a:solidFill>
                            <a:srgbClr val="303030"/>
                          </a:solidFill>
                          <a:effectLst/>
                          <a:uLnTx/>
                          <a:uFillTx/>
                          <a:latin typeface="+mn-lt"/>
                          <a:ea typeface="+mn-ea"/>
                          <a:cs typeface="+mn-cs"/>
                        </a:rPr>
                        <a:t>17%</a:t>
                      </a:r>
                      <a:endParaRPr lang="en-US" sz="800" b="1" dirty="0">
                        <a:solidFill>
                          <a:srgbClr val="EA5833"/>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2913180"/>
                  </a:ext>
                </a:extLst>
              </a:tr>
              <a:tr h="390836">
                <a:tc>
                  <a:txBody>
                    <a:bodyPr/>
                    <a:lstStyle/>
                    <a:p>
                      <a:pPr algn="ctr"/>
                      <a:endParaRPr lang="en-US" sz="800" b="1" dirty="0">
                        <a:solidFill>
                          <a:srgbClr val="C41C22"/>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000" b="1" dirty="0">
                        <a:solidFill>
                          <a:srgbClr val="BA1F70"/>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800" b="1" dirty="0">
                        <a:solidFill>
                          <a:srgbClr val="EA5833"/>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22709023"/>
                  </a:ext>
                </a:extLst>
              </a:tr>
              <a:tr h="277257">
                <a:tc>
                  <a:txBody>
                    <a:bodyPr/>
                    <a:lstStyle/>
                    <a:p>
                      <a:pPr algn="ctr"/>
                      <a:r>
                        <a:rPr lang="en-US" sz="800" b="0" dirty="0">
                          <a:solidFill>
                            <a:schemeClr val="tx1"/>
                          </a:solidFill>
                          <a:latin typeface="+mn-lt"/>
                        </a:rPr>
                        <a:t>18%</a:t>
                      </a:r>
                      <a:endParaRPr lang="en-US" sz="800" b="1" dirty="0">
                        <a:solidFill>
                          <a:srgbClr val="EECA66"/>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1000" b="1" i="0" u="none" strike="noStrike" kern="1200" cap="none" spc="0" normalizeH="0" baseline="0" noProof="0" dirty="0">
                          <a:ln>
                            <a:noFill/>
                          </a:ln>
                          <a:solidFill>
                            <a:schemeClr val="accent4">
                              <a:lumMod val="75000"/>
                            </a:schemeClr>
                          </a:solidFill>
                          <a:effectLst/>
                          <a:uLnTx/>
                          <a:uFillTx/>
                          <a:latin typeface="+mn-lt"/>
                          <a:ea typeface="+mn-ea"/>
                          <a:cs typeface="+mn-cs"/>
                        </a:rPr>
                        <a:t>        69%</a:t>
                      </a:r>
                      <a:endParaRPr lang="en-US" sz="1000" b="1" dirty="0">
                        <a:solidFill>
                          <a:schemeClr val="accent4">
                            <a:lumMod val="75000"/>
                          </a:schemeClr>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800" b="0" i="0" u="none" strike="noStrike" kern="1200" cap="none" spc="0" normalizeH="0" baseline="0" noProof="0" dirty="0">
                          <a:ln>
                            <a:noFill/>
                          </a:ln>
                          <a:solidFill>
                            <a:srgbClr val="303030"/>
                          </a:solidFill>
                          <a:effectLst/>
                          <a:uLnTx/>
                          <a:uFillTx/>
                          <a:latin typeface="+mn-lt"/>
                          <a:ea typeface="+mn-ea"/>
                          <a:cs typeface="+mn-cs"/>
                        </a:rPr>
                        <a:t>13%</a:t>
                      </a:r>
                      <a:endParaRPr lang="en-US" sz="800" b="1" dirty="0">
                        <a:solidFill>
                          <a:srgbClr val="EA5833"/>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30000349"/>
                  </a:ext>
                </a:extLst>
              </a:tr>
              <a:tr h="315501">
                <a:tc>
                  <a:txBody>
                    <a:bodyPr/>
                    <a:lstStyle/>
                    <a:p>
                      <a:pPr algn="ctr"/>
                      <a:r>
                        <a:rPr lang="en-US" sz="800" b="0" dirty="0">
                          <a:solidFill>
                            <a:schemeClr val="tx1"/>
                          </a:solidFill>
                          <a:latin typeface="+mn-lt"/>
                        </a:rPr>
                        <a:t>13%</a:t>
                      </a:r>
                      <a:endParaRPr lang="en-US" sz="800" b="1" dirty="0">
                        <a:solidFill>
                          <a:srgbClr val="C41C22"/>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1000" b="1" i="0" u="none" strike="noStrike" kern="1200" cap="none" spc="0" normalizeH="0" baseline="0" noProof="0" dirty="0">
                          <a:ln>
                            <a:noFill/>
                          </a:ln>
                          <a:solidFill>
                            <a:schemeClr val="accent1"/>
                          </a:solidFill>
                          <a:effectLst/>
                          <a:uLnTx/>
                          <a:uFillTx/>
                          <a:latin typeface="+mn-lt"/>
                          <a:ea typeface="+mn-ea"/>
                          <a:cs typeface="+mn-cs"/>
                        </a:rPr>
                        <a:t>        69%</a:t>
                      </a:r>
                      <a:endParaRPr lang="en-US" sz="1000" b="1" dirty="0">
                        <a:solidFill>
                          <a:schemeClr val="accent1"/>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lgn="ctr">
                        <a:buFont typeface="Arial" panose="020B0604020202020204" pitchFamily="34" charset="0"/>
                        <a:buNone/>
                      </a:pPr>
                      <a:r>
                        <a:rPr kumimoji="0" lang="en-US" sz="800" b="0" i="0" u="none" strike="noStrike" kern="1200" cap="none" spc="0" normalizeH="0" baseline="0" noProof="0" dirty="0">
                          <a:ln>
                            <a:noFill/>
                          </a:ln>
                          <a:solidFill>
                            <a:srgbClr val="303030"/>
                          </a:solidFill>
                          <a:effectLst/>
                          <a:uLnTx/>
                          <a:uFillTx/>
                          <a:latin typeface="+mn-lt"/>
                          <a:ea typeface="+mn-ea"/>
                          <a:cs typeface="+mn-cs"/>
                        </a:rPr>
                        <a:t>18%</a:t>
                      </a:r>
                      <a:endParaRPr lang="en-US" sz="800" b="1" dirty="0">
                        <a:solidFill>
                          <a:srgbClr val="EA5833"/>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50994919"/>
                  </a:ext>
                </a:extLst>
              </a:tr>
              <a:tr h="353742">
                <a:tc>
                  <a:txBody>
                    <a:bodyPr/>
                    <a:lstStyle/>
                    <a:p>
                      <a:pPr algn="ctr"/>
                      <a:r>
                        <a:rPr lang="en-US" sz="800" b="0" dirty="0">
                          <a:solidFill>
                            <a:schemeClr val="tx1"/>
                          </a:solidFill>
                          <a:latin typeface="+mn-lt"/>
                        </a:rPr>
                        <a:t>14%</a:t>
                      </a:r>
                      <a:endParaRPr lang="en-US" sz="800" b="1" dirty="0">
                        <a:solidFill>
                          <a:srgbClr val="C41C22"/>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1000" b="1" i="0" u="none" strike="noStrike" kern="1200" cap="none" spc="0" normalizeH="0" baseline="0" noProof="0" dirty="0">
                          <a:ln>
                            <a:noFill/>
                          </a:ln>
                          <a:solidFill>
                            <a:schemeClr val="accent3"/>
                          </a:solidFill>
                          <a:effectLst/>
                          <a:uLnTx/>
                          <a:uFillTx/>
                          <a:latin typeface="+mn-lt"/>
                          <a:ea typeface="+mn-ea"/>
                          <a:cs typeface="+mn-cs"/>
                        </a:rPr>
                        <a:t>        70%</a:t>
                      </a:r>
                      <a:endParaRPr lang="en-US" sz="1000" b="1" dirty="0">
                        <a:solidFill>
                          <a:schemeClr val="accent3"/>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800" b="0" i="0" u="none" strike="noStrike" kern="1200" cap="none" spc="0" normalizeH="0" baseline="0" noProof="0" dirty="0">
                          <a:ln>
                            <a:noFill/>
                          </a:ln>
                          <a:solidFill>
                            <a:srgbClr val="303030"/>
                          </a:solidFill>
                          <a:effectLst/>
                          <a:uLnTx/>
                          <a:uFillTx/>
                          <a:latin typeface="+mn-lt"/>
                          <a:ea typeface="+mn-ea"/>
                          <a:cs typeface="+mn-cs"/>
                        </a:rPr>
                        <a:t>16%</a:t>
                      </a:r>
                      <a:endParaRPr lang="en-US" sz="800" b="1" dirty="0">
                        <a:solidFill>
                          <a:srgbClr val="EA5833"/>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4462880"/>
                  </a:ext>
                </a:extLst>
              </a:tr>
            </a:tbl>
          </a:graphicData>
        </a:graphic>
      </p:graphicFrame>
      <p:grpSp>
        <p:nvGrpSpPr>
          <p:cNvPr id="83" name="Group 82">
            <a:extLst>
              <a:ext uri="{FF2B5EF4-FFF2-40B4-BE49-F238E27FC236}">
                <a16:creationId xmlns:a16="http://schemas.microsoft.com/office/drawing/2014/main" id="{639652EF-0C1D-A3BC-DCB7-F63C379A846F}"/>
              </a:ext>
            </a:extLst>
          </p:cNvPr>
          <p:cNvGrpSpPr/>
          <p:nvPr/>
        </p:nvGrpSpPr>
        <p:grpSpPr>
          <a:xfrm>
            <a:off x="-1717122" y="1500939"/>
            <a:ext cx="7222941" cy="2752215"/>
            <a:chOff x="-1331588" y="1199869"/>
            <a:chExt cx="9765292" cy="1075498"/>
          </a:xfrm>
        </p:grpSpPr>
        <p:graphicFrame>
          <p:nvGraphicFramePr>
            <p:cNvPr id="84" name="Chart 83">
              <a:extLst>
                <a:ext uri="{FF2B5EF4-FFF2-40B4-BE49-F238E27FC236}">
                  <a16:creationId xmlns:a16="http://schemas.microsoft.com/office/drawing/2014/main" id="{1C19314E-69B0-115E-D157-EB64B4B2F32A}"/>
                </a:ext>
              </a:extLst>
            </p:cNvPr>
            <p:cNvGraphicFramePr/>
            <p:nvPr>
              <p:extLst>
                <p:ext uri="{D42A27DB-BD31-4B8C-83A1-F6EECF244321}">
                  <p14:modId xmlns:p14="http://schemas.microsoft.com/office/powerpoint/2010/main" val="2764339869"/>
                </p:ext>
              </p:extLst>
            </p:nvPr>
          </p:nvGraphicFramePr>
          <p:xfrm>
            <a:off x="3498195" y="1199869"/>
            <a:ext cx="4935509" cy="107549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5" name="Chart 84">
              <a:extLst>
                <a:ext uri="{FF2B5EF4-FFF2-40B4-BE49-F238E27FC236}">
                  <a16:creationId xmlns:a16="http://schemas.microsoft.com/office/drawing/2014/main" id="{B1AC0447-21BC-B0A6-2B59-C6E252AD55F0}"/>
                </a:ext>
              </a:extLst>
            </p:cNvPr>
            <p:cNvGraphicFramePr/>
            <p:nvPr>
              <p:extLst>
                <p:ext uri="{D42A27DB-BD31-4B8C-83A1-F6EECF244321}">
                  <p14:modId xmlns:p14="http://schemas.microsoft.com/office/powerpoint/2010/main" val="982211360"/>
                </p:ext>
              </p:extLst>
            </p:nvPr>
          </p:nvGraphicFramePr>
          <p:xfrm>
            <a:off x="-1331588" y="1199869"/>
            <a:ext cx="4935508" cy="1075498"/>
          </p:xfrm>
          <a:graphic>
            <a:graphicData uri="http://schemas.openxmlformats.org/drawingml/2006/chart">
              <c:chart xmlns:c="http://schemas.openxmlformats.org/drawingml/2006/chart" xmlns:r="http://schemas.openxmlformats.org/officeDocument/2006/relationships" r:id="rId6"/>
            </a:graphicData>
          </a:graphic>
        </p:graphicFrame>
      </p:grpSp>
      <p:sp>
        <p:nvSpPr>
          <p:cNvPr id="89" name="TextBox 88">
            <a:extLst>
              <a:ext uri="{FF2B5EF4-FFF2-40B4-BE49-F238E27FC236}">
                <a16:creationId xmlns:a16="http://schemas.microsoft.com/office/drawing/2014/main" id="{36D8B2EE-64F5-6B55-75D2-F0EB50A85DAB}"/>
              </a:ext>
            </a:extLst>
          </p:cNvPr>
          <p:cNvSpPr txBox="1"/>
          <p:nvPr/>
        </p:nvSpPr>
        <p:spPr>
          <a:xfrm>
            <a:off x="5016096" y="1370545"/>
            <a:ext cx="343364" cy="215444"/>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dirty="0">
                <a:ea typeface="Helvetica Neue Light" charset="0"/>
                <a:cs typeface="Helvetica Neue Light" charset="0"/>
              </a:rPr>
              <a:t>T3B</a:t>
            </a:r>
          </a:p>
        </p:txBody>
      </p:sp>
      <p:sp>
        <p:nvSpPr>
          <p:cNvPr id="90" name="TextBox 89">
            <a:extLst>
              <a:ext uri="{FF2B5EF4-FFF2-40B4-BE49-F238E27FC236}">
                <a16:creationId xmlns:a16="http://schemas.microsoft.com/office/drawing/2014/main" id="{B9AE791A-DFDA-4ED4-FC15-C3AB776479E9}"/>
              </a:ext>
            </a:extLst>
          </p:cNvPr>
          <p:cNvSpPr txBox="1"/>
          <p:nvPr/>
        </p:nvSpPr>
        <p:spPr>
          <a:xfrm>
            <a:off x="1452863" y="1370545"/>
            <a:ext cx="359394" cy="215444"/>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dirty="0">
                <a:ea typeface="Helvetica Neue Light" charset="0"/>
                <a:cs typeface="Helvetica Neue Light" charset="0"/>
              </a:rPr>
              <a:t>B3B</a:t>
            </a:r>
          </a:p>
        </p:txBody>
      </p:sp>
      <p:cxnSp>
        <p:nvCxnSpPr>
          <p:cNvPr id="93" name="Straight Connector 92">
            <a:extLst>
              <a:ext uri="{FF2B5EF4-FFF2-40B4-BE49-F238E27FC236}">
                <a16:creationId xmlns:a16="http://schemas.microsoft.com/office/drawing/2014/main" id="{BCBC504B-9BED-3E2B-3BD0-7C953F5CFD6A}"/>
              </a:ext>
            </a:extLst>
          </p:cNvPr>
          <p:cNvCxnSpPr>
            <a:cxnSpLocks/>
          </p:cNvCxnSpPr>
          <p:nvPr/>
        </p:nvCxnSpPr>
        <p:spPr>
          <a:xfrm flipH="1">
            <a:off x="354821" y="2773936"/>
            <a:ext cx="8412480" cy="0"/>
          </a:xfrm>
          <a:prstGeom prst="line">
            <a:avLst/>
          </a:prstGeom>
          <a:ln>
            <a:solidFill>
              <a:srgbClr val="DAD9D9"/>
            </a:solidFill>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C1940361-4ADC-A220-6B86-50C19A990BA6}"/>
              </a:ext>
            </a:extLst>
          </p:cNvPr>
          <p:cNvSpPr txBox="1"/>
          <p:nvPr/>
        </p:nvSpPr>
        <p:spPr>
          <a:xfrm>
            <a:off x="5632711" y="1370545"/>
            <a:ext cx="487634" cy="215444"/>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dirty="0">
                <a:ea typeface="Helvetica Neue Light" charset="0"/>
                <a:cs typeface="Helvetica Neue Light" charset="0"/>
              </a:rPr>
              <a:t>MEAN</a:t>
            </a:r>
          </a:p>
        </p:txBody>
      </p:sp>
      <p:graphicFrame>
        <p:nvGraphicFramePr>
          <p:cNvPr id="103" name="Table 102">
            <a:extLst>
              <a:ext uri="{FF2B5EF4-FFF2-40B4-BE49-F238E27FC236}">
                <a16:creationId xmlns:a16="http://schemas.microsoft.com/office/drawing/2014/main" id="{1F26D388-4808-4974-F6A0-075B8A2D4AB5}"/>
              </a:ext>
            </a:extLst>
          </p:cNvPr>
          <p:cNvGraphicFramePr>
            <a:graphicFrameLocks noGrp="1"/>
          </p:cNvGraphicFramePr>
          <p:nvPr>
            <p:extLst>
              <p:ext uri="{D42A27DB-BD31-4B8C-83A1-F6EECF244321}">
                <p14:modId xmlns:p14="http://schemas.microsoft.com/office/powerpoint/2010/main" val="2775337450"/>
              </p:ext>
            </p:extLst>
          </p:nvPr>
        </p:nvGraphicFramePr>
        <p:xfrm>
          <a:off x="5469620" y="1714576"/>
          <a:ext cx="813816" cy="2367881"/>
        </p:xfrm>
        <a:graphic>
          <a:graphicData uri="http://schemas.openxmlformats.org/drawingml/2006/table">
            <a:tbl>
              <a:tblPr firstRow="1" bandRow="1">
                <a:tableStyleId>{5C22544A-7EE6-4342-B048-85BDC9FD1C3A}</a:tableStyleId>
              </a:tblPr>
              <a:tblGrid>
                <a:gridCol w="813816">
                  <a:extLst>
                    <a:ext uri="{9D8B030D-6E8A-4147-A177-3AD203B41FA5}">
                      <a16:colId xmlns:a16="http://schemas.microsoft.com/office/drawing/2014/main" val="2402349697"/>
                    </a:ext>
                  </a:extLst>
                </a:gridCol>
              </a:tblGrid>
              <a:tr h="320543">
                <a:tc>
                  <a:txBody>
                    <a:bodyPr/>
                    <a:lstStyle/>
                    <a:p>
                      <a:pPr algn="ctr"/>
                      <a:r>
                        <a:rPr lang="en-US" sz="800" b="0" dirty="0">
                          <a:solidFill>
                            <a:schemeClr val="tx1"/>
                          </a:solidFill>
                          <a:latin typeface="+mn-lt"/>
                        </a:rPr>
                        <a:t>7.95</a:t>
                      </a:r>
                      <a:endParaRPr lang="en-US" sz="800" b="1" dirty="0">
                        <a:solidFill>
                          <a:srgbClr val="F7B4BD"/>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30626870"/>
                  </a:ext>
                </a:extLst>
              </a:tr>
              <a:tr h="320543">
                <a:tc>
                  <a:txBody>
                    <a:bodyPr/>
                    <a:lstStyle/>
                    <a:p>
                      <a:pPr algn="ctr"/>
                      <a:r>
                        <a:rPr lang="en-US" sz="800" b="0" dirty="0">
                          <a:solidFill>
                            <a:schemeClr val="tx1"/>
                          </a:solidFill>
                          <a:latin typeface="+mn-lt"/>
                        </a:rPr>
                        <a:t>7.84</a:t>
                      </a:r>
                      <a:endParaRPr lang="en-US" sz="800" b="1" dirty="0">
                        <a:solidFill>
                          <a:srgbClr val="BA1F70"/>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30000349"/>
                  </a:ext>
                </a:extLst>
              </a:tr>
              <a:tr h="382583">
                <a:tc>
                  <a:txBody>
                    <a:bodyPr/>
                    <a:lstStyle/>
                    <a:p>
                      <a:pPr algn="ctr"/>
                      <a:r>
                        <a:rPr lang="en-US" sz="800" b="0" dirty="0">
                          <a:solidFill>
                            <a:schemeClr val="tx1"/>
                          </a:solidFill>
                          <a:latin typeface="+mn-lt"/>
                        </a:rPr>
                        <a:t>7.89</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3008536"/>
                  </a:ext>
                </a:extLst>
              </a:tr>
              <a:tr h="320543">
                <a:tc>
                  <a:txBody>
                    <a:bodyPr/>
                    <a:lstStyle/>
                    <a:p>
                      <a:pPr algn="ctr"/>
                      <a:endParaRPr lang="en-US" sz="800" b="1" dirty="0">
                        <a:solidFill>
                          <a:srgbClr val="F7B4BD"/>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23251104"/>
                  </a:ext>
                </a:extLst>
              </a:tr>
              <a:tr h="320543">
                <a:tc>
                  <a:txBody>
                    <a:bodyPr/>
                    <a:lstStyle/>
                    <a:p>
                      <a:pPr algn="ctr"/>
                      <a:r>
                        <a:rPr lang="en-US" sz="800" b="0" dirty="0">
                          <a:solidFill>
                            <a:schemeClr val="tx1"/>
                          </a:solidFill>
                          <a:latin typeface="+mn-lt"/>
                        </a:rPr>
                        <a:t>7.70</a:t>
                      </a:r>
                      <a:endParaRPr lang="en-US" sz="800" b="1" dirty="0">
                        <a:solidFill>
                          <a:srgbClr val="BA1F70"/>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11005432"/>
                  </a:ext>
                </a:extLst>
              </a:tr>
              <a:tr h="382583">
                <a:tc>
                  <a:txBody>
                    <a:bodyPr/>
                    <a:lstStyle/>
                    <a:p>
                      <a:pPr algn="ctr"/>
                      <a:r>
                        <a:rPr lang="en-US" sz="800" b="0" dirty="0">
                          <a:solidFill>
                            <a:schemeClr val="tx1"/>
                          </a:solidFill>
                          <a:latin typeface="+mn-lt"/>
                        </a:rPr>
                        <a:t>7.73</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7708305"/>
                  </a:ext>
                </a:extLst>
              </a:tr>
              <a:tr h="320543">
                <a:tc>
                  <a:txBody>
                    <a:bodyPr/>
                    <a:lstStyle/>
                    <a:p>
                      <a:pPr algn="ctr"/>
                      <a:r>
                        <a:rPr lang="en-US" sz="800" b="0" dirty="0">
                          <a:solidFill>
                            <a:schemeClr val="tx1"/>
                          </a:solidFill>
                          <a:latin typeface="+mn-lt"/>
                        </a:rPr>
                        <a:t>7.78</a:t>
                      </a:r>
                      <a:endParaRPr lang="en-US" sz="800" b="1" dirty="0">
                        <a:solidFill>
                          <a:srgbClr val="F7B4BD"/>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9485953"/>
                  </a:ext>
                </a:extLst>
              </a:tr>
            </a:tbl>
          </a:graphicData>
        </a:graphic>
      </p:graphicFrame>
      <p:sp>
        <p:nvSpPr>
          <p:cNvPr id="104" name="TextBox 103">
            <a:extLst>
              <a:ext uri="{FF2B5EF4-FFF2-40B4-BE49-F238E27FC236}">
                <a16:creationId xmlns:a16="http://schemas.microsoft.com/office/drawing/2014/main" id="{20ED2A4B-6120-68A9-92DF-7F13EEAD8696}"/>
              </a:ext>
            </a:extLst>
          </p:cNvPr>
          <p:cNvSpPr txBox="1"/>
          <p:nvPr/>
        </p:nvSpPr>
        <p:spPr>
          <a:xfrm>
            <a:off x="3022082" y="1362851"/>
            <a:ext cx="784189" cy="230832"/>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900" spc="300" dirty="0">
                <a:ea typeface="Helvetica Neue Light" charset="0"/>
                <a:cs typeface="Helvetica Neue Light" charset="0"/>
              </a:rPr>
              <a:t>LIKING</a:t>
            </a:r>
          </a:p>
        </p:txBody>
      </p:sp>
      <p:sp>
        <p:nvSpPr>
          <p:cNvPr id="113" name="TextBox 112">
            <a:extLst>
              <a:ext uri="{FF2B5EF4-FFF2-40B4-BE49-F238E27FC236}">
                <a16:creationId xmlns:a16="http://schemas.microsoft.com/office/drawing/2014/main" id="{CE898275-3A9F-BE53-B2E4-20C3A9CFCBC9}"/>
              </a:ext>
            </a:extLst>
          </p:cNvPr>
          <p:cNvSpPr txBox="1"/>
          <p:nvPr/>
        </p:nvSpPr>
        <p:spPr>
          <a:xfrm>
            <a:off x="191907" y="3065096"/>
            <a:ext cx="1304895" cy="369332"/>
          </a:xfrm>
          <a:prstGeom prst="rect">
            <a:avLst/>
          </a:prstGeom>
          <a:solidFill>
            <a:schemeClr val="bg1"/>
          </a:solidFill>
        </p:spPr>
        <p:txBody>
          <a:bodyPr wrap="square" rtlCol="0" anchor="ctr">
            <a:spAutoFit/>
          </a:bodyPr>
          <a:lstStyle/>
          <a:p>
            <a:pPr marR="0" algn="ctr" defTabSz="914400" eaLnBrk="1" fontAlgn="auto" latinLnBrk="0" hangingPunct="1">
              <a:lnSpc>
                <a:spcPct val="100000"/>
              </a:lnSpc>
              <a:spcBef>
                <a:spcPts val="0"/>
              </a:spcBef>
              <a:spcAft>
                <a:spcPts val="0"/>
              </a:spcAft>
              <a:buClrTx/>
              <a:buSzTx/>
            </a:pPr>
            <a:r>
              <a:rPr lang="en-US" sz="900" spc="300" dirty="0">
                <a:latin typeface="Avenir Next" panose="020B0503020202020204" pitchFamily="34" charset="0"/>
                <a:ea typeface="Helvetica Neue Light" charset="0"/>
                <a:cs typeface="Helvetica Neue Light" charset="0"/>
              </a:rPr>
              <a:t>BREAD SQUIGGLE</a:t>
            </a:r>
          </a:p>
        </p:txBody>
      </p:sp>
      <p:sp>
        <p:nvSpPr>
          <p:cNvPr id="111" name="TextBox 110">
            <a:extLst>
              <a:ext uri="{FF2B5EF4-FFF2-40B4-BE49-F238E27FC236}">
                <a16:creationId xmlns:a16="http://schemas.microsoft.com/office/drawing/2014/main" id="{05A92CF9-807B-3467-050F-3D3DB91E0FF2}"/>
              </a:ext>
            </a:extLst>
          </p:cNvPr>
          <p:cNvSpPr txBox="1"/>
          <p:nvPr/>
        </p:nvSpPr>
        <p:spPr>
          <a:xfrm>
            <a:off x="108163" y="1759758"/>
            <a:ext cx="1445072" cy="230832"/>
          </a:xfrm>
          <a:prstGeom prst="rect">
            <a:avLst/>
          </a:prstGeom>
          <a:solidFill>
            <a:schemeClr val="bg1"/>
          </a:solidFill>
        </p:spPr>
        <p:txBody>
          <a:bodyPr wrap="square" rtlCol="0" anchor="ctr">
            <a:spAutoFit/>
          </a:bodyPr>
          <a:lstStyle/>
          <a:p>
            <a:pPr marR="0" algn="ctr" defTabSz="914400" eaLnBrk="1" fontAlgn="auto" latinLnBrk="0" hangingPunct="1">
              <a:lnSpc>
                <a:spcPct val="100000"/>
              </a:lnSpc>
              <a:spcBef>
                <a:spcPts val="0"/>
              </a:spcBef>
              <a:spcAft>
                <a:spcPts val="0"/>
              </a:spcAft>
              <a:buClrTx/>
              <a:buSzTx/>
            </a:pPr>
            <a:r>
              <a:rPr lang="en-US" sz="900" spc="300" dirty="0">
                <a:latin typeface="Avenir Next" panose="020B0503020202020204" pitchFamily="34" charset="0"/>
                <a:ea typeface="Helvetica Neue Light" charset="0"/>
                <a:cs typeface="Helvetica Neue Light" charset="0"/>
              </a:rPr>
              <a:t>BREADSTICK</a:t>
            </a:r>
          </a:p>
        </p:txBody>
      </p:sp>
      <p:pic>
        <p:nvPicPr>
          <p:cNvPr id="115" name="Picture 114" descr="A pile of food&#10;&#10;Description automatically generated">
            <a:extLst>
              <a:ext uri="{FF2B5EF4-FFF2-40B4-BE49-F238E27FC236}">
                <a16:creationId xmlns:a16="http://schemas.microsoft.com/office/drawing/2014/main" id="{F99ACA62-3508-401B-B53F-4B955FCE9806}"/>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42527" b="51563" l="50417" r="71458">
                        <a14:foregroundMark x1="50417" y1="46196" x2="50417" y2="49049"/>
                        <a14:foregroundMark x1="71146" y1="46943" x2="71250" y2="48709"/>
                        <a14:foregroundMark x1="71406" y1="46196" x2="71510" y2="48913"/>
                        <a14:foregroundMark x1="57344" y1="51359" x2="59010" y2="51563"/>
                      </a14:backgroundRemoval>
                    </a14:imgEffect>
                  </a14:imgLayer>
                </a14:imgProps>
              </a:ext>
            </a:extLst>
          </a:blip>
          <a:srcRect l="49658" t="41918" r="27628" b="47557"/>
          <a:stretch/>
        </p:blipFill>
        <p:spPr>
          <a:xfrm>
            <a:off x="498404" y="3543823"/>
            <a:ext cx="556558" cy="197716"/>
          </a:xfrm>
          <a:prstGeom prst="rect">
            <a:avLst/>
          </a:prstGeom>
        </p:spPr>
      </p:pic>
      <p:pic>
        <p:nvPicPr>
          <p:cNvPr id="11" name="Picture 10">
            <a:extLst>
              <a:ext uri="{FF2B5EF4-FFF2-40B4-BE49-F238E27FC236}">
                <a16:creationId xmlns:a16="http://schemas.microsoft.com/office/drawing/2014/main" id="{583D738F-0F0B-4E8F-3B25-5E5FF8B80FBF}"/>
              </a:ext>
            </a:extLst>
          </p:cNvPr>
          <p:cNvPicPr>
            <a:picLocks noChangeAspect="1"/>
          </p:cNvPicPr>
          <p:nvPr/>
        </p:nvPicPr>
        <p:blipFill>
          <a:blip r:embed="rId4"/>
          <a:stretch>
            <a:fillRect/>
          </a:stretch>
        </p:blipFill>
        <p:spPr>
          <a:xfrm>
            <a:off x="7270984" y="1757260"/>
            <a:ext cx="184485" cy="184485"/>
          </a:xfrm>
          <a:prstGeom prst="rect">
            <a:avLst/>
          </a:prstGeom>
        </p:spPr>
      </p:pic>
      <p:pic>
        <p:nvPicPr>
          <p:cNvPr id="12" name="Picture 11">
            <a:extLst>
              <a:ext uri="{FF2B5EF4-FFF2-40B4-BE49-F238E27FC236}">
                <a16:creationId xmlns:a16="http://schemas.microsoft.com/office/drawing/2014/main" id="{B45FDECD-25DC-BCDC-1CAF-65599B544F4E}"/>
              </a:ext>
            </a:extLst>
          </p:cNvPr>
          <p:cNvPicPr>
            <a:picLocks noChangeAspect="1"/>
          </p:cNvPicPr>
          <p:nvPr/>
        </p:nvPicPr>
        <p:blipFill>
          <a:blip r:embed="rId4"/>
          <a:stretch>
            <a:fillRect/>
          </a:stretch>
        </p:blipFill>
        <p:spPr>
          <a:xfrm>
            <a:off x="7263363" y="2127234"/>
            <a:ext cx="184485" cy="184485"/>
          </a:xfrm>
          <a:prstGeom prst="rect">
            <a:avLst/>
          </a:prstGeom>
        </p:spPr>
      </p:pic>
      <p:pic>
        <p:nvPicPr>
          <p:cNvPr id="13" name="Picture 12">
            <a:extLst>
              <a:ext uri="{FF2B5EF4-FFF2-40B4-BE49-F238E27FC236}">
                <a16:creationId xmlns:a16="http://schemas.microsoft.com/office/drawing/2014/main" id="{B836C9C3-785D-63A1-40F7-5F390543BCB2}"/>
              </a:ext>
            </a:extLst>
          </p:cNvPr>
          <p:cNvPicPr>
            <a:picLocks noChangeAspect="1"/>
          </p:cNvPicPr>
          <p:nvPr/>
        </p:nvPicPr>
        <p:blipFill>
          <a:blip r:embed="rId4"/>
          <a:stretch>
            <a:fillRect/>
          </a:stretch>
        </p:blipFill>
        <p:spPr>
          <a:xfrm>
            <a:off x="7259369" y="2500040"/>
            <a:ext cx="184485" cy="184485"/>
          </a:xfrm>
          <a:prstGeom prst="rect">
            <a:avLst/>
          </a:prstGeom>
        </p:spPr>
      </p:pic>
      <p:pic>
        <p:nvPicPr>
          <p:cNvPr id="14" name="Picture 13">
            <a:extLst>
              <a:ext uri="{FF2B5EF4-FFF2-40B4-BE49-F238E27FC236}">
                <a16:creationId xmlns:a16="http://schemas.microsoft.com/office/drawing/2014/main" id="{50430821-7C3C-1FB8-2E3F-C1E96AF444F3}"/>
              </a:ext>
            </a:extLst>
          </p:cNvPr>
          <p:cNvPicPr>
            <a:picLocks noChangeAspect="1"/>
          </p:cNvPicPr>
          <p:nvPr/>
        </p:nvPicPr>
        <p:blipFill>
          <a:blip r:embed="rId4"/>
          <a:stretch>
            <a:fillRect/>
          </a:stretch>
        </p:blipFill>
        <p:spPr>
          <a:xfrm>
            <a:off x="7270983" y="3189119"/>
            <a:ext cx="184485" cy="184485"/>
          </a:xfrm>
          <a:prstGeom prst="rect">
            <a:avLst/>
          </a:prstGeom>
        </p:spPr>
      </p:pic>
      <p:grpSp>
        <p:nvGrpSpPr>
          <p:cNvPr id="7" name="Group 6">
            <a:extLst>
              <a:ext uri="{FF2B5EF4-FFF2-40B4-BE49-F238E27FC236}">
                <a16:creationId xmlns:a16="http://schemas.microsoft.com/office/drawing/2014/main" id="{203DA540-1B96-02D0-4D6F-B11B6C443CF3}"/>
              </a:ext>
            </a:extLst>
          </p:cNvPr>
          <p:cNvGrpSpPr/>
          <p:nvPr/>
        </p:nvGrpSpPr>
        <p:grpSpPr>
          <a:xfrm>
            <a:off x="3283045" y="4292273"/>
            <a:ext cx="2592338" cy="448104"/>
            <a:chOff x="3381222" y="4216832"/>
            <a:chExt cx="2592338" cy="448104"/>
          </a:xfrm>
        </p:grpSpPr>
        <p:grpSp>
          <p:nvGrpSpPr>
            <p:cNvPr id="8" name="Group 7">
              <a:extLst>
                <a:ext uri="{FF2B5EF4-FFF2-40B4-BE49-F238E27FC236}">
                  <a16:creationId xmlns:a16="http://schemas.microsoft.com/office/drawing/2014/main" id="{2C97B3F9-AE56-29A2-78D2-E5725878FDD6}"/>
                </a:ext>
              </a:extLst>
            </p:cNvPr>
            <p:cNvGrpSpPr/>
            <p:nvPr/>
          </p:nvGrpSpPr>
          <p:grpSpPr>
            <a:xfrm>
              <a:off x="3381222" y="4217783"/>
              <a:ext cx="1693660" cy="447153"/>
              <a:chOff x="3865391" y="4283930"/>
              <a:chExt cx="1452690" cy="447153"/>
            </a:xfrm>
          </p:grpSpPr>
          <p:sp>
            <p:nvSpPr>
              <p:cNvPr id="10" name="TextBox 9">
                <a:extLst>
                  <a:ext uri="{FF2B5EF4-FFF2-40B4-BE49-F238E27FC236}">
                    <a16:creationId xmlns:a16="http://schemas.microsoft.com/office/drawing/2014/main" id="{2BE19348-BB22-E4D5-9271-6CC8000E0BFD}"/>
                  </a:ext>
                </a:extLst>
              </p:cNvPr>
              <p:cNvSpPr txBox="1"/>
              <p:nvPr/>
            </p:nvSpPr>
            <p:spPr>
              <a:xfrm>
                <a:off x="3865391" y="4283930"/>
                <a:ext cx="701491" cy="446276"/>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b="1" dirty="0">
                    <a:latin typeface="Century Gothic" panose="020B0502020202020204" pitchFamily="34" charset="0"/>
                    <a:ea typeface="Helvetica Neue Light" charset="0"/>
                    <a:cs typeface="Helvetica Neue Light" charset="0"/>
                  </a:rPr>
                  <a:t>A</a:t>
                </a:r>
              </a:p>
              <a:p>
                <a:pPr marR="0" algn="ctr" defTabSz="914400" eaLnBrk="1" fontAlgn="auto" latinLnBrk="0" hangingPunct="1">
                  <a:lnSpc>
                    <a:spcPct val="100000"/>
                  </a:lnSpc>
                  <a:spcBef>
                    <a:spcPts val="0"/>
                  </a:spcBef>
                  <a:spcAft>
                    <a:spcPts val="0"/>
                  </a:spcAft>
                  <a:buClrTx/>
                  <a:buSzTx/>
                </a:pPr>
                <a:r>
                  <a:rPr lang="en-US" sz="800" b="1" dirty="0">
                    <a:solidFill>
                      <a:schemeClr val="accent4">
                        <a:lumMod val="75000"/>
                      </a:schemeClr>
                    </a:solidFill>
                    <a:latin typeface="Century Gothic" panose="020B0502020202020204" pitchFamily="34" charset="0"/>
                    <a:ea typeface="Helvetica Neue Light" charset="0"/>
                    <a:cs typeface="Helvetica Neue Light" charset="0"/>
                  </a:rPr>
                  <a:t>Control - 425</a:t>
                </a:r>
              </a:p>
              <a:p>
                <a:pPr marR="0" algn="ctr" defTabSz="914400" eaLnBrk="1" fontAlgn="auto" latinLnBrk="0" hangingPunct="1">
                  <a:lnSpc>
                    <a:spcPct val="100000"/>
                  </a:lnSpc>
                  <a:spcBef>
                    <a:spcPts val="0"/>
                  </a:spcBef>
                  <a:spcAft>
                    <a:spcPts val="0"/>
                  </a:spcAft>
                  <a:buClrTx/>
                  <a:buSzTx/>
                </a:pPr>
                <a:r>
                  <a:rPr lang="en-US" sz="700" dirty="0">
                    <a:latin typeface="Century Gothic" panose="020B0502020202020204" pitchFamily="34" charset="0"/>
                    <a:ea typeface="Helvetica Neue Light" charset="0"/>
                    <a:cs typeface="Helvetica Neue Light" charset="0"/>
                  </a:rPr>
                  <a:t>n = 220</a:t>
                </a:r>
              </a:p>
            </p:txBody>
          </p:sp>
          <p:sp>
            <p:nvSpPr>
              <p:cNvPr id="22" name="TextBox 21">
                <a:extLst>
                  <a:ext uri="{FF2B5EF4-FFF2-40B4-BE49-F238E27FC236}">
                    <a16:creationId xmlns:a16="http://schemas.microsoft.com/office/drawing/2014/main" id="{7102013A-82D3-5090-D951-D1C3D51846E2}"/>
                  </a:ext>
                </a:extLst>
              </p:cNvPr>
              <p:cNvSpPr txBox="1"/>
              <p:nvPr/>
            </p:nvSpPr>
            <p:spPr>
              <a:xfrm>
                <a:off x="4692212" y="4284807"/>
                <a:ext cx="625869" cy="446276"/>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b="1" dirty="0">
                    <a:latin typeface="Century Gothic" panose="020B0502020202020204" pitchFamily="34" charset="0"/>
                    <a:ea typeface="Helvetica Neue Light" charset="0"/>
                    <a:cs typeface="Helvetica Neue Light" charset="0"/>
                  </a:rPr>
                  <a:t>B</a:t>
                </a:r>
              </a:p>
              <a:p>
                <a:pPr marR="0" algn="ctr" defTabSz="914400" eaLnBrk="1" fontAlgn="auto" latinLnBrk="0" hangingPunct="1">
                  <a:lnSpc>
                    <a:spcPct val="100000"/>
                  </a:lnSpc>
                  <a:spcBef>
                    <a:spcPts val="0"/>
                  </a:spcBef>
                  <a:spcAft>
                    <a:spcPts val="0"/>
                  </a:spcAft>
                  <a:buClrTx/>
                  <a:buSzTx/>
                </a:pPr>
                <a:r>
                  <a:rPr lang="en-US" sz="800" b="1" dirty="0">
                    <a:solidFill>
                      <a:schemeClr val="accent1"/>
                    </a:solidFill>
                    <a:latin typeface="Century Gothic" panose="020B0502020202020204" pitchFamily="34" charset="0"/>
                    <a:ea typeface="Helvetica Neue Light" charset="0"/>
                    <a:cs typeface="Helvetica Neue Light" charset="0"/>
                  </a:rPr>
                  <a:t>Test 1 - 920</a:t>
                </a:r>
              </a:p>
              <a:p>
                <a:pPr marR="0" algn="ctr" defTabSz="914400" eaLnBrk="1" fontAlgn="auto" latinLnBrk="0" hangingPunct="1">
                  <a:lnSpc>
                    <a:spcPct val="100000"/>
                  </a:lnSpc>
                  <a:spcBef>
                    <a:spcPts val="0"/>
                  </a:spcBef>
                  <a:spcAft>
                    <a:spcPts val="0"/>
                  </a:spcAft>
                  <a:buClrTx/>
                  <a:buSzTx/>
                </a:pPr>
                <a:r>
                  <a:rPr lang="en-US" sz="700" dirty="0">
                    <a:latin typeface="Century Gothic" panose="020B0502020202020204" pitchFamily="34" charset="0"/>
                    <a:ea typeface="Helvetica Neue Light" charset="0"/>
                    <a:cs typeface="Helvetica Neue Light" charset="0"/>
                  </a:rPr>
                  <a:t>n = 219</a:t>
                </a:r>
              </a:p>
            </p:txBody>
          </p:sp>
        </p:grpSp>
        <p:sp>
          <p:nvSpPr>
            <p:cNvPr id="9" name="TextBox 8">
              <a:extLst>
                <a:ext uri="{FF2B5EF4-FFF2-40B4-BE49-F238E27FC236}">
                  <a16:creationId xmlns:a16="http://schemas.microsoft.com/office/drawing/2014/main" id="{82FC020A-1786-1E16-8BF4-C205E9E74600}"/>
                </a:ext>
              </a:extLst>
            </p:cNvPr>
            <p:cNvSpPr txBox="1"/>
            <p:nvPr/>
          </p:nvSpPr>
          <p:spPr>
            <a:xfrm>
              <a:off x="5243872" y="4216832"/>
              <a:ext cx="729688" cy="446276"/>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b="1" dirty="0">
                  <a:latin typeface="Century Gothic" panose="020B0502020202020204" pitchFamily="34" charset="0"/>
                  <a:ea typeface="Helvetica Neue Light" charset="0"/>
                  <a:cs typeface="Helvetica Neue Light" charset="0"/>
                </a:rPr>
                <a:t>C</a:t>
              </a:r>
            </a:p>
            <a:p>
              <a:pPr marR="0" algn="ctr" defTabSz="914400" eaLnBrk="1" fontAlgn="auto" latinLnBrk="0" hangingPunct="1">
                <a:lnSpc>
                  <a:spcPct val="100000"/>
                </a:lnSpc>
                <a:spcBef>
                  <a:spcPts val="0"/>
                </a:spcBef>
                <a:spcAft>
                  <a:spcPts val="0"/>
                </a:spcAft>
                <a:buClrTx/>
                <a:buSzTx/>
              </a:pPr>
              <a:r>
                <a:rPr lang="en-US" sz="800" b="1" dirty="0">
                  <a:solidFill>
                    <a:schemeClr val="accent3"/>
                  </a:solidFill>
                  <a:latin typeface="Century Gothic" panose="020B0502020202020204" pitchFamily="34" charset="0"/>
                  <a:ea typeface="Helvetica Neue Light" charset="0"/>
                  <a:cs typeface="Helvetica Neue Light" charset="0"/>
                </a:rPr>
                <a:t>Test 2 - 163</a:t>
              </a:r>
            </a:p>
            <a:p>
              <a:pPr marR="0" algn="ctr" defTabSz="914400" eaLnBrk="1" fontAlgn="auto" latinLnBrk="0" hangingPunct="1">
                <a:lnSpc>
                  <a:spcPct val="100000"/>
                </a:lnSpc>
                <a:spcBef>
                  <a:spcPts val="0"/>
                </a:spcBef>
                <a:spcAft>
                  <a:spcPts val="0"/>
                </a:spcAft>
                <a:buClrTx/>
                <a:buSzTx/>
              </a:pPr>
              <a:r>
                <a:rPr lang="en-US" sz="700" dirty="0">
                  <a:latin typeface="Century Gothic" panose="020B0502020202020204" pitchFamily="34" charset="0"/>
                  <a:ea typeface="Helvetica Neue Light" charset="0"/>
                  <a:cs typeface="Helvetica Neue Light" charset="0"/>
                </a:rPr>
                <a:t>n = 220</a:t>
              </a:r>
            </a:p>
          </p:txBody>
        </p:sp>
      </p:grpSp>
      <p:sp>
        <p:nvSpPr>
          <p:cNvPr id="23" name="Rounded Rectangle 22">
            <a:extLst>
              <a:ext uri="{FF2B5EF4-FFF2-40B4-BE49-F238E27FC236}">
                <a16:creationId xmlns:a16="http://schemas.microsoft.com/office/drawing/2014/main" id="{ACB9BD52-0676-11DB-A38B-2DECF0E1973C}"/>
              </a:ext>
            </a:extLst>
          </p:cNvPr>
          <p:cNvSpPr/>
          <p:nvPr/>
        </p:nvSpPr>
        <p:spPr>
          <a:xfrm>
            <a:off x="5638584" y="1276802"/>
            <a:ext cx="487634" cy="2815446"/>
          </a:xfrm>
          <a:prstGeom prst="roundRect">
            <a:avLst>
              <a:gd name="adj" fmla="val 9598"/>
            </a:avLst>
          </a:prstGeom>
          <a:noFill/>
          <a:ln w="1905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75000"/>
                </a:schemeClr>
              </a:solidFill>
            </a:endParaRPr>
          </a:p>
        </p:txBody>
      </p:sp>
      <p:pic>
        <p:nvPicPr>
          <p:cNvPr id="24" name="Picture 23">
            <a:extLst>
              <a:ext uri="{FF2B5EF4-FFF2-40B4-BE49-F238E27FC236}">
                <a16:creationId xmlns:a16="http://schemas.microsoft.com/office/drawing/2014/main" id="{2AF546DE-BECB-129E-C313-C17A5B5C6736}"/>
              </a:ext>
            </a:extLst>
          </p:cNvPr>
          <p:cNvPicPr>
            <a:picLocks noChangeAspect="1"/>
          </p:cNvPicPr>
          <p:nvPr/>
        </p:nvPicPr>
        <p:blipFill>
          <a:blip r:embed="rId4"/>
          <a:stretch>
            <a:fillRect/>
          </a:stretch>
        </p:blipFill>
        <p:spPr>
          <a:xfrm>
            <a:off x="7270983" y="3511047"/>
            <a:ext cx="184485" cy="184485"/>
          </a:xfrm>
          <a:prstGeom prst="rect">
            <a:avLst/>
          </a:prstGeom>
        </p:spPr>
      </p:pic>
      <p:pic>
        <p:nvPicPr>
          <p:cNvPr id="25" name="Picture 24">
            <a:extLst>
              <a:ext uri="{FF2B5EF4-FFF2-40B4-BE49-F238E27FC236}">
                <a16:creationId xmlns:a16="http://schemas.microsoft.com/office/drawing/2014/main" id="{28DD5DB7-9EF4-4CD3-90B5-98F5B290601A}"/>
              </a:ext>
            </a:extLst>
          </p:cNvPr>
          <p:cNvPicPr>
            <a:picLocks noChangeAspect="1"/>
          </p:cNvPicPr>
          <p:nvPr/>
        </p:nvPicPr>
        <p:blipFill>
          <a:blip r:embed="rId3"/>
          <a:stretch>
            <a:fillRect/>
          </a:stretch>
        </p:blipFill>
        <p:spPr>
          <a:xfrm>
            <a:off x="7270983" y="3832701"/>
            <a:ext cx="181068" cy="181068"/>
          </a:xfrm>
          <a:prstGeom prst="rect">
            <a:avLst/>
          </a:prstGeom>
        </p:spPr>
      </p:pic>
      <p:pic>
        <p:nvPicPr>
          <p:cNvPr id="35" name="Picture 34" descr="A close up of a bread&#10;&#10;Description automatically generated with low confidence">
            <a:extLst>
              <a:ext uri="{FF2B5EF4-FFF2-40B4-BE49-F238E27FC236}">
                <a16:creationId xmlns:a16="http://schemas.microsoft.com/office/drawing/2014/main" id="{7555402D-0621-A4DA-3FE6-80E99324D6E5}"/>
              </a:ext>
            </a:extLst>
          </p:cNvPr>
          <p:cNvPicPr>
            <a:picLocks noChangeAspect="1"/>
          </p:cNvPicPr>
          <p:nvPr/>
        </p:nvPicPr>
        <p:blipFill>
          <a:blip r:embed="rId9"/>
          <a:stretch>
            <a:fillRect/>
          </a:stretch>
        </p:blipFill>
        <p:spPr>
          <a:xfrm rot="20828385">
            <a:off x="501160" y="2030398"/>
            <a:ext cx="607174" cy="443073"/>
          </a:xfrm>
          <a:prstGeom prst="rect">
            <a:avLst/>
          </a:prstGeom>
        </p:spPr>
      </p:pic>
      <p:sp>
        <p:nvSpPr>
          <p:cNvPr id="15" name="TextBox 14">
            <a:extLst>
              <a:ext uri="{FF2B5EF4-FFF2-40B4-BE49-F238E27FC236}">
                <a16:creationId xmlns:a16="http://schemas.microsoft.com/office/drawing/2014/main" id="{0185BC87-8751-DEA9-6195-38466687BF11}"/>
              </a:ext>
            </a:extLst>
          </p:cNvPr>
          <p:cNvSpPr txBox="1"/>
          <p:nvPr/>
        </p:nvSpPr>
        <p:spPr>
          <a:xfrm>
            <a:off x="4324881" y="1738350"/>
            <a:ext cx="691215" cy="261610"/>
          </a:xfrm>
          <a:prstGeom prst="rect">
            <a:avLst/>
          </a:prstGeom>
          <a:noFill/>
        </p:spPr>
        <p:txBody>
          <a:bodyPr wrap="none" rtlCol="0">
            <a:spAutoFit/>
          </a:bodyPr>
          <a:lstStyle/>
          <a:p>
            <a:pPr algn="l"/>
            <a:r>
              <a:rPr lang="en-US" sz="1100" dirty="0">
                <a:solidFill>
                  <a:schemeClr val="bg1"/>
                </a:solidFill>
                <a:latin typeface="Century Gothic" panose="020B0502020202020204" pitchFamily="34" charset="0"/>
              </a:rPr>
              <a:t>Control</a:t>
            </a:r>
          </a:p>
        </p:txBody>
      </p:sp>
      <p:sp>
        <p:nvSpPr>
          <p:cNvPr id="16" name="TextBox 15">
            <a:extLst>
              <a:ext uri="{FF2B5EF4-FFF2-40B4-BE49-F238E27FC236}">
                <a16:creationId xmlns:a16="http://schemas.microsoft.com/office/drawing/2014/main" id="{A0CCA5C2-E4B0-9B68-40C3-CD3BF33AB5AE}"/>
              </a:ext>
            </a:extLst>
          </p:cNvPr>
          <p:cNvSpPr txBox="1"/>
          <p:nvPr/>
        </p:nvSpPr>
        <p:spPr>
          <a:xfrm>
            <a:off x="4410418" y="2061649"/>
            <a:ext cx="554960" cy="261610"/>
          </a:xfrm>
          <a:prstGeom prst="rect">
            <a:avLst/>
          </a:prstGeom>
          <a:noFill/>
        </p:spPr>
        <p:txBody>
          <a:bodyPr wrap="none" rtlCol="0">
            <a:spAutoFit/>
          </a:bodyPr>
          <a:lstStyle/>
          <a:p>
            <a:pPr algn="l"/>
            <a:r>
              <a:rPr lang="en-US" sz="1100" dirty="0">
                <a:solidFill>
                  <a:schemeClr val="bg1"/>
                </a:solidFill>
                <a:latin typeface="Century Gothic" panose="020B0502020202020204" pitchFamily="34" charset="0"/>
              </a:rPr>
              <a:t>Test 1</a:t>
            </a:r>
          </a:p>
        </p:txBody>
      </p:sp>
      <p:sp>
        <p:nvSpPr>
          <p:cNvPr id="17" name="TextBox 16">
            <a:extLst>
              <a:ext uri="{FF2B5EF4-FFF2-40B4-BE49-F238E27FC236}">
                <a16:creationId xmlns:a16="http://schemas.microsoft.com/office/drawing/2014/main" id="{D82DE7E7-6A7F-FE18-B9BE-19D0FB7BAD56}"/>
              </a:ext>
            </a:extLst>
          </p:cNvPr>
          <p:cNvSpPr txBox="1"/>
          <p:nvPr/>
        </p:nvSpPr>
        <p:spPr>
          <a:xfrm>
            <a:off x="4548836" y="2389803"/>
            <a:ext cx="554960" cy="261610"/>
          </a:xfrm>
          <a:prstGeom prst="rect">
            <a:avLst/>
          </a:prstGeom>
          <a:noFill/>
        </p:spPr>
        <p:txBody>
          <a:bodyPr wrap="none" rtlCol="0">
            <a:spAutoFit/>
          </a:bodyPr>
          <a:lstStyle/>
          <a:p>
            <a:pPr algn="l"/>
            <a:r>
              <a:rPr lang="en-US" sz="1100" dirty="0">
                <a:solidFill>
                  <a:schemeClr val="bg1"/>
                </a:solidFill>
                <a:latin typeface="Century Gothic" panose="020B0502020202020204" pitchFamily="34" charset="0"/>
              </a:rPr>
              <a:t>Test 2</a:t>
            </a:r>
          </a:p>
        </p:txBody>
      </p:sp>
      <p:sp>
        <p:nvSpPr>
          <p:cNvPr id="18" name="TextBox 17">
            <a:extLst>
              <a:ext uri="{FF2B5EF4-FFF2-40B4-BE49-F238E27FC236}">
                <a16:creationId xmlns:a16="http://schemas.microsoft.com/office/drawing/2014/main" id="{1119C16D-8EB6-A07A-4B83-380D2B589BF9}"/>
              </a:ext>
            </a:extLst>
          </p:cNvPr>
          <p:cNvSpPr txBox="1"/>
          <p:nvPr/>
        </p:nvSpPr>
        <p:spPr>
          <a:xfrm>
            <a:off x="4185385" y="3124259"/>
            <a:ext cx="691215" cy="261610"/>
          </a:xfrm>
          <a:prstGeom prst="rect">
            <a:avLst/>
          </a:prstGeom>
          <a:noFill/>
        </p:spPr>
        <p:txBody>
          <a:bodyPr wrap="none" rtlCol="0">
            <a:spAutoFit/>
          </a:bodyPr>
          <a:lstStyle/>
          <a:p>
            <a:pPr algn="l"/>
            <a:r>
              <a:rPr lang="en-US" sz="1100" dirty="0">
                <a:solidFill>
                  <a:schemeClr val="bg1"/>
                </a:solidFill>
                <a:latin typeface="Century Gothic" panose="020B0502020202020204" pitchFamily="34" charset="0"/>
              </a:rPr>
              <a:t>Control</a:t>
            </a:r>
          </a:p>
        </p:txBody>
      </p:sp>
      <p:sp>
        <p:nvSpPr>
          <p:cNvPr id="19" name="TextBox 18">
            <a:extLst>
              <a:ext uri="{FF2B5EF4-FFF2-40B4-BE49-F238E27FC236}">
                <a16:creationId xmlns:a16="http://schemas.microsoft.com/office/drawing/2014/main" id="{FAC8F5C2-5F09-A847-2067-AEA1AD616429}"/>
              </a:ext>
            </a:extLst>
          </p:cNvPr>
          <p:cNvSpPr txBox="1"/>
          <p:nvPr/>
        </p:nvSpPr>
        <p:spPr>
          <a:xfrm>
            <a:off x="4270922" y="3447558"/>
            <a:ext cx="554960" cy="261610"/>
          </a:xfrm>
          <a:prstGeom prst="rect">
            <a:avLst/>
          </a:prstGeom>
          <a:noFill/>
        </p:spPr>
        <p:txBody>
          <a:bodyPr wrap="none" rtlCol="0">
            <a:spAutoFit/>
          </a:bodyPr>
          <a:lstStyle/>
          <a:p>
            <a:pPr algn="l"/>
            <a:r>
              <a:rPr lang="en-US" sz="1100" dirty="0">
                <a:solidFill>
                  <a:schemeClr val="bg1"/>
                </a:solidFill>
                <a:latin typeface="Century Gothic" panose="020B0502020202020204" pitchFamily="34" charset="0"/>
              </a:rPr>
              <a:t>Test 1</a:t>
            </a:r>
          </a:p>
        </p:txBody>
      </p:sp>
      <p:sp>
        <p:nvSpPr>
          <p:cNvPr id="20" name="TextBox 19">
            <a:extLst>
              <a:ext uri="{FF2B5EF4-FFF2-40B4-BE49-F238E27FC236}">
                <a16:creationId xmlns:a16="http://schemas.microsoft.com/office/drawing/2014/main" id="{08041FF0-381D-DAD3-0FAA-4C6709CF5197}"/>
              </a:ext>
            </a:extLst>
          </p:cNvPr>
          <p:cNvSpPr txBox="1"/>
          <p:nvPr/>
        </p:nvSpPr>
        <p:spPr>
          <a:xfrm>
            <a:off x="4409340" y="3775712"/>
            <a:ext cx="554960" cy="261610"/>
          </a:xfrm>
          <a:prstGeom prst="rect">
            <a:avLst/>
          </a:prstGeom>
          <a:noFill/>
        </p:spPr>
        <p:txBody>
          <a:bodyPr wrap="none" rtlCol="0">
            <a:spAutoFit/>
          </a:bodyPr>
          <a:lstStyle/>
          <a:p>
            <a:pPr algn="l"/>
            <a:r>
              <a:rPr lang="en-US" sz="1100" dirty="0">
                <a:solidFill>
                  <a:schemeClr val="bg1"/>
                </a:solidFill>
                <a:latin typeface="Century Gothic" panose="020B0502020202020204" pitchFamily="34" charset="0"/>
              </a:rPr>
              <a:t>Test 2</a:t>
            </a:r>
          </a:p>
        </p:txBody>
      </p:sp>
    </p:spTree>
    <p:extLst>
      <p:ext uri="{BB962C8B-B14F-4D97-AF65-F5344CB8AC3E}">
        <p14:creationId xmlns:p14="http://schemas.microsoft.com/office/powerpoint/2010/main" val="1364695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DBF8E-1034-012B-FE94-5DEAB58B9358}"/>
              </a:ext>
            </a:extLst>
          </p:cNvPr>
          <p:cNvSpPr>
            <a:spLocks noGrp="1"/>
          </p:cNvSpPr>
          <p:nvPr>
            <p:ph type="title"/>
          </p:nvPr>
        </p:nvSpPr>
        <p:spPr>
          <a:xfrm>
            <a:off x="349249" y="285750"/>
            <a:ext cx="8572458" cy="442140"/>
          </a:xfrm>
        </p:spPr>
        <p:txBody>
          <a:bodyPr/>
          <a:lstStyle/>
          <a:p>
            <a:r>
              <a:rPr lang="en-US" dirty="0"/>
              <a:t>Rye Chips are the most liked piece in the mix by 65-70% of consumers.</a:t>
            </a:r>
          </a:p>
        </p:txBody>
      </p:sp>
      <p:sp>
        <p:nvSpPr>
          <p:cNvPr id="3" name="Slide Number Placeholder 2">
            <a:extLst>
              <a:ext uri="{FF2B5EF4-FFF2-40B4-BE49-F238E27FC236}">
                <a16:creationId xmlns:a16="http://schemas.microsoft.com/office/drawing/2014/main" id="{7538EFBD-4B7B-BBAC-9623-D4F2BA6FDF43}"/>
              </a:ext>
            </a:extLst>
          </p:cNvPr>
          <p:cNvSpPr>
            <a:spLocks noGrp="1"/>
          </p:cNvSpPr>
          <p:nvPr>
            <p:ph type="sldNum" sz="quarter" idx="10"/>
          </p:nvPr>
        </p:nvSpPr>
        <p:spPr/>
        <p:txBody>
          <a:bodyPr/>
          <a:lstStyle/>
          <a:p>
            <a:fld id="{A82C3BC0-3EBF-3C4C-A3D8-795624EBC6AA}" type="slidenum">
              <a:rPr lang="en-US" smtClean="0"/>
              <a:pPr/>
              <a:t>14</a:t>
            </a:fld>
            <a:endParaRPr lang="en-US"/>
          </a:p>
        </p:txBody>
      </p:sp>
      <p:sp>
        <p:nvSpPr>
          <p:cNvPr id="4" name="Content Placeholder 3">
            <a:extLst>
              <a:ext uri="{FF2B5EF4-FFF2-40B4-BE49-F238E27FC236}">
                <a16:creationId xmlns:a16="http://schemas.microsoft.com/office/drawing/2014/main" id="{0F74A000-21E9-7D2D-D8A8-547571494877}"/>
              </a:ext>
            </a:extLst>
          </p:cNvPr>
          <p:cNvSpPr>
            <a:spLocks noGrp="1"/>
          </p:cNvSpPr>
          <p:nvPr>
            <p:ph sz="quarter" idx="11"/>
          </p:nvPr>
        </p:nvSpPr>
        <p:spPr>
          <a:xfrm>
            <a:off x="342899" y="821758"/>
            <a:ext cx="8496301" cy="442141"/>
          </a:xfrm>
        </p:spPr>
        <p:txBody>
          <a:bodyPr/>
          <a:lstStyle/>
          <a:p>
            <a:r>
              <a:rPr lang="en-US" dirty="0"/>
              <a:t>Considering Rye Chips are by far the most preferred piece, it’s no surprise that consumers want more regardless of whether they tried the </a:t>
            </a:r>
            <a:r>
              <a:rPr lang="en-US" sz="900" b="1" dirty="0">
                <a:solidFill>
                  <a:schemeClr val="accent4">
                    <a:lumMod val="75000"/>
                  </a:schemeClr>
                </a:solidFill>
                <a:latin typeface="Century Gothic" panose="020B0502020202020204" pitchFamily="34" charset="0"/>
                <a:ea typeface="Helvetica Neue Light" charset="0"/>
                <a:cs typeface="Helvetica Neue Light" charset="0"/>
              </a:rPr>
              <a:t>Control</a:t>
            </a:r>
            <a:r>
              <a:rPr lang="en-US" dirty="0"/>
              <a:t>, </a:t>
            </a:r>
            <a:r>
              <a:rPr lang="en-US" sz="900" b="1" dirty="0">
                <a:solidFill>
                  <a:schemeClr val="accent1"/>
                </a:solidFill>
                <a:latin typeface="Century Gothic" panose="020B0502020202020204" pitchFamily="34" charset="0"/>
                <a:ea typeface="Helvetica Neue Light" charset="0"/>
                <a:cs typeface="Helvetica Neue Light" charset="0"/>
              </a:rPr>
              <a:t>Test 1 </a:t>
            </a:r>
            <a:r>
              <a:rPr lang="en-US" dirty="0"/>
              <a:t>or </a:t>
            </a:r>
            <a:r>
              <a:rPr lang="en-US" sz="900" b="1" dirty="0">
                <a:solidFill>
                  <a:schemeClr val="accent3"/>
                </a:solidFill>
                <a:latin typeface="Century Gothic" panose="020B0502020202020204" pitchFamily="34" charset="0"/>
                <a:ea typeface="Helvetica Neue Light" charset="0"/>
                <a:cs typeface="Helvetica Neue Light" charset="0"/>
              </a:rPr>
              <a:t>Test 2 </a:t>
            </a:r>
            <a:r>
              <a:rPr lang="en-US" dirty="0"/>
              <a:t>mix. The Pretzel garners fewer votes for favorite piece and falls toward to the middle of the preference ranking.  </a:t>
            </a:r>
            <a:endParaRPr lang="en-US" dirty="0">
              <a:highlight>
                <a:srgbClr val="FFFF00"/>
              </a:highlight>
            </a:endParaRPr>
          </a:p>
        </p:txBody>
      </p:sp>
      <p:sp>
        <p:nvSpPr>
          <p:cNvPr id="5" name="Text Placeholder 4">
            <a:extLst>
              <a:ext uri="{FF2B5EF4-FFF2-40B4-BE49-F238E27FC236}">
                <a16:creationId xmlns:a16="http://schemas.microsoft.com/office/drawing/2014/main" id="{A0DD4095-7E51-4074-37F4-AF3FE732BD89}"/>
              </a:ext>
            </a:extLst>
          </p:cNvPr>
          <p:cNvSpPr>
            <a:spLocks noGrp="1"/>
          </p:cNvSpPr>
          <p:nvPr>
            <p:ph type="body" sz="quarter" idx="12"/>
          </p:nvPr>
        </p:nvSpPr>
        <p:spPr/>
        <p:txBody>
          <a:bodyPr/>
          <a:lstStyle/>
          <a:p>
            <a:r>
              <a:rPr lang="en-US" dirty="0"/>
              <a:t>GARDETTO’S SNACK MIX PIECE RANKING | FAVORITE</a:t>
            </a:r>
          </a:p>
        </p:txBody>
      </p:sp>
      <p:sp>
        <p:nvSpPr>
          <p:cNvPr id="6" name="Text Placeholder 5">
            <a:extLst>
              <a:ext uri="{FF2B5EF4-FFF2-40B4-BE49-F238E27FC236}">
                <a16:creationId xmlns:a16="http://schemas.microsoft.com/office/drawing/2014/main" id="{06EF8A7A-5EAC-3AE3-4CDB-6AC7A1959CB0}"/>
              </a:ext>
            </a:extLst>
          </p:cNvPr>
          <p:cNvSpPr>
            <a:spLocks noGrp="1"/>
          </p:cNvSpPr>
          <p:nvPr>
            <p:ph type="body" sz="quarter" idx="15"/>
          </p:nvPr>
        </p:nvSpPr>
        <p:spPr>
          <a:xfrm>
            <a:off x="342899" y="4802066"/>
            <a:ext cx="6864145" cy="341434"/>
          </a:xfrm>
        </p:spPr>
        <p:txBody>
          <a:bodyPr/>
          <a:lstStyle/>
          <a:p>
            <a:r>
              <a:rPr lang="en-US" sz="700" dirty="0">
                <a:latin typeface="Century Gothic" panose="020B0502020202020204" pitchFamily="34" charset="0"/>
              </a:rPr>
              <a:t>Q: </a:t>
            </a:r>
            <a:r>
              <a:rPr lang="en-US" sz="700" dirty="0">
                <a:effectLst/>
                <a:latin typeface="Century Gothic" panose="020B0502020202020204" pitchFamily="34" charset="0"/>
                <a:ea typeface="Avenir" panose="02000503020000020003" pitchFamily="2" charset="0"/>
                <a:cs typeface="Avenir" panose="02000503020000020003" pitchFamily="2" charset="0"/>
              </a:rPr>
              <a:t>Please rank each piece of the </a:t>
            </a:r>
            <a:r>
              <a:rPr lang="en-US" sz="700" dirty="0">
                <a:latin typeface="Century Gothic" panose="020B0502020202020204" pitchFamily="34" charset="0"/>
                <a:ea typeface="Avenir" panose="02000503020000020003" pitchFamily="2" charset="0"/>
                <a:cs typeface="Avenir" panose="02000503020000020003" pitchFamily="2" charset="0"/>
              </a:rPr>
              <a:t>Gardetto’s Snack</a:t>
            </a:r>
            <a:r>
              <a:rPr lang="en-US" sz="700" dirty="0">
                <a:effectLst/>
                <a:latin typeface="Century Gothic" panose="020B0502020202020204" pitchFamily="34" charset="0"/>
                <a:ea typeface="Avenir" panose="02000503020000020003" pitchFamily="2" charset="0"/>
                <a:cs typeface="Avenir" panose="02000503020000020003" pitchFamily="2" charset="0"/>
              </a:rPr>
              <a:t> Mix from your most to least favorite. </a:t>
            </a:r>
            <a:r>
              <a:rPr lang="en-US" sz="700" i="1" dirty="0">
                <a:effectLst/>
                <a:latin typeface="Century Gothic" panose="020B0502020202020204" pitchFamily="34" charset="0"/>
                <a:ea typeface="Avenir" panose="02000503020000020003" pitchFamily="2" charset="0"/>
                <a:cs typeface="Avenir" panose="02000503020000020003" pitchFamily="2" charset="0"/>
              </a:rPr>
              <a:t>(1 = most favorite, 5 </a:t>
            </a:r>
            <a:r>
              <a:rPr lang="en-US" sz="700" dirty="0">
                <a:effectLst/>
                <a:latin typeface="Century Gothic" panose="020B0502020202020204" pitchFamily="34" charset="0"/>
                <a:ea typeface="Avenir" panose="02000503020000020003" pitchFamily="2" charset="0"/>
                <a:cs typeface="Avenir" panose="02000503020000020003" pitchFamily="2" charset="0"/>
              </a:rPr>
              <a:t>= </a:t>
            </a:r>
            <a:r>
              <a:rPr lang="en-US" sz="700" i="1" dirty="0">
                <a:latin typeface="Century Gothic" panose="020B0502020202020204" pitchFamily="34" charset="0"/>
                <a:ea typeface="Avenir" panose="02000503020000020003" pitchFamily="2" charset="0"/>
                <a:cs typeface="Avenir" panose="02000503020000020003" pitchFamily="2" charset="0"/>
              </a:rPr>
              <a:t>least favorite) </a:t>
            </a:r>
            <a:endParaRPr lang="en-US" sz="700" i="1" dirty="0">
              <a:effectLst/>
              <a:latin typeface="Century Gothic" panose="020B0502020202020204" pitchFamily="34" charset="0"/>
              <a:ea typeface="Avenir" panose="02000503020000020003" pitchFamily="2" charset="0"/>
              <a:cs typeface="Avenir" panose="02000503020000020003" pitchFamily="2" charset="0"/>
            </a:endParaRPr>
          </a:p>
        </p:txBody>
      </p:sp>
      <p:grpSp>
        <p:nvGrpSpPr>
          <p:cNvPr id="23" name="Group 22">
            <a:extLst>
              <a:ext uri="{FF2B5EF4-FFF2-40B4-BE49-F238E27FC236}">
                <a16:creationId xmlns:a16="http://schemas.microsoft.com/office/drawing/2014/main" id="{801D61FC-8FB2-E898-87C9-3C6B71ECE929}"/>
              </a:ext>
            </a:extLst>
          </p:cNvPr>
          <p:cNvGrpSpPr/>
          <p:nvPr/>
        </p:nvGrpSpPr>
        <p:grpSpPr>
          <a:xfrm>
            <a:off x="784106" y="1728284"/>
            <a:ext cx="1938528" cy="2209887"/>
            <a:chOff x="1219184" y="1570494"/>
            <a:chExt cx="1938528" cy="2209887"/>
          </a:xfrm>
        </p:grpSpPr>
        <p:sp>
          <p:nvSpPr>
            <p:cNvPr id="7" name="TextBox 6">
              <a:extLst>
                <a:ext uri="{FF2B5EF4-FFF2-40B4-BE49-F238E27FC236}">
                  <a16:creationId xmlns:a16="http://schemas.microsoft.com/office/drawing/2014/main" id="{A35DB7B2-3D89-7287-FB91-28F45E080DB1}"/>
                </a:ext>
              </a:extLst>
            </p:cNvPr>
            <p:cNvSpPr txBox="1"/>
            <p:nvPr/>
          </p:nvSpPr>
          <p:spPr>
            <a:xfrm>
              <a:off x="1302496" y="2064539"/>
              <a:ext cx="1515738" cy="307777"/>
            </a:xfrm>
            <a:prstGeom prst="rect">
              <a:avLst/>
            </a:prstGeom>
            <a:noFill/>
          </p:spPr>
          <p:txBody>
            <a:bodyPr wrap="square" rtlCol="0">
              <a:spAutoFit/>
            </a:bodyPr>
            <a:lstStyle/>
            <a:p>
              <a:pPr marR="0" algn="ctr" defTabSz="914400" eaLnBrk="1" fontAlgn="auto" latinLnBrk="0" hangingPunct="1">
                <a:lnSpc>
                  <a:spcPct val="100000"/>
                </a:lnSpc>
                <a:spcBef>
                  <a:spcPts val="0"/>
                </a:spcBef>
                <a:spcAft>
                  <a:spcPts val="0"/>
                </a:spcAft>
                <a:buClrTx/>
                <a:buSzTx/>
              </a:pPr>
              <a:r>
                <a:rPr lang="en-US" sz="700" b="1" i="1" dirty="0">
                  <a:solidFill>
                    <a:schemeClr val="accent4">
                      <a:lumMod val="75000"/>
                    </a:schemeClr>
                  </a:solidFill>
                  <a:latin typeface="Century Gothic" panose="020B0502020202020204" pitchFamily="34" charset="0"/>
                  <a:ea typeface="Helvetica Neue Light" charset="0"/>
                  <a:cs typeface="Helvetica Neue Light" charset="0"/>
                </a:rPr>
                <a:t>65%</a:t>
              </a:r>
              <a:r>
                <a:rPr lang="en-US" sz="700" i="1" dirty="0">
                  <a:solidFill>
                    <a:srgbClr val="4BA0D2"/>
                  </a:solidFill>
                  <a:latin typeface="Century Gothic" panose="020B0502020202020204" pitchFamily="34" charset="0"/>
                  <a:ea typeface="Helvetica Neue Light" charset="0"/>
                  <a:cs typeface="Helvetica Neue Light" charset="0"/>
                </a:rPr>
                <a:t> </a:t>
              </a:r>
              <a:r>
                <a:rPr lang="en-US" sz="700" i="1" dirty="0">
                  <a:latin typeface="Century Gothic" panose="020B0502020202020204" pitchFamily="34" charset="0"/>
                  <a:ea typeface="Helvetica Neue Light" charset="0"/>
                  <a:cs typeface="Helvetica Neue Light" charset="0"/>
                </a:rPr>
                <a:t>rank the Rye Chip</a:t>
              </a:r>
            </a:p>
            <a:p>
              <a:pPr marR="0" algn="ctr" defTabSz="914400" eaLnBrk="1" fontAlgn="auto" latinLnBrk="0" hangingPunct="1">
                <a:lnSpc>
                  <a:spcPct val="100000"/>
                </a:lnSpc>
                <a:spcBef>
                  <a:spcPts val="0"/>
                </a:spcBef>
                <a:spcAft>
                  <a:spcPts val="0"/>
                </a:spcAft>
                <a:buClrTx/>
                <a:buSzTx/>
              </a:pPr>
              <a:r>
                <a:rPr lang="en-US" sz="700" i="1" dirty="0">
                  <a:latin typeface="Century Gothic" panose="020B0502020202020204" pitchFamily="34" charset="0"/>
                  <a:ea typeface="Helvetica Neue Light" charset="0"/>
                  <a:cs typeface="Helvetica Neue Light" charset="0"/>
                </a:rPr>
                <a:t>as their </a:t>
              </a:r>
              <a:r>
                <a:rPr lang="en-US" sz="700" b="1" i="1" dirty="0">
                  <a:solidFill>
                    <a:srgbClr val="00B050"/>
                  </a:solidFill>
                  <a:latin typeface="Century Gothic" panose="020B0502020202020204" pitchFamily="34" charset="0"/>
                  <a:ea typeface="Helvetica Neue Light" charset="0"/>
                  <a:cs typeface="Helvetica Neue Light" charset="0"/>
                </a:rPr>
                <a:t>favorite</a:t>
              </a:r>
              <a:r>
                <a:rPr lang="en-US" sz="700" b="1" i="1" dirty="0">
                  <a:latin typeface="Century Gothic" panose="020B0502020202020204" pitchFamily="34" charset="0"/>
                  <a:ea typeface="Helvetica Neue Light" charset="0"/>
                  <a:cs typeface="Helvetica Neue Light" charset="0"/>
                </a:rPr>
                <a:t> </a:t>
              </a:r>
              <a:r>
                <a:rPr lang="en-US" sz="700" i="1" dirty="0">
                  <a:latin typeface="Century Gothic" panose="020B0502020202020204" pitchFamily="34" charset="0"/>
                  <a:ea typeface="Helvetica Neue Light" charset="0"/>
                  <a:cs typeface="Helvetica Neue Light" charset="0"/>
                </a:rPr>
                <a:t>piece </a:t>
              </a:r>
            </a:p>
          </p:txBody>
        </p:sp>
        <p:grpSp>
          <p:nvGrpSpPr>
            <p:cNvPr id="8" name="Group 7">
              <a:extLst>
                <a:ext uri="{FF2B5EF4-FFF2-40B4-BE49-F238E27FC236}">
                  <a16:creationId xmlns:a16="http://schemas.microsoft.com/office/drawing/2014/main" id="{364FB0C0-B355-77ED-7583-16172EDE71A4}"/>
                </a:ext>
              </a:extLst>
            </p:cNvPr>
            <p:cNvGrpSpPr/>
            <p:nvPr/>
          </p:nvGrpSpPr>
          <p:grpSpPr>
            <a:xfrm>
              <a:off x="1219184" y="2441025"/>
              <a:ext cx="1938528" cy="200055"/>
              <a:chOff x="2537259" y="1758638"/>
              <a:chExt cx="2006615" cy="200055"/>
            </a:xfrm>
          </p:grpSpPr>
          <p:sp>
            <p:nvSpPr>
              <p:cNvPr id="9" name="Oval 8">
                <a:extLst>
                  <a:ext uri="{FF2B5EF4-FFF2-40B4-BE49-F238E27FC236}">
                    <a16:creationId xmlns:a16="http://schemas.microsoft.com/office/drawing/2014/main" id="{575FF0B2-51ED-B6AC-CADD-50E50D603714}"/>
                  </a:ext>
                </a:extLst>
              </p:cNvPr>
              <p:cNvSpPr>
                <a:spLocks noChangeAspect="1"/>
              </p:cNvSpPr>
              <p:nvPr/>
            </p:nvSpPr>
            <p:spPr>
              <a:xfrm>
                <a:off x="2537259" y="1774920"/>
                <a:ext cx="182880" cy="18288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Century Gothic" panose="020B0502020202020204" pitchFamily="34" charset="0"/>
                  </a:rPr>
                  <a:t>2</a:t>
                </a:r>
              </a:p>
            </p:txBody>
          </p:sp>
          <p:sp>
            <p:nvSpPr>
              <p:cNvPr id="10" name="TextBox 9">
                <a:extLst>
                  <a:ext uri="{FF2B5EF4-FFF2-40B4-BE49-F238E27FC236}">
                    <a16:creationId xmlns:a16="http://schemas.microsoft.com/office/drawing/2014/main" id="{266F2F01-378B-E19D-948C-B9FC840E4A17}"/>
                  </a:ext>
                </a:extLst>
              </p:cNvPr>
              <p:cNvSpPr txBox="1"/>
              <p:nvPr/>
            </p:nvSpPr>
            <p:spPr>
              <a:xfrm>
                <a:off x="2715074" y="1758638"/>
                <a:ext cx="1828800" cy="200055"/>
              </a:xfrm>
              <a:prstGeom prst="rect">
                <a:avLst/>
              </a:prstGeom>
              <a:noFill/>
            </p:spPr>
            <p:txBody>
              <a:bodyPr wrap="square" rtlCol="0">
                <a:spAutoFit/>
              </a:bodyPr>
              <a:lstStyle/>
              <a:p>
                <a:pPr marR="0" defTabSz="914400" eaLnBrk="1" fontAlgn="auto" latinLnBrk="0" hangingPunct="1">
                  <a:lnSpc>
                    <a:spcPct val="100000"/>
                  </a:lnSpc>
                  <a:spcBef>
                    <a:spcPts val="0"/>
                  </a:spcBef>
                  <a:spcAft>
                    <a:spcPts val="0"/>
                  </a:spcAft>
                  <a:buClrTx/>
                  <a:buSzTx/>
                </a:pPr>
                <a:r>
                  <a:rPr lang="en-US" sz="700" b="1" dirty="0">
                    <a:latin typeface="Century Gothic" panose="020B0502020202020204" pitchFamily="34" charset="0"/>
                    <a:ea typeface="Helvetica Neue Light" charset="0"/>
                    <a:cs typeface="Helvetica Neue Light" charset="0"/>
                  </a:rPr>
                  <a:t>Breadstick</a:t>
                </a:r>
                <a:r>
                  <a:rPr lang="en-US" sz="700" dirty="0">
                    <a:latin typeface="Century Gothic" panose="020B0502020202020204" pitchFamily="34" charset="0"/>
                    <a:ea typeface="Helvetica Neue Light" charset="0"/>
                    <a:cs typeface="Helvetica Neue Light" charset="0"/>
                  </a:rPr>
                  <a:t>| </a:t>
                </a:r>
                <a:r>
                  <a:rPr lang="en-US" sz="700" b="1" dirty="0">
                    <a:solidFill>
                      <a:schemeClr val="accent4">
                        <a:lumMod val="75000"/>
                      </a:schemeClr>
                    </a:solidFill>
                    <a:latin typeface="Century Gothic" panose="020B0502020202020204" pitchFamily="34" charset="0"/>
                    <a:ea typeface="Helvetica Neue Light" charset="0"/>
                    <a:cs typeface="Helvetica Neue Light" charset="0"/>
                  </a:rPr>
                  <a:t>13%</a:t>
                </a:r>
                <a:r>
                  <a:rPr lang="en-US" sz="700" dirty="0">
                    <a:latin typeface="Century Gothic" panose="020B0502020202020204" pitchFamily="34" charset="0"/>
                    <a:ea typeface="Helvetica Neue Light" charset="0"/>
                    <a:cs typeface="Helvetica Neue Light" charset="0"/>
                  </a:rPr>
                  <a:t> rank as #1</a:t>
                </a:r>
                <a:endParaRPr lang="en-US" sz="700" b="1" dirty="0">
                  <a:latin typeface="Century Gothic" panose="020B0502020202020204" pitchFamily="34" charset="0"/>
                  <a:ea typeface="Helvetica Neue Light" charset="0"/>
                  <a:cs typeface="Helvetica Neue Light" charset="0"/>
                </a:endParaRPr>
              </a:p>
            </p:txBody>
          </p:sp>
        </p:grpSp>
        <p:grpSp>
          <p:nvGrpSpPr>
            <p:cNvPr id="11" name="Group 10">
              <a:extLst>
                <a:ext uri="{FF2B5EF4-FFF2-40B4-BE49-F238E27FC236}">
                  <a16:creationId xmlns:a16="http://schemas.microsoft.com/office/drawing/2014/main" id="{96AD6EDE-37CE-A32F-A8F8-333A7C6F4712}"/>
                </a:ext>
              </a:extLst>
            </p:cNvPr>
            <p:cNvGrpSpPr/>
            <p:nvPr/>
          </p:nvGrpSpPr>
          <p:grpSpPr>
            <a:xfrm>
              <a:off x="1219184" y="2820792"/>
              <a:ext cx="1938528" cy="200055"/>
              <a:chOff x="2537259" y="2101806"/>
              <a:chExt cx="2006615" cy="200055"/>
            </a:xfrm>
          </p:grpSpPr>
          <p:sp>
            <p:nvSpPr>
              <p:cNvPr id="12" name="Oval 11">
                <a:extLst>
                  <a:ext uri="{FF2B5EF4-FFF2-40B4-BE49-F238E27FC236}">
                    <a16:creationId xmlns:a16="http://schemas.microsoft.com/office/drawing/2014/main" id="{80A327F1-77EE-6288-501E-821425D7EE54}"/>
                  </a:ext>
                </a:extLst>
              </p:cNvPr>
              <p:cNvSpPr>
                <a:spLocks noChangeAspect="1"/>
              </p:cNvSpPr>
              <p:nvPr/>
            </p:nvSpPr>
            <p:spPr>
              <a:xfrm>
                <a:off x="2537259" y="2118088"/>
                <a:ext cx="182880" cy="18288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Century Gothic" panose="020B0502020202020204" pitchFamily="34" charset="0"/>
                  </a:rPr>
                  <a:t>3</a:t>
                </a:r>
              </a:p>
            </p:txBody>
          </p:sp>
          <p:sp>
            <p:nvSpPr>
              <p:cNvPr id="13" name="TextBox 12">
                <a:extLst>
                  <a:ext uri="{FF2B5EF4-FFF2-40B4-BE49-F238E27FC236}">
                    <a16:creationId xmlns:a16="http://schemas.microsoft.com/office/drawing/2014/main" id="{1C580D89-E02E-7CEB-4731-8017171340B2}"/>
                  </a:ext>
                </a:extLst>
              </p:cNvPr>
              <p:cNvSpPr txBox="1"/>
              <p:nvPr/>
            </p:nvSpPr>
            <p:spPr>
              <a:xfrm>
                <a:off x="2715074" y="2101806"/>
                <a:ext cx="1828800" cy="200055"/>
              </a:xfrm>
              <a:prstGeom prst="rect">
                <a:avLst/>
              </a:prstGeom>
              <a:noFill/>
            </p:spPr>
            <p:txBody>
              <a:bodyPr wrap="square" rtlCol="0">
                <a:spAutoFit/>
              </a:bodyPr>
              <a:lstStyle/>
              <a:p>
                <a:pPr lvl="0" defTabSz="914400"/>
                <a:r>
                  <a:rPr lang="en-US" sz="700" b="1" dirty="0">
                    <a:latin typeface="Century Gothic" panose="020B0502020202020204" pitchFamily="34" charset="0"/>
                    <a:ea typeface="Helvetica Neue Light" charset="0"/>
                    <a:cs typeface="Helvetica Neue Light" charset="0"/>
                  </a:rPr>
                  <a:t>Pretzel</a:t>
                </a:r>
                <a:r>
                  <a:rPr lang="en-US" sz="700" dirty="0">
                    <a:solidFill>
                      <a:srgbClr val="303030"/>
                    </a:solidFill>
                    <a:latin typeface="Century Gothic" panose="020B0502020202020204" pitchFamily="34" charset="0"/>
                    <a:ea typeface="Helvetica Neue Light" charset="0"/>
                    <a:cs typeface="Helvetica Neue Light" charset="0"/>
                  </a:rPr>
                  <a:t>| </a:t>
                </a:r>
                <a:r>
                  <a:rPr lang="en-US" sz="700" b="1" dirty="0">
                    <a:solidFill>
                      <a:schemeClr val="accent4">
                        <a:lumMod val="75000"/>
                      </a:schemeClr>
                    </a:solidFill>
                    <a:latin typeface="Century Gothic" panose="020B0502020202020204" pitchFamily="34" charset="0"/>
                    <a:ea typeface="Helvetica Neue Light" charset="0"/>
                  </a:rPr>
                  <a:t>11%</a:t>
                </a:r>
                <a:r>
                  <a:rPr lang="en-US" sz="700" dirty="0">
                    <a:solidFill>
                      <a:srgbClr val="303030"/>
                    </a:solidFill>
                    <a:latin typeface="Century Gothic" panose="020B0502020202020204" pitchFamily="34" charset="0"/>
                    <a:ea typeface="Helvetica Neue Light" charset="0"/>
                    <a:cs typeface="Helvetica Neue Light" charset="0"/>
                  </a:rPr>
                  <a:t> rank as #1</a:t>
                </a:r>
                <a:endParaRPr lang="en-US" sz="700" b="1" dirty="0">
                  <a:solidFill>
                    <a:srgbClr val="303030"/>
                  </a:solidFill>
                  <a:latin typeface="Century Gothic" panose="020B0502020202020204" pitchFamily="34" charset="0"/>
                  <a:ea typeface="Helvetica Neue Light" charset="0"/>
                  <a:cs typeface="Helvetica Neue Light" charset="0"/>
                </a:endParaRPr>
              </a:p>
            </p:txBody>
          </p:sp>
        </p:grpSp>
        <p:grpSp>
          <p:nvGrpSpPr>
            <p:cNvPr id="14" name="Group 13">
              <a:extLst>
                <a:ext uri="{FF2B5EF4-FFF2-40B4-BE49-F238E27FC236}">
                  <a16:creationId xmlns:a16="http://schemas.microsoft.com/office/drawing/2014/main" id="{C18FAEBB-7C60-96B9-3A96-C26E86932011}"/>
                </a:ext>
              </a:extLst>
            </p:cNvPr>
            <p:cNvGrpSpPr/>
            <p:nvPr/>
          </p:nvGrpSpPr>
          <p:grpSpPr>
            <a:xfrm>
              <a:off x="1219184" y="3200559"/>
              <a:ext cx="1938528" cy="200055"/>
              <a:chOff x="2537259" y="2444974"/>
              <a:chExt cx="2066549" cy="200055"/>
            </a:xfrm>
          </p:grpSpPr>
          <p:sp>
            <p:nvSpPr>
              <p:cNvPr id="15" name="Oval 14">
                <a:extLst>
                  <a:ext uri="{FF2B5EF4-FFF2-40B4-BE49-F238E27FC236}">
                    <a16:creationId xmlns:a16="http://schemas.microsoft.com/office/drawing/2014/main" id="{F325B9D0-10CF-8715-5288-DE426980805A}"/>
                  </a:ext>
                </a:extLst>
              </p:cNvPr>
              <p:cNvSpPr>
                <a:spLocks noChangeAspect="1"/>
              </p:cNvSpPr>
              <p:nvPr/>
            </p:nvSpPr>
            <p:spPr>
              <a:xfrm>
                <a:off x="2537259" y="2461256"/>
                <a:ext cx="182880" cy="18288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Century Gothic" panose="020B0502020202020204" pitchFamily="34" charset="0"/>
                  </a:rPr>
                  <a:t>4</a:t>
                </a:r>
              </a:p>
            </p:txBody>
          </p:sp>
          <p:sp>
            <p:nvSpPr>
              <p:cNvPr id="16" name="TextBox 15">
                <a:extLst>
                  <a:ext uri="{FF2B5EF4-FFF2-40B4-BE49-F238E27FC236}">
                    <a16:creationId xmlns:a16="http://schemas.microsoft.com/office/drawing/2014/main" id="{5FE2C984-4253-8051-20DE-592EE1EF742D}"/>
                  </a:ext>
                </a:extLst>
              </p:cNvPr>
              <p:cNvSpPr txBox="1"/>
              <p:nvPr/>
            </p:nvSpPr>
            <p:spPr>
              <a:xfrm>
                <a:off x="2715074" y="2444974"/>
                <a:ext cx="1888734" cy="200055"/>
              </a:xfrm>
              <a:prstGeom prst="rect">
                <a:avLst/>
              </a:prstGeom>
              <a:noFill/>
            </p:spPr>
            <p:txBody>
              <a:bodyPr wrap="square" rtlCol="0">
                <a:spAutoFit/>
              </a:bodyPr>
              <a:lstStyle/>
              <a:p>
                <a:pPr lvl="0" defTabSz="914400"/>
                <a:r>
                  <a:rPr lang="en-US" sz="700" b="1" dirty="0">
                    <a:latin typeface="Century Gothic" panose="020B0502020202020204" pitchFamily="34" charset="0"/>
                    <a:ea typeface="Helvetica Neue Light" charset="0"/>
                    <a:cs typeface="Helvetica Neue Light" charset="0"/>
                  </a:rPr>
                  <a:t>Bread Squiggle</a:t>
                </a:r>
                <a:r>
                  <a:rPr lang="en-US" sz="700" dirty="0">
                    <a:solidFill>
                      <a:srgbClr val="303030"/>
                    </a:solidFill>
                    <a:latin typeface="Century Gothic" panose="020B0502020202020204" pitchFamily="34" charset="0"/>
                    <a:ea typeface="Helvetica Neue Light" charset="0"/>
                    <a:cs typeface="Helvetica Neue Light" charset="0"/>
                  </a:rPr>
                  <a:t>| </a:t>
                </a:r>
                <a:r>
                  <a:rPr lang="en-US" sz="700" b="1" dirty="0">
                    <a:solidFill>
                      <a:schemeClr val="accent4">
                        <a:lumMod val="75000"/>
                      </a:schemeClr>
                    </a:solidFill>
                    <a:latin typeface="Century Gothic" panose="020B0502020202020204" pitchFamily="34" charset="0"/>
                    <a:ea typeface="Helvetica Neue Light" charset="0"/>
                    <a:cs typeface="Helvetica Neue Light" charset="0"/>
                  </a:rPr>
                  <a:t>9</a:t>
                </a:r>
                <a:r>
                  <a:rPr lang="en-US" sz="700" b="1" dirty="0">
                    <a:solidFill>
                      <a:schemeClr val="accent4">
                        <a:lumMod val="75000"/>
                      </a:schemeClr>
                    </a:solidFill>
                    <a:latin typeface="Century Gothic" panose="020B0502020202020204" pitchFamily="34" charset="0"/>
                    <a:ea typeface="Helvetica Neue Light" charset="0"/>
                  </a:rPr>
                  <a:t>%</a:t>
                </a:r>
                <a:r>
                  <a:rPr lang="en-US" sz="700" dirty="0">
                    <a:solidFill>
                      <a:srgbClr val="4BA0D2"/>
                    </a:solidFill>
                    <a:latin typeface="Century Gothic" panose="020B0502020202020204" pitchFamily="34" charset="0"/>
                    <a:ea typeface="Helvetica Neue Light" charset="0"/>
                  </a:rPr>
                  <a:t> </a:t>
                </a:r>
                <a:r>
                  <a:rPr lang="en-US" sz="700" dirty="0">
                    <a:solidFill>
                      <a:srgbClr val="303030"/>
                    </a:solidFill>
                    <a:latin typeface="Century Gothic" panose="020B0502020202020204" pitchFamily="34" charset="0"/>
                    <a:ea typeface="Helvetica Neue Light" charset="0"/>
                    <a:cs typeface="Helvetica Neue Light" charset="0"/>
                  </a:rPr>
                  <a:t>rank as #1</a:t>
                </a:r>
                <a:endParaRPr lang="en-US" sz="700" b="1" dirty="0">
                  <a:solidFill>
                    <a:srgbClr val="303030"/>
                  </a:solidFill>
                  <a:latin typeface="Century Gothic" panose="020B0502020202020204" pitchFamily="34" charset="0"/>
                  <a:ea typeface="Helvetica Neue Light" charset="0"/>
                  <a:cs typeface="Helvetica Neue Light" charset="0"/>
                </a:endParaRPr>
              </a:p>
            </p:txBody>
          </p:sp>
        </p:grpSp>
        <p:grpSp>
          <p:nvGrpSpPr>
            <p:cNvPr id="17" name="Group 16">
              <a:extLst>
                <a:ext uri="{FF2B5EF4-FFF2-40B4-BE49-F238E27FC236}">
                  <a16:creationId xmlns:a16="http://schemas.microsoft.com/office/drawing/2014/main" id="{E09CC720-98EA-6595-13B5-A9D1BE2169B0}"/>
                </a:ext>
              </a:extLst>
            </p:cNvPr>
            <p:cNvGrpSpPr/>
            <p:nvPr/>
          </p:nvGrpSpPr>
          <p:grpSpPr>
            <a:xfrm>
              <a:off x="1219184" y="3580326"/>
              <a:ext cx="1938528" cy="200055"/>
              <a:chOff x="2537259" y="2788142"/>
              <a:chExt cx="2006615" cy="200055"/>
            </a:xfrm>
          </p:grpSpPr>
          <p:sp>
            <p:nvSpPr>
              <p:cNvPr id="18" name="Oval 17">
                <a:extLst>
                  <a:ext uri="{FF2B5EF4-FFF2-40B4-BE49-F238E27FC236}">
                    <a16:creationId xmlns:a16="http://schemas.microsoft.com/office/drawing/2014/main" id="{042D87C7-B71A-036F-3DC8-64276F2E919E}"/>
                  </a:ext>
                </a:extLst>
              </p:cNvPr>
              <p:cNvSpPr>
                <a:spLocks noChangeAspect="1"/>
              </p:cNvSpPr>
              <p:nvPr/>
            </p:nvSpPr>
            <p:spPr>
              <a:xfrm>
                <a:off x="2537259" y="2804424"/>
                <a:ext cx="182880" cy="18288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Century Gothic" panose="020B0502020202020204" pitchFamily="34" charset="0"/>
                  </a:rPr>
                  <a:t>5</a:t>
                </a:r>
              </a:p>
            </p:txBody>
          </p:sp>
          <p:sp>
            <p:nvSpPr>
              <p:cNvPr id="19" name="TextBox 18">
                <a:extLst>
                  <a:ext uri="{FF2B5EF4-FFF2-40B4-BE49-F238E27FC236}">
                    <a16:creationId xmlns:a16="http://schemas.microsoft.com/office/drawing/2014/main" id="{964B93B0-35F8-8834-C1CF-99BCDE37086E}"/>
                  </a:ext>
                </a:extLst>
              </p:cNvPr>
              <p:cNvSpPr txBox="1"/>
              <p:nvPr/>
            </p:nvSpPr>
            <p:spPr>
              <a:xfrm>
                <a:off x="2715075" y="2788142"/>
                <a:ext cx="1828799" cy="200055"/>
              </a:xfrm>
              <a:prstGeom prst="rect">
                <a:avLst/>
              </a:prstGeom>
              <a:noFill/>
            </p:spPr>
            <p:txBody>
              <a:bodyPr wrap="square" rtlCol="0">
                <a:spAutoFit/>
              </a:bodyPr>
              <a:lstStyle/>
              <a:p>
                <a:pPr lvl="0" defTabSz="914400"/>
                <a:r>
                  <a:rPr lang="en-US" sz="700" b="1" dirty="0">
                    <a:latin typeface="Century Gothic" panose="020B0502020202020204" pitchFamily="34" charset="0"/>
                    <a:ea typeface="Helvetica Neue Light" charset="0"/>
                    <a:cs typeface="Helvetica Neue Light" charset="0"/>
                  </a:rPr>
                  <a:t>Stick Pretzel</a:t>
                </a:r>
                <a:r>
                  <a:rPr lang="en-US" sz="700" dirty="0">
                    <a:solidFill>
                      <a:srgbClr val="303030"/>
                    </a:solidFill>
                    <a:latin typeface="Century Gothic" panose="020B0502020202020204" pitchFamily="34" charset="0"/>
                    <a:ea typeface="Helvetica Neue Light" charset="0"/>
                    <a:cs typeface="Helvetica Neue Light" charset="0"/>
                  </a:rPr>
                  <a:t>| </a:t>
                </a:r>
                <a:r>
                  <a:rPr lang="en-US" sz="700" b="1" dirty="0">
                    <a:solidFill>
                      <a:schemeClr val="accent4">
                        <a:lumMod val="75000"/>
                      </a:schemeClr>
                    </a:solidFill>
                    <a:latin typeface="Century Gothic" panose="020B0502020202020204" pitchFamily="34" charset="0"/>
                    <a:ea typeface="Helvetica Neue Light" charset="0"/>
                    <a:cs typeface="Helvetica Neue Light" charset="0"/>
                  </a:rPr>
                  <a:t>3</a:t>
                </a:r>
                <a:r>
                  <a:rPr lang="en-US" sz="700" b="1" dirty="0">
                    <a:solidFill>
                      <a:schemeClr val="accent4">
                        <a:lumMod val="75000"/>
                      </a:schemeClr>
                    </a:solidFill>
                    <a:latin typeface="Century Gothic" panose="020B0502020202020204" pitchFamily="34" charset="0"/>
                    <a:ea typeface="Helvetica Neue Light" charset="0"/>
                  </a:rPr>
                  <a:t>%</a:t>
                </a:r>
                <a:r>
                  <a:rPr lang="en-US" sz="700" dirty="0">
                    <a:solidFill>
                      <a:srgbClr val="4BA0D2"/>
                    </a:solidFill>
                    <a:latin typeface="Century Gothic" panose="020B0502020202020204" pitchFamily="34" charset="0"/>
                    <a:ea typeface="Helvetica Neue Light" charset="0"/>
                  </a:rPr>
                  <a:t> </a:t>
                </a:r>
                <a:r>
                  <a:rPr lang="en-US" sz="700" dirty="0">
                    <a:solidFill>
                      <a:srgbClr val="303030"/>
                    </a:solidFill>
                    <a:latin typeface="Century Gothic" panose="020B0502020202020204" pitchFamily="34" charset="0"/>
                    <a:ea typeface="Helvetica Neue Light" charset="0"/>
                    <a:cs typeface="Helvetica Neue Light" charset="0"/>
                  </a:rPr>
                  <a:t>rank as #1</a:t>
                </a:r>
                <a:endParaRPr lang="en-US" sz="700" b="1" dirty="0">
                  <a:solidFill>
                    <a:srgbClr val="303030"/>
                  </a:solidFill>
                  <a:latin typeface="Century Gothic" panose="020B0502020202020204" pitchFamily="34" charset="0"/>
                  <a:ea typeface="Helvetica Neue Light" charset="0"/>
                  <a:cs typeface="Helvetica Neue Light" charset="0"/>
                </a:endParaRPr>
              </a:p>
            </p:txBody>
          </p:sp>
        </p:grpSp>
        <p:grpSp>
          <p:nvGrpSpPr>
            <p:cNvPr id="27" name="Group 26">
              <a:extLst>
                <a:ext uri="{FF2B5EF4-FFF2-40B4-BE49-F238E27FC236}">
                  <a16:creationId xmlns:a16="http://schemas.microsoft.com/office/drawing/2014/main" id="{0C9A6868-3B06-EF0F-39D7-A119754B98C4}"/>
                </a:ext>
              </a:extLst>
            </p:cNvPr>
            <p:cNvGrpSpPr/>
            <p:nvPr/>
          </p:nvGrpSpPr>
          <p:grpSpPr>
            <a:xfrm>
              <a:off x="1251724" y="1570494"/>
              <a:ext cx="1313473" cy="502920"/>
              <a:chOff x="1452111" y="1570494"/>
              <a:chExt cx="1313473" cy="502920"/>
            </a:xfrm>
          </p:grpSpPr>
          <p:sp>
            <p:nvSpPr>
              <p:cNvPr id="28" name="Text Placeholder 2">
                <a:extLst>
                  <a:ext uri="{FF2B5EF4-FFF2-40B4-BE49-F238E27FC236}">
                    <a16:creationId xmlns:a16="http://schemas.microsoft.com/office/drawing/2014/main" id="{E01CB4D4-2605-7A7D-DBAC-EC1BCF7858C9}"/>
                  </a:ext>
                </a:extLst>
              </p:cNvPr>
              <p:cNvSpPr txBox="1">
                <a:spLocks/>
              </p:cNvSpPr>
              <p:nvPr/>
            </p:nvSpPr>
            <p:spPr>
              <a:xfrm>
                <a:off x="1790053" y="1626587"/>
                <a:ext cx="975531" cy="390734"/>
              </a:xfrm>
              <a:prstGeom prst="rect">
                <a:avLst/>
              </a:prstGeom>
              <a:noFill/>
              <a:ln w="12700">
                <a:noFill/>
              </a:ln>
            </p:spPr>
            <p:txBody>
              <a:bodyPr vert="horz" lIns="91440" tIns="45720" rIns="91440" bIns="45720" rtlCol="0" anchor="ctr">
                <a:noAutofit/>
              </a:bodyPr>
              <a:lstStyle>
                <a:lvl1pPr marL="0" indent="0" algn="ctr" defTabSz="685800" rtl="0" eaLnBrk="1" latinLnBrk="0" hangingPunct="1">
                  <a:lnSpc>
                    <a:spcPct val="90000"/>
                  </a:lnSpc>
                  <a:spcBef>
                    <a:spcPts val="750"/>
                  </a:spcBef>
                  <a:buClr>
                    <a:schemeClr val="accent4"/>
                  </a:buClr>
                  <a:buFont typeface="Wingdings" charset="2"/>
                  <a:buNone/>
                  <a:defRPr sz="2100" b="1" kern="1200">
                    <a:solidFill>
                      <a:schemeClr val="accent4"/>
                    </a:solidFill>
                    <a:latin typeface="Avenir Next Condensed" charset="0"/>
                    <a:ea typeface="Avenir Next Condensed" charset="0"/>
                    <a:cs typeface="Avenir Next Condensed" charset="0"/>
                  </a:defRPr>
                </a:lvl1pPr>
                <a:lvl2pPr marL="514350" indent="-171450" algn="l" defTabSz="685800" rtl="0" eaLnBrk="1" latinLnBrk="0" hangingPunct="1">
                  <a:lnSpc>
                    <a:spcPct val="90000"/>
                  </a:lnSpc>
                  <a:spcBef>
                    <a:spcPts val="375"/>
                  </a:spcBef>
                  <a:buClr>
                    <a:schemeClr val="accent4"/>
                  </a:buClr>
                  <a:buFont typeface="Wingdings" charset="2"/>
                  <a:buChar char="§"/>
                  <a:defRPr sz="1800" kern="1200">
                    <a:solidFill>
                      <a:schemeClr val="tx1"/>
                    </a:solidFill>
                    <a:latin typeface="Avenir Next Condensed" charset="0"/>
                    <a:ea typeface="Avenir Next Condensed" charset="0"/>
                    <a:cs typeface="Avenir Next Condensed" charset="0"/>
                  </a:defRPr>
                </a:lvl2pPr>
                <a:lvl3pPr marL="857250" indent="-171450" algn="l" defTabSz="685800" rtl="0" eaLnBrk="1" latinLnBrk="0" hangingPunct="1">
                  <a:lnSpc>
                    <a:spcPct val="90000"/>
                  </a:lnSpc>
                  <a:spcBef>
                    <a:spcPts val="375"/>
                  </a:spcBef>
                  <a:buClr>
                    <a:schemeClr val="accent4"/>
                  </a:buClr>
                  <a:buFont typeface="Wingdings" charset="2"/>
                  <a:buChar char="§"/>
                  <a:defRPr sz="1500" kern="1200">
                    <a:solidFill>
                      <a:schemeClr val="tx1"/>
                    </a:solidFill>
                    <a:latin typeface="Avenir Next Condensed" charset="0"/>
                    <a:ea typeface="Avenir Next Condensed" charset="0"/>
                    <a:cs typeface="Avenir Next Condensed" charset="0"/>
                  </a:defRPr>
                </a:lvl3pPr>
                <a:lvl4pPr marL="1200150" indent="-171450" algn="l" defTabSz="685800" rtl="0" eaLnBrk="1" latinLnBrk="0" hangingPunct="1">
                  <a:lnSpc>
                    <a:spcPct val="90000"/>
                  </a:lnSpc>
                  <a:spcBef>
                    <a:spcPts val="375"/>
                  </a:spcBef>
                  <a:buClr>
                    <a:schemeClr val="accent4"/>
                  </a:buClr>
                  <a:buFont typeface="Wingdings" charset="2"/>
                  <a:buChar char="§"/>
                  <a:defRPr sz="1350" kern="1200">
                    <a:solidFill>
                      <a:schemeClr val="tx1"/>
                    </a:solidFill>
                    <a:latin typeface="Avenir Next Condensed" charset="0"/>
                    <a:ea typeface="Avenir Next Condensed" charset="0"/>
                    <a:cs typeface="Avenir Next Condensed" charset="0"/>
                  </a:defRPr>
                </a:lvl4pPr>
                <a:lvl5pPr marL="1543050" indent="-171450" algn="l" defTabSz="685800" rtl="0" eaLnBrk="1" latinLnBrk="0" hangingPunct="1">
                  <a:lnSpc>
                    <a:spcPct val="90000"/>
                  </a:lnSpc>
                  <a:spcBef>
                    <a:spcPts val="375"/>
                  </a:spcBef>
                  <a:buClr>
                    <a:schemeClr val="accent4"/>
                  </a:buClr>
                  <a:buFont typeface="Wingdings" charset="2"/>
                  <a:buChar char="§"/>
                  <a:defRPr sz="1350" kern="1200">
                    <a:solidFill>
                      <a:schemeClr val="tx1"/>
                    </a:solidFill>
                    <a:latin typeface="Avenir Next Condensed" charset="0"/>
                    <a:ea typeface="Avenir Next Condensed" charset="0"/>
                    <a:cs typeface="Avenir Next Condensed" charset="0"/>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n-US" sz="700" dirty="0">
                    <a:solidFill>
                      <a:schemeClr val="tx1"/>
                    </a:solidFill>
                    <a:latin typeface="Century Gothic" panose="020B0502020202020204" pitchFamily="34" charset="0"/>
                  </a:rPr>
                  <a:t>Rye Chip</a:t>
                </a:r>
              </a:p>
            </p:txBody>
          </p:sp>
          <p:pic>
            <p:nvPicPr>
              <p:cNvPr id="29" name="Picture 28" descr="A picture containing clock&#10;&#10;Description automatically generated">
                <a:extLst>
                  <a:ext uri="{FF2B5EF4-FFF2-40B4-BE49-F238E27FC236}">
                    <a16:creationId xmlns:a16="http://schemas.microsoft.com/office/drawing/2014/main" id="{B40764E3-8B99-A3AE-42A9-C55F416AED99}"/>
                  </a:ext>
                </a:extLst>
              </p:cNvPr>
              <p:cNvPicPr>
                <a:picLocks noChangeAspect="1"/>
              </p:cNvPicPr>
              <p:nvPr/>
            </p:nvPicPr>
            <p:blipFill>
              <a:blip r:embed="rId2"/>
              <a:stretch>
                <a:fillRect/>
              </a:stretch>
            </p:blipFill>
            <p:spPr>
              <a:xfrm>
                <a:off x="1452111" y="1570494"/>
                <a:ext cx="502920" cy="502920"/>
              </a:xfrm>
              <a:prstGeom prst="rect">
                <a:avLst/>
              </a:prstGeom>
            </p:spPr>
          </p:pic>
        </p:grpSp>
      </p:grpSp>
      <p:grpSp>
        <p:nvGrpSpPr>
          <p:cNvPr id="56" name="Group 55">
            <a:extLst>
              <a:ext uri="{FF2B5EF4-FFF2-40B4-BE49-F238E27FC236}">
                <a16:creationId xmlns:a16="http://schemas.microsoft.com/office/drawing/2014/main" id="{8B779769-41CC-30C6-CAE3-A3E515592958}"/>
              </a:ext>
            </a:extLst>
          </p:cNvPr>
          <p:cNvGrpSpPr/>
          <p:nvPr/>
        </p:nvGrpSpPr>
        <p:grpSpPr>
          <a:xfrm>
            <a:off x="3602736" y="1733928"/>
            <a:ext cx="1938528" cy="2215585"/>
            <a:chOff x="5761019" y="1564796"/>
            <a:chExt cx="1938528" cy="2215585"/>
          </a:xfrm>
        </p:grpSpPr>
        <p:sp>
          <p:nvSpPr>
            <p:cNvPr id="31" name="TextBox 30">
              <a:extLst>
                <a:ext uri="{FF2B5EF4-FFF2-40B4-BE49-F238E27FC236}">
                  <a16:creationId xmlns:a16="http://schemas.microsoft.com/office/drawing/2014/main" id="{0DE93EED-575C-5A69-FC0F-70EE6F8FA559}"/>
                </a:ext>
              </a:extLst>
            </p:cNvPr>
            <p:cNvSpPr txBox="1"/>
            <p:nvPr/>
          </p:nvSpPr>
          <p:spPr>
            <a:xfrm>
              <a:off x="5844331" y="2064539"/>
              <a:ext cx="1515738" cy="307777"/>
            </a:xfrm>
            <a:prstGeom prst="rect">
              <a:avLst/>
            </a:prstGeom>
            <a:noFill/>
          </p:spPr>
          <p:txBody>
            <a:bodyPr wrap="square" rtlCol="0">
              <a:spAutoFit/>
            </a:bodyPr>
            <a:lstStyle/>
            <a:p>
              <a:pPr marR="0" algn="ctr" defTabSz="914400" eaLnBrk="1" fontAlgn="auto" latinLnBrk="0" hangingPunct="1">
                <a:lnSpc>
                  <a:spcPct val="100000"/>
                </a:lnSpc>
                <a:spcBef>
                  <a:spcPts val="0"/>
                </a:spcBef>
                <a:spcAft>
                  <a:spcPts val="0"/>
                </a:spcAft>
                <a:buClrTx/>
                <a:buSzTx/>
              </a:pPr>
              <a:r>
                <a:rPr lang="en-US" sz="700" b="1" i="1" dirty="0">
                  <a:solidFill>
                    <a:schemeClr val="accent1"/>
                  </a:solidFill>
                  <a:latin typeface="Century Gothic" panose="020B0502020202020204" pitchFamily="34" charset="0"/>
                  <a:ea typeface="Helvetica Neue Light" charset="0"/>
                  <a:cs typeface="Helvetica Neue Light" charset="0"/>
                </a:rPr>
                <a:t>70%</a:t>
              </a:r>
              <a:r>
                <a:rPr lang="en-US" sz="700" i="1" dirty="0">
                  <a:latin typeface="Century Gothic" panose="020B0502020202020204" pitchFamily="34" charset="0"/>
                  <a:ea typeface="Helvetica Neue Light" charset="0"/>
                  <a:cs typeface="Helvetica Neue Light" charset="0"/>
                </a:rPr>
                <a:t> rank the Rye Chip</a:t>
              </a:r>
            </a:p>
            <a:p>
              <a:pPr marR="0" algn="ctr" defTabSz="914400" eaLnBrk="1" fontAlgn="auto" latinLnBrk="0" hangingPunct="1">
                <a:lnSpc>
                  <a:spcPct val="100000"/>
                </a:lnSpc>
                <a:spcBef>
                  <a:spcPts val="0"/>
                </a:spcBef>
                <a:spcAft>
                  <a:spcPts val="0"/>
                </a:spcAft>
                <a:buClrTx/>
                <a:buSzTx/>
              </a:pPr>
              <a:r>
                <a:rPr lang="en-US" sz="700" i="1" dirty="0">
                  <a:latin typeface="Century Gothic" panose="020B0502020202020204" pitchFamily="34" charset="0"/>
                  <a:ea typeface="Helvetica Neue Light" charset="0"/>
                  <a:cs typeface="Helvetica Neue Light" charset="0"/>
                </a:rPr>
                <a:t>as their </a:t>
              </a:r>
              <a:r>
                <a:rPr lang="en-US" sz="700" b="1" i="1" dirty="0">
                  <a:solidFill>
                    <a:srgbClr val="00B050"/>
                  </a:solidFill>
                  <a:latin typeface="Century Gothic" panose="020B0502020202020204" pitchFamily="34" charset="0"/>
                  <a:ea typeface="Helvetica Neue Light" charset="0"/>
                  <a:cs typeface="Helvetica Neue Light" charset="0"/>
                </a:rPr>
                <a:t>favorite</a:t>
              </a:r>
              <a:r>
                <a:rPr lang="en-US" sz="700" b="1" i="1" dirty="0">
                  <a:latin typeface="Century Gothic" panose="020B0502020202020204" pitchFamily="34" charset="0"/>
                  <a:ea typeface="Helvetica Neue Light" charset="0"/>
                  <a:cs typeface="Helvetica Neue Light" charset="0"/>
                </a:rPr>
                <a:t> </a:t>
              </a:r>
              <a:r>
                <a:rPr lang="en-US" sz="700" i="1" dirty="0">
                  <a:latin typeface="Century Gothic" panose="020B0502020202020204" pitchFamily="34" charset="0"/>
                  <a:ea typeface="Helvetica Neue Light" charset="0"/>
                  <a:cs typeface="Helvetica Neue Light" charset="0"/>
                </a:rPr>
                <a:t>piece </a:t>
              </a:r>
            </a:p>
          </p:txBody>
        </p:sp>
        <p:grpSp>
          <p:nvGrpSpPr>
            <p:cNvPr id="32" name="Group 31">
              <a:extLst>
                <a:ext uri="{FF2B5EF4-FFF2-40B4-BE49-F238E27FC236}">
                  <a16:creationId xmlns:a16="http://schemas.microsoft.com/office/drawing/2014/main" id="{9779A599-3700-8D38-BB32-CE562F0AC467}"/>
                </a:ext>
              </a:extLst>
            </p:cNvPr>
            <p:cNvGrpSpPr/>
            <p:nvPr/>
          </p:nvGrpSpPr>
          <p:grpSpPr>
            <a:xfrm>
              <a:off x="5761019" y="2441025"/>
              <a:ext cx="1938528" cy="200055"/>
              <a:chOff x="2537259" y="1758638"/>
              <a:chExt cx="2006615" cy="200055"/>
            </a:xfrm>
          </p:grpSpPr>
          <p:sp>
            <p:nvSpPr>
              <p:cNvPr id="33" name="Oval 32">
                <a:extLst>
                  <a:ext uri="{FF2B5EF4-FFF2-40B4-BE49-F238E27FC236}">
                    <a16:creationId xmlns:a16="http://schemas.microsoft.com/office/drawing/2014/main" id="{2FD9B74D-CCAE-3166-12E0-EEC8D3327FB3}"/>
                  </a:ext>
                </a:extLst>
              </p:cNvPr>
              <p:cNvSpPr>
                <a:spLocks noChangeAspect="1"/>
              </p:cNvSpPr>
              <p:nvPr/>
            </p:nvSpPr>
            <p:spPr>
              <a:xfrm>
                <a:off x="2537259" y="1774920"/>
                <a:ext cx="182880" cy="18288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Century Gothic" panose="020B0502020202020204" pitchFamily="34" charset="0"/>
                  </a:rPr>
                  <a:t>2</a:t>
                </a:r>
              </a:p>
            </p:txBody>
          </p:sp>
          <p:sp>
            <p:nvSpPr>
              <p:cNvPr id="34" name="TextBox 33">
                <a:extLst>
                  <a:ext uri="{FF2B5EF4-FFF2-40B4-BE49-F238E27FC236}">
                    <a16:creationId xmlns:a16="http://schemas.microsoft.com/office/drawing/2014/main" id="{33CAB291-E12F-BE00-F3F8-87786313A63E}"/>
                  </a:ext>
                </a:extLst>
              </p:cNvPr>
              <p:cNvSpPr txBox="1"/>
              <p:nvPr/>
            </p:nvSpPr>
            <p:spPr>
              <a:xfrm>
                <a:off x="2715074" y="1758638"/>
                <a:ext cx="1828800" cy="200055"/>
              </a:xfrm>
              <a:prstGeom prst="rect">
                <a:avLst/>
              </a:prstGeom>
              <a:noFill/>
            </p:spPr>
            <p:txBody>
              <a:bodyPr wrap="square" rtlCol="0">
                <a:spAutoFit/>
              </a:bodyPr>
              <a:lstStyle/>
              <a:p>
                <a:pPr marR="0" defTabSz="914400" eaLnBrk="1" fontAlgn="auto" latinLnBrk="0" hangingPunct="1">
                  <a:lnSpc>
                    <a:spcPct val="100000"/>
                  </a:lnSpc>
                  <a:spcBef>
                    <a:spcPts val="0"/>
                  </a:spcBef>
                  <a:spcAft>
                    <a:spcPts val="0"/>
                  </a:spcAft>
                  <a:buClrTx/>
                  <a:buSzTx/>
                </a:pPr>
                <a:r>
                  <a:rPr lang="en-US" sz="700" b="1" dirty="0">
                    <a:latin typeface="Century Gothic" panose="020B0502020202020204" pitchFamily="34" charset="0"/>
                    <a:ea typeface="Helvetica Neue Light" charset="0"/>
                    <a:cs typeface="Helvetica Neue Light" charset="0"/>
                  </a:rPr>
                  <a:t>Breadstick </a:t>
                </a:r>
                <a:r>
                  <a:rPr lang="en-US" sz="700" dirty="0">
                    <a:latin typeface="Century Gothic" panose="020B0502020202020204" pitchFamily="34" charset="0"/>
                    <a:ea typeface="Helvetica Neue Light" charset="0"/>
                    <a:cs typeface="Helvetica Neue Light" charset="0"/>
                  </a:rPr>
                  <a:t>| </a:t>
                </a:r>
                <a:r>
                  <a:rPr lang="en-US" sz="700" b="1" dirty="0">
                    <a:solidFill>
                      <a:schemeClr val="accent1"/>
                    </a:solidFill>
                    <a:latin typeface="Century Gothic" panose="020B0502020202020204" pitchFamily="34" charset="0"/>
                    <a:ea typeface="Helvetica Neue Light" charset="0"/>
                    <a:cs typeface="Helvetica Neue Light" charset="0"/>
                  </a:rPr>
                  <a:t>11%</a:t>
                </a:r>
                <a:r>
                  <a:rPr lang="en-US" sz="700" dirty="0">
                    <a:solidFill>
                      <a:schemeClr val="accent1"/>
                    </a:solidFill>
                    <a:latin typeface="Century Gothic" panose="020B0502020202020204" pitchFamily="34" charset="0"/>
                    <a:ea typeface="Helvetica Neue Light" charset="0"/>
                    <a:cs typeface="Helvetica Neue Light" charset="0"/>
                  </a:rPr>
                  <a:t> </a:t>
                </a:r>
                <a:r>
                  <a:rPr lang="en-US" sz="700" dirty="0">
                    <a:latin typeface="Century Gothic" panose="020B0502020202020204" pitchFamily="34" charset="0"/>
                    <a:ea typeface="Helvetica Neue Light" charset="0"/>
                    <a:cs typeface="Helvetica Neue Light" charset="0"/>
                  </a:rPr>
                  <a:t>rank as #1</a:t>
                </a:r>
                <a:endParaRPr lang="en-US" sz="700" b="1" dirty="0">
                  <a:latin typeface="Century Gothic" panose="020B0502020202020204" pitchFamily="34" charset="0"/>
                  <a:ea typeface="Helvetica Neue Light" charset="0"/>
                  <a:cs typeface="Helvetica Neue Light" charset="0"/>
                </a:endParaRPr>
              </a:p>
            </p:txBody>
          </p:sp>
        </p:grpSp>
        <p:grpSp>
          <p:nvGrpSpPr>
            <p:cNvPr id="35" name="Group 34">
              <a:extLst>
                <a:ext uri="{FF2B5EF4-FFF2-40B4-BE49-F238E27FC236}">
                  <a16:creationId xmlns:a16="http://schemas.microsoft.com/office/drawing/2014/main" id="{689ECA0C-5ECB-02D3-52B6-147A48CDF8DE}"/>
                </a:ext>
              </a:extLst>
            </p:cNvPr>
            <p:cNvGrpSpPr/>
            <p:nvPr/>
          </p:nvGrpSpPr>
          <p:grpSpPr>
            <a:xfrm>
              <a:off x="5761019" y="2820792"/>
              <a:ext cx="1938528" cy="200055"/>
              <a:chOff x="2537259" y="2101806"/>
              <a:chExt cx="2006615" cy="200055"/>
            </a:xfrm>
          </p:grpSpPr>
          <p:sp>
            <p:nvSpPr>
              <p:cNvPr id="36" name="Oval 35">
                <a:extLst>
                  <a:ext uri="{FF2B5EF4-FFF2-40B4-BE49-F238E27FC236}">
                    <a16:creationId xmlns:a16="http://schemas.microsoft.com/office/drawing/2014/main" id="{9A99FC1C-5C50-A274-D1C6-7F4A944F4CAE}"/>
                  </a:ext>
                </a:extLst>
              </p:cNvPr>
              <p:cNvSpPr>
                <a:spLocks noChangeAspect="1"/>
              </p:cNvSpPr>
              <p:nvPr/>
            </p:nvSpPr>
            <p:spPr>
              <a:xfrm>
                <a:off x="2537259" y="2118088"/>
                <a:ext cx="182880" cy="18288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Century Gothic" panose="020B0502020202020204" pitchFamily="34" charset="0"/>
                  </a:rPr>
                  <a:t>3</a:t>
                </a:r>
              </a:p>
            </p:txBody>
          </p:sp>
          <p:sp>
            <p:nvSpPr>
              <p:cNvPr id="37" name="TextBox 36">
                <a:extLst>
                  <a:ext uri="{FF2B5EF4-FFF2-40B4-BE49-F238E27FC236}">
                    <a16:creationId xmlns:a16="http://schemas.microsoft.com/office/drawing/2014/main" id="{9B52CA40-7F8F-7B16-9B8C-4F67E5EDBCFE}"/>
                  </a:ext>
                </a:extLst>
              </p:cNvPr>
              <p:cNvSpPr txBox="1"/>
              <p:nvPr/>
            </p:nvSpPr>
            <p:spPr>
              <a:xfrm>
                <a:off x="2715074" y="2101806"/>
                <a:ext cx="1828800" cy="200055"/>
              </a:xfrm>
              <a:prstGeom prst="rect">
                <a:avLst/>
              </a:prstGeom>
              <a:noFill/>
            </p:spPr>
            <p:txBody>
              <a:bodyPr wrap="square" rtlCol="0">
                <a:spAutoFit/>
              </a:bodyPr>
              <a:lstStyle/>
              <a:p>
                <a:pPr lvl="0" defTabSz="914400"/>
                <a:r>
                  <a:rPr lang="en-US" sz="700" b="1" dirty="0">
                    <a:latin typeface="Century Gothic" panose="020B0502020202020204" pitchFamily="34" charset="0"/>
                    <a:ea typeface="Helvetica Neue Light" charset="0"/>
                    <a:cs typeface="Helvetica Neue Light" charset="0"/>
                  </a:rPr>
                  <a:t>Pretzel</a:t>
                </a:r>
                <a:r>
                  <a:rPr lang="en-US" sz="700" dirty="0">
                    <a:solidFill>
                      <a:srgbClr val="303030"/>
                    </a:solidFill>
                    <a:latin typeface="Century Gothic" panose="020B0502020202020204" pitchFamily="34" charset="0"/>
                    <a:ea typeface="Helvetica Neue Light" charset="0"/>
                    <a:cs typeface="Helvetica Neue Light" charset="0"/>
                  </a:rPr>
                  <a:t>| </a:t>
                </a:r>
                <a:r>
                  <a:rPr lang="en-US" sz="700" b="1" dirty="0">
                    <a:solidFill>
                      <a:schemeClr val="accent1"/>
                    </a:solidFill>
                    <a:latin typeface="Century Gothic" panose="020B0502020202020204" pitchFamily="34" charset="0"/>
                    <a:ea typeface="Helvetica Neue Light" charset="0"/>
                    <a:cs typeface="Helvetica Neue Light" charset="0"/>
                  </a:rPr>
                  <a:t>9%</a:t>
                </a:r>
                <a:r>
                  <a:rPr lang="en-US" sz="700" dirty="0">
                    <a:solidFill>
                      <a:schemeClr val="accent1"/>
                    </a:solidFill>
                    <a:latin typeface="Century Gothic" panose="020B0502020202020204" pitchFamily="34" charset="0"/>
                    <a:ea typeface="Helvetica Neue Light" charset="0"/>
                    <a:cs typeface="Helvetica Neue Light" charset="0"/>
                  </a:rPr>
                  <a:t> </a:t>
                </a:r>
                <a:r>
                  <a:rPr lang="en-US" sz="700" dirty="0">
                    <a:solidFill>
                      <a:srgbClr val="303030"/>
                    </a:solidFill>
                    <a:latin typeface="Century Gothic" panose="020B0502020202020204" pitchFamily="34" charset="0"/>
                    <a:ea typeface="Helvetica Neue Light" charset="0"/>
                    <a:cs typeface="Helvetica Neue Light" charset="0"/>
                  </a:rPr>
                  <a:t>rank as #1</a:t>
                </a:r>
                <a:endParaRPr lang="en-US" sz="700" b="1" dirty="0">
                  <a:solidFill>
                    <a:srgbClr val="303030"/>
                  </a:solidFill>
                  <a:latin typeface="Century Gothic" panose="020B0502020202020204" pitchFamily="34" charset="0"/>
                  <a:ea typeface="Helvetica Neue Light" charset="0"/>
                  <a:cs typeface="Helvetica Neue Light" charset="0"/>
                </a:endParaRPr>
              </a:p>
            </p:txBody>
          </p:sp>
        </p:grpSp>
        <p:grpSp>
          <p:nvGrpSpPr>
            <p:cNvPr id="38" name="Group 37">
              <a:extLst>
                <a:ext uri="{FF2B5EF4-FFF2-40B4-BE49-F238E27FC236}">
                  <a16:creationId xmlns:a16="http://schemas.microsoft.com/office/drawing/2014/main" id="{8F409A25-2152-FE3A-2634-06689C1FDCD2}"/>
                </a:ext>
              </a:extLst>
            </p:cNvPr>
            <p:cNvGrpSpPr/>
            <p:nvPr/>
          </p:nvGrpSpPr>
          <p:grpSpPr>
            <a:xfrm>
              <a:off x="5761019" y="3200559"/>
              <a:ext cx="1938528" cy="200055"/>
              <a:chOff x="2537259" y="2444974"/>
              <a:chExt cx="2066549" cy="200055"/>
            </a:xfrm>
          </p:grpSpPr>
          <p:sp>
            <p:nvSpPr>
              <p:cNvPr id="39" name="Oval 38">
                <a:extLst>
                  <a:ext uri="{FF2B5EF4-FFF2-40B4-BE49-F238E27FC236}">
                    <a16:creationId xmlns:a16="http://schemas.microsoft.com/office/drawing/2014/main" id="{36074D64-3B9C-7699-6DA9-C74B586712DB}"/>
                  </a:ext>
                </a:extLst>
              </p:cNvPr>
              <p:cNvSpPr>
                <a:spLocks noChangeAspect="1"/>
              </p:cNvSpPr>
              <p:nvPr/>
            </p:nvSpPr>
            <p:spPr>
              <a:xfrm>
                <a:off x="2537259" y="2461256"/>
                <a:ext cx="182880" cy="18288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Century Gothic" panose="020B0502020202020204" pitchFamily="34" charset="0"/>
                  </a:rPr>
                  <a:t>4</a:t>
                </a:r>
              </a:p>
            </p:txBody>
          </p:sp>
          <p:sp>
            <p:nvSpPr>
              <p:cNvPr id="40" name="TextBox 39">
                <a:extLst>
                  <a:ext uri="{FF2B5EF4-FFF2-40B4-BE49-F238E27FC236}">
                    <a16:creationId xmlns:a16="http://schemas.microsoft.com/office/drawing/2014/main" id="{A8E71CDC-6065-A73A-739F-2F9A202AE15E}"/>
                  </a:ext>
                </a:extLst>
              </p:cNvPr>
              <p:cNvSpPr txBox="1"/>
              <p:nvPr/>
            </p:nvSpPr>
            <p:spPr>
              <a:xfrm>
                <a:off x="2715074" y="2444974"/>
                <a:ext cx="1888734" cy="200055"/>
              </a:xfrm>
              <a:prstGeom prst="rect">
                <a:avLst/>
              </a:prstGeom>
              <a:noFill/>
            </p:spPr>
            <p:txBody>
              <a:bodyPr wrap="square" rtlCol="0">
                <a:spAutoFit/>
              </a:bodyPr>
              <a:lstStyle/>
              <a:p>
                <a:pPr lvl="0" defTabSz="914400"/>
                <a:r>
                  <a:rPr lang="en-US" sz="700" b="1" dirty="0">
                    <a:latin typeface="Century Gothic" panose="020B0502020202020204" pitchFamily="34" charset="0"/>
                    <a:ea typeface="Helvetica Neue Light" charset="0"/>
                    <a:cs typeface="Helvetica Neue Light" charset="0"/>
                  </a:rPr>
                  <a:t>Bread Squiggle</a:t>
                </a:r>
                <a:r>
                  <a:rPr lang="en-US" sz="700" dirty="0">
                    <a:solidFill>
                      <a:srgbClr val="303030"/>
                    </a:solidFill>
                    <a:latin typeface="Century Gothic" panose="020B0502020202020204" pitchFamily="34" charset="0"/>
                    <a:ea typeface="Helvetica Neue Light" charset="0"/>
                    <a:cs typeface="Helvetica Neue Light" charset="0"/>
                  </a:rPr>
                  <a:t>| </a:t>
                </a:r>
                <a:r>
                  <a:rPr lang="en-US" sz="700" b="1" dirty="0">
                    <a:solidFill>
                      <a:schemeClr val="accent1"/>
                    </a:solidFill>
                    <a:latin typeface="Century Gothic" panose="020B0502020202020204" pitchFamily="34" charset="0"/>
                    <a:ea typeface="Helvetica Neue Light" charset="0"/>
                    <a:cs typeface="Helvetica Neue Light" charset="0"/>
                  </a:rPr>
                  <a:t>7</a:t>
                </a:r>
                <a:r>
                  <a:rPr lang="en-US" sz="700" b="1" dirty="0">
                    <a:solidFill>
                      <a:schemeClr val="accent1"/>
                    </a:solidFill>
                    <a:latin typeface="Century Gothic" panose="020B0502020202020204" pitchFamily="34" charset="0"/>
                    <a:ea typeface="Helvetica Neue Light" charset="0"/>
                  </a:rPr>
                  <a:t>%</a:t>
                </a:r>
                <a:r>
                  <a:rPr lang="en-US" sz="700" dirty="0">
                    <a:solidFill>
                      <a:schemeClr val="accent1"/>
                    </a:solidFill>
                    <a:latin typeface="Century Gothic" panose="020B0502020202020204" pitchFamily="34" charset="0"/>
                    <a:ea typeface="Helvetica Neue Light" charset="0"/>
                  </a:rPr>
                  <a:t> </a:t>
                </a:r>
                <a:r>
                  <a:rPr lang="en-US" sz="700" dirty="0">
                    <a:solidFill>
                      <a:srgbClr val="303030"/>
                    </a:solidFill>
                    <a:latin typeface="Century Gothic" panose="020B0502020202020204" pitchFamily="34" charset="0"/>
                    <a:ea typeface="Helvetica Neue Light" charset="0"/>
                    <a:cs typeface="Helvetica Neue Light" charset="0"/>
                  </a:rPr>
                  <a:t>rank as #1</a:t>
                </a:r>
                <a:endParaRPr lang="en-US" sz="700" b="1" dirty="0">
                  <a:solidFill>
                    <a:srgbClr val="303030"/>
                  </a:solidFill>
                  <a:latin typeface="Century Gothic" panose="020B0502020202020204" pitchFamily="34" charset="0"/>
                  <a:ea typeface="Helvetica Neue Light" charset="0"/>
                  <a:cs typeface="Helvetica Neue Light" charset="0"/>
                </a:endParaRPr>
              </a:p>
            </p:txBody>
          </p:sp>
        </p:grpSp>
        <p:grpSp>
          <p:nvGrpSpPr>
            <p:cNvPr id="41" name="Group 40">
              <a:extLst>
                <a:ext uri="{FF2B5EF4-FFF2-40B4-BE49-F238E27FC236}">
                  <a16:creationId xmlns:a16="http://schemas.microsoft.com/office/drawing/2014/main" id="{CD4C2289-3AA8-3640-2E96-8639BA9BF805}"/>
                </a:ext>
              </a:extLst>
            </p:cNvPr>
            <p:cNvGrpSpPr/>
            <p:nvPr/>
          </p:nvGrpSpPr>
          <p:grpSpPr>
            <a:xfrm>
              <a:off x="5761019" y="3580326"/>
              <a:ext cx="1938528" cy="200055"/>
              <a:chOff x="2537259" y="2788142"/>
              <a:chExt cx="2006615" cy="200055"/>
            </a:xfrm>
          </p:grpSpPr>
          <p:sp>
            <p:nvSpPr>
              <p:cNvPr id="42" name="Oval 41">
                <a:extLst>
                  <a:ext uri="{FF2B5EF4-FFF2-40B4-BE49-F238E27FC236}">
                    <a16:creationId xmlns:a16="http://schemas.microsoft.com/office/drawing/2014/main" id="{7B02D302-3706-E072-46F6-1EE938058D3E}"/>
                  </a:ext>
                </a:extLst>
              </p:cNvPr>
              <p:cNvSpPr>
                <a:spLocks noChangeAspect="1"/>
              </p:cNvSpPr>
              <p:nvPr/>
            </p:nvSpPr>
            <p:spPr>
              <a:xfrm>
                <a:off x="2537259" y="2804424"/>
                <a:ext cx="182880" cy="18288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Century Gothic" panose="020B0502020202020204" pitchFamily="34" charset="0"/>
                  </a:rPr>
                  <a:t>5</a:t>
                </a:r>
              </a:p>
            </p:txBody>
          </p:sp>
          <p:sp>
            <p:nvSpPr>
              <p:cNvPr id="43" name="TextBox 42">
                <a:extLst>
                  <a:ext uri="{FF2B5EF4-FFF2-40B4-BE49-F238E27FC236}">
                    <a16:creationId xmlns:a16="http://schemas.microsoft.com/office/drawing/2014/main" id="{5C77C970-4E0C-A43D-A1A4-3C29EA6464E9}"/>
                  </a:ext>
                </a:extLst>
              </p:cNvPr>
              <p:cNvSpPr txBox="1"/>
              <p:nvPr/>
            </p:nvSpPr>
            <p:spPr>
              <a:xfrm>
                <a:off x="2715074" y="2788142"/>
                <a:ext cx="1828800" cy="200055"/>
              </a:xfrm>
              <a:prstGeom prst="rect">
                <a:avLst/>
              </a:prstGeom>
              <a:noFill/>
            </p:spPr>
            <p:txBody>
              <a:bodyPr wrap="square" rtlCol="0">
                <a:spAutoFit/>
              </a:bodyPr>
              <a:lstStyle/>
              <a:p>
                <a:pPr lvl="0" defTabSz="914400"/>
                <a:r>
                  <a:rPr lang="en-US" sz="700" b="1" dirty="0">
                    <a:latin typeface="Century Gothic" panose="020B0502020202020204" pitchFamily="34" charset="0"/>
                    <a:ea typeface="Helvetica Neue Light" charset="0"/>
                    <a:cs typeface="Helvetica Neue Light" charset="0"/>
                  </a:rPr>
                  <a:t>Stick Pretzel </a:t>
                </a:r>
                <a:r>
                  <a:rPr lang="en-US" sz="700" dirty="0">
                    <a:solidFill>
                      <a:srgbClr val="303030"/>
                    </a:solidFill>
                    <a:latin typeface="Century Gothic" panose="020B0502020202020204" pitchFamily="34" charset="0"/>
                    <a:ea typeface="Helvetica Neue Light" charset="0"/>
                    <a:cs typeface="Helvetica Neue Light" charset="0"/>
                  </a:rPr>
                  <a:t>| </a:t>
                </a:r>
                <a:r>
                  <a:rPr lang="en-US" sz="700" b="1" dirty="0">
                    <a:solidFill>
                      <a:schemeClr val="accent1"/>
                    </a:solidFill>
                    <a:latin typeface="Century Gothic" panose="020B0502020202020204" pitchFamily="34" charset="0"/>
                    <a:ea typeface="Helvetica Neue Light" charset="0"/>
                    <a:cs typeface="Helvetica Neue Light" charset="0"/>
                  </a:rPr>
                  <a:t>3</a:t>
                </a:r>
                <a:r>
                  <a:rPr lang="en-US" sz="700" b="1" dirty="0">
                    <a:solidFill>
                      <a:schemeClr val="accent1"/>
                    </a:solidFill>
                    <a:latin typeface="Century Gothic" panose="020B0502020202020204" pitchFamily="34" charset="0"/>
                    <a:ea typeface="Helvetica Neue Light" charset="0"/>
                  </a:rPr>
                  <a:t>%</a:t>
                </a:r>
                <a:r>
                  <a:rPr lang="en-US" sz="700" dirty="0">
                    <a:solidFill>
                      <a:schemeClr val="accent1"/>
                    </a:solidFill>
                    <a:latin typeface="Century Gothic" panose="020B0502020202020204" pitchFamily="34" charset="0"/>
                    <a:ea typeface="Helvetica Neue Light" charset="0"/>
                  </a:rPr>
                  <a:t> </a:t>
                </a:r>
                <a:r>
                  <a:rPr lang="en-US" sz="700" dirty="0">
                    <a:solidFill>
                      <a:srgbClr val="303030"/>
                    </a:solidFill>
                    <a:latin typeface="Century Gothic" panose="020B0502020202020204" pitchFamily="34" charset="0"/>
                    <a:ea typeface="Helvetica Neue Light" charset="0"/>
                    <a:cs typeface="Helvetica Neue Light" charset="0"/>
                  </a:rPr>
                  <a:t>rank as #1</a:t>
                </a:r>
                <a:endParaRPr lang="en-US" sz="700" b="1" dirty="0">
                  <a:solidFill>
                    <a:srgbClr val="303030"/>
                  </a:solidFill>
                  <a:latin typeface="Century Gothic" panose="020B0502020202020204" pitchFamily="34" charset="0"/>
                  <a:ea typeface="Helvetica Neue Light" charset="0"/>
                  <a:cs typeface="Helvetica Neue Light" charset="0"/>
                </a:endParaRPr>
              </a:p>
            </p:txBody>
          </p:sp>
        </p:grpSp>
        <p:grpSp>
          <p:nvGrpSpPr>
            <p:cNvPr id="47" name="Group 46">
              <a:extLst>
                <a:ext uri="{FF2B5EF4-FFF2-40B4-BE49-F238E27FC236}">
                  <a16:creationId xmlns:a16="http://schemas.microsoft.com/office/drawing/2014/main" id="{B3EBA3A1-CD7C-0855-EF54-F01871756D19}"/>
                </a:ext>
              </a:extLst>
            </p:cNvPr>
            <p:cNvGrpSpPr/>
            <p:nvPr/>
          </p:nvGrpSpPr>
          <p:grpSpPr>
            <a:xfrm>
              <a:off x="5768311" y="1564796"/>
              <a:ext cx="1667779" cy="502920"/>
              <a:chOff x="867256" y="1331831"/>
              <a:chExt cx="1667779" cy="502920"/>
            </a:xfrm>
          </p:grpSpPr>
          <p:sp>
            <p:nvSpPr>
              <p:cNvPr id="48" name="Text Placeholder 2">
                <a:extLst>
                  <a:ext uri="{FF2B5EF4-FFF2-40B4-BE49-F238E27FC236}">
                    <a16:creationId xmlns:a16="http://schemas.microsoft.com/office/drawing/2014/main" id="{2C1AFA52-7971-BF73-413C-0F615EFAFDB1}"/>
                  </a:ext>
                </a:extLst>
              </p:cNvPr>
              <p:cNvSpPr txBox="1">
                <a:spLocks/>
              </p:cNvSpPr>
              <p:nvPr/>
            </p:nvSpPr>
            <p:spPr>
              <a:xfrm>
                <a:off x="1205198" y="1387924"/>
                <a:ext cx="975531" cy="390734"/>
              </a:xfrm>
              <a:prstGeom prst="rect">
                <a:avLst/>
              </a:prstGeom>
              <a:noFill/>
              <a:ln w="12700">
                <a:noFill/>
              </a:ln>
            </p:spPr>
            <p:txBody>
              <a:bodyPr vert="horz" lIns="91440" tIns="45720" rIns="91440" bIns="45720" rtlCol="0" anchor="ctr">
                <a:noAutofit/>
              </a:bodyPr>
              <a:lstStyle>
                <a:lvl1pPr marL="0" indent="0" algn="ctr" defTabSz="685800" rtl="0" eaLnBrk="1" latinLnBrk="0" hangingPunct="1">
                  <a:lnSpc>
                    <a:spcPct val="90000"/>
                  </a:lnSpc>
                  <a:spcBef>
                    <a:spcPts val="750"/>
                  </a:spcBef>
                  <a:buClr>
                    <a:schemeClr val="accent4"/>
                  </a:buClr>
                  <a:buFont typeface="Wingdings" charset="2"/>
                  <a:buNone/>
                  <a:defRPr sz="2100" b="1" kern="1200">
                    <a:solidFill>
                      <a:schemeClr val="accent4"/>
                    </a:solidFill>
                    <a:latin typeface="Avenir Next Condensed" charset="0"/>
                    <a:ea typeface="Avenir Next Condensed" charset="0"/>
                    <a:cs typeface="Avenir Next Condensed" charset="0"/>
                  </a:defRPr>
                </a:lvl1pPr>
                <a:lvl2pPr marL="514350" indent="-171450" algn="l" defTabSz="685800" rtl="0" eaLnBrk="1" latinLnBrk="0" hangingPunct="1">
                  <a:lnSpc>
                    <a:spcPct val="90000"/>
                  </a:lnSpc>
                  <a:spcBef>
                    <a:spcPts val="375"/>
                  </a:spcBef>
                  <a:buClr>
                    <a:schemeClr val="accent4"/>
                  </a:buClr>
                  <a:buFont typeface="Wingdings" charset="2"/>
                  <a:buChar char="§"/>
                  <a:defRPr sz="1800" kern="1200">
                    <a:solidFill>
                      <a:schemeClr val="tx1"/>
                    </a:solidFill>
                    <a:latin typeface="Avenir Next Condensed" charset="0"/>
                    <a:ea typeface="Avenir Next Condensed" charset="0"/>
                    <a:cs typeface="Avenir Next Condensed" charset="0"/>
                  </a:defRPr>
                </a:lvl2pPr>
                <a:lvl3pPr marL="857250" indent="-171450" algn="l" defTabSz="685800" rtl="0" eaLnBrk="1" latinLnBrk="0" hangingPunct="1">
                  <a:lnSpc>
                    <a:spcPct val="90000"/>
                  </a:lnSpc>
                  <a:spcBef>
                    <a:spcPts val="375"/>
                  </a:spcBef>
                  <a:buClr>
                    <a:schemeClr val="accent4"/>
                  </a:buClr>
                  <a:buFont typeface="Wingdings" charset="2"/>
                  <a:buChar char="§"/>
                  <a:defRPr sz="1500" kern="1200">
                    <a:solidFill>
                      <a:schemeClr val="tx1"/>
                    </a:solidFill>
                    <a:latin typeface="Avenir Next Condensed" charset="0"/>
                    <a:ea typeface="Avenir Next Condensed" charset="0"/>
                    <a:cs typeface="Avenir Next Condensed" charset="0"/>
                  </a:defRPr>
                </a:lvl3pPr>
                <a:lvl4pPr marL="1200150" indent="-171450" algn="l" defTabSz="685800" rtl="0" eaLnBrk="1" latinLnBrk="0" hangingPunct="1">
                  <a:lnSpc>
                    <a:spcPct val="90000"/>
                  </a:lnSpc>
                  <a:spcBef>
                    <a:spcPts val="375"/>
                  </a:spcBef>
                  <a:buClr>
                    <a:schemeClr val="accent4"/>
                  </a:buClr>
                  <a:buFont typeface="Wingdings" charset="2"/>
                  <a:buChar char="§"/>
                  <a:defRPr sz="1350" kern="1200">
                    <a:solidFill>
                      <a:schemeClr val="tx1"/>
                    </a:solidFill>
                    <a:latin typeface="Avenir Next Condensed" charset="0"/>
                    <a:ea typeface="Avenir Next Condensed" charset="0"/>
                    <a:cs typeface="Avenir Next Condensed" charset="0"/>
                  </a:defRPr>
                </a:lvl4pPr>
                <a:lvl5pPr marL="1543050" indent="-171450" algn="l" defTabSz="685800" rtl="0" eaLnBrk="1" latinLnBrk="0" hangingPunct="1">
                  <a:lnSpc>
                    <a:spcPct val="90000"/>
                  </a:lnSpc>
                  <a:spcBef>
                    <a:spcPts val="375"/>
                  </a:spcBef>
                  <a:buClr>
                    <a:schemeClr val="accent4"/>
                  </a:buClr>
                  <a:buFont typeface="Wingdings" charset="2"/>
                  <a:buChar char="§"/>
                  <a:defRPr sz="1350" kern="1200">
                    <a:solidFill>
                      <a:schemeClr val="tx1"/>
                    </a:solidFill>
                    <a:latin typeface="Avenir Next Condensed" charset="0"/>
                    <a:ea typeface="Avenir Next Condensed" charset="0"/>
                    <a:cs typeface="Avenir Next Condensed" charset="0"/>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n-US" sz="700" dirty="0">
                    <a:solidFill>
                      <a:schemeClr val="tx1"/>
                    </a:solidFill>
                    <a:latin typeface="Century Gothic" panose="020B0502020202020204" pitchFamily="34" charset="0"/>
                  </a:rPr>
                  <a:t>Rye Chip</a:t>
                </a:r>
                <a:endParaRPr lang="en-US" sz="700" b="0" dirty="0">
                  <a:solidFill>
                    <a:schemeClr val="tx1"/>
                  </a:solidFill>
                  <a:latin typeface="Century Gothic" panose="020B0502020202020204" pitchFamily="34" charset="0"/>
                </a:endParaRPr>
              </a:p>
            </p:txBody>
          </p:sp>
          <p:pic>
            <p:nvPicPr>
              <p:cNvPr id="49" name="Picture 48" descr="A picture containing clock&#10;&#10;Description automatically generated">
                <a:extLst>
                  <a:ext uri="{FF2B5EF4-FFF2-40B4-BE49-F238E27FC236}">
                    <a16:creationId xmlns:a16="http://schemas.microsoft.com/office/drawing/2014/main" id="{3F1B838C-66E5-482D-AB7D-C9664BDDC4F1}"/>
                  </a:ext>
                </a:extLst>
              </p:cNvPr>
              <p:cNvPicPr>
                <a:picLocks noChangeAspect="1"/>
              </p:cNvPicPr>
              <p:nvPr/>
            </p:nvPicPr>
            <p:blipFill>
              <a:blip r:embed="rId2"/>
              <a:stretch>
                <a:fillRect/>
              </a:stretch>
            </p:blipFill>
            <p:spPr>
              <a:xfrm>
                <a:off x="867256" y="1331831"/>
                <a:ext cx="502920" cy="502920"/>
              </a:xfrm>
              <a:prstGeom prst="rect">
                <a:avLst/>
              </a:prstGeom>
            </p:spPr>
          </p:pic>
          <p:pic>
            <p:nvPicPr>
              <p:cNvPr id="50" name="Picture 49">
                <a:extLst>
                  <a:ext uri="{FF2B5EF4-FFF2-40B4-BE49-F238E27FC236}">
                    <a16:creationId xmlns:a16="http://schemas.microsoft.com/office/drawing/2014/main" id="{2FB90A34-39C7-8FCA-005C-7C6511AECFDE}"/>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37900" b="50400" l="70100" r="83900">
                            <a14:foregroundMark x1="70100" y1="43500" x2="70900" y2="46600"/>
                            <a14:foregroundMark x1="83000" y1="39900" x2="83100" y2="39700"/>
                            <a14:foregroundMark x1="83100" y1="39700" x2="83300" y2="41900"/>
                            <a14:foregroundMark x1="83600" y1="39500" x2="83600" y2="41400"/>
                            <a14:foregroundMark x1="83900" y1="41400" x2="82000" y2="42500"/>
                            <a14:foregroundMark x1="72800" y1="49600" x2="79700" y2="49800"/>
                            <a14:foregroundMark x1="73700" y1="50400" x2="78800" y2="50200"/>
                          </a14:backgroundRemoval>
                        </a14:imgEffect>
                      </a14:imgLayer>
                    </a14:imgProps>
                  </a:ext>
                </a:extLst>
              </a:blip>
              <a:srcRect l="69059" t="37492" r="14902" b="48719"/>
              <a:stretch/>
            </p:blipFill>
            <p:spPr>
              <a:xfrm>
                <a:off x="2125190" y="1407115"/>
                <a:ext cx="409845" cy="352353"/>
              </a:xfrm>
              <a:prstGeom prst="rect">
                <a:avLst/>
              </a:prstGeom>
            </p:spPr>
          </p:pic>
        </p:grpSp>
      </p:grpSp>
      <p:sp>
        <p:nvSpPr>
          <p:cNvPr id="51" name="TextBox 50">
            <a:extLst>
              <a:ext uri="{FF2B5EF4-FFF2-40B4-BE49-F238E27FC236}">
                <a16:creationId xmlns:a16="http://schemas.microsoft.com/office/drawing/2014/main" id="{D0454246-6F9B-72D9-16A0-5EAE8C11192E}"/>
              </a:ext>
            </a:extLst>
          </p:cNvPr>
          <p:cNvSpPr txBox="1"/>
          <p:nvPr/>
        </p:nvSpPr>
        <p:spPr>
          <a:xfrm>
            <a:off x="0" y="1334073"/>
            <a:ext cx="9144000" cy="261610"/>
          </a:xfrm>
          <a:prstGeom prst="rect">
            <a:avLst/>
          </a:prstGeom>
          <a:solidFill>
            <a:schemeClr val="bg1"/>
          </a:solidFill>
        </p:spPr>
        <p:txBody>
          <a:bodyPr wrap="square" rtlCol="0">
            <a:spAutoFit/>
          </a:bodyPr>
          <a:lstStyle/>
          <a:p>
            <a:pPr marR="0" algn="ctr" defTabSz="914400" eaLnBrk="1" fontAlgn="auto" latinLnBrk="0" hangingPunct="1">
              <a:lnSpc>
                <a:spcPct val="100000"/>
              </a:lnSpc>
              <a:spcBef>
                <a:spcPts val="0"/>
              </a:spcBef>
              <a:spcAft>
                <a:spcPts val="0"/>
              </a:spcAft>
              <a:buClrTx/>
              <a:buSzTx/>
            </a:pPr>
            <a:r>
              <a:rPr lang="en-US" sz="1050" spc="300" dirty="0">
                <a:ea typeface="Helvetica Neue Light" charset="0"/>
                <a:cs typeface="Helvetica Neue Light" charset="0"/>
              </a:rPr>
              <a:t>FAVORITE PIECE</a:t>
            </a:r>
            <a:endParaRPr lang="en-US" sz="1050" dirty="0">
              <a:ea typeface="Helvetica Neue Light" charset="0"/>
              <a:cs typeface="Helvetica Neue Light" charset="0"/>
            </a:endParaRPr>
          </a:p>
        </p:txBody>
      </p:sp>
      <p:cxnSp>
        <p:nvCxnSpPr>
          <p:cNvPr id="52" name="Straight Connector 51">
            <a:extLst>
              <a:ext uri="{FF2B5EF4-FFF2-40B4-BE49-F238E27FC236}">
                <a16:creationId xmlns:a16="http://schemas.microsoft.com/office/drawing/2014/main" id="{B2546518-762C-0C8F-339C-B7BF4E4EF855}"/>
              </a:ext>
            </a:extLst>
          </p:cNvPr>
          <p:cNvCxnSpPr>
            <a:cxnSpLocks/>
          </p:cNvCxnSpPr>
          <p:nvPr/>
        </p:nvCxnSpPr>
        <p:spPr>
          <a:xfrm flipH="1" flipV="1">
            <a:off x="2926081" y="1743957"/>
            <a:ext cx="0" cy="2660073"/>
          </a:xfrm>
          <a:prstGeom prst="line">
            <a:avLst/>
          </a:prstGeom>
          <a:ln>
            <a:solidFill>
              <a:srgbClr val="DAD9D9"/>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EE321F7-7CDF-B278-1C8F-E3B39470AC7D}"/>
              </a:ext>
            </a:extLst>
          </p:cNvPr>
          <p:cNvCxnSpPr>
            <a:cxnSpLocks/>
          </p:cNvCxnSpPr>
          <p:nvPr/>
        </p:nvCxnSpPr>
        <p:spPr>
          <a:xfrm flipH="1" flipV="1">
            <a:off x="6058347" y="1749493"/>
            <a:ext cx="0" cy="2660073"/>
          </a:xfrm>
          <a:prstGeom prst="line">
            <a:avLst/>
          </a:prstGeom>
          <a:ln>
            <a:solidFill>
              <a:srgbClr val="DAD9D9"/>
            </a:solidFill>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E1987740-2E3B-F8DE-E6BF-22602747FA25}"/>
              </a:ext>
            </a:extLst>
          </p:cNvPr>
          <p:cNvGrpSpPr/>
          <p:nvPr/>
        </p:nvGrpSpPr>
        <p:grpSpPr>
          <a:xfrm>
            <a:off x="6810163" y="1770106"/>
            <a:ext cx="1938528" cy="2215585"/>
            <a:chOff x="5761019" y="1564796"/>
            <a:chExt cx="1938528" cy="2215585"/>
          </a:xfrm>
        </p:grpSpPr>
        <p:sp>
          <p:nvSpPr>
            <p:cNvPr id="62" name="TextBox 61">
              <a:extLst>
                <a:ext uri="{FF2B5EF4-FFF2-40B4-BE49-F238E27FC236}">
                  <a16:creationId xmlns:a16="http://schemas.microsoft.com/office/drawing/2014/main" id="{54307941-FF12-DE17-3AA1-917510A1C36D}"/>
                </a:ext>
              </a:extLst>
            </p:cNvPr>
            <p:cNvSpPr txBox="1"/>
            <p:nvPr/>
          </p:nvSpPr>
          <p:spPr>
            <a:xfrm>
              <a:off x="5844331" y="2064539"/>
              <a:ext cx="1515738" cy="307777"/>
            </a:xfrm>
            <a:prstGeom prst="rect">
              <a:avLst/>
            </a:prstGeom>
            <a:noFill/>
          </p:spPr>
          <p:txBody>
            <a:bodyPr wrap="square" rtlCol="0">
              <a:spAutoFit/>
            </a:bodyPr>
            <a:lstStyle/>
            <a:p>
              <a:pPr marR="0" algn="ctr" defTabSz="914400" eaLnBrk="1" fontAlgn="auto" latinLnBrk="0" hangingPunct="1">
                <a:lnSpc>
                  <a:spcPct val="100000"/>
                </a:lnSpc>
                <a:spcBef>
                  <a:spcPts val="0"/>
                </a:spcBef>
                <a:spcAft>
                  <a:spcPts val="0"/>
                </a:spcAft>
                <a:buClrTx/>
                <a:buSzTx/>
              </a:pPr>
              <a:r>
                <a:rPr lang="en-US" sz="700" b="1" i="1" dirty="0">
                  <a:solidFill>
                    <a:schemeClr val="accent3"/>
                  </a:solidFill>
                  <a:latin typeface="Century Gothic" panose="020B0502020202020204" pitchFamily="34" charset="0"/>
                  <a:ea typeface="Helvetica Neue Light" charset="0"/>
                  <a:cs typeface="Helvetica Neue Light" charset="0"/>
                </a:rPr>
                <a:t>66%</a:t>
              </a:r>
              <a:r>
                <a:rPr lang="en-US" sz="700" i="1" dirty="0">
                  <a:latin typeface="Century Gothic" panose="020B0502020202020204" pitchFamily="34" charset="0"/>
                  <a:ea typeface="Helvetica Neue Light" charset="0"/>
                  <a:cs typeface="Helvetica Neue Light" charset="0"/>
                </a:rPr>
                <a:t> rank the Rye Chip</a:t>
              </a:r>
            </a:p>
            <a:p>
              <a:pPr marR="0" algn="ctr" defTabSz="914400" eaLnBrk="1" fontAlgn="auto" latinLnBrk="0" hangingPunct="1">
                <a:lnSpc>
                  <a:spcPct val="100000"/>
                </a:lnSpc>
                <a:spcBef>
                  <a:spcPts val="0"/>
                </a:spcBef>
                <a:spcAft>
                  <a:spcPts val="0"/>
                </a:spcAft>
                <a:buClrTx/>
                <a:buSzTx/>
              </a:pPr>
              <a:r>
                <a:rPr lang="en-US" sz="700" i="1" dirty="0">
                  <a:latin typeface="Century Gothic" panose="020B0502020202020204" pitchFamily="34" charset="0"/>
                  <a:ea typeface="Helvetica Neue Light" charset="0"/>
                  <a:cs typeface="Helvetica Neue Light" charset="0"/>
                </a:rPr>
                <a:t>as their </a:t>
              </a:r>
              <a:r>
                <a:rPr lang="en-US" sz="700" b="1" i="1" dirty="0">
                  <a:solidFill>
                    <a:srgbClr val="00B050"/>
                  </a:solidFill>
                  <a:latin typeface="Century Gothic" panose="020B0502020202020204" pitchFamily="34" charset="0"/>
                  <a:ea typeface="Helvetica Neue Light" charset="0"/>
                  <a:cs typeface="Helvetica Neue Light" charset="0"/>
                </a:rPr>
                <a:t>favorite</a:t>
              </a:r>
              <a:r>
                <a:rPr lang="en-US" sz="700" b="1" i="1" dirty="0">
                  <a:latin typeface="Century Gothic" panose="020B0502020202020204" pitchFamily="34" charset="0"/>
                  <a:ea typeface="Helvetica Neue Light" charset="0"/>
                  <a:cs typeface="Helvetica Neue Light" charset="0"/>
                </a:rPr>
                <a:t> </a:t>
              </a:r>
              <a:r>
                <a:rPr lang="en-US" sz="700" i="1" dirty="0">
                  <a:latin typeface="Century Gothic" panose="020B0502020202020204" pitchFamily="34" charset="0"/>
                  <a:ea typeface="Helvetica Neue Light" charset="0"/>
                  <a:cs typeface="Helvetica Neue Light" charset="0"/>
                </a:rPr>
                <a:t>piece </a:t>
              </a:r>
            </a:p>
          </p:txBody>
        </p:sp>
        <p:grpSp>
          <p:nvGrpSpPr>
            <p:cNvPr id="63" name="Group 62">
              <a:extLst>
                <a:ext uri="{FF2B5EF4-FFF2-40B4-BE49-F238E27FC236}">
                  <a16:creationId xmlns:a16="http://schemas.microsoft.com/office/drawing/2014/main" id="{6F51269C-5A1B-C8A6-D4F0-EE9F982B33D5}"/>
                </a:ext>
              </a:extLst>
            </p:cNvPr>
            <p:cNvGrpSpPr/>
            <p:nvPr/>
          </p:nvGrpSpPr>
          <p:grpSpPr>
            <a:xfrm>
              <a:off x="5761019" y="2441025"/>
              <a:ext cx="1938528" cy="200055"/>
              <a:chOff x="2537259" y="1758638"/>
              <a:chExt cx="2006615" cy="200055"/>
            </a:xfrm>
          </p:grpSpPr>
          <p:sp>
            <p:nvSpPr>
              <p:cNvPr id="79" name="Oval 78">
                <a:extLst>
                  <a:ext uri="{FF2B5EF4-FFF2-40B4-BE49-F238E27FC236}">
                    <a16:creationId xmlns:a16="http://schemas.microsoft.com/office/drawing/2014/main" id="{368420FB-1D69-081E-405F-3E066EF604FD}"/>
                  </a:ext>
                </a:extLst>
              </p:cNvPr>
              <p:cNvSpPr>
                <a:spLocks noChangeAspect="1"/>
              </p:cNvSpPr>
              <p:nvPr/>
            </p:nvSpPr>
            <p:spPr>
              <a:xfrm>
                <a:off x="2537259" y="1774920"/>
                <a:ext cx="182880" cy="18288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Century Gothic" panose="020B0502020202020204" pitchFamily="34" charset="0"/>
                  </a:rPr>
                  <a:t>2</a:t>
                </a:r>
              </a:p>
            </p:txBody>
          </p:sp>
          <p:sp>
            <p:nvSpPr>
              <p:cNvPr id="80" name="TextBox 79">
                <a:extLst>
                  <a:ext uri="{FF2B5EF4-FFF2-40B4-BE49-F238E27FC236}">
                    <a16:creationId xmlns:a16="http://schemas.microsoft.com/office/drawing/2014/main" id="{88CA998C-9E41-F1D5-BE2E-768767AB6A79}"/>
                  </a:ext>
                </a:extLst>
              </p:cNvPr>
              <p:cNvSpPr txBox="1"/>
              <p:nvPr/>
            </p:nvSpPr>
            <p:spPr>
              <a:xfrm>
                <a:off x="2715074" y="1758638"/>
                <a:ext cx="1828800" cy="200055"/>
              </a:xfrm>
              <a:prstGeom prst="rect">
                <a:avLst/>
              </a:prstGeom>
              <a:noFill/>
            </p:spPr>
            <p:txBody>
              <a:bodyPr wrap="square" rtlCol="0">
                <a:spAutoFit/>
              </a:bodyPr>
              <a:lstStyle/>
              <a:p>
                <a:pPr marR="0" defTabSz="914400" eaLnBrk="1" fontAlgn="auto" latinLnBrk="0" hangingPunct="1">
                  <a:lnSpc>
                    <a:spcPct val="100000"/>
                  </a:lnSpc>
                  <a:spcBef>
                    <a:spcPts val="0"/>
                  </a:spcBef>
                  <a:spcAft>
                    <a:spcPts val="0"/>
                  </a:spcAft>
                  <a:buClrTx/>
                  <a:buSzTx/>
                </a:pPr>
                <a:r>
                  <a:rPr lang="en-US" sz="700" b="1" dirty="0">
                    <a:latin typeface="Century Gothic" panose="020B0502020202020204" pitchFamily="34" charset="0"/>
                    <a:ea typeface="Helvetica Neue Light" charset="0"/>
                    <a:cs typeface="Helvetica Neue Light" charset="0"/>
                  </a:rPr>
                  <a:t>Breadstick</a:t>
                </a:r>
                <a:r>
                  <a:rPr lang="en-US" sz="700" dirty="0">
                    <a:latin typeface="Century Gothic" panose="020B0502020202020204" pitchFamily="34" charset="0"/>
                    <a:ea typeface="Helvetica Neue Light" charset="0"/>
                    <a:cs typeface="Helvetica Neue Light" charset="0"/>
                  </a:rPr>
                  <a:t>| </a:t>
                </a:r>
                <a:r>
                  <a:rPr lang="en-US" sz="700" b="1" dirty="0">
                    <a:solidFill>
                      <a:schemeClr val="accent3"/>
                    </a:solidFill>
                    <a:latin typeface="Century Gothic" panose="020B0502020202020204" pitchFamily="34" charset="0"/>
                    <a:ea typeface="Helvetica Neue Light" charset="0"/>
                    <a:cs typeface="Helvetica Neue Light" charset="0"/>
                  </a:rPr>
                  <a:t>11%</a:t>
                </a:r>
                <a:r>
                  <a:rPr lang="en-US" sz="700" dirty="0">
                    <a:solidFill>
                      <a:schemeClr val="accent3"/>
                    </a:solidFill>
                    <a:latin typeface="Century Gothic" panose="020B0502020202020204" pitchFamily="34" charset="0"/>
                    <a:ea typeface="Helvetica Neue Light" charset="0"/>
                    <a:cs typeface="Helvetica Neue Light" charset="0"/>
                  </a:rPr>
                  <a:t> </a:t>
                </a:r>
                <a:r>
                  <a:rPr lang="en-US" sz="700" dirty="0">
                    <a:latin typeface="Century Gothic" panose="020B0502020202020204" pitchFamily="34" charset="0"/>
                    <a:ea typeface="Helvetica Neue Light" charset="0"/>
                    <a:cs typeface="Helvetica Neue Light" charset="0"/>
                  </a:rPr>
                  <a:t>rank as #1</a:t>
                </a:r>
                <a:endParaRPr lang="en-US" sz="700" b="1" dirty="0">
                  <a:latin typeface="Century Gothic" panose="020B0502020202020204" pitchFamily="34" charset="0"/>
                  <a:ea typeface="Helvetica Neue Light" charset="0"/>
                  <a:cs typeface="Helvetica Neue Light" charset="0"/>
                </a:endParaRPr>
              </a:p>
            </p:txBody>
          </p:sp>
        </p:grpSp>
        <p:grpSp>
          <p:nvGrpSpPr>
            <p:cNvPr id="64" name="Group 63">
              <a:extLst>
                <a:ext uri="{FF2B5EF4-FFF2-40B4-BE49-F238E27FC236}">
                  <a16:creationId xmlns:a16="http://schemas.microsoft.com/office/drawing/2014/main" id="{E25BF33F-7518-6741-404C-0D7495280CFB}"/>
                </a:ext>
              </a:extLst>
            </p:cNvPr>
            <p:cNvGrpSpPr/>
            <p:nvPr/>
          </p:nvGrpSpPr>
          <p:grpSpPr>
            <a:xfrm>
              <a:off x="5761019" y="2820792"/>
              <a:ext cx="1938528" cy="200055"/>
              <a:chOff x="2537259" y="2101806"/>
              <a:chExt cx="2006615" cy="200055"/>
            </a:xfrm>
          </p:grpSpPr>
          <p:sp>
            <p:nvSpPr>
              <p:cNvPr id="77" name="Oval 76">
                <a:extLst>
                  <a:ext uri="{FF2B5EF4-FFF2-40B4-BE49-F238E27FC236}">
                    <a16:creationId xmlns:a16="http://schemas.microsoft.com/office/drawing/2014/main" id="{89433F76-1D09-A7EC-5CA8-90BE0976780B}"/>
                  </a:ext>
                </a:extLst>
              </p:cNvPr>
              <p:cNvSpPr>
                <a:spLocks noChangeAspect="1"/>
              </p:cNvSpPr>
              <p:nvPr/>
            </p:nvSpPr>
            <p:spPr>
              <a:xfrm>
                <a:off x="2537259" y="2118088"/>
                <a:ext cx="182880" cy="18288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Century Gothic" panose="020B0502020202020204" pitchFamily="34" charset="0"/>
                  </a:rPr>
                  <a:t>3</a:t>
                </a:r>
              </a:p>
            </p:txBody>
          </p:sp>
          <p:sp>
            <p:nvSpPr>
              <p:cNvPr id="78" name="TextBox 77">
                <a:extLst>
                  <a:ext uri="{FF2B5EF4-FFF2-40B4-BE49-F238E27FC236}">
                    <a16:creationId xmlns:a16="http://schemas.microsoft.com/office/drawing/2014/main" id="{76D40D4C-599D-9C1A-FBF3-8ABC9CCE3262}"/>
                  </a:ext>
                </a:extLst>
              </p:cNvPr>
              <p:cNvSpPr txBox="1"/>
              <p:nvPr/>
            </p:nvSpPr>
            <p:spPr>
              <a:xfrm>
                <a:off x="2715074" y="2101806"/>
                <a:ext cx="1828800" cy="200055"/>
              </a:xfrm>
              <a:prstGeom prst="rect">
                <a:avLst/>
              </a:prstGeom>
              <a:noFill/>
            </p:spPr>
            <p:txBody>
              <a:bodyPr wrap="square" rtlCol="0">
                <a:spAutoFit/>
              </a:bodyPr>
              <a:lstStyle/>
              <a:p>
                <a:pPr lvl="0" defTabSz="914400"/>
                <a:r>
                  <a:rPr lang="en-US" sz="700" b="1" dirty="0">
                    <a:latin typeface="Century Gothic" panose="020B0502020202020204" pitchFamily="34" charset="0"/>
                    <a:ea typeface="Helvetica Neue Light" charset="0"/>
                    <a:cs typeface="Helvetica Neue Light" charset="0"/>
                  </a:rPr>
                  <a:t>Pretzel</a:t>
                </a:r>
                <a:r>
                  <a:rPr lang="en-US" sz="700" dirty="0">
                    <a:solidFill>
                      <a:srgbClr val="303030"/>
                    </a:solidFill>
                    <a:latin typeface="Century Gothic" panose="020B0502020202020204" pitchFamily="34" charset="0"/>
                    <a:ea typeface="Helvetica Neue Light" charset="0"/>
                    <a:cs typeface="Helvetica Neue Light" charset="0"/>
                  </a:rPr>
                  <a:t>| </a:t>
                </a:r>
                <a:r>
                  <a:rPr lang="en-US" sz="700" b="1" dirty="0">
                    <a:solidFill>
                      <a:schemeClr val="accent3"/>
                    </a:solidFill>
                    <a:latin typeface="Century Gothic" panose="020B0502020202020204" pitchFamily="34" charset="0"/>
                    <a:ea typeface="Helvetica Neue Light" charset="0"/>
                    <a:cs typeface="Helvetica Neue Light" charset="0"/>
                  </a:rPr>
                  <a:t>11%</a:t>
                </a:r>
                <a:r>
                  <a:rPr lang="en-US" sz="700" dirty="0">
                    <a:solidFill>
                      <a:schemeClr val="accent3"/>
                    </a:solidFill>
                    <a:latin typeface="Century Gothic" panose="020B0502020202020204" pitchFamily="34" charset="0"/>
                    <a:ea typeface="Helvetica Neue Light" charset="0"/>
                    <a:cs typeface="Helvetica Neue Light" charset="0"/>
                  </a:rPr>
                  <a:t> </a:t>
                </a:r>
                <a:r>
                  <a:rPr lang="en-US" sz="700" dirty="0">
                    <a:solidFill>
                      <a:srgbClr val="303030"/>
                    </a:solidFill>
                    <a:latin typeface="Century Gothic" panose="020B0502020202020204" pitchFamily="34" charset="0"/>
                    <a:ea typeface="Helvetica Neue Light" charset="0"/>
                    <a:cs typeface="Helvetica Neue Light" charset="0"/>
                  </a:rPr>
                  <a:t>rank as #1</a:t>
                </a:r>
                <a:endParaRPr lang="en-US" sz="700" b="1" dirty="0">
                  <a:solidFill>
                    <a:srgbClr val="303030"/>
                  </a:solidFill>
                  <a:latin typeface="Century Gothic" panose="020B0502020202020204" pitchFamily="34" charset="0"/>
                  <a:ea typeface="Helvetica Neue Light" charset="0"/>
                  <a:cs typeface="Helvetica Neue Light" charset="0"/>
                </a:endParaRPr>
              </a:p>
            </p:txBody>
          </p:sp>
        </p:grpSp>
        <p:grpSp>
          <p:nvGrpSpPr>
            <p:cNvPr id="65" name="Group 64">
              <a:extLst>
                <a:ext uri="{FF2B5EF4-FFF2-40B4-BE49-F238E27FC236}">
                  <a16:creationId xmlns:a16="http://schemas.microsoft.com/office/drawing/2014/main" id="{DADCBB3E-587F-7661-CDD3-592B584D7C8D}"/>
                </a:ext>
              </a:extLst>
            </p:cNvPr>
            <p:cNvGrpSpPr/>
            <p:nvPr/>
          </p:nvGrpSpPr>
          <p:grpSpPr>
            <a:xfrm>
              <a:off x="5761019" y="3200559"/>
              <a:ext cx="1938528" cy="200055"/>
              <a:chOff x="2537259" y="2444974"/>
              <a:chExt cx="2066549" cy="200055"/>
            </a:xfrm>
          </p:grpSpPr>
          <p:sp>
            <p:nvSpPr>
              <p:cNvPr id="75" name="Oval 74">
                <a:extLst>
                  <a:ext uri="{FF2B5EF4-FFF2-40B4-BE49-F238E27FC236}">
                    <a16:creationId xmlns:a16="http://schemas.microsoft.com/office/drawing/2014/main" id="{47945BDD-7597-0A1C-6BC0-E00072D6F729}"/>
                  </a:ext>
                </a:extLst>
              </p:cNvPr>
              <p:cNvSpPr>
                <a:spLocks noChangeAspect="1"/>
              </p:cNvSpPr>
              <p:nvPr/>
            </p:nvSpPr>
            <p:spPr>
              <a:xfrm>
                <a:off x="2537259" y="2461256"/>
                <a:ext cx="182880" cy="18288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Century Gothic" panose="020B0502020202020204" pitchFamily="34" charset="0"/>
                  </a:rPr>
                  <a:t>4</a:t>
                </a:r>
              </a:p>
            </p:txBody>
          </p:sp>
          <p:sp>
            <p:nvSpPr>
              <p:cNvPr id="76" name="TextBox 75">
                <a:extLst>
                  <a:ext uri="{FF2B5EF4-FFF2-40B4-BE49-F238E27FC236}">
                    <a16:creationId xmlns:a16="http://schemas.microsoft.com/office/drawing/2014/main" id="{485CEEEC-F27C-D2E9-B6A6-7BF1D3F90B5C}"/>
                  </a:ext>
                </a:extLst>
              </p:cNvPr>
              <p:cNvSpPr txBox="1"/>
              <p:nvPr/>
            </p:nvSpPr>
            <p:spPr>
              <a:xfrm>
                <a:off x="2715074" y="2444974"/>
                <a:ext cx="1888734" cy="200055"/>
              </a:xfrm>
              <a:prstGeom prst="rect">
                <a:avLst/>
              </a:prstGeom>
              <a:noFill/>
            </p:spPr>
            <p:txBody>
              <a:bodyPr wrap="square" rtlCol="0">
                <a:spAutoFit/>
              </a:bodyPr>
              <a:lstStyle/>
              <a:p>
                <a:pPr lvl="0" defTabSz="914400"/>
                <a:r>
                  <a:rPr lang="en-US" sz="700" b="1" dirty="0">
                    <a:latin typeface="Century Gothic" panose="020B0502020202020204" pitchFamily="34" charset="0"/>
                    <a:ea typeface="Helvetica Neue Light" charset="0"/>
                    <a:cs typeface="Helvetica Neue Light" charset="0"/>
                  </a:rPr>
                  <a:t>Bread Squiggle</a:t>
                </a:r>
                <a:r>
                  <a:rPr lang="en-US" sz="700" dirty="0">
                    <a:solidFill>
                      <a:srgbClr val="303030"/>
                    </a:solidFill>
                    <a:latin typeface="Century Gothic" panose="020B0502020202020204" pitchFamily="34" charset="0"/>
                    <a:ea typeface="Helvetica Neue Light" charset="0"/>
                    <a:cs typeface="Helvetica Neue Light" charset="0"/>
                  </a:rPr>
                  <a:t>| </a:t>
                </a:r>
                <a:r>
                  <a:rPr lang="en-US" sz="700" b="1" dirty="0">
                    <a:solidFill>
                      <a:schemeClr val="accent3"/>
                    </a:solidFill>
                    <a:latin typeface="Century Gothic" panose="020B0502020202020204" pitchFamily="34" charset="0"/>
                    <a:ea typeface="Helvetica Neue Light" charset="0"/>
                    <a:cs typeface="Helvetica Neue Light" charset="0"/>
                  </a:rPr>
                  <a:t>7</a:t>
                </a:r>
                <a:r>
                  <a:rPr lang="en-US" sz="700" b="1" dirty="0">
                    <a:solidFill>
                      <a:schemeClr val="accent3"/>
                    </a:solidFill>
                    <a:latin typeface="Century Gothic" panose="020B0502020202020204" pitchFamily="34" charset="0"/>
                    <a:ea typeface="Helvetica Neue Light" charset="0"/>
                  </a:rPr>
                  <a:t>%</a:t>
                </a:r>
                <a:r>
                  <a:rPr lang="en-US" sz="700" dirty="0">
                    <a:solidFill>
                      <a:schemeClr val="accent3"/>
                    </a:solidFill>
                    <a:latin typeface="Century Gothic" panose="020B0502020202020204" pitchFamily="34" charset="0"/>
                    <a:ea typeface="Helvetica Neue Light" charset="0"/>
                  </a:rPr>
                  <a:t> </a:t>
                </a:r>
                <a:r>
                  <a:rPr lang="en-US" sz="700" dirty="0">
                    <a:solidFill>
                      <a:srgbClr val="303030"/>
                    </a:solidFill>
                    <a:latin typeface="Century Gothic" panose="020B0502020202020204" pitchFamily="34" charset="0"/>
                    <a:ea typeface="Helvetica Neue Light" charset="0"/>
                    <a:cs typeface="Helvetica Neue Light" charset="0"/>
                  </a:rPr>
                  <a:t>rank as #1</a:t>
                </a:r>
                <a:endParaRPr lang="en-US" sz="700" b="1" dirty="0">
                  <a:solidFill>
                    <a:srgbClr val="303030"/>
                  </a:solidFill>
                  <a:latin typeface="Century Gothic" panose="020B0502020202020204" pitchFamily="34" charset="0"/>
                  <a:ea typeface="Helvetica Neue Light" charset="0"/>
                  <a:cs typeface="Helvetica Neue Light" charset="0"/>
                </a:endParaRPr>
              </a:p>
            </p:txBody>
          </p:sp>
        </p:grpSp>
        <p:grpSp>
          <p:nvGrpSpPr>
            <p:cNvPr id="68" name="Group 67">
              <a:extLst>
                <a:ext uri="{FF2B5EF4-FFF2-40B4-BE49-F238E27FC236}">
                  <a16:creationId xmlns:a16="http://schemas.microsoft.com/office/drawing/2014/main" id="{28823700-DEA4-6DE0-2E7C-A704273CAA3A}"/>
                </a:ext>
              </a:extLst>
            </p:cNvPr>
            <p:cNvGrpSpPr/>
            <p:nvPr/>
          </p:nvGrpSpPr>
          <p:grpSpPr>
            <a:xfrm>
              <a:off x="5761019" y="3580326"/>
              <a:ext cx="1938528" cy="200055"/>
              <a:chOff x="2537259" y="2788142"/>
              <a:chExt cx="2006615" cy="200055"/>
            </a:xfrm>
          </p:grpSpPr>
          <p:sp>
            <p:nvSpPr>
              <p:cNvPr id="73" name="Oval 72">
                <a:extLst>
                  <a:ext uri="{FF2B5EF4-FFF2-40B4-BE49-F238E27FC236}">
                    <a16:creationId xmlns:a16="http://schemas.microsoft.com/office/drawing/2014/main" id="{374D4884-881F-B209-F2DA-6AFB40D11156}"/>
                  </a:ext>
                </a:extLst>
              </p:cNvPr>
              <p:cNvSpPr>
                <a:spLocks noChangeAspect="1"/>
              </p:cNvSpPr>
              <p:nvPr/>
            </p:nvSpPr>
            <p:spPr>
              <a:xfrm>
                <a:off x="2537259" y="2804424"/>
                <a:ext cx="182880" cy="18288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Century Gothic" panose="020B0502020202020204" pitchFamily="34" charset="0"/>
                  </a:rPr>
                  <a:t>5</a:t>
                </a:r>
              </a:p>
            </p:txBody>
          </p:sp>
          <p:sp>
            <p:nvSpPr>
              <p:cNvPr id="74" name="TextBox 73">
                <a:extLst>
                  <a:ext uri="{FF2B5EF4-FFF2-40B4-BE49-F238E27FC236}">
                    <a16:creationId xmlns:a16="http://schemas.microsoft.com/office/drawing/2014/main" id="{D15488F4-CB17-3A89-9487-0D1AE5283047}"/>
                  </a:ext>
                </a:extLst>
              </p:cNvPr>
              <p:cNvSpPr txBox="1"/>
              <p:nvPr/>
            </p:nvSpPr>
            <p:spPr>
              <a:xfrm>
                <a:off x="2715074" y="2788142"/>
                <a:ext cx="1828800" cy="200055"/>
              </a:xfrm>
              <a:prstGeom prst="rect">
                <a:avLst/>
              </a:prstGeom>
              <a:noFill/>
            </p:spPr>
            <p:txBody>
              <a:bodyPr wrap="square" rtlCol="0">
                <a:spAutoFit/>
              </a:bodyPr>
              <a:lstStyle/>
              <a:p>
                <a:pPr lvl="0" defTabSz="914400"/>
                <a:r>
                  <a:rPr lang="en-US" sz="700" b="1" dirty="0">
                    <a:latin typeface="Century Gothic" panose="020B0502020202020204" pitchFamily="34" charset="0"/>
                    <a:ea typeface="Helvetica Neue Light" charset="0"/>
                    <a:cs typeface="Helvetica Neue Light" charset="0"/>
                  </a:rPr>
                  <a:t>Stick Pretzel </a:t>
                </a:r>
                <a:r>
                  <a:rPr lang="en-US" sz="700" dirty="0">
                    <a:solidFill>
                      <a:srgbClr val="303030"/>
                    </a:solidFill>
                    <a:latin typeface="Century Gothic" panose="020B0502020202020204" pitchFamily="34" charset="0"/>
                    <a:ea typeface="Helvetica Neue Light" charset="0"/>
                    <a:cs typeface="Helvetica Neue Light" charset="0"/>
                  </a:rPr>
                  <a:t>| </a:t>
                </a:r>
                <a:r>
                  <a:rPr lang="en-US" sz="700" b="1" dirty="0">
                    <a:solidFill>
                      <a:schemeClr val="accent3"/>
                    </a:solidFill>
                    <a:latin typeface="Century Gothic" panose="020B0502020202020204" pitchFamily="34" charset="0"/>
                    <a:ea typeface="Helvetica Neue Light" charset="0"/>
                  </a:rPr>
                  <a:t>5%</a:t>
                </a:r>
                <a:r>
                  <a:rPr lang="en-US" sz="700" dirty="0">
                    <a:solidFill>
                      <a:schemeClr val="accent3"/>
                    </a:solidFill>
                    <a:latin typeface="Century Gothic" panose="020B0502020202020204" pitchFamily="34" charset="0"/>
                    <a:ea typeface="Helvetica Neue Light" charset="0"/>
                  </a:rPr>
                  <a:t> </a:t>
                </a:r>
                <a:r>
                  <a:rPr lang="en-US" sz="700" dirty="0">
                    <a:solidFill>
                      <a:srgbClr val="303030"/>
                    </a:solidFill>
                    <a:latin typeface="Century Gothic" panose="020B0502020202020204" pitchFamily="34" charset="0"/>
                    <a:ea typeface="Helvetica Neue Light" charset="0"/>
                    <a:cs typeface="Helvetica Neue Light" charset="0"/>
                  </a:rPr>
                  <a:t>rank as #1</a:t>
                </a:r>
                <a:endParaRPr lang="en-US" sz="700" b="1" dirty="0">
                  <a:solidFill>
                    <a:srgbClr val="303030"/>
                  </a:solidFill>
                  <a:latin typeface="Century Gothic" panose="020B0502020202020204" pitchFamily="34" charset="0"/>
                  <a:ea typeface="Helvetica Neue Light" charset="0"/>
                  <a:cs typeface="Helvetica Neue Light" charset="0"/>
                </a:endParaRPr>
              </a:p>
            </p:txBody>
          </p:sp>
        </p:grpSp>
        <p:grpSp>
          <p:nvGrpSpPr>
            <p:cNvPr id="69" name="Group 68">
              <a:extLst>
                <a:ext uri="{FF2B5EF4-FFF2-40B4-BE49-F238E27FC236}">
                  <a16:creationId xmlns:a16="http://schemas.microsoft.com/office/drawing/2014/main" id="{58C783ED-AF10-2479-9DEC-10CAB9989448}"/>
                </a:ext>
              </a:extLst>
            </p:cNvPr>
            <p:cNvGrpSpPr/>
            <p:nvPr/>
          </p:nvGrpSpPr>
          <p:grpSpPr>
            <a:xfrm>
              <a:off x="5768311" y="1564796"/>
              <a:ext cx="1667779" cy="502920"/>
              <a:chOff x="867256" y="1331831"/>
              <a:chExt cx="1667779" cy="502920"/>
            </a:xfrm>
          </p:grpSpPr>
          <p:sp>
            <p:nvSpPr>
              <p:cNvPr id="70" name="Text Placeholder 2">
                <a:extLst>
                  <a:ext uri="{FF2B5EF4-FFF2-40B4-BE49-F238E27FC236}">
                    <a16:creationId xmlns:a16="http://schemas.microsoft.com/office/drawing/2014/main" id="{BAE9B14A-0E16-F45D-71BA-FE63278DE4BD}"/>
                  </a:ext>
                </a:extLst>
              </p:cNvPr>
              <p:cNvSpPr txBox="1">
                <a:spLocks/>
              </p:cNvSpPr>
              <p:nvPr/>
            </p:nvSpPr>
            <p:spPr>
              <a:xfrm>
                <a:off x="1205198" y="1387924"/>
                <a:ext cx="975531" cy="390734"/>
              </a:xfrm>
              <a:prstGeom prst="rect">
                <a:avLst/>
              </a:prstGeom>
              <a:noFill/>
              <a:ln w="12700">
                <a:noFill/>
              </a:ln>
            </p:spPr>
            <p:txBody>
              <a:bodyPr vert="horz" lIns="91440" tIns="45720" rIns="91440" bIns="45720" rtlCol="0" anchor="ctr">
                <a:noAutofit/>
              </a:bodyPr>
              <a:lstStyle>
                <a:lvl1pPr marL="0" indent="0" algn="ctr" defTabSz="685800" rtl="0" eaLnBrk="1" latinLnBrk="0" hangingPunct="1">
                  <a:lnSpc>
                    <a:spcPct val="90000"/>
                  </a:lnSpc>
                  <a:spcBef>
                    <a:spcPts val="750"/>
                  </a:spcBef>
                  <a:buClr>
                    <a:schemeClr val="accent4"/>
                  </a:buClr>
                  <a:buFont typeface="Wingdings" charset="2"/>
                  <a:buNone/>
                  <a:defRPr sz="2100" b="1" kern="1200">
                    <a:solidFill>
                      <a:schemeClr val="accent4"/>
                    </a:solidFill>
                    <a:latin typeface="Avenir Next Condensed" charset="0"/>
                    <a:ea typeface="Avenir Next Condensed" charset="0"/>
                    <a:cs typeface="Avenir Next Condensed" charset="0"/>
                  </a:defRPr>
                </a:lvl1pPr>
                <a:lvl2pPr marL="514350" indent="-171450" algn="l" defTabSz="685800" rtl="0" eaLnBrk="1" latinLnBrk="0" hangingPunct="1">
                  <a:lnSpc>
                    <a:spcPct val="90000"/>
                  </a:lnSpc>
                  <a:spcBef>
                    <a:spcPts val="375"/>
                  </a:spcBef>
                  <a:buClr>
                    <a:schemeClr val="accent4"/>
                  </a:buClr>
                  <a:buFont typeface="Wingdings" charset="2"/>
                  <a:buChar char="§"/>
                  <a:defRPr sz="1800" kern="1200">
                    <a:solidFill>
                      <a:schemeClr val="tx1"/>
                    </a:solidFill>
                    <a:latin typeface="Avenir Next Condensed" charset="0"/>
                    <a:ea typeface="Avenir Next Condensed" charset="0"/>
                    <a:cs typeface="Avenir Next Condensed" charset="0"/>
                  </a:defRPr>
                </a:lvl2pPr>
                <a:lvl3pPr marL="857250" indent="-171450" algn="l" defTabSz="685800" rtl="0" eaLnBrk="1" latinLnBrk="0" hangingPunct="1">
                  <a:lnSpc>
                    <a:spcPct val="90000"/>
                  </a:lnSpc>
                  <a:spcBef>
                    <a:spcPts val="375"/>
                  </a:spcBef>
                  <a:buClr>
                    <a:schemeClr val="accent4"/>
                  </a:buClr>
                  <a:buFont typeface="Wingdings" charset="2"/>
                  <a:buChar char="§"/>
                  <a:defRPr sz="1500" kern="1200">
                    <a:solidFill>
                      <a:schemeClr val="tx1"/>
                    </a:solidFill>
                    <a:latin typeface="Avenir Next Condensed" charset="0"/>
                    <a:ea typeface="Avenir Next Condensed" charset="0"/>
                    <a:cs typeface="Avenir Next Condensed" charset="0"/>
                  </a:defRPr>
                </a:lvl3pPr>
                <a:lvl4pPr marL="1200150" indent="-171450" algn="l" defTabSz="685800" rtl="0" eaLnBrk="1" latinLnBrk="0" hangingPunct="1">
                  <a:lnSpc>
                    <a:spcPct val="90000"/>
                  </a:lnSpc>
                  <a:spcBef>
                    <a:spcPts val="375"/>
                  </a:spcBef>
                  <a:buClr>
                    <a:schemeClr val="accent4"/>
                  </a:buClr>
                  <a:buFont typeface="Wingdings" charset="2"/>
                  <a:buChar char="§"/>
                  <a:defRPr sz="1350" kern="1200">
                    <a:solidFill>
                      <a:schemeClr val="tx1"/>
                    </a:solidFill>
                    <a:latin typeface="Avenir Next Condensed" charset="0"/>
                    <a:ea typeface="Avenir Next Condensed" charset="0"/>
                    <a:cs typeface="Avenir Next Condensed" charset="0"/>
                  </a:defRPr>
                </a:lvl4pPr>
                <a:lvl5pPr marL="1543050" indent="-171450" algn="l" defTabSz="685800" rtl="0" eaLnBrk="1" latinLnBrk="0" hangingPunct="1">
                  <a:lnSpc>
                    <a:spcPct val="90000"/>
                  </a:lnSpc>
                  <a:spcBef>
                    <a:spcPts val="375"/>
                  </a:spcBef>
                  <a:buClr>
                    <a:schemeClr val="accent4"/>
                  </a:buClr>
                  <a:buFont typeface="Wingdings" charset="2"/>
                  <a:buChar char="§"/>
                  <a:defRPr sz="1350" kern="1200">
                    <a:solidFill>
                      <a:schemeClr val="tx1"/>
                    </a:solidFill>
                    <a:latin typeface="Avenir Next Condensed" charset="0"/>
                    <a:ea typeface="Avenir Next Condensed" charset="0"/>
                    <a:cs typeface="Avenir Next Condensed" charset="0"/>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n-US" sz="700" dirty="0">
                    <a:solidFill>
                      <a:schemeClr val="tx1"/>
                    </a:solidFill>
                    <a:latin typeface="Century Gothic" panose="020B0502020202020204" pitchFamily="34" charset="0"/>
                  </a:rPr>
                  <a:t>Rye Chip</a:t>
                </a:r>
                <a:endParaRPr lang="en-US" sz="700" b="0" dirty="0">
                  <a:solidFill>
                    <a:schemeClr val="tx1"/>
                  </a:solidFill>
                  <a:latin typeface="Century Gothic" panose="020B0502020202020204" pitchFamily="34" charset="0"/>
                </a:endParaRPr>
              </a:p>
            </p:txBody>
          </p:sp>
          <p:pic>
            <p:nvPicPr>
              <p:cNvPr id="71" name="Picture 70" descr="A picture containing clock&#10;&#10;Description automatically generated">
                <a:extLst>
                  <a:ext uri="{FF2B5EF4-FFF2-40B4-BE49-F238E27FC236}">
                    <a16:creationId xmlns:a16="http://schemas.microsoft.com/office/drawing/2014/main" id="{8CB2365C-49A7-ECEC-5CEF-8194DC450408}"/>
                  </a:ext>
                </a:extLst>
              </p:cNvPr>
              <p:cNvPicPr>
                <a:picLocks noChangeAspect="1"/>
              </p:cNvPicPr>
              <p:nvPr/>
            </p:nvPicPr>
            <p:blipFill>
              <a:blip r:embed="rId2"/>
              <a:stretch>
                <a:fillRect/>
              </a:stretch>
            </p:blipFill>
            <p:spPr>
              <a:xfrm>
                <a:off x="867256" y="1331831"/>
                <a:ext cx="502920" cy="502920"/>
              </a:xfrm>
              <a:prstGeom prst="rect">
                <a:avLst/>
              </a:prstGeom>
            </p:spPr>
          </p:pic>
          <p:pic>
            <p:nvPicPr>
              <p:cNvPr id="72" name="Picture 71">
                <a:extLst>
                  <a:ext uri="{FF2B5EF4-FFF2-40B4-BE49-F238E27FC236}">
                    <a16:creationId xmlns:a16="http://schemas.microsoft.com/office/drawing/2014/main" id="{B136D1D8-690A-BB5A-8AD1-5317441186FE}"/>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37900" b="50400" l="70100" r="83900">
                            <a14:foregroundMark x1="70100" y1="43500" x2="70900" y2="46600"/>
                            <a14:foregroundMark x1="83000" y1="39900" x2="83100" y2="39700"/>
                            <a14:foregroundMark x1="83100" y1="39700" x2="83300" y2="41900"/>
                            <a14:foregroundMark x1="83600" y1="39500" x2="83600" y2="41400"/>
                            <a14:foregroundMark x1="83900" y1="41400" x2="82000" y2="42500"/>
                            <a14:foregroundMark x1="72800" y1="49600" x2="79700" y2="49800"/>
                            <a14:foregroundMark x1="73700" y1="50400" x2="78800" y2="50200"/>
                          </a14:backgroundRemoval>
                        </a14:imgEffect>
                      </a14:imgLayer>
                    </a14:imgProps>
                  </a:ext>
                </a:extLst>
              </a:blip>
              <a:srcRect l="69059" t="37492" r="14902" b="48719"/>
              <a:stretch/>
            </p:blipFill>
            <p:spPr>
              <a:xfrm>
                <a:off x="2125190" y="1407115"/>
                <a:ext cx="409845" cy="352353"/>
              </a:xfrm>
              <a:prstGeom prst="rect">
                <a:avLst/>
              </a:prstGeom>
            </p:spPr>
          </p:pic>
        </p:grpSp>
      </p:grpSp>
      <p:grpSp>
        <p:nvGrpSpPr>
          <p:cNvPr id="81" name="Group 80">
            <a:extLst>
              <a:ext uri="{FF2B5EF4-FFF2-40B4-BE49-F238E27FC236}">
                <a16:creationId xmlns:a16="http://schemas.microsoft.com/office/drawing/2014/main" id="{2FF7C20E-737F-5915-E2AD-15F2B7F12BEA}"/>
              </a:ext>
            </a:extLst>
          </p:cNvPr>
          <p:cNvGrpSpPr/>
          <p:nvPr/>
        </p:nvGrpSpPr>
        <p:grpSpPr>
          <a:xfrm>
            <a:off x="231949" y="4220487"/>
            <a:ext cx="8386822" cy="454491"/>
            <a:chOff x="3250785" y="4145046"/>
            <a:chExt cx="2766830" cy="454491"/>
          </a:xfrm>
        </p:grpSpPr>
        <p:grpSp>
          <p:nvGrpSpPr>
            <p:cNvPr id="82" name="Group 81">
              <a:extLst>
                <a:ext uri="{FF2B5EF4-FFF2-40B4-BE49-F238E27FC236}">
                  <a16:creationId xmlns:a16="http://schemas.microsoft.com/office/drawing/2014/main" id="{01D1C128-6861-3C38-7009-0F73319AAB88}"/>
                </a:ext>
              </a:extLst>
            </p:cNvPr>
            <p:cNvGrpSpPr/>
            <p:nvPr/>
          </p:nvGrpSpPr>
          <p:grpSpPr>
            <a:xfrm>
              <a:off x="3250785" y="4145046"/>
              <a:ext cx="1734841" cy="454491"/>
              <a:chOff x="3753513" y="4211193"/>
              <a:chExt cx="1488012" cy="454491"/>
            </a:xfrm>
          </p:grpSpPr>
          <p:sp>
            <p:nvSpPr>
              <p:cNvPr id="84" name="TextBox 83">
                <a:extLst>
                  <a:ext uri="{FF2B5EF4-FFF2-40B4-BE49-F238E27FC236}">
                    <a16:creationId xmlns:a16="http://schemas.microsoft.com/office/drawing/2014/main" id="{3D0EE357-1862-4933-4433-DCB8F6A69A2F}"/>
                  </a:ext>
                </a:extLst>
              </p:cNvPr>
              <p:cNvSpPr txBox="1"/>
              <p:nvPr/>
            </p:nvSpPr>
            <p:spPr>
              <a:xfrm>
                <a:off x="3753513" y="4211193"/>
                <a:ext cx="701491" cy="446276"/>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b="1" dirty="0">
                    <a:latin typeface="Century Gothic" panose="020B0502020202020204" pitchFamily="34" charset="0"/>
                    <a:ea typeface="Helvetica Neue Light" charset="0"/>
                    <a:cs typeface="Helvetica Neue Light" charset="0"/>
                  </a:rPr>
                  <a:t>A</a:t>
                </a:r>
              </a:p>
              <a:p>
                <a:pPr marR="0" algn="ctr" defTabSz="914400" eaLnBrk="1" fontAlgn="auto" latinLnBrk="0" hangingPunct="1">
                  <a:lnSpc>
                    <a:spcPct val="100000"/>
                  </a:lnSpc>
                  <a:spcBef>
                    <a:spcPts val="0"/>
                  </a:spcBef>
                  <a:spcAft>
                    <a:spcPts val="0"/>
                  </a:spcAft>
                  <a:buClrTx/>
                  <a:buSzTx/>
                </a:pPr>
                <a:r>
                  <a:rPr lang="en-US" sz="800" b="1" dirty="0">
                    <a:solidFill>
                      <a:schemeClr val="accent4">
                        <a:lumMod val="75000"/>
                      </a:schemeClr>
                    </a:solidFill>
                    <a:latin typeface="Century Gothic" panose="020B0502020202020204" pitchFamily="34" charset="0"/>
                    <a:ea typeface="Helvetica Neue Light" charset="0"/>
                    <a:cs typeface="Helvetica Neue Light" charset="0"/>
                  </a:rPr>
                  <a:t>Control - 425</a:t>
                </a:r>
              </a:p>
              <a:p>
                <a:pPr marR="0" algn="ctr" defTabSz="914400" eaLnBrk="1" fontAlgn="auto" latinLnBrk="0" hangingPunct="1">
                  <a:lnSpc>
                    <a:spcPct val="100000"/>
                  </a:lnSpc>
                  <a:spcBef>
                    <a:spcPts val="0"/>
                  </a:spcBef>
                  <a:spcAft>
                    <a:spcPts val="0"/>
                  </a:spcAft>
                  <a:buClrTx/>
                  <a:buSzTx/>
                </a:pPr>
                <a:r>
                  <a:rPr lang="en-US" sz="700" dirty="0">
                    <a:latin typeface="Century Gothic" panose="020B0502020202020204" pitchFamily="34" charset="0"/>
                    <a:ea typeface="Helvetica Neue Light" charset="0"/>
                    <a:cs typeface="Helvetica Neue Light" charset="0"/>
                  </a:rPr>
                  <a:t>n = 220</a:t>
                </a:r>
              </a:p>
            </p:txBody>
          </p:sp>
          <p:sp>
            <p:nvSpPr>
              <p:cNvPr id="85" name="TextBox 84">
                <a:extLst>
                  <a:ext uri="{FF2B5EF4-FFF2-40B4-BE49-F238E27FC236}">
                    <a16:creationId xmlns:a16="http://schemas.microsoft.com/office/drawing/2014/main" id="{14F9FD72-BF8A-140B-5B5B-FD9D78466871}"/>
                  </a:ext>
                </a:extLst>
              </p:cNvPr>
              <p:cNvSpPr txBox="1"/>
              <p:nvPr/>
            </p:nvSpPr>
            <p:spPr>
              <a:xfrm>
                <a:off x="4615656" y="4219408"/>
                <a:ext cx="625869" cy="446276"/>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b="1" dirty="0">
                    <a:latin typeface="Century Gothic" panose="020B0502020202020204" pitchFamily="34" charset="0"/>
                    <a:ea typeface="Helvetica Neue Light" charset="0"/>
                    <a:cs typeface="Helvetica Neue Light" charset="0"/>
                  </a:rPr>
                  <a:t>B</a:t>
                </a:r>
              </a:p>
              <a:p>
                <a:pPr marR="0" algn="ctr" defTabSz="914400" eaLnBrk="1" fontAlgn="auto" latinLnBrk="0" hangingPunct="1">
                  <a:lnSpc>
                    <a:spcPct val="100000"/>
                  </a:lnSpc>
                  <a:spcBef>
                    <a:spcPts val="0"/>
                  </a:spcBef>
                  <a:spcAft>
                    <a:spcPts val="0"/>
                  </a:spcAft>
                  <a:buClrTx/>
                  <a:buSzTx/>
                </a:pPr>
                <a:r>
                  <a:rPr lang="en-US" sz="800" b="1" dirty="0">
                    <a:solidFill>
                      <a:schemeClr val="accent1"/>
                    </a:solidFill>
                    <a:latin typeface="Century Gothic" panose="020B0502020202020204" pitchFamily="34" charset="0"/>
                    <a:ea typeface="Helvetica Neue Light" charset="0"/>
                    <a:cs typeface="Helvetica Neue Light" charset="0"/>
                  </a:rPr>
                  <a:t>Test 1 - 920</a:t>
                </a:r>
              </a:p>
              <a:p>
                <a:pPr marR="0" algn="ctr" defTabSz="914400" eaLnBrk="1" fontAlgn="auto" latinLnBrk="0" hangingPunct="1">
                  <a:lnSpc>
                    <a:spcPct val="100000"/>
                  </a:lnSpc>
                  <a:spcBef>
                    <a:spcPts val="0"/>
                  </a:spcBef>
                  <a:spcAft>
                    <a:spcPts val="0"/>
                  </a:spcAft>
                  <a:buClrTx/>
                  <a:buSzTx/>
                </a:pPr>
                <a:r>
                  <a:rPr lang="en-US" sz="700" dirty="0">
                    <a:latin typeface="Century Gothic" panose="020B0502020202020204" pitchFamily="34" charset="0"/>
                    <a:ea typeface="Helvetica Neue Light" charset="0"/>
                    <a:cs typeface="Helvetica Neue Light" charset="0"/>
                  </a:rPr>
                  <a:t>n = 219</a:t>
                </a:r>
              </a:p>
            </p:txBody>
          </p:sp>
        </p:grpSp>
        <p:sp>
          <p:nvSpPr>
            <p:cNvPr id="83" name="TextBox 82">
              <a:extLst>
                <a:ext uri="{FF2B5EF4-FFF2-40B4-BE49-F238E27FC236}">
                  <a16:creationId xmlns:a16="http://schemas.microsoft.com/office/drawing/2014/main" id="{45D86122-AB7B-4B46-79A1-D5766C2451B8}"/>
                </a:ext>
              </a:extLst>
            </p:cNvPr>
            <p:cNvSpPr txBox="1"/>
            <p:nvPr/>
          </p:nvSpPr>
          <p:spPr>
            <a:xfrm>
              <a:off x="5287927" y="4153260"/>
              <a:ext cx="729688" cy="446276"/>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b="1" dirty="0">
                  <a:latin typeface="Century Gothic" panose="020B0502020202020204" pitchFamily="34" charset="0"/>
                  <a:ea typeface="Helvetica Neue Light" charset="0"/>
                  <a:cs typeface="Helvetica Neue Light" charset="0"/>
                </a:rPr>
                <a:t>C</a:t>
              </a:r>
            </a:p>
            <a:p>
              <a:pPr marR="0" algn="ctr" defTabSz="914400" eaLnBrk="1" fontAlgn="auto" latinLnBrk="0" hangingPunct="1">
                <a:lnSpc>
                  <a:spcPct val="100000"/>
                </a:lnSpc>
                <a:spcBef>
                  <a:spcPts val="0"/>
                </a:spcBef>
                <a:spcAft>
                  <a:spcPts val="0"/>
                </a:spcAft>
                <a:buClrTx/>
                <a:buSzTx/>
              </a:pPr>
              <a:r>
                <a:rPr lang="en-US" sz="800" b="1" dirty="0">
                  <a:solidFill>
                    <a:schemeClr val="accent3"/>
                  </a:solidFill>
                  <a:latin typeface="Century Gothic" panose="020B0502020202020204" pitchFamily="34" charset="0"/>
                  <a:ea typeface="Helvetica Neue Light" charset="0"/>
                  <a:cs typeface="Helvetica Neue Light" charset="0"/>
                </a:rPr>
                <a:t>Test 2 - 163</a:t>
              </a:r>
            </a:p>
            <a:p>
              <a:pPr marR="0" algn="ctr" defTabSz="914400" eaLnBrk="1" fontAlgn="auto" latinLnBrk="0" hangingPunct="1">
                <a:lnSpc>
                  <a:spcPct val="100000"/>
                </a:lnSpc>
                <a:spcBef>
                  <a:spcPts val="0"/>
                </a:spcBef>
                <a:spcAft>
                  <a:spcPts val="0"/>
                </a:spcAft>
                <a:buClrTx/>
                <a:buSzTx/>
              </a:pPr>
              <a:r>
                <a:rPr lang="en-US" sz="700" dirty="0">
                  <a:latin typeface="Century Gothic" panose="020B0502020202020204" pitchFamily="34" charset="0"/>
                  <a:ea typeface="Helvetica Neue Light" charset="0"/>
                  <a:cs typeface="Helvetica Neue Light" charset="0"/>
                </a:rPr>
                <a:t>n = 220</a:t>
              </a:r>
            </a:p>
          </p:txBody>
        </p:sp>
      </p:grpSp>
      <p:pic>
        <p:nvPicPr>
          <p:cNvPr id="86" name="Picture 85">
            <a:extLst>
              <a:ext uri="{FF2B5EF4-FFF2-40B4-BE49-F238E27FC236}">
                <a16:creationId xmlns:a16="http://schemas.microsoft.com/office/drawing/2014/main" id="{CD81DF23-73EF-D03A-0056-05F55F15A321}"/>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37900" b="50400" l="70100" r="83900">
                        <a14:foregroundMark x1="70100" y1="43500" x2="70900" y2="46600"/>
                        <a14:foregroundMark x1="83000" y1="39900" x2="83100" y2="39700"/>
                        <a14:foregroundMark x1="83100" y1="39700" x2="83300" y2="41900"/>
                        <a14:foregroundMark x1="83600" y1="39500" x2="83600" y2="41400"/>
                        <a14:foregroundMark x1="83900" y1="41400" x2="82000" y2="42500"/>
                        <a14:foregroundMark x1="72800" y1="49600" x2="79700" y2="49800"/>
                        <a14:foregroundMark x1="73700" y1="50400" x2="78800" y2="50200"/>
                      </a14:backgroundRemoval>
                    </a14:imgEffect>
                  </a14:imgLayer>
                </a14:imgProps>
              </a:ext>
            </a:extLst>
          </a:blip>
          <a:srcRect l="69059" t="37492" r="14902" b="48719"/>
          <a:stretch/>
        </p:blipFill>
        <p:spPr>
          <a:xfrm>
            <a:off x="2019527" y="1822758"/>
            <a:ext cx="409845" cy="352353"/>
          </a:xfrm>
          <a:prstGeom prst="rect">
            <a:avLst/>
          </a:prstGeom>
        </p:spPr>
      </p:pic>
    </p:spTree>
    <p:extLst>
      <p:ext uri="{BB962C8B-B14F-4D97-AF65-F5344CB8AC3E}">
        <p14:creationId xmlns:p14="http://schemas.microsoft.com/office/powerpoint/2010/main" val="3274901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DBF8E-1034-012B-FE94-5DEAB58B9358}"/>
              </a:ext>
            </a:extLst>
          </p:cNvPr>
          <p:cNvSpPr>
            <a:spLocks noGrp="1"/>
          </p:cNvSpPr>
          <p:nvPr>
            <p:ph type="title"/>
          </p:nvPr>
        </p:nvSpPr>
        <p:spPr/>
        <p:txBody>
          <a:bodyPr/>
          <a:lstStyle/>
          <a:p>
            <a:r>
              <a:rPr lang="en-US" dirty="0"/>
              <a:t>Regardless of product, the Pretzel is the least-liked piece overall.</a:t>
            </a:r>
            <a:endParaRPr lang="en-US" dirty="0">
              <a:highlight>
                <a:srgbClr val="FFFF00"/>
              </a:highlight>
            </a:endParaRPr>
          </a:p>
        </p:txBody>
      </p:sp>
      <p:sp>
        <p:nvSpPr>
          <p:cNvPr id="3" name="Slide Number Placeholder 2">
            <a:extLst>
              <a:ext uri="{FF2B5EF4-FFF2-40B4-BE49-F238E27FC236}">
                <a16:creationId xmlns:a16="http://schemas.microsoft.com/office/drawing/2014/main" id="{7538EFBD-4B7B-BBAC-9623-D4F2BA6FDF43}"/>
              </a:ext>
            </a:extLst>
          </p:cNvPr>
          <p:cNvSpPr>
            <a:spLocks noGrp="1"/>
          </p:cNvSpPr>
          <p:nvPr>
            <p:ph type="sldNum" sz="quarter" idx="10"/>
          </p:nvPr>
        </p:nvSpPr>
        <p:spPr/>
        <p:txBody>
          <a:bodyPr/>
          <a:lstStyle/>
          <a:p>
            <a:fld id="{A82C3BC0-3EBF-3C4C-A3D8-795624EBC6AA}" type="slidenum">
              <a:rPr lang="en-US" smtClean="0"/>
              <a:pPr/>
              <a:t>15</a:t>
            </a:fld>
            <a:endParaRPr lang="en-US"/>
          </a:p>
        </p:txBody>
      </p:sp>
      <p:sp>
        <p:nvSpPr>
          <p:cNvPr id="4" name="Content Placeholder 3">
            <a:extLst>
              <a:ext uri="{FF2B5EF4-FFF2-40B4-BE49-F238E27FC236}">
                <a16:creationId xmlns:a16="http://schemas.microsoft.com/office/drawing/2014/main" id="{0F74A000-21E9-7D2D-D8A8-547571494877}"/>
              </a:ext>
            </a:extLst>
          </p:cNvPr>
          <p:cNvSpPr>
            <a:spLocks noGrp="1"/>
          </p:cNvSpPr>
          <p:nvPr>
            <p:ph sz="quarter" idx="11"/>
          </p:nvPr>
        </p:nvSpPr>
        <p:spPr/>
        <p:txBody>
          <a:bodyPr/>
          <a:lstStyle/>
          <a:p>
            <a:r>
              <a:rPr lang="en-US" dirty="0"/>
              <a:t>The stick pretzel, while neither alienating nor exciting in </a:t>
            </a:r>
            <a:r>
              <a:rPr lang="en-US" b="1" dirty="0">
                <a:solidFill>
                  <a:srgbClr val="FFC000"/>
                </a:solidFill>
              </a:rPr>
              <a:t>Control</a:t>
            </a:r>
            <a:r>
              <a:rPr lang="en-US" dirty="0"/>
              <a:t>, was more likely to be ranked as a least favorite piece in </a:t>
            </a:r>
            <a:r>
              <a:rPr lang="en-US" b="1" dirty="0">
                <a:solidFill>
                  <a:schemeClr val="accent1"/>
                </a:solidFill>
              </a:rPr>
              <a:t>Test 1</a:t>
            </a:r>
            <a:r>
              <a:rPr lang="en-US" dirty="0"/>
              <a:t> and </a:t>
            </a:r>
            <a:r>
              <a:rPr lang="en-US" sz="900" b="1" dirty="0">
                <a:solidFill>
                  <a:schemeClr val="accent3"/>
                </a:solidFill>
                <a:latin typeface="Century Gothic" panose="020B0502020202020204" pitchFamily="34" charset="0"/>
                <a:ea typeface="Helvetica Neue Light" charset="0"/>
                <a:cs typeface="Helvetica Neue Light" charset="0"/>
              </a:rPr>
              <a:t>Test 2</a:t>
            </a:r>
            <a:r>
              <a:rPr lang="en-US" dirty="0"/>
              <a:t>.   </a:t>
            </a:r>
          </a:p>
        </p:txBody>
      </p:sp>
      <p:sp>
        <p:nvSpPr>
          <p:cNvPr id="5" name="Text Placeholder 4">
            <a:extLst>
              <a:ext uri="{FF2B5EF4-FFF2-40B4-BE49-F238E27FC236}">
                <a16:creationId xmlns:a16="http://schemas.microsoft.com/office/drawing/2014/main" id="{A0DD4095-7E51-4074-37F4-AF3FE732BD89}"/>
              </a:ext>
            </a:extLst>
          </p:cNvPr>
          <p:cNvSpPr>
            <a:spLocks noGrp="1"/>
          </p:cNvSpPr>
          <p:nvPr>
            <p:ph type="body" sz="quarter" idx="12"/>
          </p:nvPr>
        </p:nvSpPr>
        <p:spPr/>
        <p:txBody>
          <a:bodyPr/>
          <a:lstStyle/>
          <a:p>
            <a:r>
              <a:rPr lang="en-US" dirty="0"/>
              <a:t>GARDETTO’S SNACK MIX PIECE RANKING | LEAST FAVORITE</a:t>
            </a:r>
          </a:p>
        </p:txBody>
      </p:sp>
      <p:sp>
        <p:nvSpPr>
          <p:cNvPr id="6" name="Text Placeholder 5">
            <a:extLst>
              <a:ext uri="{FF2B5EF4-FFF2-40B4-BE49-F238E27FC236}">
                <a16:creationId xmlns:a16="http://schemas.microsoft.com/office/drawing/2014/main" id="{06EF8A7A-5EAC-3AE3-4CDB-6AC7A1959CB0}"/>
              </a:ext>
            </a:extLst>
          </p:cNvPr>
          <p:cNvSpPr>
            <a:spLocks noGrp="1"/>
          </p:cNvSpPr>
          <p:nvPr>
            <p:ph type="body" sz="quarter" idx="15"/>
          </p:nvPr>
        </p:nvSpPr>
        <p:spPr/>
        <p:txBody>
          <a:bodyPr/>
          <a:lstStyle/>
          <a:p>
            <a:r>
              <a:rPr lang="en-US" sz="700" dirty="0">
                <a:latin typeface="Century Gothic" panose="020B0502020202020204" pitchFamily="34" charset="0"/>
              </a:rPr>
              <a:t>Q: </a:t>
            </a:r>
            <a:r>
              <a:rPr lang="en-US" sz="700" dirty="0">
                <a:effectLst/>
                <a:latin typeface="Century Gothic" panose="020B0502020202020204" pitchFamily="34" charset="0"/>
                <a:ea typeface="Avenir" panose="02000503020000020003" pitchFamily="2" charset="0"/>
                <a:cs typeface="Avenir" panose="02000503020000020003" pitchFamily="2" charset="0"/>
              </a:rPr>
              <a:t>Please rank each piece of the Gardetto’s Snack Mix from your most to least favorite. </a:t>
            </a:r>
            <a:r>
              <a:rPr lang="en-US" sz="700" i="1" dirty="0">
                <a:effectLst/>
                <a:latin typeface="Century Gothic" panose="020B0502020202020204" pitchFamily="34" charset="0"/>
                <a:ea typeface="Avenir" panose="02000503020000020003" pitchFamily="2" charset="0"/>
                <a:cs typeface="Avenir" panose="02000503020000020003" pitchFamily="2" charset="0"/>
              </a:rPr>
              <a:t>(1 = most favorite, 5 = least favorite]</a:t>
            </a:r>
          </a:p>
        </p:txBody>
      </p:sp>
      <p:sp>
        <p:nvSpPr>
          <p:cNvPr id="51" name="TextBox 50">
            <a:extLst>
              <a:ext uri="{FF2B5EF4-FFF2-40B4-BE49-F238E27FC236}">
                <a16:creationId xmlns:a16="http://schemas.microsoft.com/office/drawing/2014/main" id="{D0454246-6F9B-72D9-16A0-5EAE8C11192E}"/>
              </a:ext>
            </a:extLst>
          </p:cNvPr>
          <p:cNvSpPr txBox="1"/>
          <p:nvPr/>
        </p:nvSpPr>
        <p:spPr>
          <a:xfrm>
            <a:off x="0" y="1334073"/>
            <a:ext cx="9144000" cy="261610"/>
          </a:xfrm>
          <a:prstGeom prst="rect">
            <a:avLst/>
          </a:prstGeom>
          <a:noFill/>
        </p:spPr>
        <p:txBody>
          <a:bodyPr wrap="square" rtlCol="0">
            <a:spAutoFit/>
          </a:bodyPr>
          <a:lstStyle/>
          <a:p>
            <a:pPr marR="0" algn="ctr" defTabSz="914400" eaLnBrk="1" fontAlgn="auto" latinLnBrk="0" hangingPunct="1">
              <a:lnSpc>
                <a:spcPct val="100000"/>
              </a:lnSpc>
              <a:spcBef>
                <a:spcPts val="0"/>
              </a:spcBef>
              <a:spcAft>
                <a:spcPts val="0"/>
              </a:spcAft>
              <a:buClrTx/>
              <a:buSzTx/>
            </a:pPr>
            <a:r>
              <a:rPr lang="en-US" sz="1050" spc="300" dirty="0">
                <a:ea typeface="Helvetica Neue Light" charset="0"/>
                <a:cs typeface="Helvetica Neue Light" charset="0"/>
              </a:rPr>
              <a:t> LEAST FAVORITE PIECE</a:t>
            </a:r>
            <a:endParaRPr lang="en-US" sz="1050" dirty="0">
              <a:ea typeface="Helvetica Neue Light" charset="0"/>
              <a:cs typeface="Helvetica Neue Light" charset="0"/>
            </a:endParaRPr>
          </a:p>
        </p:txBody>
      </p:sp>
      <p:grpSp>
        <p:nvGrpSpPr>
          <p:cNvPr id="8" name="Group 7">
            <a:extLst>
              <a:ext uri="{FF2B5EF4-FFF2-40B4-BE49-F238E27FC236}">
                <a16:creationId xmlns:a16="http://schemas.microsoft.com/office/drawing/2014/main" id="{E462359B-F5D8-8BD4-F15A-A3AC92418BE3}"/>
              </a:ext>
            </a:extLst>
          </p:cNvPr>
          <p:cNvGrpSpPr/>
          <p:nvPr/>
        </p:nvGrpSpPr>
        <p:grpSpPr>
          <a:xfrm>
            <a:off x="6734653" y="1743957"/>
            <a:ext cx="2081940" cy="2194793"/>
            <a:chOff x="5879229" y="1587656"/>
            <a:chExt cx="2081940" cy="2194793"/>
          </a:xfrm>
        </p:grpSpPr>
        <p:sp>
          <p:nvSpPr>
            <p:cNvPr id="83" name="TextBox 82">
              <a:extLst>
                <a:ext uri="{FF2B5EF4-FFF2-40B4-BE49-F238E27FC236}">
                  <a16:creationId xmlns:a16="http://schemas.microsoft.com/office/drawing/2014/main" id="{C8771689-1CED-C5D9-36B1-A764DE2E7E41}"/>
                </a:ext>
              </a:extLst>
            </p:cNvPr>
            <p:cNvSpPr txBox="1"/>
            <p:nvPr/>
          </p:nvSpPr>
          <p:spPr>
            <a:xfrm>
              <a:off x="5957432" y="2064539"/>
              <a:ext cx="1812780" cy="307777"/>
            </a:xfrm>
            <a:prstGeom prst="rect">
              <a:avLst/>
            </a:prstGeom>
            <a:noFill/>
          </p:spPr>
          <p:txBody>
            <a:bodyPr wrap="square" rtlCol="0">
              <a:spAutoFit/>
            </a:bodyPr>
            <a:lstStyle/>
            <a:p>
              <a:pPr marR="0" algn="ctr" defTabSz="914400" eaLnBrk="1" fontAlgn="auto" latinLnBrk="0" hangingPunct="1">
                <a:lnSpc>
                  <a:spcPct val="100000"/>
                </a:lnSpc>
                <a:spcBef>
                  <a:spcPts val="0"/>
                </a:spcBef>
                <a:spcAft>
                  <a:spcPts val="0"/>
                </a:spcAft>
                <a:buClrTx/>
                <a:buSzTx/>
              </a:pPr>
              <a:r>
                <a:rPr lang="en-US" sz="700" b="1" i="1" dirty="0">
                  <a:solidFill>
                    <a:schemeClr val="accent3"/>
                  </a:solidFill>
                  <a:latin typeface="Century Gothic" panose="020B0502020202020204" pitchFamily="34" charset="0"/>
                  <a:ea typeface="Helvetica Neue Light" charset="0"/>
                  <a:cs typeface="Helvetica Neue Light" charset="0"/>
                </a:rPr>
                <a:t>29%</a:t>
              </a:r>
              <a:r>
                <a:rPr lang="en-US" sz="700" i="1" dirty="0">
                  <a:solidFill>
                    <a:srgbClr val="223BA1"/>
                  </a:solidFill>
                  <a:latin typeface="Century Gothic" panose="020B0502020202020204" pitchFamily="34" charset="0"/>
                  <a:ea typeface="Helvetica Neue Light" charset="0"/>
                  <a:cs typeface="Helvetica Neue Light" charset="0"/>
                </a:rPr>
                <a:t> </a:t>
              </a:r>
              <a:r>
                <a:rPr lang="en-US" sz="700" i="1" dirty="0">
                  <a:latin typeface="Century Gothic" panose="020B0502020202020204" pitchFamily="34" charset="0"/>
                  <a:ea typeface="Helvetica Neue Light" charset="0"/>
                  <a:cs typeface="Helvetica Neue Light" charset="0"/>
                </a:rPr>
                <a:t>rank the Pretzel</a:t>
              </a:r>
            </a:p>
            <a:p>
              <a:pPr marR="0" algn="ctr" defTabSz="914400" eaLnBrk="1" fontAlgn="auto" latinLnBrk="0" hangingPunct="1">
                <a:lnSpc>
                  <a:spcPct val="100000"/>
                </a:lnSpc>
                <a:spcBef>
                  <a:spcPts val="0"/>
                </a:spcBef>
                <a:spcAft>
                  <a:spcPts val="0"/>
                </a:spcAft>
                <a:buClrTx/>
                <a:buSzTx/>
              </a:pPr>
              <a:r>
                <a:rPr lang="en-US" sz="700" i="1" dirty="0">
                  <a:latin typeface="Century Gothic" panose="020B0502020202020204" pitchFamily="34" charset="0"/>
                  <a:ea typeface="Helvetica Neue Light" charset="0"/>
                  <a:cs typeface="Helvetica Neue Light" charset="0"/>
                </a:rPr>
                <a:t>as their </a:t>
              </a:r>
              <a:r>
                <a:rPr lang="en-US" sz="700" b="1" i="1" dirty="0">
                  <a:solidFill>
                    <a:srgbClr val="C00000"/>
                  </a:solidFill>
                  <a:latin typeface="Century Gothic" panose="020B0502020202020204" pitchFamily="34" charset="0"/>
                  <a:ea typeface="Helvetica Neue Light" charset="0"/>
                  <a:cs typeface="Helvetica Neue Light" charset="0"/>
                </a:rPr>
                <a:t>least favorite </a:t>
              </a:r>
              <a:r>
                <a:rPr lang="en-US" sz="700" i="1" dirty="0">
                  <a:latin typeface="Century Gothic" panose="020B0502020202020204" pitchFamily="34" charset="0"/>
                  <a:ea typeface="Helvetica Neue Light" charset="0"/>
                  <a:cs typeface="Helvetica Neue Light" charset="0"/>
                </a:rPr>
                <a:t>piece </a:t>
              </a:r>
            </a:p>
          </p:txBody>
        </p:sp>
        <p:grpSp>
          <p:nvGrpSpPr>
            <p:cNvPr id="84" name="Group 83">
              <a:extLst>
                <a:ext uri="{FF2B5EF4-FFF2-40B4-BE49-F238E27FC236}">
                  <a16:creationId xmlns:a16="http://schemas.microsoft.com/office/drawing/2014/main" id="{492AA9F0-EEEB-E22D-49A7-55C901031638}"/>
                </a:ext>
              </a:extLst>
            </p:cNvPr>
            <p:cNvGrpSpPr/>
            <p:nvPr/>
          </p:nvGrpSpPr>
          <p:grpSpPr>
            <a:xfrm>
              <a:off x="6022641" y="2443093"/>
              <a:ext cx="1938528" cy="200055"/>
              <a:chOff x="2537259" y="1758638"/>
              <a:chExt cx="2006615" cy="200055"/>
            </a:xfrm>
          </p:grpSpPr>
          <p:sp>
            <p:nvSpPr>
              <p:cNvPr id="85" name="Oval 84">
                <a:extLst>
                  <a:ext uri="{FF2B5EF4-FFF2-40B4-BE49-F238E27FC236}">
                    <a16:creationId xmlns:a16="http://schemas.microsoft.com/office/drawing/2014/main" id="{5746AE39-F29C-C0C8-8A1C-BF45B9CEE62D}"/>
                  </a:ext>
                </a:extLst>
              </p:cNvPr>
              <p:cNvSpPr>
                <a:spLocks noChangeAspect="1"/>
              </p:cNvSpPr>
              <p:nvPr/>
            </p:nvSpPr>
            <p:spPr>
              <a:xfrm>
                <a:off x="2537259" y="1774920"/>
                <a:ext cx="182880" cy="18288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Century Gothic" panose="020B0502020202020204" pitchFamily="34" charset="0"/>
                  </a:rPr>
                  <a:t>2</a:t>
                </a:r>
              </a:p>
            </p:txBody>
          </p:sp>
          <p:sp>
            <p:nvSpPr>
              <p:cNvPr id="86" name="TextBox 85">
                <a:extLst>
                  <a:ext uri="{FF2B5EF4-FFF2-40B4-BE49-F238E27FC236}">
                    <a16:creationId xmlns:a16="http://schemas.microsoft.com/office/drawing/2014/main" id="{EF6BF251-D420-9C06-A41A-2F0AFF76868A}"/>
                  </a:ext>
                </a:extLst>
              </p:cNvPr>
              <p:cNvSpPr txBox="1"/>
              <p:nvPr/>
            </p:nvSpPr>
            <p:spPr>
              <a:xfrm>
                <a:off x="2715074" y="1758638"/>
                <a:ext cx="1828800" cy="200055"/>
              </a:xfrm>
              <a:prstGeom prst="rect">
                <a:avLst/>
              </a:prstGeom>
              <a:noFill/>
            </p:spPr>
            <p:txBody>
              <a:bodyPr wrap="square" rtlCol="0">
                <a:spAutoFit/>
              </a:bodyPr>
              <a:lstStyle/>
              <a:p>
                <a:pPr marR="0" defTabSz="914400" eaLnBrk="1" fontAlgn="auto" latinLnBrk="0" hangingPunct="1">
                  <a:lnSpc>
                    <a:spcPct val="100000"/>
                  </a:lnSpc>
                  <a:spcBef>
                    <a:spcPts val="0"/>
                  </a:spcBef>
                  <a:spcAft>
                    <a:spcPts val="0"/>
                  </a:spcAft>
                  <a:buClrTx/>
                  <a:buSzTx/>
                </a:pPr>
                <a:r>
                  <a:rPr lang="en-US" sz="700" b="1" dirty="0">
                    <a:latin typeface="Century Gothic" panose="020B0502020202020204" pitchFamily="34" charset="0"/>
                    <a:ea typeface="Helvetica Neue Light" charset="0"/>
                    <a:cs typeface="Helvetica Neue Light" charset="0"/>
                  </a:rPr>
                  <a:t>Stick Pretzel</a:t>
                </a:r>
                <a:r>
                  <a:rPr lang="en-US" sz="700" dirty="0">
                    <a:latin typeface="Century Gothic" panose="020B0502020202020204" pitchFamily="34" charset="0"/>
                    <a:ea typeface="Helvetica Neue Light" charset="0"/>
                    <a:cs typeface="Helvetica Neue Light" charset="0"/>
                  </a:rPr>
                  <a:t>| </a:t>
                </a:r>
                <a:r>
                  <a:rPr lang="en-US" sz="700" b="1" dirty="0">
                    <a:solidFill>
                      <a:schemeClr val="accent3"/>
                    </a:solidFill>
                    <a:latin typeface="Century Gothic" panose="020B0502020202020204" pitchFamily="34" charset="0"/>
                    <a:ea typeface="Helvetica Neue Light" charset="0"/>
                    <a:cs typeface="Helvetica Neue Light" charset="0"/>
                  </a:rPr>
                  <a:t>25</a:t>
                </a:r>
                <a:r>
                  <a:rPr lang="en-US" sz="700" b="1" dirty="0">
                    <a:solidFill>
                      <a:schemeClr val="accent3"/>
                    </a:solidFill>
                    <a:latin typeface="Century Gothic" panose="020B0502020202020204" pitchFamily="34" charset="0"/>
                    <a:ea typeface="Helvetica Neue Light" charset="0"/>
                  </a:rPr>
                  <a:t>% </a:t>
                </a:r>
                <a:r>
                  <a:rPr lang="en-US" sz="700" b="1" dirty="0">
                    <a:solidFill>
                      <a:schemeClr val="accent4">
                        <a:lumMod val="75000"/>
                      </a:schemeClr>
                    </a:solidFill>
                    <a:latin typeface="Century Gothic" panose="020B0502020202020204" pitchFamily="34" charset="0"/>
                    <a:ea typeface="Helvetica Neue Light" charset="0"/>
                  </a:rPr>
                  <a:t>A</a:t>
                </a:r>
                <a:r>
                  <a:rPr lang="en-US" sz="700" b="1" dirty="0">
                    <a:solidFill>
                      <a:srgbClr val="223BA1"/>
                    </a:solidFill>
                    <a:latin typeface="Century Gothic" panose="020B0502020202020204" pitchFamily="34" charset="0"/>
                    <a:ea typeface="Helvetica Neue Light" charset="0"/>
                  </a:rPr>
                  <a:t> </a:t>
                </a:r>
                <a:r>
                  <a:rPr lang="en-US" sz="700" dirty="0">
                    <a:latin typeface="Century Gothic" panose="020B0502020202020204" pitchFamily="34" charset="0"/>
                    <a:ea typeface="Helvetica Neue Light" charset="0"/>
                    <a:cs typeface="Helvetica Neue Light" charset="0"/>
                  </a:rPr>
                  <a:t>rank as #5</a:t>
                </a:r>
                <a:endParaRPr lang="en-US" sz="700" b="1" dirty="0">
                  <a:latin typeface="Century Gothic" panose="020B0502020202020204" pitchFamily="34" charset="0"/>
                  <a:ea typeface="Helvetica Neue Light" charset="0"/>
                  <a:cs typeface="Helvetica Neue Light" charset="0"/>
                </a:endParaRPr>
              </a:p>
            </p:txBody>
          </p:sp>
        </p:grpSp>
        <p:grpSp>
          <p:nvGrpSpPr>
            <p:cNvPr id="87" name="Group 86">
              <a:extLst>
                <a:ext uri="{FF2B5EF4-FFF2-40B4-BE49-F238E27FC236}">
                  <a16:creationId xmlns:a16="http://schemas.microsoft.com/office/drawing/2014/main" id="{C3EFB28A-8EF7-A2DF-58DB-997627C55EFB}"/>
                </a:ext>
              </a:extLst>
            </p:cNvPr>
            <p:cNvGrpSpPr/>
            <p:nvPr/>
          </p:nvGrpSpPr>
          <p:grpSpPr>
            <a:xfrm>
              <a:off x="6022641" y="2822860"/>
              <a:ext cx="1938528" cy="200055"/>
              <a:chOff x="2537259" y="2101806"/>
              <a:chExt cx="2006615" cy="200055"/>
            </a:xfrm>
          </p:grpSpPr>
          <p:sp>
            <p:nvSpPr>
              <p:cNvPr id="88" name="Oval 87">
                <a:extLst>
                  <a:ext uri="{FF2B5EF4-FFF2-40B4-BE49-F238E27FC236}">
                    <a16:creationId xmlns:a16="http://schemas.microsoft.com/office/drawing/2014/main" id="{3087DC87-844B-DF7E-8CD1-D2CC24387974}"/>
                  </a:ext>
                </a:extLst>
              </p:cNvPr>
              <p:cNvSpPr>
                <a:spLocks noChangeAspect="1"/>
              </p:cNvSpPr>
              <p:nvPr/>
            </p:nvSpPr>
            <p:spPr>
              <a:xfrm>
                <a:off x="2537259" y="2118088"/>
                <a:ext cx="182880" cy="18288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Century Gothic" panose="020B0502020202020204" pitchFamily="34" charset="0"/>
                  </a:rPr>
                  <a:t>3</a:t>
                </a:r>
              </a:p>
            </p:txBody>
          </p:sp>
          <p:sp>
            <p:nvSpPr>
              <p:cNvPr id="89" name="TextBox 88">
                <a:extLst>
                  <a:ext uri="{FF2B5EF4-FFF2-40B4-BE49-F238E27FC236}">
                    <a16:creationId xmlns:a16="http://schemas.microsoft.com/office/drawing/2014/main" id="{447C3E3F-FEB2-785B-93B9-73934892470D}"/>
                  </a:ext>
                </a:extLst>
              </p:cNvPr>
              <p:cNvSpPr txBox="1"/>
              <p:nvPr/>
            </p:nvSpPr>
            <p:spPr>
              <a:xfrm>
                <a:off x="2715074" y="2101806"/>
                <a:ext cx="1828800" cy="200055"/>
              </a:xfrm>
              <a:prstGeom prst="rect">
                <a:avLst/>
              </a:prstGeom>
              <a:noFill/>
            </p:spPr>
            <p:txBody>
              <a:bodyPr wrap="square" rtlCol="0">
                <a:spAutoFit/>
              </a:bodyPr>
              <a:lstStyle/>
              <a:p>
                <a:pPr lvl="0" defTabSz="914400"/>
                <a:r>
                  <a:rPr lang="en-US" sz="700" b="1" dirty="0">
                    <a:latin typeface="Century Gothic" panose="020B0502020202020204" pitchFamily="34" charset="0"/>
                    <a:ea typeface="Helvetica Neue Light" charset="0"/>
                    <a:cs typeface="Helvetica Neue Light" charset="0"/>
                  </a:rPr>
                  <a:t>Bread Squiggle</a:t>
                </a:r>
                <a:r>
                  <a:rPr lang="en-US" sz="700" dirty="0">
                    <a:solidFill>
                      <a:srgbClr val="303030"/>
                    </a:solidFill>
                    <a:latin typeface="Century Gothic" panose="020B0502020202020204" pitchFamily="34" charset="0"/>
                    <a:ea typeface="Helvetica Neue Light" charset="0"/>
                    <a:cs typeface="Helvetica Neue Light" charset="0"/>
                  </a:rPr>
                  <a:t>| </a:t>
                </a:r>
                <a:r>
                  <a:rPr lang="en-US" sz="700" b="1" dirty="0">
                    <a:solidFill>
                      <a:schemeClr val="accent3"/>
                    </a:solidFill>
                    <a:latin typeface="Century Gothic" panose="020B0502020202020204" pitchFamily="34" charset="0"/>
                    <a:ea typeface="Helvetica Neue Light" charset="0"/>
                  </a:rPr>
                  <a:t>18%</a:t>
                </a:r>
                <a:r>
                  <a:rPr lang="en-US" sz="700" b="1" dirty="0">
                    <a:solidFill>
                      <a:srgbClr val="223BA1"/>
                    </a:solidFill>
                    <a:latin typeface="Century Gothic" panose="020B0502020202020204" pitchFamily="34" charset="0"/>
                    <a:ea typeface="Helvetica Neue Light" charset="0"/>
                  </a:rPr>
                  <a:t> </a:t>
                </a:r>
                <a:r>
                  <a:rPr lang="en-US" sz="700" dirty="0">
                    <a:solidFill>
                      <a:srgbClr val="303030"/>
                    </a:solidFill>
                    <a:latin typeface="Century Gothic" panose="020B0502020202020204" pitchFamily="34" charset="0"/>
                    <a:ea typeface="Helvetica Neue Light" charset="0"/>
                    <a:cs typeface="Helvetica Neue Light" charset="0"/>
                  </a:rPr>
                  <a:t>rank as #5</a:t>
                </a:r>
                <a:endParaRPr lang="en-US" sz="700" b="1" dirty="0">
                  <a:solidFill>
                    <a:srgbClr val="303030"/>
                  </a:solidFill>
                  <a:latin typeface="Century Gothic" panose="020B0502020202020204" pitchFamily="34" charset="0"/>
                  <a:ea typeface="Helvetica Neue Light" charset="0"/>
                  <a:cs typeface="Helvetica Neue Light" charset="0"/>
                </a:endParaRPr>
              </a:p>
            </p:txBody>
          </p:sp>
        </p:grpSp>
        <p:grpSp>
          <p:nvGrpSpPr>
            <p:cNvPr id="90" name="Group 89">
              <a:extLst>
                <a:ext uri="{FF2B5EF4-FFF2-40B4-BE49-F238E27FC236}">
                  <a16:creationId xmlns:a16="http://schemas.microsoft.com/office/drawing/2014/main" id="{06BC5413-D356-697D-8299-A1CB4BE38AA8}"/>
                </a:ext>
              </a:extLst>
            </p:cNvPr>
            <p:cNvGrpSpPr/>
            <p:nvPr/>
          </p:nvGrpSpPr>
          <p:grpSpPr>
            <a:xfrm>
              <a:off x="6022641" y="3202627"/>
              <a:ext cx="1938528" cy="200055"/>
              <a:chOff x="2537259" y="2444974"/>
              <a:chExt cx="2066549" cy="200055"/>
            </a:xfrm>
          </p:grpSpPr>
          <p:sp>
            <p:nvSpPr>
              <p:cNvPr id="91" name="Oval 90">
                <a:extLst>
                  <a:ext uri="{FF2B5EF4-FFF2-40B4-BE49-F238E27FC236}">
                    <a16:creationId xmlns:a16="http://schemas.microsoft.com/office/drawing/2014/main" id="{67FE7FFC-EB2E-ACAB-C25E-4AC652D111F4}"/>
                  </a:ext>
                </a:extLst>
              </p:cNvPr>
              <p:cNvSpPr>
                <a:spLocks noChangeAspect="1"/>
              </p:cNvSpPr>
              <p:nvPr/>
            </p:nvSpPr>
            <p:spPr>
              <a:xfrm>
                <a:off x="2537259" y="2461256"/>
                <a:ext cx="182880" cy="18288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Century Gothic" panose="020B0502020202020204" pitchFamily="34" charset="0"/>
                  </a:rPr>
                  <a:t>4</a:t>
                </a:r>
              </a:p>
            </p:txBody>
          </p:sp>
          <p:sp>
            <p:nvSpPr>
              <p:cNvPr id="92" name="TextBox 91">
                <a:extLst>
                  <a:ext uri="{FF2B5EF4-FFF2-40B4-BE49-F238E27FC236}">
                    <a16:creationId xmlns:a16="http://schemas.microsoft.com/office/drawing/2014/main" id="{047D666A-25FB-439B-FF81-8AA4BC5F13F5}"/>
                  </a:ext>
                </a:extLst>
              </p:cNvPr>
              <p:cNvSpPr txBox="1"/>
              <p:nvPr/>
            </p:nvSpPr>
            <p:spPr>
              <a:xfrm>
                <a:off x="2715075" y="2444974"/>
                <a:ext cx="1888733" cy="200055"/>
              </a:xfrm>
              <a:prstGeom prst="rect">
                <a:avLst/>
              </a:prstGeom>
              <a:noFill/>
            </p:spPr>
            <p:txBody>
              <a:bodyPr wrap="square" rtlCol="0">
                <a:spAutoFit/>
              </a:bodyPr>
              <a:lstStyle/>
              <a:p>
                <a:pPr lvl="0" defTabSz="914400"/>
                <a:r>
                  <a:rPr lang="en-US" sz="700" b="1" dirty="0">
                    <a:latin typeface="Century Gothic" panose="020B0502020202020204" pitchFamily="34" charset="0"/>
                    <a:ea typeface="Helvetica Neue Light" charset="0"/>
                    <a:cs typeface="Helvetica Neue Light" charset="0"/>
                  </a:rPr>
                  <a:t>Breadstick</a:t>
                </a:r>
                <a:r>
                  <a:rPr lang="en-US" sz="700" dirty="0">
                    <a:solidFill>
                      <a:srgbClr val="303030"/>
                    </a:solidFill>
                    <a:latin typeface="Century Gothic" panose="020B0502020202020204" pitchFamily="34" charset="0"/>
                    <a:ea typeface="Helvetica Neue Light" charset="0"/>
                    <a:cs typeface="Helvetica Neue Light" charset="0"/>
                  </a:rPr>
                  <a:t>|</a:t>
                </a:r>
                <a:r>
                  <a:rPr lang="en-US" sz="700" dirty="0">
                    <a:solidFill>
                      <a:srgbClr val="303030"/>
                    </a:solidFill>
                    <a:latin typeface="Century Gothic" panose="020B0502020202020204" pitchFamily="34" charset="0"/>
                    <a:ea typeface="Helvetica Neue Light" charset="0"/>
                  </a:rPr>
                  <a:t> </a:t>
                </a:r>
                <a:r>
                  <a:rPr lang="en-US" sz="700" b="1" dirty="0">
                    <a:solidFill>
                      <a:schemeClr val="accent3"/>
                    </a:solidFill>
                    <a:latin typeface="Century Gothic" panose="020B0502020202020204" pitchFamily="34" charset="0"/>
                    <a:ea typeface="Helvetica Neue Light" charset="0"/>
                  </a:rPr>
                  <a:t>15%</a:t>
                </a:r>
                <a:r>
                  <a:rPr lang="en-US" sz="700" b="1" dirty="0">
                    <a:solidFill>
                      <a:srgbClr val="223BA1"/>
                    </a:solidFill>
                    <a:latin typeface="Century Gothic" panose="020B0502020202020204" pitchFamily="34" charset="0"/>
                    <a:ea typeface="Helvetica Neue Light" charset="0"/>
                  </a:rPr>
                  <a:t> </a:t>
                </a:r>
                <a:r>
                  <a:rPr lang="en-US" sz="700" dirty="0">
                    <a:latin typeface="Century Gothic" panose="020B0502020202020204" pitchFamily="34" charset="0"/>
                    <a:ea typeface="Helvetica Neue Light" charset="0"/>
                  </a:rPr>
                  <a:t>rank</a:t>
                </a:r>
                <a:r>
                  <a:rPr lang="en-US" sz="700" dirty="0">
                    <a:solidFill>
                      <a:srgbClr val="303030"/>
                    </a:solidFill>
                    <a:latin typeface="Century Gothic" panose="020B0502020202020204" pitchFamily="34" charset="0"/>
                    <a:ea typeface="Helvetica Neue Light" charset="0"/>
                  </a:rPr>
                  <a:t> </a:t>
                </a:r>
                <a:r>
                  <a:rPr lang="en-US" sz="700" dirty="0">
                    <a:solidFill>
                      <a:srgbClr val="303030"/>
                    </a:solidFill>
                    <a:latin typeface="Century Gothic" panose="020B0502020202020204" pitchFamily="34" charset="0"/>
                    <a:ea typeface="Helvetica Neue Light" charset="0"/>
                    <a:cs typeface="Helvetica Neue Light" charset="0"/>
                  </a:rPr>
                  <a:t>as #5</a:t>
                </a:r>
                <a:endParaRPr lang="en-US" sz="700" b="1" dirty="0">
                  <a:solidFill>
                    <a:srgbClr val="303030"/>
                  </a:solidFill>
                  <a:latin typeface="Century Gothic" panose="020B0502020202020204" pitchFamily="34" charset="0"/>
                  <a:ea typeface="Helvetica Neue Light" charset="0"/>
                  <a:cs typeface="Helvetica Neue Light" charset="0"/>
                </a:endParaRPr>
              </a:p>
            </p:txBody>
          </p:sp>
        </p:grpSp>
        <p:grpSp>
          <p:nvGrpSpPr>
            <p:cNvPr id="93" name="Group 92">
              <a:extLst>
                <a:ext uri="{FF2B5EF4-FFF2-40B4-BE49-F238E27FC236}">
                  <a16:creationId xmlns:a16="http://schemas.microsoft.com/office/drawing/2014/main" id="{8A3C060C-D29D-16DC-334E-1B887FA18800}"/>
                </a:ext>
              </a:extLst>
            </p:cNvPr>
            <p:cNvGrpSpPr/>
            <p:nvPr/>
          </p:nvGrpSpPr>
          <p:grpSpPr>
            <a:xfrm>
              <a:off x="6022641" y="3582394"/>
              <a:ext cx="1938528" cy="200055"/>
              <a:chOff x="2537259" y="2788142"/>
              <a:chExt cx="2006615" cy="200055"/>
            </a:xfrm>
          </p:grpSpPr>
          <p:sp>
            <p:nvSpPr>
              <p:cNvPr id="94" name="Oval 93">
                <a:extLst>
                  <a:ext uri="{FF2B5EF4-FFF2-40B4-BE49-F238E27FC236}">
                    <a16:creationId xmlns:a16="http://schemas.microsoft.com/office/drawing/2014/main" id="{8138DCD7-D285-A5C9-812F-5E2671531EB0}"/>
                  </a:ext>
                </a:extLst>
              </p:cNvPr>
              <p:cNvSpPr>
                <a:spLocks noChangeAspect="1"/>
              </p:cNvSpPr>
              <p:nvPr/>
            </p:nvSpPr>
            <p:spPr>
              <a:xfrm>
                <a:off x="2537259" y="2804424"/>
                <a:ext cx="182880" cy="18288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Century Gothic" panose="020B0502020202020204" pitchFamily="34" charset="0"/>
                  </a:rPr>
                  <a:t>5</a:t>
                </a:r>
              </a:p>
            </p:txBody>
          </p:sp>
          <p:sp>
            <p:nvSpPr>
              <p:cNvPr id="95" name="TextBox 94">
                <a:extLst>
                  <a:ext uri="{FF2B5EF4-FFF2-40B4-BE49-F238E27FC236}">
                    <a16:creationId xmlns:a16="http://schemas.microsoft.com/office/drawing/2014/main" id="{84DEC0FE-62FF-7F4B-E2A6-5B090ADECBB5}"/>
                  </a:ext>
                </a:extLst>
              </p:cNvPr>
              <p:cNvSpPr txBox="1"/>
              <p:nvPr/>
            </p:nvSpPr>
            <p:spPr>
              <a:xfrm>
                <a:off x="2715074" y="2788142"/>
                <a:ext cx="1828800" cy="200055"/>
              </a:xfrm>
              <a:prstGeom prst="rect">
                <a:avLst/>
              </a:prstGeom>
              <a:noFill/>
            </p:spPr>
            <p:txBody>
              <a:bodyPr wrap="square" rtlCol="0">
                <a:spAutoFit/>
              </a:bodyPr>
              <a:lstStyle/>
              <a:p>
                <a:pPr lvl="0" defTabSz="914400"/>
                <a:r>
                  <a:rPr lang="en-US" sz="700" b="1" dirty="0">
                    <a:latin typeface="Century Gothic" panose="020B0502020202020204" pitchFamily="34" charset="0"/>
                    <a:ea typeface="Helvetica Neue Light" charset="0"/>
                    <a:cs typeface="Helvetica Neue Light" charset="0"/>
                  </a:rPr>
                  <a:t>Rye Chip</a:t>
                </a:r>
                <a:r>
                  <a:rPr lang="en-US" sz="700" dirty="0">
                    <a:solidFill>
                      <a:srgbClr val="303030"/>
                    </a:solidFill>
                    <a:latin typeface="Century Gothic" panose="020B0502020202020204" pitchFamily="34" charset="0"/>
                    <a:ea typeface="Helvetica Neue Light" charset="0"/>
                    <a:cs typeface="Helvetica Neue Light" charset="0"/>
                  </a:rPr>
                  <a:t>| </a:t>
                </a:r>
                <a:r>
                  <a:rPr lang="en-US" sz="700" b="1" dirty="0">
                    <a:solidFill>
                      <a:schemeClr val="accent3"/>
                    </a:solidFill>
                    <a:latin typeface="Century Gothic" panose="020B0502020202020204" pitchFamily="34" charset="0"/>
                    <a:ea typeface="Helvetica Neue Light" charset="0"/>
                    <a:cs typeface="Helvetica Neue Light" charset="0"/>
                  </a:rPr>
                  <a:t>14%</a:t>
                </a:r>
                <a:r>
                  <a:rPr lang="en-US" sz="700" b="1" dirty="0">
                    <a:solidFill>
                      <a:srgbClr val="223BA1"/>
                    </a:solidFill>
                    <a:latin typeface="Century Gothic" panose="020B0502020202020204" pitchFamily="34" charset="0"/>
                    <a:ea typeface="Helvetica Neue Light" charset="0"/>
                    <a:cs typeface="Helvetica Neue Light" charset="0"/>
                  </a:rPr>
                  <a:t> </a:t>
                </a:r>
                <a:r>
                  <a:rPr lang="en-US" sz="700" dirty="0">
                    <a:solidFill>
                      <a:srgbClr val="303030"/>
                    </a:solidFill>
                    <a:latin typeface="Century Gothic" panose="020B0502020202020204" pitchFamily="34" charset="0"/>
                    <a:ea typeface="Helvetica Neue Light" charset="0"/>
                    <a:cs typeface="Helvetica Neue Light" charset="0"/>
                  </a:rPr>
                  <a:t>rank as #5</a:t>
                </a:r>
                <a:endParaRPr lang="en-US" sz="700" b="1" dirty="0">
                  <a:solidFill>
                    <a:srgbClr val="303030"/>
                  </a:solidFill>
                  <a:latin typeface="Century Gothic" panose="020B0502020202020204" pitchFamily="34" charset="0"/>
                  <a:ea typeface="Helvetica Neue Light" charset="0"/>
                  <a:cs typeface="Helvetica Neue Light" charset="0"/>
                </a:endParaRPr>
              </a:p>
            </p:txBody>
          </p:sp>
        </p:grpSp>
        <p:grpSp>
          <p:nvGrpSpPr>
            <p:cNvPr id="99" name="Group 98">
              <a:extLst>
                <a:ext uri="{FF2B5EF4-FFF2-40B4-BE49-F238E27FC236}">
                  <a16:creationId xmlns:a16="http://schemas.microsoft.com/office/drawing/2014/main" id="{94F75817-D519-8C25-6EB3-C0AD9048F806}"/>
                </a:ext>
              </a:extLst>
            </p:cNvPr>
            <p:cNvGrpSpPr/>
            <p:nvPr/>
          </p:nvGrpSpPr>
          <p:grpSpPr>
            <a:xfrm>
              <a:off x="5879229" y="1587656"/>
              <a:ext cx="1413594" cy="457201"/>
              <a:chOff x="5879229" y="1597774"/>
              <a:chExt cx="1413594" cy="457201"/>
            </a:xfrm>
          </p:grpSpPr>
          <p:pic>
            <p:nvPicPr>
              <p:cNvPr id="100" name="Picture 99">
                <a:extLst>
                  <a:ext uri="{FF2B5EF4-FFF2-40B4-BE49-F238E27FC236}">
                    <a16:creationId xmlns:a16="http://schemas.microsoft.com/office/drawing/2014/main" id="{5DB67E1D-94C0-65EC-F802-A3F099B305F4}"/>
                  </a:ext>
                </a:extLst>
              </p:cNvPr>
              <p:cNvPicPr>
                <a:picLocks noChangeAspect="1"/>
              </p:cNvPicPr>
              <p:nvPr/>
            </p:nvPicPr>
            <p:blipFill>
              <a:blip r:embed="rId3"/>
              <a:stretch>
                <a:fillRect/>
              </a:stretch>
            </p:blipFill>
            <p:spPr>
              <a:xfrm>
                <a:off x="5879229" y="1597774"/>
                <a:ext cx="457201" cy="457201"/>
              </a:xfrm>
              <a:prstGeom prst="rect">
                <a:avLst/>
              </a:prstGeom>
            </p:spPr>
          </p:pic>
          <p:sp>
            <p:nvSpPr>
              <p:cNvPr id="102" name="Text Placeholder 2">
                <a:extLst>
                  <a:ext uri="{FF2B5EF4-FFF2-40B4-BE49-F238E27FC236}">
                    <a16:creationId xmlns:a16="http://schemas.microsoft.com/office/drawing/2014/main" id="{4B6B8688-521A-A1FC-BDB1-C540285BFADD}"/>
                  </a:ext>
                </a:extLst>
              </p:cNvPr>
              <p:cNvSpPr txBox="1">
                <a:spLocks/>
              </p:cNvSpPr>
              <p:nvPr/>
            </p:nvSpPr>
            <p:spPr>
              <a:xfrm>
                <a:off x="6317292" y="1631007"/>
                <a:ext cx="975531" cy="390734"/>
              </a:xfrm>
              <a:prstGeom prst="rect">
                <a:avLst/>
              </a:prstGeom>
              <a:noFill/>
              <a:ln w="12700">
                <a:noFill/>
              </a:ln>
            </p:spPr>
            <p:txBody>
              <a:bodyPr vert="horz" lIns="91440" tIns="45720" rIns="91440" bIns="45720" rtlCol="0" anchor="ctr">
                <a:noAutofit/>
              </a:bodyPr>
              <a:lstStyle>
                <a:lvl1pPr marL="0" indent="0" algn="ctr" defTabSz="685800" rtl="0" eaLnBrk="1" latinLnBrk="0" hangingPunct="1">
                  <a:lnSpc>
                    <a:spcPct val="90000"/>
                  </a:lnSpc>
                  <a:spcBef>
                    <a:spcPts val="750"/>
                  </a:spcBef>
                  <a:buClr>
                    <a:schemeClr val="accent4"/>
                  </a:buClr>
                  <a:buFont typeface="Wingdings" charset="2"/>
                  <a:buNone/>
                  <a:defRPr sz="2100" b="1" kern="1200">
                    <a:solidFill>
                      <a:schemeClr val="accent4"/>
                    </a:solidFill>
                    <a:latin typeface="Avenir Next Condensed" charset="0"/>
                    <a:ea typeface="Avenir Next Condensed" charset="0"/>
                    <a:cs typeface="Avenir Next Condensed" charset="0"/>
                  </a:defRPr>
                </a:lvl1pPr>
                <a:lvl2pPr marL="514350" indent="-171450" algn="l" defTabSz="685800" rtl="0" eaLnBrk="1" latinLnBrk="0" hangingPunct="1">
                  <a:lnSpc>
                    <a:spcPct val="90000"/>
                  </a:lnSpc>
                  <a:spcBef>
                    <a:spcPts val="375"/>
                  </a:spcBef>
                  <a:buClr>
                    <a:schemeClr val="accent4"/>
                  </a:buClr>
                  <a:buFont typeface="Wingdings" charset="2"/>
                  <a:buChar char="§"/>
                  <a:defRPr sz="1800" kern="1200">
                    <a:solidFill>
                      <a:schemeClr val="tx1"/>
                    </a:solidFill>
                    <a:latin typeface="Avenir Next Condensed" charset="0"/>
                    <a:ea typeface="Avenir Next Condensed" charset="0"/>
                    <a:cs typeface="Avenir Next Condensed" charset="0"/>
                  </a:defRPr>
                </a:lvl2pPr>
                <a:lvl3pPr marL="857250" indent="-171450" algn="l" defTabSz="685800" rtl="0" eaLnBrk="1" latinLnBrk="0" hangingPunct="1">
                  <a:lnSpc>
                    <a:spcPct val="90000"/>
                  </a:lnSpc>
                  <a:spcBef>
                    <a:spcPts val="375"/>
                  </a:spcBef>
                  <a:buClr>
                    <a:schemeClr val="accent4"/>
                  </a:buClr>
                  <a:buFont typeface="Wingdings" charset="2"/>
                  <a:buChar char="§"/>
                  <a:defRPr sz="1500" kern="1200">
                    <a:solidFill>
                      <a:schemeClr val="tx1"/>
                    </a:solidFill>
                    <a:latin typeface="Avenir Next Condensed" charset="0"/>
                    <a:ea typeface="Avenir Next Condensed" charset="0"/>
                    <a:cs typeface="Avenir Next Condensed" charset="0"/>
                  </a:defRPr>
                </a:lvl3pPr>
                <a:lvl4pPr marL="1200150" indent="-171450" algn="l" defTabSz="685800" rtl="0" eaLnBrk="1" latinLnBrk="0" hangingPunct="1">
                  <a:lnSpc>
                    <a:spcPct val="90000"/>
                  </a:lnSpc>
                  <a:spcBef>
                    <a:spcPts val="375"/>
                  </a:spcBef>
                  <a:buClr>
                    <a:schemeClr val="accent4"/>
                  </a:buClr>
                  <a:buFont typeface="Wingdings" charset="2"/>
                  <a:buChar char="§"/>
                  <a:defRPr sz="1350" kern="1200">
                    <a:solidFill>
                      <a:schemeClr val="tx1"/>
                    </a:solidFill>
                    <a:latin typeface="Avenir Next Condensed" charset="0"/>
                    <a:ea typeface="Avenir Next Condensed" charset="0"/>
                    <a:cs typeface="Avenir Next Condensed" charset="0"/>
                  </a:defRPr>
                </a:lvl4pPr>
                <a:lvl5pPr marL="1543050" indent="-171450" algn="l" defTabSz="685800" rtl="0" eaLnBrk="1" latinLnBrk="0" hangingPunct="1">
                  <a:lnSpc>
                    <a:spcPct val="90000"/>
                  </a:lnSpc>
                  <a:spcBef>
                    <a:spcPts val="375"/>
                  </a:spcBef>
                  <a:buClr>
                    <a:schemeClr val="accent4"/>
                  </a:buClr>
                  <a:buFont typeface="Wingdings" charset="2"/>
                  <a:buChar char="§"/>
                  <a:defRPr sz="1350" kern="1200">
                    <a:solidFill>
                      <a:schemeClr val="tx1"/>
                    </a:solidFill>
                    <a:latin typeface="Avenir Next Condensed" charset="0"/>
                    <a:ea typeface="Avenir Next Condensed" charset="0"/>
                    <a:cs typeface="Avenir Next Condensed" charset="0"/>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n-US" sz="700" dirty="0">
                    <a:solidFill>
                      <a:schemeClr val="tx1"/>
                    </a:solidFill>
                    <a:latin typeface="Century Gothic" panose="020B0502020202020204" pitchFamily="34" charset="0"/>
                  </a:rPr>
                  <a:t>Pretzel</a:t>
                </a:r>
                <a:endParaRPr lang="en-US" sz="700" b="0" dirty="0">
                  <a:solidFill>
                    <a:schemeClr val="tx1"/>
                  </a:solidFill>
                  <a:latin typeface="Century Gothic" panose="020B0502020202020204" pitchFamily="34" charset="0"/>
                </a:endParaRPr>
              </a:p>
            </p:txBody>
          </p:sp>
        </p:grpSp>
      </p:grpSp>
      <p:cxnSp>
        <p:nvCxnSpPr>
          <p:cNvPr id="10" name="Straight Connector 9">
            <a:extLst>
              <a:ext uri="{FF2B5EF4-FFF2-40B4-BE49-F238E27FC236}">
                <a16:creationId xmlns:a16="http://schemas.microsoft.com/office/drawing/2014/main" id="{B5ED8130-83A7-13B9-1C06-287F7927E138}"/>
              </a:ext>
            </a:extLst>
          </p:cNvPr>
          <p:cNvCxnSpPr>
            <a:cxnSpLocks/>
          </p:cNvCxnSpPr>
          <p:nvPr/>
        </p:nvCxnSpPr>
        <p:spPr>
          <a:xfrm flipH="1" flipV="1">
            <a:off x="2926081" y="1743957"/>
            <a:ext cx="0" cy="2660073"/>
          </a:xfrm>
          <a:prstGeom prst="line">
            <a:avLst/>
          </a:prstGeom>
          <a:ln>
            <a:solidFill>
              <a:srgbClr val="DAD9D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FF4F3D6-FCD5-96F3-F243-5C5305F2483F}"/>
              </a:ext>
            </a:extLst>
          </p:cNvPr>
          <p:cNvCxnSpPr>
            <a:cxnSpLocks/>
          </p:cNvCxnSpPr>
          <p:nvPr/>
        </p:nvCxnSpPr>
        <p:spPr>
          <a:xfrm flipH="1" flipV="1">
            <a:off x="6058347" y="1749493"/>
            <a:ext cx="0" cy="2660073"/>
          </a:xfrm>
          <a:prstGeom prst="line">
            <a:avLst/>
          </a:prstGeom>
          <a:ln>
            <a:solidFill>
              <a:srgbClr val="DAD9D9"/>
            </a:solidFill>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D2B324A3-3890-A19C-257C-B752D40EE089}"/>
              </a:ext>
            </a:extLst>
          </p:cNvPr>
          <p:cNvGrpSpPr/>
          <p:nvPr/>
        </p:nvGrpSpPr>
        <p:grpSpPr>
          <a:xfrm>
            <a:off x="3451244" y="1777190"/>
            <a:ext cx="2081940" cy="2194793"/>
            <a:chOff x="5879229" y="1587656"/>
            <a:chExt cx="2081940" cy="2194793"/>
          </a:xfrm>
        </p:grpSpPr>
        <p:sp>
          <p:nvSpPr>
            <p:cNvPr id="33" name="TextBox 32">
              <a:extLst>
                <a:ext uri="{FF2B5EF4-FFF2-40B4-BE49-F238E27FC236}">
                  <a16:creationId xmlns:a16="http://schemas.microsoft.com/office/drawing/2014/main" id="{75854984-80FC-D594-B090-05558F410C7A}"/>
                </a:ext>
              </a:extLst>
            </p:cNvPr>
            <p:cNvSpPr txBox="1"/>
            <p:nvPr/>
          </p:nvSpPr>
          <p:spPr>
            <a:xfrm>
              <a:off x="5957432" y="2064539"/>
              <a:ext cx="1812780" cy="307777"/>
            </a:xfrm>
            <a:prstGeom prst="rect">
              <a:avLst/>
            </a:prstGeom>
            <a:noFill/>
          </p:spPr>
          <p:txBody>
            <a:bodyPr wrap="square" rtlCol="0">
              <a:spAutoFit/>
            </a:bodyPr>
            <a:lstStyle/>
            <a:p>
              <a:pPr marR="0" algn="ctr" defTabSz="914400" eaLnBrk="1" fontAlgn="auto" latinLnBrk="0" hangingPunct="1">
                <a:lnSpc>
                  <a:spcPct val="100000"/>
                </a:lnSpc>
                <a:spcBef>
                  <a:spcPts val="0"/>
                </a:spcBef>
                <a:spcAft>
                  <a:spcPts val="0"/>
                </a:spcAft>
                <a:buClrTx/>
                <a:buSzTx/>
              </a:pPr>
              <a:r>
                <a:rPr lang="en-US" sz="700" b="1" i="1" dirty="0">
                  <a:solidFill>
                    <a:schemeClr val="accent1"/>
                  </a:solidFill>
                  <a:latin typeface="Century Gothic" panose="020B0502020202020204" pitchFamily="34" charset="0"/>
                  <a:ea typeface="Helvetica Neue Light" charset="0"/>
                  <a:cs typeface="Helvetica Neue Light" charset="0"/>
                </a:rPr>
                <a:t>30%</a:t>
              </a:r>
              <a:r>
                <a:rPr lang="en-US" sz="700" i="1" dirty="0">
                  <a:solidFill>
                    <a:srgbClr val="223BA1"/>
                  </a:solidFill>
                  <a:latin typeface="Century Gothic" panose="020B0502020202020204" pitchFamily="34" charset="0"/>
                  <a:ea typeface="Helvetica Neue Light" charset="0"/>
                  <a:cs typeface="Helvetica Neue Light" charset="0"/>
                </a:rPr>
                <a:t> </a:t>
              </a:r>
              <a:r>
                <a:rPr lang="en-US" sz="700" i="1" dirty="0">
                  <a:latin typeface="Century Gothic" panose="020B0502020202020204" pitchFamily="34" charset="0"/>
                  <a:ea typeface="Helvetica Neue Light" charset="0"/>
                  <a:cs typeface="Helvetica Neue Light" charset="0"/>
                </a:rPr>
                <a:t>rank the Pretzel</a:t>
              </a:r>
            </a:p>
            <a:p>
              <a:pPr marR="0" algn="ctr" defTabSz="914400" eaLnBrk="1" fontAlgn="auto" latinLnBrk="0" hangingPunct="1">
                <a:lnSpc>
                  <a:spcPct val="100000"/>
                </a:lnSpc>
                <a:spcBef>
                  <a:spcPts val="0"/>
                </a:spcBef>
                <a:spcAft>
                  <a:spcPts val="0"/>
                </a:spcAft>
                <a:buClrTx/>
                <a:buSzTx/>
              </a:pPr>
              <a:r>
                <a:rPr lang="en-US" sz="700" i="1" dirty="0">
                  <a:latin typeface="Century Gothic" panose="020B0502020202020204" pitchFamily="34" charset="0"/>
                  <a:ea typeface="Helvetica Neue Light" charset="0"/>
                  <a:cs typeface="Helvetica Neue Light" charset="0"/>
                </a:rPr>
                <a:t>as their </a:t>
              </a:r>
              <a:r>
                <a:rPr lang="en-US" sz="700" b="1" i="1" dirty="0">
                  <a:solidFill>
                    <a:srgbClr val="C00000"/>
                  </a:solidFill>
                  <a:latin typeface="Century Gothic" panose="020B0502020202020204" pitchFamily="34" charset="0"/>
                  <a:ea typeface="Helvetica Neue Light" charset="0"/>
                  <a:cs typeface="Helvetica Neue Light" charset="0"/>
                </a:rPr>
                <a:t>least favorite </a:t>
              </a:r>
              <a:r>
                <a:rPr lang="en-US" sz="700" i="1" dirty="0">
                  <a:latin typeface="Century Gothic" panose="020B0502020202020204" pitchFamily="34" charset="0"/>
                  <a:ea typeface="Helvetica Neue Light" charset="0"/>
                  <a:cs typeface="Helvetica Neue Light" charset="0"/>
                </a:rPr>
                <a:t>piece </a:t>
              </a:r>
            </a:p>
          </p:txBody>
        </p:sp>
        <p:grpSp>
          <p:nvGrpSpPr>
            <p:cNvPr id="34" name="Group 33">
              <a:extLst>
                <a:ext uri="{FF2B5EF4-FFF2-40B4-BE49-F238E27FC236}">
                  <a16:creationId xmlns:a16="http://schemas.microsoft.com/office/drawing/2014/main" id="{FB0A7705-9F74-3E6D-CA06-C5BB8ACA0E58}"/>
                </a:ext>
              </a:extLst>
            </p:cNvPr>
            <p:cNvGrpSpPr/>
            <p:nvPr/>
          </p:nvGrpSpPr>
          <p:grpSpPr>
            <a:xfrm>
              <a:off x="6022641" y="2443093"/>
              <a:ext cx="1938528" cy="200055"/>
              <a:chOff x="2537259" y="1758638"/>
              <a:chExt cx="2006615" cy="200055"/>
            </a:xfrm>
          </p:grpSpPr>
          <p:sp>
            <p:nvSpPr>
              <p:cNvPr id="49" name="Oval 48">
                <a:extLst>
                  <a:ext uri="{FF2B5EF4-FFF2-40B4-BE49-F238E27FC236}">
                    <a16:creationId xmlns:a16="http://schemas.microsoft.com/office/drawing/2014/main" id="{19A291AE-622C-97B5-F2C9-CE1236F6900C}"/>
                  </a:ext>
                </a:extLst>
              </p:cNvPr>
              <p:cNvSpPr>
                <a:spLocks noChangeAspect="1"/>
              </p:cNvSpPr>
              <p:nvPr/>
            </p:nvSpPr>
            <p:spPr>
              <a:xfrm>
                <a:off x="2537259" y="1774920"/>
                <a:ext cx="182880" cy="18288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Century Gothic" panose="020B0502020202020204" pitchFamily="34" charset="0"/>
                  </a:rPr>
                  <a:t>2</a:t>
                </a:r>
              </a:p>
            </p:txBody>
          </p:sp>
          <p:sp>
            <p:nvSpPr>
              <p:cNvPr id="50" name="TextBox 49">
                <a:extLst>
                  <a:ext uri="{FF2B5EF4-FFF2-40B4-BE49-F238E27FC236}">
                    <a16:creationId xmlns:a16="http://schemas.microsoft.com/office/drawing/2014/main" id="{F859C593-4144-72DC-9D67-0753C13EB62E}"/>
                  </a:ext>
                </a:extLst>
              </p:cNvPr>
              <p:cNvSpPr txBox="1"/>
              <p:nvPr/>
            </p:nvSpPr>
            <p:spPr>
              <a:xfrm>
                <a:off x="2715074" y="1758638"/>
                <a:ext cx="1828800" cy="200055"/>
              </a:xfrm>
              <a:prstGeom prst="rect">
                <a:avLst/>
              </a:prstGeom>
              <a:noFill/>
            </p:spPr>
            <p:txBody>
              <a:bodyPr wrap="square" rtlCol="0">
                <a:spAutoFit/>
              </a:bodyPr>
              <a:lstStyle/>
              <a:p>
                <a:pPr marR="0" defTabSz="914400" eaLnBrk="1" fontAlgn="auto" latinLnBrk="0" hangingPunct="1">
                  <a:lnSpc>
                    <a:spcPct val="100000"/>
                  </a:lnSpc>
                  <a:spcBef>
                    <a:spcPts val="0"/>
                  </a:spcBef>
                  <a:spcAft>
                    <a:spcPts val="0"/>
                  </a:spcAft>
                  <a:buClrTx/>
                  <a:buSzTx/>
                </a:pPr>
                <a:r>
                  <a:rPr lang="en-US" sz="700" b="1" dirty="0">
                    <a:latin typeface="Century Gothic" panose="020B0502020202020204" pitchFamily="34" charset="0"/>
                    <a:ea typeface="Helvetica Neue Light" charset="0"/>
                    <a:cs typeface="Helvetica Neue Light" charset="0"/>
                  </a:rPr>
                  <a:t>Stick Pretzel</a:t>
                </a:r>
                <a:r>
                  <a:rPr lang="en-US" sz="700" dirty="0">
                    <a:latin typeface="Century Gothic" panose="020B0502020202020204" pitchFamily="34" charset="0"/>
                    <a:ea typeface="Helvetica Neue Light" charset="0"/>
                    <a:cs typeface="Helvetica Neue Light" charset="0"/>
                  </a:rPr>
                  <a:t>| </a:t>
                </a:r>
                <a:r>
                  <a:rPr lang="en-US" sz="700" b="1" dirty="0">
                    <a:solidFill>
                      <a:schemeClr val="accent1"/>
                    </a:solidFill>
                    <a:latin typeface="Century Gothic" panose="020B0502020202020204" pitchFamily="34" charset="0"/>
                    <a:ea typeface="Helvetica Neue Light" charset="0"/>
                    <a:cs typeface="Helvetica Neue Light" charset="0"/>
                  </a:rPr>
                  <a:t>24</a:t>
                </a:r>
                <a:r>
                  <a:rPr lang="en-US" sz="700" b="1" dirty="0">
                    <a:solidFill>
                      <a:schemeClr val="accent1"/>
                    </a:solidFill>
                    <a:latin typeface="Century Gothic" panose="020B0502020202020204" pitchFamily="34" charset="0"/>
                    <a:ea typeface="Helvetica Neue Light" charset="0"/>
                  </a:rPr>
                  <a:t>% </a:t>
                </a:r>
                <a:r>
                  <a:rPr lang="en-US" sz="700" b="1" dirty="0">
                    <a:solidFill>
                      <a:schemeClr val="accent4">
                        <a:lumMod val="75000"/>
                      </a:schemeClr>
                    </a:solidFill>
                    <a:latin typeface="Century Gothic" panose="020B0502020202020204" pitchFamily="34" charset="0"/>
                    <a:ea typeface="Helvetica Neue Light" charset="0"/>
                  </a:rPr>
                  <a:t>A </a:t>
                </a:r>
                <a:r>
                  <a:rPr lang="en-US" sz="700" dirty="0">
                    <a:latin typeface="Century Gothic" panose="020B0502020202020204" pitchFamily="34" charset="0"/>
                    <a:ea typeface="Helvetica Neue Light" charset="0"/>
                    <a:cs typeface="Helvetica Neue Light" charset="0"/>
                  </a:rPr>
                  <a:t>rank as #5</a:t>
                </a:r>
                <a:endParaRPr lang="en-US" sz="700" b="1" dirty="0">
                  <a:latin typeface="Century Gothic" panose="020B0502020202020204" pitchFamily="34" charset="0"/>
                  <a:ea typeface="Helvetica Neue Light" charset="0"/>
                  <a:cs typeface="Helvetica Neue Light" charset="0"/>
                </a:endParaRPr>
              </a:p>
            </p:txBody>
          </p:sp>
        </p:grpSp>
        <p:grpSp>
          <p:nvGrpSpPr>
            <p:cNvPr id="35" name="Group 34">
              <a:extLst>
                <a:ext uri="{FF2B5EF4-FFF2-40B4-BE49-F238E27FC236}">
                  <a16:creationId xmlns:a16="http://schemas.microsoft.com/office/drawing/2014/main" id="{DFB89740-E908-25F1-41CC-D3E1BD2F531F}"/>
                </a:ext>
              </a:extLst>
            </p:cNvPr>
            <p:cNvGrpSpPr/>
            <p:nvPr/>
          </p:nvGrpSpPr>
          <p:grpSpPr>
            <a:xfrm>
              <a:off x="6022641" y="2822860"/>
              <a:ext cx="1938528" cy="200055"/>
              <a:chOff x="2537259" y="2101806"/>
              <a:chExt cx="2006615" cy="200055"/>
            </a:xfrm>
          </p:grpSpPr>
          <p:sp>
            <p:nvSpPr>
              <p:cNvPr id="47" name="Oval 46">
                <a:extLst>
                  <a:ext uri="{FF2B5EF4-FFF2-40B4-BE49-F238E27FC236}">
                    <a16:creationId xmlns:a16="http://schemas.microsoft.com/office/drawing/2014/main" id="{CBD6A046-F37D-A8D9-B87C-E1AF95D1F093}"/>
                  </a:ext>
                </a:extLst>
              </p:cNvPr>
              <p:cNvSpPr>
                <a:spLocks noChangeAspect="1"/>
              </p:cNvSpPr>
              <p:nvPr/>
            </p:nvSpPr>
            <p:spPr>
              <a:xfrm>
                <a:off x="2537259" y="2118088"/>
                <a:ext cx="182880" cy="18288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Century Gothic" panose="020B0502020202020204" pitchFamily="34" charset="0"/>
                  </a:rPr>
                  <a:t>3</a:t>
                </a:r>
              </a:p>
            </p:txBody>
          </p:sp>
          <p:sp>
            <p:nvSpPr>
              <p:cNvPr id="48" name="TextBox 47">
                <a:extLst>
                  <a:ext uri="{FF2B5EF4-FFF2-40B4-BE49-F238E27FC236}">
                    <a16:creationId xmlns:a16="http://schemas.microsoft.com/office/drawing/2014/main" id="{645A1DB2-24C1-EC0D-268D-BA1548FA367F}"/>
                  </a:ext>
                </a:extLst>
              </p:cNvPr>
              <p:cNvSpPr txBox="1"/>
              <p:nvPr/>
            </p:nvSpPr>
            <p:spPr>
              <a:xfrm>
                <a:off x="2715074" y="2101806"/>
                <a:ext cx="1828800" cy="200055"/>
              </a:xfrm>
              <a:prstGeom prst="rect">
                <a:avLst/>
              </a:prstGeom>
              <a:noFill/>
            </p:spPr>
            <p:txBody>
              <a:bodyPr wrap="square" rtlCol="0">
                <a:spAutoFit/>
              </a:bodyPr>
              <a:lstStyle/>
              <a:p>
                <a:pPr lvl="0" defTabSz="914400"/>
                <a:r>
                  <a:rPr lang="en-US" sz="700" b="1" dirty="0">
                    <a:latin typeface="Century Gothic" panose="020B0502020202020204" pitchFamily="34" charset="0"/>
                    <a:ea typeface="Helvetica Neue Light" charset="0"/>
                    <a:cs typeface="Helvetica Neue Light" charset="0"/>
                  </a:rPr>
                  <a:t>Bread Squiggle </a:t>
                </a:r>
                <a:r>
                  <a:rPr lang="en-US" sz="700" dirty="0">
                    <a:solidFill>
                      <a:srgbClr val="303030"/>
                    </a:solidFill>
                    <a:latin typeface="Century Gothic" panose="020B0502020202020204" pitchFamily="34" charset="0"/>
                    <a:ea typeface="Helvetica Neue Light" charset="0"/>
                    <a:cs typeface="Helvetica Neue Light" charset="0"/>
                  </a:rPr>
                  <a:t>| </a:t>
                </a:r>
                <a:r>
                  <a:rPr lang="en-US" sz="700" b="1" dirty="0">
                    <a:solidFill>
                      <a:schemeClr val="accent1"/>
                    </a:solidFill>
                    <a:latin typeface="Century Gothic" panose="020B0502020202020204" pitchFamily="34" charset="0"/>
                    <a:ea typeface="Helvetica Neue Light" charset="0"/>
                  </a:rPr>
                  <a:t>18%</a:t>
                </a:r>
                <a:r>
                  <a:rPr lang="en-US" sz="700" b="1" dirty="0">
                    <a:solidFill>
                      <a:srgbClr val="223BA1"/>
                    </a:solidFill>
                    <a:latin typeface="Century Gothic" panose="020B0502020202020204" pitchFamily="34" charset="0"/>
                    <a:ea typeface="Helvetica Neue Light" charset="0"/>
                  </a:rPr>
                  <a:t> </a:t>
                </a:r>
                <a:r>
                  <a:rPr lang="en-US" sz="700" dirty="0">
                    <a:solidFill>
                      <a:srgbClr val="303030"/>
                    </a:solidFill>
                    <a:latin typeface="Century Gothic" panose="020B0502020202020204" pitchFamily="34" charset="0"/>
                    <a:ea typeface="Helvetica Neue Light" charset="0"/>
                    <a:cs typeface="Helvetica Neue Light" charset="0"/>
                  </a:rPr>
                  <a:t>rank as #5</a:t>
                </a:r>
                <a:endParaRPr lang="en-US" sz="700" b="1" dirty="0">
                  <a:solidFill>
                    <a:srgbClr val="303030"/>
                  </a:solidFill>
                  <a:latin typeface="Century Gothic" panose="020B0502020202020204" pitchFamily="34" charset="0"/>
                  <a:ea typeface="Helvetica Neue Light" charset="0"/>
                  <a:cs typeface="Helvetica Neue Light" charset="0"/>
                </a:endParaRPr>
              </a:p>
            </p:txBody>
          </p:sp>
        </p:grpSp>
        <p:grpSp>
          <p:nvGrpSpPr>
            <p:cNvPr id="36" name="Group 35">
              <a:extLst>
                <a:ext uri="{FF2B5EF4-FFF2-40B4-BE49-F238E27FC236}">
                  <a16:creationId xmlns:a16="http://schemas.microsoft.com/office/drawing/2014/main" id="{E43B65DF-6233-2466-702D-715752FDCF52}"/>
                </a:ext>
              </a:extLst>
            </p:cNvPr>
            <p:cNvGrpSpPr/>
            <p:nvPr/>
          </p:nvGrpSpPr>
          <p:grpSpPr>
            <a:xfrm>
              <a:off x="6022641" y="3202627"/>
              <a:ext cx="1938528" cy="200055"/>
              <a:chOff x="2537259" y="2444974"/>
              <a:chExt cx="2066549" cy="200055"/>
            </a:xfrm>
          </p:grpSpPr>
          <p:sp>
            <p:nvSpPr>
              <p:cNvPr id="45" name="Oval 44">
                <a:extLst>
                  <a:ext uri="{FF2B5EF4-FFF2-40B4-BE49-F238E27FC236}">
                    <a16:creationId xmlns:a16="http://schemas.microsoft.com/office/drawing/2014/main" id="{B58FF60D-05F7-CF36-C69C-146558610D64}"/>
                  </a:ext>
                </a:extLst>
              </p:cNvPr>
              <p:cNvSpPr>
                <a:spLocks noChangeAspect="1"/>
              </p:cNvSpPr>
              <p:nvPr/>
            </p:nvSpPr>
            <p:spPr>
              <a:xfrm>
                <a:off x="2537259" y="2461256"/>
                <a:ext cx="182880" cy="18288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Century Gothic" panose="020B0502020202020204" pitchFamily="34" charset="0"/>
                  </a:rPr>
                  <a:t>4</a:t>
                </a:r>
              </a:p>
            </p:txBody>
          </p:sp>
          <p:sp>
            <p:nvSpPr>
              <p:cNvPr id="46" name="TextBox 45">
                <a:extLst>
                  <a:ext uri="{FF2B5EF4-FFF2-40B4-BE49-F238E27FC236}">
                    <a16:creationId xmlns:a16="http://schemas.microsoft.com/office/drawing/2014/main" id="{EBDF03D0-84B7-D5EE-D3E8-03C0F215081C}"/>
                  </a:ext>
                </a:extLst>
              </p:cNvPr>
              <p:cNvSpPr txBox="1"/>
              <p:nvPr/>
            </p:nvSpPr>
            <p:spPr>
              <a:xfrm>
                <a:off x="2715074" y="2444974"/>
                <a:ext cx="1888734" cy="200055"/>
              </a:xfrm>
              <a:prstGeom prst="rect">
                <a:avLst/>
              </a:prstGeom>
              <a:noFill/>
            </p:spPr>
            <p:txBody>
              <a:bodyPr wrap="square" rtlCol="0">
                <a:spAutoFit/>
              </a:bodyPr>
              <a:lstStyle/>
              <a:p>
                <a:pPr lvl="0" defTabSz="914400"/>
                <a:r>
                  <a:rPr lang="en-US" sz="700" b="1" dirty="0">
                    <a:latin typeface="Century Gothic" panose="020B0502020202020204" pitchFamily="34" charset="0"/>
                    <a:ea typeface="Helvetica Neue Light" charset="0"/>
                    <a:cs typeface="Helvetica Neue Light" charset="0"/>
                  </a:rPr>
                  <a:t>Rye Chip</a:t>
                </a:r>
                <a:r>
                  <a:rPr lang="en-US" sz="700" dirty="0">
                    <a:solidFill>
                      <a:srgbClr val="303030"/>
                    </a:solidFill>
                    <a:latin typeface="Century Gothic" panose="020B0502020202020204" pitchFamily="34" charset="0"/>
                    <a:ea typeface="Helvetica Neue Light" charset="0"/>
                    <a:cs typeface="Helvetica Neue Light" charset="0"/>
                  </a:rPr>
                  <a:t>|</a:t>
                </a:r>
                <a:r>
                  <a:rPr lang="en-US" sz="700" dirty="0">
                    <a:solidFill>
                      <a:srgbClr val="303030"/>
                    </a:solidFill>
                    <a:latin typeface="Century Gothic" panose="020B0502020202020204" pitchFamily="34" charset="0"/>
                    <a:ea typeface="Helvetica Neue Light" charset="0"/>
                  </a:rPr>
                  <a:t> </a:t>
                </a:r>
                <a:r>
                  <a:rPr lang="en-US" sz="700" b="1" dirty="0">
                    <a:solidFill>
                      <a:schemeClr val="accent1"/>
                    </a:solidFill>
                    <a:latin typeface="Century Gothic" panose="020B0502020202020204" pitchFamily="34" charset="0"/>
                    <a:ea typeface="Helvetica Neue Light" charset="0"/>
                  </a:rPr>
                  <a:t>15%</a:t>
                </a:r>
                <a:r>
                  <a:rPr lang="en-US" sz="700" b="1" dirty="0">
                    <a:solidFill>
                      <a:srgbClr val="223BA1"/>
                    </a:solidFill>
                    <a:latin typeface="Century Gothic" panose="020B0502020202020204" pitchFamily="34" charset="0"/>
                    <a:ea typeface="Helvetica Neue Light" charset="0"/>
                  </a:rPr>
                  <a:t> </a:t>
                </a:r>
                <a:r>
                  <a:rPr lang="en-US" sz="700" dirty="0">
                    <a:latin typeface="Century Gothic" panose="020B0502020202020204" pitchFamily="34" charset="0"/>
                    <a:ea typeface="Helvetica Neue Light" charset="0"/>
                  </a:rPr>
                  <a:t>rank</a:t>
                </a:r>
                <a:r>
                  <a:rPr lang="en-US" sz="700" dirty="0">
                    <a:solidFill>
                      <a:srgbClr val="303030"/>
                    </a:solidFill>
                    <a:latin typeface="Century Gothic" panose="020B0502020202020204" pitchFamily="34" charset="0"/>
                    <a:ea typeface="Helvetica Neue Light" charset="0"/>
                  </a:rPr>
                  <a:t> </a:t>
                </a:r>
                <a:r>
                  <a:rPr lang="en-US" sz="700" dirty="0">
                    <a:solidFill>
                      <a:srgbClr val="303030"/>
                    </a:solidFill>
                    <a:latin typeface="Century Gothic" panose="020B0502020202020204" pitchFamily="34" charset="0"/>
                    <a:ea typeface="Helvetica Neue Light" charset="0"/>
                    <a:cs typeface="Helvetica Neue Light" charset="0"/>
                  </a:rPr>
                  <a:t>as #5</a:t>
                </a:r>
                <a:endParaRPr lang="en-US" sz="700" b="1" dirty="0">
                  <a:solidFill>
                    <a:srgbClr val="303030"/>
                  </a:solidFill>
                  <a:latin typeface="Century Gothic" panose="020B0502020202020204" pitchFamily="34" charset="0"/>
                  <a:ea typeface="Helvetica Neue Light" charset="0"/>
                  <a:cs typeface="Helvetica Neue Light" charset="0"/>
                </a:endParaRPr>
              </a:p>
            </p:txBody>
          </p:sp>
        </p:grpSp>
        <p:grpSp>
          <p:nvGrpSpPr>
            <p:cNvPr id="37" name="Group 36">
              <a:extLst>
                <a:ext uri="{FF2B5EF4-FFF2-40B4-BE49-F238E27FC236}">
                  <a16:creationId xmlns:a16="http://schemas.microsoft.com/office/drawing/2014/main" id="{163AFFCE-37A8-E018-4658-AC7A4B443CEB}"/>
                </a:ext>
              </a:extLst>
            </p:cNvPr>
            <p:cNvGrpSpPr/>
            <p:nvPr/>
          </p:nvGrpSpPr>
          <p:grpSpPr>
            <a:xfrm>
              <a:off x="6022641" y="3582394"/>
              <a:ext cx="1938528" cy="200055"/>
              <a:chOff x="2537259" y="2788142"/>
              <a:chExt cx="2006615" cy="200055"/>
            </a:xfrm>
          </p:grpSpPr>
          <p:sp>
            <p:nvSpPr>
              <p:cNvPr id="43" name="Oval 42">
                <a:extLst>
                  <a:ext uri="{FF2B5EF4-FFF2-40B4-BE49-F238E27FC236}">
                    <a16:creationId xmlns:a16="http://schemas.microsoft.com/office/drawing/2014/main" id="{7DBEA614-1718-C2F3-1C55-228338BAAE53}"/>
                  </a:ext>
                </a:extLst>
              </p:cNvPr>
              <p:cNvSpPr>
                <a:spLocks noChangeAspect="1"/>
              </p:cNvSpPr>
              <p:nvPr/>
            </p:nvSpPr>
            <p:spPr>
              <a:xfrm>
                <a:off x="2537259" y="2804424"/>
                <a:ext cx="182880" cy="18288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Century Gothic" panose="020B0502020202020204" pitchFamily="34" charset="0"/>
                  </a:rPr>
                  <a:t>5</a:t>
                </a:r>
              </a:p>
            </p:txBody>
          </p:sp>
          <p:sp>
            <p:nvSpPr>
              <p:cNvPr id="44" name="TextBox 43">
                <a:extLst>
                  <a:ext uri="{FF2B5EF4-FFF2-40B4-BE49-F238E27FC236}">
                    <a16:creationId xmlns:a16="http://schemas.microsoft.com/office/drawing/2014/main" id="{B278A315-6EAD-C662-F1B2-5DDA26298781}"/>
                  </a:ext>
                </a:extLst>
              </p:cNvPr>
              <p:cNvSpPr txBox="1"/>
              <p:nvPr/>
            </p:nvSpPr>
            <p:spPr>
              <a:xfrm>
                <a:off x="2715074" y="2788142"/>
                <a:ext cx="1828800" cy="200055"/>
              </a:xfrm>
              <a:prstGeom prst="rect">
                <a:avLst/>
              </a:prstGeom>
              <a:noFill/>
            </p:spPr>
            <p:txBody>
              <a:bodyPr wrap="square" rtlCol="0">
                <a:spAutoFit/>
              </a:bodyPr>
              <a:lstStyle/>
              <a:p>
                <a:pPr lvl="0" defTabSz="914400"/>
                <a:r>
                  <a:rPr lang="en-US" sz="700" b="1" dirty="0">
                    <a:latin typeface="Century Gothic" panose="020B0502020202020204" pitchFamily="34" charset="0"/>
                    <a:ea typeface="Helvetica Neue Light" charset="0"/>
                    <a:cs typeface="Helvetica Neue Light" charset="0"/>
                  </a:rPr>
                  <a:t>Breadstick</a:t>
                </a:r>
                <a:r>
                  <a:rPr lang="en-US" sz="700" dirty="0">
                    <a:solidFill>
                      <a:srgbClr val="303030"/>
                    </a:solidFill>
                    <a:latin typeface="Century Gothic" panose="020B0502020202020204" pitchFamily="34" charset="0"/>
                    <a:ea typeface="Helvetica Neue Light" charset="0"/>
                    <a:cs typeface="Helvetica Neue Light" charset="0"/>
                  </a:rPr>
                  <a:t>| </a:t>
                </a:r>
                <a:r>
                  <a:rPr lang="en-US" sz="700" b="1" dirty="0">
                    <a:solidFill>
                      <a:schemeClr val="accent1"/>
                    </a:solidFill>
                    <a:latin typeface="Century Gothic" panose="020B0502020202020204" pitchFamily="34" charset="0"/>
                    <a:ea typeface="Helvetica Neue Light" charset="0"/>
                    <a:cs typeface="Helvetica Neue Light" charset="0"/>
                  </a:rPr>
                  <a:t>11%</a:t>
                </a:r>
                <a:r>
                  <a:rPr lang="en-US" sz="700" b="1" dirty="0">
                    <a:solidFill>
                      <a:srgbClr val="223BA1"/>
                    </a:solidFill>
                    <a:latin typeface="Century Gothic" panose="020B0502020202020204" pitchFamily="34" charset="0"/>
                    <a:ea typeface="Helvetica Neue Light" charset="0"/>
                    <a:cs typeface="Helvetica Neue Light" charset="0"/>
                  </a:rPr>
                  <a:t> </a:t>
                </a:r>
                <a:r>
                  <a:rPr lang="en-US" sz="700" dirty="0">
                    <a:solidFill>
                      <a:srgbClr val="303030"/>
                    </a:solidFill>
                    <a:latin typeface="Century Gothic" panose="020B0502020202020204" pitchFamily="34" charset="0"/>
                    <a:ea typeface="Helvetica Neue Light" charset="0"/>
                    <a:cs typeface="Helvetica Neue Light" charset="0"/>
                  </a:rPr>
                  <a:t>rank as #5</a:t>
                </a:r>
                <a:endParaRPr lang="en-US" sz="700" b="1" dirty="0">
                  <a:solidFill>
                    <a:srgbClr val="303030"/>
                  </a:solidFill>
                  <a:latin typeface="Century Gothic" panose="020B0502020202020204" pitchFamily="34" charset="0"/>
                  <a:ea typeface="Helvetica Neue Light" charset="0"/>
                  <a:cs typeface="Helvetica Neue Light" charset="0"/>
                </a:endParaRPr>
              </a:p>
            </p:txBody>
          </p:sp>
        </p:grpSp>
        <p:grpSp>
          <p:nvGrpSpPr>
            <p:cNvPr id="38" name="Group 37">
              <a:extLst>
                <a:ext uri="{FF2B5EF4-FFF2-40B4-BE49-F238E27FC236}">
                  <a16:creationId xmlns:a16="http://schemas.microsoft.com/office/drawing/2014/main" id="{7EDF5740-DA75-D727-AC85-ADB97D772923}"/>
                </a:ext>
              </a:extLst>
            </p:cNvPr>
            <p:cNvGrpSpPr/>
            <p:nvPr/>
          </p:nvGrpSpPr>
          <p:grpSpPr>
            <a:xfrm>
              <a:off x="5879229" y="1587656"/>
              <a:ext cx="1413594" cy="457201"/>
              <a:chOff x="5879229" y="1597774"/>
              <a:chExt cx="1413594" cy="457201"/>
            </a:xfrm>
          </p:grpSpPr>
          <p:pic>
            <p:nvPicPr>
              <p:cNvPr id="39" name="Picture 38">
                <a:extLst>
                  <a:ext uri="{FF2B5EF4-FFF2-40B4-BE49-F238E27FC236}">
                    <a16:creationId xmlns:a16="http://schemas.microsoft.com/office/drawing/2014/main" id="{C34554A7-37B0-0F13-90DF-914C667545E5}"/>
                  </a:ext>
                </a:extLst>
              </p:cNvPr>
              <p:cNvPicPr>
                <a:picLocks noChangeAspect="1"/>
              </p:cNvPicPr>
              <p:nvPr/>
            </p:nvPicPr>
            <p:blipFill>
              <a:blip r:embed="rId3"/>
              <a:stretch>
                <a:fillRect/>
              </a:stretch>
            </p:blipFill>
            <p:spPr>
              <a:xfrm>
                <a:off x="5879229" y="1597774"/>
                <a:ext cx="457201" cy="457201"/>
              </a:xfrm>
              <a:prstGeom prst="rect">
                <a:avLst/>
              </a:prstGeom>
            </p:spPr>
          </p:pic>
          <p:sp>
            <p:nvSpPr>
              <p:cNvPr id="41" name="Text Placeholder 2">
                <a:extLst>
                  <a:ext uri="{FF2B5EF4-FFF2-40B4-BE49-F238E27FC236}">
                    <a16:creationId xmlns:a16="http://schemas.microsoft.com/office/drawing/2014/main" id="{71497574-F499-CFEE-B57B-464E4BE66DB1}"/>
                  </a:ext>
                </a:extLst>
              </p:cNvPr>
              <p:cNvSpPr txBox="1">
                <a:spLocks/>
              </p:cNvSpPr>
              <p:nvPr/>
            </p:nvSpPr>
            <p:spPr>
              <a:xfrm>
                <a:off x="6317292" y="1631007"/>
                <a:ext cx="975531" cy="390734"/>
              </a:xfrm>
              <a:prstGeom prst="rect">
                <a:avLst/>
              </a:prstGeom>
              <a:noFill/>
              <a:ln w="12700">
                <a:noFill/>
              </a:ln>
            </p:spPr>
            <p:txBody>
              <a:bodyPr vert="horz" lIns="91440" tIns="45720" rIns="91440" bIns="45720" rtlCol="0" anchor="ctr">
                <a:noAutofit/>
              </a:bodyPr>
              <a:lstStyle>
                <a:lvl1pPr marL="0" indent="0" algn="ctr" defTabSz="685800" rtl="0" eaLnBrk="1" latinLnBrk="0" hangingPunct="1">
                  <a:lnSpc>
                    <a:spcPct val="90000"/>
                  </a:lnSpc>
                  <a:spcBef>
                    <a:spcPts val="750"/>
                  </a:spcBef>
                  <a:buClr>
                    <a:schemeClr val="accent4"/>
                  </a:buClr>
                  <a:buFont typeface="Wingdings" charset="2"/>
                  <a:buNone/>
                  <a:defRPr sz="2100" b="1" kern="1200">
                    <a:solidFill>
                      <a:schemeClr val="accent4"/>
                    </a:solidFill>
                    <a:latin typeface="Avenir Next Condensed" charset="0"/>
                    <a:ea typeface="Avenir Next Condensed" charset="0"/>
                    <a:cs typeface="Avenir Next Condensed" charset="0"/>
                  </a:defRPr>
                </a:lvl1pPr>
                <a:lvl2pPr marL="514350" indent="-171450" algn="l" defTabSz="685800" rtl="0" eaLnBrk="1" latinLnBrk="0" hangingPunct="1">
                  <a:lnSpc>
                    <a:spcPct val="90000"/>
                  </a:lnSpc>
                  <a:spcBef>
                    <a:spcPts val="375"/>
                  </a:spcBef>
                  <a:buClr>
                    <a:schemeClr val="accent4"/>
                  </a:buClr>
                  <a:buFont typeface="Wingdings" charset="2"/>
                  <a:buChar char="§"/>
                  <a:defRPr sz="1800" kern="1200">
                    <a:solidFill>
                      <a:schemeClr val="tx1"/>
                    </a:solidFill>
                    <a:latin typeface="Avenir Next Condensed" charset="0"/>
                    <a:ea typeface="Avenir Next Condensed" charset="0"/>
                    <a:cs typeface="Avenir Next Condensed" charset="0"/>
                  </a:defRPr>
                </a:lvl2pPr>
                <a:lvl3pPr marL="857250" indent="-171450" algn="l" defTabSz="685800" rtl="0" eaLnBrk="1" latinLnBrk="0" hangingPunct="1">
                  <a:lnSpc>
                    <a:spcPct val="90000"/>
                  </a:lnSpc>
                  <a:spcBef>
                    <a:spcPts val="375"/>
                  </a:spcBef>
                  <a:buClr>
                    <a:schemeClr val="accent4"/>
                  </a:buClr>
                  <a:buFont typeface="Wingdings" charset="2"/>
                  <a:buChar char="§"/>
                  <a:defRPr sz="1500" kern="1200">
                    <a:solidFill>
                      <a:schemeClr val="tx1"/>
                    </a:solidFill>
                    <a:latin typeface="Avenir Next Condensed" charset="0"/>
                    <a:ea typeface="Avenir Next Condensed" charset="0"/>
                    <a:cs typeface="Avenir Next Condensed" charset="0"/>
                  </a:defRPr>
                </a:lvl3pPr>
                <a:lvl4pPr marL="1200150" indent="-171450" algn="l" defTabSz="685800" rtl="0" eaLnBrk="1" latinLnBrk="0" hangingPunct="1">
                  <a:lnSpc>
                    <a:spcPct val="90000"/>
                  </a:lnSpc>
                  <a:spcBef>
                    <a:spcPts val="375"/>
                  </a:spcBef>
                  <a:buClr>
                    <a:schemeClr val="accent4"/>
                  </a:buClr>
                  <a:buFont typeface="Wingdings" charset="2"/>
                  <a:buChar char="§"/>
                  <a:defRPr sz="1350" kern="1200">
                    <a:solidFill>
                      <a:schemeClr val="tx1"/>
                    </a:solidFill>
                    <a:latin typeface="Avenir Next Condensed" charset="0"/>
                    <a:ea typeface="Avenir Next Condensed" charset="0"/>
                    <a:cs typeface="Avenir Next Condensed" charset="0"/>
                  </a:defRPr>
                </a:lvl4pPr>
                <a:lvl5pPr marL="1543050" indent="-171450" algn="l" defTabSz="685800" rtl="0" eaLnBrk="1" latinLnBrk="0" hangingPunct="1">
                  <a:lnSpc>
                    <a:spcPct val="90000"/>
                  </a:lnSpc>
                  <a:spcBef>
                    <a:spcPts val="375"/>
                  </a:spcBef>
                  <a:buClr>
                    <a:schemeClr val="accent4"/>
                  </a:buClr>
                  <a:buFont typeface="Wingdings" charset="2"/>
                  <a:buChar char="§"/>
                  <a:defRPr sz="1350" kern="1200">
                    <a:solidFill>
                      <a:schemeClr val="tx1"/>
                    </a:solidFill>
                    <a:latin typeface="Avenir Next Condensed" charset="0"/>
                    <a:ea typeface="Avenir Next Condensed" charset="0"/>
                    <a:cs typeface="Avenir Next Condensed" charset="0"/>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n-US" sz="700" dirty="0">
                    <a:solidFill>
                      <a:schemeClr val="tx1"/>
                    </a:solidFill>
                    <a:latin typeface="Century Gothic" panose="020B0502020202020204" pitchFamily="34" charset="0"/>
                  </a:rPr>
                  <a:t>Pretzel</a:t>
                </a:r>
                <a:endParaRPr lang="en-US" sz="700" b="0" dirty="0">
                  <a:solidFill>
                    <a:schemeClr val="tx1"/>
                  </a:solidFill>
                  <a:latin typeface="Century Gothic" panose="020B0502020202020204" pitchFamily="34" charset="0"/>
                </a:endParaRPr>
              </a:p>
            </p:txBody>
          </p:sp>
        </p:grpSp>
      </p:grpSp>
      <p:grpSp>
        <p:nvGrpSpPr>
          <p:cNvPr id="59" name="Group 58">
            <a:extLst>
              <a:ext uri="{FF2B5EF4-FFF2-40B4-BE49-F238E27FC236}">
                <a16:creationId xmlns:a16="http://schemas.microsoft.com/office/drawing/2014/main" id="{6DA3D46E-343A-DDFA-A97D-22A82989D99C}"/>
              </a:ext>
            </a:extLst>
          </p:cNvPr>
          <p:cNvGrpSpPr/>
          <p:nvPr/>
        </p:nvGrpSpPr>
        <p:grpSpPr>
          <a:xfrm>
            <a:off x="518364" y="1777190"/>
            <a:ext cx="2081940" cy="2194793"/>
            <a:chOff x="5879229" y="1587656"/>
            <a:chExt cx="2081940" cy="2194793"/>
          </a:xfrm>
        </p:grpSpPr>
        <p:sp>
          <p:nvSpPr>
            <p:cNvPr id="60" name="TextBox 59">
              <a:extLst>
                <a:ext uri="{FF2B5EF4-FFF2-40B4-BE49-F238E27FC236}">
                  <a16:creationId xmlns:a16="http://schemas.microsoft.com/office/drawing/2014/main" id="{F1B6BDA0-E50C-3DC5-F7D6-86347429222A}"/>
                </a:ext>
              </a:extLst>
            </p:cNvPr>
            <p:cNvSpPr txBox="1"/>
            <p:nvPr/>
          </p:nvSpPr>
          <p:spPr>
            <a:xfrm>
              <a:off x="5957432" y="2064539"/>
              <a:ext cx="1812780" cy="307777"/>
            </a:xfrm>
            <a:prstGeom prst="rect">
              <a:avLst/>
            </a:prstGeom>
            <a:noFill/>
          </p:spPr>
          <p:txBody>
            <a:bodyPr wrap="square" rtlCol="0">
              <a:spAutoFit/>
            </a:bodyPr>
            <a:lstStyle/>
            <a:p>
              <a:pPr marR="0" algn="ctr" defTabSz="914400" eaLnBrk="1" fontAlgn="auto" latinLnBrk="0" hangingPunct="1">
                <a:lnSpc>
                  <a:spcPct val="100000"/>
                </a:lnSpc>
                <a:spcBef>
                  <a:spcPts val="0"/>
                </a:spcBef>
                <a:spcAft>
                  <a:spcPts val="0"/>
                </a:spcAft>
                <a:buClrTx/>
                <a:buSzTx/>
              </a:pPr>
              <a:r>
                <a:rPr lang="en-US" sz="700" b="1" i="1" dirty="0">
                  <a:solidFill>
                    <a:schemeClr val="accent4">
                      <a:lumMod val="75000"/>
                    </a:schemeClr>
                  </a:solidFill>
                  <a:latin typeface="Century Gothic" panose="020B0502020202020204" pitchFamily="34" charset="0"/>
                  <a:ea typeface="Helvetica Neue Light" charset="0"/>
                  <a:cs typeface="Helvetica Neue Light" charset="0"/>
                </a:rPr>
                <a:t>31%</a:t>
              </a:r>
              <a:r>
                <a:rPr lang="en-US" sz="700" i="1" dirty="0">
                  <a:solidFill>
                    <a:srgbClr val="223BA1"/>
                  </a:solidFill>
                  <a:latin typeface="Century Gothic" panose="020B0502020202020204" pitchFamily="34" charset="0"/>
                  <a:ea typeface="Helvetica Neue Light" charset="0"/>
                  <a:cs typeface="Helvetica Neue Light" charset="0"/>
                </a:rPr>
                <a:t> </a:t>
              </a:r>
              <a:r>
                <a:rPr lang="en-US" sz="700" i="1" dirty="0">
                  <a:latin typeface="Century Gothic" panose="020B0502020202020204" pitchFamily="34" charset="0"/>
                  <a:ea typeface="Helvetica Neue Light" charset="0"/>
                  <a:cs typeface="Helvetica Neue Light" charset="0"/>
                </a:rPr>
                <a:t>rank the Pretzel</a:t>
              </a:r>
            </a:p>
            <a:p>
              <a:pPr marR="0" algn="ctr" defTabSz="914400" eaLnBrk="1" fontAlgn="auto" latinLnBrk="0" hangingPunct="1">
                <a:lnSpc>
                  <a:spcPct val="100000"/>
                </a:lnSpc>
                <a:spcBef>
                  <a:spcPts val="0"/>
                </a:spcBef>
                <a:spcAft>
                  <a:spcPts val="0"/>
                </a:spcAft>
                <a:buClrTx/>
                <a:buSzTx/>
              </a:pPr>
              <a:r>
                <a:rPr lang="en-US" sz="700" i="1" dirty="0">
                  <a:latin typeface="Century Gothic" panose="020B0502020202020204" pitchFamily="34" charset="0"/>
                  <a:ea typeface="Helvetica Neue Light" charset="0"/>
                  <a:cs typeface="Helvetica Neue Light" charset="0"/>
                </a:rPr>
                <a:t>as their </a:t>
              </a:r>
              <a:r>
                <a:rPr lang="en-US" sz="700" b="1" i="1" dirty="0">
                  <a:solidFill>
                    <a:srgbClr val="C00000"/>
                  </a:solidFill>
                  <a:latin typeface="Century Gothic" panose="020B0502020202020204" pitchFamily="34" charset="0"/>
                  <a:ea typeface="Helvetica Neue Light" charset="0"/>
                  <a:cs typeface="Helvetica Neue Light" charset="0"/>
                </a:rPr>
                <a:t>least favorite </a:t>
              </a:r>
              <a:r>
                <a:rPr lang="en-US" sz="700" i="1" dirty="0">
                  <a:latin typeface="Century Gothic" panose="020B0502020202020204" pitchFamily="34" charset="0"/>
                  <a:ea typeface="Helvetica Neue Light" charset="0"/>
                  <a:cs typeface="Helvetica Neue Light" charset="0"/>
                </a:rPr>
                <a:t>piece </a:t>
              </a:r>
            </a:p>
          </p:txBody>
        </p:sp>
        <p:grpSp>
          <p:nvGrpSpPr>
            <p:cNvPr id="66" name="Group 65">
              <a:extLst>
                <a:ext uri="{FF2B5EF4-FFF2-40B4-BE49-F238E27FC236}">
                  <a16:creationId xmlns:a16="http://schemas.microsoft.com/office/drawing/2014/main" id="{194CD8BA-4DC3-769B-C615-0FD0FB1E9153}"/>
                </a:ext>
              </a:extLst>
            </p:cNvPr>
            <p:cNvGrpSpPr/>
            <p:nvPr/>
          </p:nvGrpSpPr>
          <p:grpSpPr>
            <a:xfrm>
              <a:off x="6022641" y="2443093"/>
              <a:ext cx="1938528" cy="200055"/>
              <a:chOff x="2537259" y="1758638"/>
              <a:chExt cx="2006615" cy="200055"/>
            </a:xfrm>
          </p:grpSpPr>
          <p:sp>
            <p:nvSpPr>
              <p:cNvPr id="117" name="Oval 116">
                <a:extLst>
                  <a:ext uri="{FF2B5EF4-FFF2-40B4-BE49-F238E27FC236}">
                    <a16:creationId xmlns:a16="http://schemas.microsoft.com/office/drawing/2014/main" id="{8A1CE5D4-C6A8-8D0A-A3D6-EDBEBE0961EE}"/>
                  </a:ext>
                </a:extLst>
              </p:cNvPr>
              <p:cNvSpPr>
                <a:spLocks noChangeAspect="1"/>
              </p:cNvSpPr>
              <p:nvPr/>
            </p:nvSpPr>
            <p:spPr>
              <a:xfrm>
                <a:off x="2537259" y="1774920"/>
                <a:ext cx="182880" cy="18288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Century Gothic" panose="020B0502020202020204" pitchFamily="34" charset="0"/>
                  </a:rPr>
                  <a:t>2</a:t>
                </a:r>
              </a:p>
            </p:txBody>
          </p:sp>
          <p:sp>
            <p:nvSpPr>
              <p:cNvPr id="118" name="TextBox 117">
                <a:extLst>
                  <a:ext uri="{FF2B5EF4-FFF2-40B4-BE49-F238E27FC236}">
                    <a16:creationId xmlns:a16="http://schemas.microsoft.com/office/drawing/2014/main" id="{C6B672E7-3877-2329-CC67-3EF3558F9060}"/>
                  </a:ext>
                </a:extLst>
              </p:cNvPr>
              <p:cNvSpPr txBox="1"/>
              <p:nvPr/>
            </p:nvSpPr>
            <p:spPr>
              <a:xfrm>
                <a:off x="2715074" y="1758638"/>
                <a:ext cx="1828800" cy="200055"/>
              </a:xfrm>
              <a:prstGeom prst="rect">
                <a:avLst/>
              </a:prstGeom>
              <a:noFill/>
            </p:spPr>
            <p:txBody>
              <a:bodyPr wrap="square" rtlCol="0">
                <a:spAutoFit/>
              </a:bodyPr>
              <a:lstStyle/>
              <a:p>
                <a:pPr marR="0" defTabSz="914400" eaLnBrk="1" fontAlgn="auto" latinLnBrk="0" hangingPunct="1">
                  <a:lnSpc>
                    <a:spcPct val="100000"/>
                  </a:lnSpc>
                  <a:spcBef>
                    <a:spcPts val="0"/>
                  </a:spcBef>
                  <a:spcAft>
                    <a:spcPts val="0"/>
                  </a:spcAft>
                  <a:buClrTx/>
                  <a:buSzTx/>
                </a:pPr>
                <a:r>
                  <a:rPr lang="en-US" sz="700" b="1" dirty="0">
                    <a:latin typeface="Century Gothic" panose="020B0502020202020204" pitchFamily="34" charset="0"/>
                    <a:ea typeface="Helvetica Neue Light" charset="0"/>
                    <a:cs typeface="Helvetica Neue Light" charset="0"/>
                  </a:rPr>
                  <a:t>Bread Squiggle</a:t>
                </a:r>
                <a:r>
                  <a:rPr lang="en-US" sz="700" dirty="0">
                    <a:latin typeface="Century Gothic" panose="020B0502020202020204" pitchFamily="34" charset="0"/>
                    <a:ea typeface="Helvetica Neue Light" charset="0"/>
                    <a:cs typeface="Helvetica Neue Light" charset="0"/>
                  </a:rPr>
                  <a:t>| </a:t>
                </a:r>
                <a:r>
                  <a:rPr lang="en-US" sz="700" b="1" dirty="0">
                    <a:solidFill>
                      <a:schemeClr val="accent4">
                        <a:lumMod val="75000"/>
                      </a:schemeClr>
                    </a:solidFill>
                    <a:latin typeface="Century Gothic" panose="020B0502020202020204" pitchFamily="34" charset="0"/>
                    <a:ea typeface="Helvetica Neue Light" charset="0"/>
                  </a:rPr>
                  <a:t>19%</a:t>
                </a:r>
                <a:r>
                  <a:rPr lang="en-US" sz="700" b="1" dirty="0">
                    <a:solidFill>
                      <a:srgbClr val="223BA1"/>
                    </a:solidFill>
                    <a:latin typeface="Century Gothic" panose="020B0502020202020204" pitchFamily="34" charset="0"/>
                    <a:ea typeface="Helvetica Neue Light" charset="0"/>
                  </a:rPr>
                  <a:t> </a:t>
                </a:r>
                <a:r>
                  <a:rPr lang="en-US" sz="700" dirty="0">
                    <a:latin typeface="Century Gothic" panose="020B0502020202020204" pitchFamily="34" charset="0"/>
                    <a:ea typeface="Helvetica Neue Light" charset="0"/>
                    <a:cs typeface="Helvetica Neue Light" charset="0"/>
                  </a:rPr>
                  <a:t>rank as #5</a:t>
                </a:r>
                <a:endParaRPr lang="en-US" sz="700" b="1" dirty="0">
                  <a:latin typeface="Century Gothic" panose="020B0502020202020204" pitchFamily="34" charset="0"/>
                  <a:ea typeface="Helvetica Neue Light" charset="0"/>
                  <a:cs typeface="Helvetica Neue Light" charset="0"/>
                </a:endParaRPr>
              </a:p>
            </p:txBody>
          </p:sp>
        </p:grpSp>
        <p:grpSp>
          <p:nvGrpSpPr>
            <p:cNvPr id="67" name="Group 66">
              <a:extLst>
                <a:ext uri="{FF2B5EF4-FFF2-40B4-BE49-F238E27FC236}">
                  <a16:creationId xmlns:a16="http://schemas.microsoft.com/office/drawing/2014/main" id="{D96D3B56-D481-362F-D777-15D74FB5FB5C}"/>
                </a:ext>
              </a:extLst>
            </p:cNvPr>
            <p:cNvGrpSpPr/>
            <p:nvPr/>
          </p:nvGrpSpPr>
          <p:grpSpPr>
            <a:xfrm>
              <a:off x="6022641" y="2822860"/>
              <a:ext cx="1938528" cy="200055"/>
              <a:chOff x="2537259" y="2101806"/>
              <a:chExt cx="2006615" cy="200055"/>
            </a:xfrm>
          </p:grpSpPr>
          <p:sp>
            <p:nvSpPr>
              <p:cNvPr id="115" name="Oval 114">
                <a:extLst>
                  <a:ext uri="{FF2B5EF4-FFF2-40B4-BE49-F238E27FC236}">
                    <a16:creationId xmlns:a16="http://schemas.microsoft.com/office/drawing/2014/main" id="{B7DB73B6-3EEB-345D-D3A7-F2F2E51E0D66}"/>
                  </a:ext>
                </a:extLst>
              </p:cNvPr>
              <p:cNvSpPr>
                <a:spLocks noChangeAspect="1"/>
              </p:cNvSpPr>
              <p:nvPr/>
            </p:nvSpPr>
            <p:spPr>
              <a:xfrm>
                <a:off x="2537259" y="2118088"/>
                <a:ext cx="182880" cy="18288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Century Gothic" panose="020B0502020202020204" pitchFamily="34" charset="0"/>
                  </a:rPr>
                  <a:t>3</a:t>
                </a:r>
              </a:p>
            </p:txBody>
          </p:sp>
          <p:sp>
            <p:nvSpPr>
              <p:cNvPr id="116" name="TextBox 115">
                <a:extLst>
                  <a:ext uri="{FF2B5EF4-FFF2-40B4-BE49-F238E27FC236}">
                    <a16:creationId xmlns:a16="http://schemas.microsoft.com/office/drawing/2014/main" id="{766B1FB0-0147-B80B-5B9C-BDB6DA44A655}"/>
                  </a:ext>
                </a:extLst>
              </p:cNvPr>
              <p:cNvSpPr txBox="1"/>
              <p:nvPr/>
            </p:nvSpPr>
            <p:spPr>
              <a:xfrm>
                <a:off x="2715074" y="2101806"/>
                <a:ext cx="1828800" cy="200055"/>
              </a:xfrm>
              <a:prstGeom prst="rect">
                <a:avLst/>
              </a:prstGeom>
              <a:noFill/>
            </p:spPr>
            <p:txBody>
              <a:bodyPr wrap="square" rtlCol="0">
                <a:spAutoFit/>
              </a:bodyPr>
              <a:lstStyle/>
              <a:p>
                <a:pPr lvl="0" defTabSz="914400"/>
                <a:r>
                  <a:rPr lang="en-US" sz="700" b="1" dirty="0">
                    <a:solidFill>
                      <a:srgbClr val="303030"/>
                    </a:solidFill>
                    <a:latin typeface="Century Gothic" panose="020B0502020202020204" pitchFamily="34" charset="0"/>
                    <a:ea typeface="Helvetica Neue Light" charset="0"/>
                    <a:cs typeface="Helvetica Neue Light" charset="0"/>
                  </a:rPr>
                  <a:t>Rye Chip</a:t>
                </a:r>
                <a:r>
                  <a:rPr lang="en-US" sz="700" dirty="0">
                    <a:solidFill>
                      <a:srgbClr val="303030"/>
                    </a:solidFill>
                    <a:latin typeface="Century Gothic" panose="020B0502020202020204" pitchFamily="34" charset="0"/>
                    <a:ea typeface="Helvetica Neue Light" charset="0"/>
                    <a:cs typeface="Helvetica Neue Light" charset="0"/>
                  </a:rPr>
                  <a:t>| </a:t>
                </a:r>
                <a:r>
                  <a:rPr lang="en-US" sz="700" b="1" dirty="0">
                    <a:solidFill>
                      <a:schemeClr val="accent4">
                        <a:lumMod val="75000"/>
                      </a:schemeClr>
                    </a:solidFill>
                    <a:latin typeface="Century Gothic" panose="020B0502020202020204" pitchFamily="34" charset="0"/>
                    <a:ea typeface="Helvetica Neue Light" charset="0"/>
                  </a:rPr>
                  <a:t>19%</a:t>
                </a:r>
                <a:r>
                  <a:rPr lang="en-US" sz="700" b="1" dirty="0">
                    <a:solidFill>
                      <a:srgbClr val="223BA1"/>
                    </a:solidFill>
                    <a:latin typeface="Century Gothic" panose="020B0502020202020204" pitchFamily="34" charset="0"/>
                    <a:ea typeface="Helvetica Neue Light" charset="0"/>
                  </a:rPr>
                  <a:t> </a:t>
                </a:r>
                <a:r>
                  <a:rPr lang="en-US" sz="700" dirty="0">
                    <a:solidFill>
                      <a:srgbClr val="303030"/>
                    </a:solidFill>
                    <a:latin typeface="Century Gothic" panose="020B0502020202020204" pitchFamily="34" charset="0"/>
                    <a:ea typeface="Helvetica Neue Light" charset="0"/>
                    <a:cs typeface="Helvetica Neue Light" charset="0"/>
                  </a:rPr>
                  <a:t>rank as #5</a:t>
                </a:r>
                <a:endParaRPr lang="en-US" sz="700" b="1" dirty="0">
                  <a:solidFill>
                    <a:srgbClr val="303030"/>
                  </a:solidFill>
                  <a:latin typeface="Century Gothic" panose="020B0502020202020204" pitchFamily="34" charset="0"/>
                  <a:ea typeface="Helvetica Neue Light" charset="0"/>
                  <a:cs typeface="Helvetica Neue Light" charset="0"/>
                </a:endParaRPr>
              </a:p>
            </p:txBody>
          </p:sp>
        </p:grpSp>
        <p:grpSp>
          <p:nvGrpSpPr>
            <p:cNvPr id="104" name="Group 103">
              <a:extLst>
                <a:ext uri="{FF2B5EF4-FFF2-40B4-BE49-F238E27FC236}">
                  <a16:creationId xmlns:a16="http://schemas.microsoft.com/office/drawing/2014/main" id="{CE1335F3-4A70-D9BF-8BD1-B8199B7E6CF6}"/>
                </a:ext>
              </a:extLst>
            </p:cNvPr>
            <p:cNvGrpSpPr/>
            <p:nvPr/>
          </p:nvGrpSpPr>
          <p:grpSpPr>
            <a:xfrm>
              <a:off x="6022641" y="3202627"/>
              <a:ext cx="1938528" cy="200055"/>
              <a:chOff x="2537259" y="2444974"/>
              <a:chExt cx="2066549" cy="200055"/>
            </a:xfrm>
          </p:grpSpPr>
          <p:sp>
            <p:nvSpPr>
              <p:cNvPr id="113" name="Oval 112">
                <a:extLst>
                  <a:ext uri="{FF2B5EF4-FFF2-40B4-BE49-F238E27FC236}">
                    <a16:creationId xmlns:a16="http://schemas.microsoft.com/office/drawing/2014/main" id="{039F4C88-FBD8-4A2C-D0DD-86E5B4640EC4}"/>
                  </a:ext>
                </a:extLst>
              </p:cNvPr>
              <p:cNvSpPr>
                <a:spLocks noChangeAspect="1"/>
              </p:cNvSpPr>
              <p:nvPr/>
            </p:nvSpPr>
            <p:spPr>
              <a:xfrm>
                <a:off x="2537259" y="2461256"/>
                <a:ext cx="182880" cy="18288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Century Gothic" panose="020B0502020202020204" pitchFamily="34" charset="0"/>
                  </a:rPr>
                  <a:t>4</a:t>
                </a:r>
              </a:p>
            </p:txBody>
          </p:sp>
          <p:sp>
            <p:nvSpPr>
              <p:cNvPr id="114" name="TextBox 113">
                <a:extLst>
                  <a:ext uri="{FF2B5EF4-FFF2-40B4-BE49-F238E27FC236}">
                    <a16:creationId xmlns:a16="http://schemas.microsoft.com/office/drawing/2014/main" id="{6F3FD910-75FA-D581-C2DD-B11758DFE899}"/>
                  </a:ext>
                </a:extLst>
              </p:cNvPr>
              <p:cNvSpPr txBox="1"/>
              <p:nvPr/>
            </p:nvSpPr>
            <p:spPr>
              <a:xfrm>
                <a:off x="2715074" y="2444974"/>
                <a:ext cx="1888734" cy="200055"/>
              </a:xfrm>
              <a:prstGeom prst="rect">
                <a:avLst/>
              </a:prstGeom>
              <a:noFill/>
            </p:spPr>
            <p:txBody>
              <a:bodyPr wrap="square" rtlCol="0">
                <a:spAutoFit/>
              </a:bodyPr>
              <a:lstStyle/>
              <a:p>
                <a:pPr lvl="0" defTabSz="914400"/>
                <a:r>
                  <a:rPr lang="en-US" sz="700" b="1" dirty="0">
                    <a:solidFill>
                      <a:srgbClr val="303030"/>
                    </a:solidFill>
                    <a:latin typeface="Century Gothic" panose="020B0502020202020204" pitchFamily="34" charset="0"/>
                    <a:ea typeface="Helvetica Neue Light" charset="0"/>
                    <a:cs typeface="Helvetica Neue Light" charset="0"/>
                  </a:rPr>
                  <a:t>Stick Pretzel</a:t>
                </a:r>
                <a:r>
                  <a:rPr lang="en-US" sz="700" dirty="0">
                    <a:solidFill>
                      <a:srgbClr val="303030"/>
                    </a:solidFill>
                    <a:latin typeface="Century Gothic" panose="020B0502020202020204" pitchFamily="34" charset="0"/>
                    <a:ea typeface="Helvetica Neue Light" charset="0"/>
                    <a:cs typeface="Helvetica Neue Light" charset="0"/>
                  </a:rPr>
                  <a:t>|</a:t>
                </a:r>
                <a:r>
                  <a:rPr lang="en-US" sz="700" dirty="0">
                    <a:solidFill>
                      <a:srgbClr val="303030"/>
                    </a:solidFill>
                    <a:latin typeface="Century Gothic" panose="020B0502020202020204" pitchFamily="34" charset="0"/>
                    <a:ea typeface="Helvetica Neue Light" charset="0"/>
                  </a:rPr>
                  <a:t> </a:t>
                </a:r>
                <a:r>
                  <a:rPr lang="en-US" sz="700" b="1" dirty="0">
                    <a:solidFill>
                      <a:schemeClr val="accent4">
                        <a:lumMod val="75000"/>
                      </a:schemeClr>
                    </a:solidFill>
                    <a:latin typeface="Century Gothic" panose="020B0502020202020204" pitchFamily="34" charset="0"/>
                    <a:ea typeface="Helvetica Neue Light" charset="0"/>
                  </a:rPr>
                  <a:t>18%</a:t>
                </a:r>
                <a:r>
                  <a:rPr lang="en-US" sz="700" b="1" dirty="0">
                    <a:solidFill>
                      <a:srgbClr val="223BA1"/>
                    </a:solidFill>
                    <a:latin typeface="Century Gothic" panose="020B0502020202020204" pitchFamily="34" charset="0"/>
                    <a:ea typeface="Helvetica Neue Light" charset="0"/>
                  </a:rPr>
                  <a:t> </a:t>
                </a:r>
                <a:r>
                  <a:rPr lang="en-US" sz="700" dirty="0">
                    <a:latin typeface="Century Gothic" panose="020B0502020202020204" pitchFamily="34" charset="0"/>
                    <a:ea typeface="Helvetica Neue Light" charset="0"/>
                  </a:rPr>
                  <a:t>rank</a:t>
                </a:r>
                <a:r>
                  <a:rPr lang="en-US" sz="700" dirty="0">
                    <a:solidFill>
                      <a:srgbClr val="303030"/>
                    </a:solidFill>
                    <a:latin typeface="Century Gothic" panose="020B0502020202020204" pitchFamily="34" charset="0"/>
                    <a:ea typeface="Helvetica Neue Light" charset="0"/>
                  </a:rPr>
                  <a:t> </a:t>
                </a:r>
                <a:r>
                  <a:rPr lang="en-US" sz="700" dirty="0">
                    <a:solidFill>
                      <a:srgbClr val="303030"/>
                    </a:solidFill>
                    <a:latin typeface="Century Gothic" panose="020B0502020202020204" pitchFamily="34" charset="0"/>
                    <a:ea typeface="Helvetica Neue Light" charset="0"/>
                    <a:cs typeface="Helvetica Neue Light" charset="0"/>
                  </a:rPr>
                  <a:t>as #5</a:t>
                </a:r>
                <a:endParaRPr lang="en-US" sz="700" b="1" dirty="0">
                  <a:solidFill>
                    <a:srgbClr val="303030"/>
                  </a:solidFill>
                  <a:latin typeface="Century Gothic" panose="020B0502020202020204" pitchFamily="34" charset="0"/>
                  <a:ea typeface="Helvetica Neue Light" charset="0"/>
                  <a:cs typeface="Helvetica Neue Light" charset="0"/>
                </a:endParaRPr>
              </a:p>
            </p:txBody>
          </p:sp>
        </p:grpSp>
        <p:grpSp>
          <p:nvGrpSpPr>
            <p:cNvPr id="105" name="Group 104">
              <a:extLst>
                <a:ext uri="{FF2B5EF4-FFF2-40B4-BE49-F238E27FC236}">
                  <a16:creationId xmlns:a16="http://schemas.microsoft.com/office/drawing/2014/main" id="{70A92313-F023-AE95-1382-4B8607873D84}"/>
                </a:ext>
              </a:extLst>
            </p:cNvPr>
            <p:cNvGrpSpPr/>
            <p:nvPr/>
          </p:nvGrpSpPr>
          <p:grpSpPr>
            <a:xfrm>
              <a:off x="6022641" y="3582394"/>
              <a:ext cx="1938528" cy="200055"/>
              <a:chOff x="2537259" y="2788142"/>
              <a:chExt cx="2006615" cy="200055"/>
            </a:xfrm>
          </p:grpSpPr>
          <p:sp>
            <p:nvSpPr>
              <p:cNvPr id="111" name="Oval 110">
                <a:extLst>
                  <a:ext uri="{FF2B5EF4-FFF2-40B4-BE49-F238E27FC236}">
                    <a16:creationId xmlns:a16="http://schemas.microsoft.com/office/drawing/2014/main" id="{B44CCC15-341C-4942-131C-8EA3BB965EB0}"/>
                  </a:ext>
                </a:extLst>
              </p:cNvPr>
              <p:cNvSpPr>
                <a:spLocks noChangeAspect="1"/>
              </p:cNvSpPr>
              <p:nvPr/>
            </p:nvSpPr>
            <p:spPr>
              <a:xfrm>
                <a:off x="2537259" y="2804424"/>
                <a:ext cx="182880" cy="18288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Century Gothic" panose="020B0502020202020204" pitchFamily="34" charset="0"/>
                  </a:rPr>
                  <a:t>5</a:t>
                </a:r>
              </a:p>
            </p:txBody>
          </p:sp>
          <p:sp>
            <p:nvSpPr>
              <p:cNvPr id="112" name="TextBox 111">
                <a:extLst>
                  <a:ext uri="{FF2B5EF4-FFF2-40B4-BE49-F238E27FC236}">
                    <a16:creationId xmlns:a16="http://schemas.microsoft.com/office/drawing/2014/main" id="{63634BED-825F-794D-5652-E25FCA06F7A5}"/>
                  </a:ext>
                </a:extLst>
              </p:cNvPr>
              <p:cNvSpPr txBox="1"/>
              <p:nvPr/>
            </p:nvSpPr>
            <p:spPr>
              <a:xfrm>
                <a:off x="2715074" y="2788142"/>
                <a:ext cx="1828800" cy="200055"/>
              </a:xfrm>
              <a:prstGeom prst="rect">
                <a:avLst/>
              </a:prstGeom>
              <a:noFill/>
            </p:spPr>
            <p:txBody>
              <a:bodyPr wrap="square" rtlCol="0">
                <a:spAutoFit/>
              </a:bodyPr>
              <a:lstStyle/>
              <a:p>
                <a:pPr lvl="0" defTabSz="914400"/>
                <a:r>
                  <a:rPr lang="en-US" sz="700" b="1" dirty="0">
                    <a:latin typeface="Century Gothic" panose="020B0502020202020204" pitchFamily="34" charset="0"/>
                    <a:ea typeface="Helvetica Neue Light" charset="0"/>
                    <a:cs typeface="Helvetica Neue Light" charset="0"/>
                  </a:rPr>
                  <a:t>Breadstick</a:t>
                </a:r>
                <a:r>
                  <a:rPr lang="en-US" sz="700" dirty="0">
                    <a:solidFill>
                      <a:srgbClr val="303030"/>
                    </a:solidFill>
                    <a:latin typeface="Century Gothic" panose="020B0502020202020204" pitchFamily="34" charset="0"/>
                    <a:ea typeface="Helvetica Neue Light" charset="0"/>
                    <a:cs typeface="Helvetica Neue Light" charset="0"/>
                  </a:rPr>
                  <a:t>| </a:t>
                </a:r>
                <a:r>
                  <a:rPr lang="en-US" sz="700" b="1" dirty="0">
                    <a:solidFill>
                      <a:schemeClr val="accent4">
                        <a:lumMod val="75000"/>
                      </a:schemeClr>
                    </a:solidFill>
                    <a:latin typeface="Century Gothic" panose="020B0502020202020204" pitchFamily="34" charset="0"/>
                    <a:ea typeface="Helvetica Neue Light" charset="0"/>
                    <a:cs typeface="Helvetica Neue Light" charset="0"/>
                  </a:rPr>
                  <a:t>13%</a:t>
                </a:r>
                <a:r>
                  <a:rPr lang="en-US" sz="700" b="1" dirty="0">
                    <a:solidFill>
                      <a:srgbClr val="223BA1"/>
                    </a:solidFill>
                    <a:latin typeface="Century Gothic" panose="020B0502020202020204" pitchFamily="34" charset="0"/>
                    <a:ea typeface="Helvetica Neue Light" charset="0"/>
                    <a:cs typeface="Helvetica Neue Light" charset="0"/>
                  </a:rPr>
                  <a:t> </a:t>
                </a:r>
                <a:r>
                  <a:rPr lang="en-US" sz="700" dirty="0">
                    <a:solidFill>
                      <a:srgbClr val="303030"/>
                    </a:solidFill>
                    <a:latin typeface="Century Gothic" panose="020B0502020202020204" pitchFamily="34" charset="0"/>
                    <a:ea typeface="Helvetica Neue Light" charset="0"/>
                    <a:cs typeface="Helvetica Neue Light" charset="0"/>
                  </a:rPr>
                  <a:t>rank as #5</a:t>
                </a:r>
                <a:endParaRPr lang="en-US" sz="700" b="1" dirty="0">
                  <a:solidFill>
                    <a:srgbClr val="303030"/>
                  </a:solidFill>
                  <a:latin typeface="Century Gothic" panose="020B0502020202020204" pitchFamily="34" charset="0"/>
                  <a:ea typeface="Helvetica Neue Light" charset="0"/>
                  <a:cs typeface="Helvetica Neue Light" charset="0"/>
                </a:endParaRPr>
              </a:p>
            </p:txBody>
          </p:sp>
        </p:grpSp>
        <p:grpSp>
          <p:nvGrpSpPr>
            <p:cNvPr id="106" name="Group 105">
              <a:extLst>
                <a:ext uri="{FF2B5EF4-FFF2-40B4-BE49-F238E27FC236}">
                  <a16:creationId xmlns:a16="http://schemas.microsoft.com/office/drawing/2014/main" id="{0E569F0C-A3EB-3873-2E1D-AFFA3413FE20}"/>
                </a:ext>
              </a:extLst>
            </p:cNvPr>
            <p:cNvGrpSpPr/>
            <p:nvPr/>
          </p:nvGrpSpPr>
          <p:grpSpPr>
            <a:xfrm>
              <a:off x="5879229" y="1587656"/>
              <a:ext cx="1413594" cy="457201"/>
              <a:chOff x="5879229" y="1597774"/>
              <a:chExt cx="1413594" cy="457201"/>
            </a:xfrm>
          </p:grpSpPr>
          <p:pic>
            <p:nvPicPr>
              <p:cNvPr id="107" name="Picture 106">
                <a:extLst>
                  <a:ext uri="{FF2B5EF4-FFF2-40B4-BE49-F238E27FC236}">
                    <a16:creationId xmlns:a16="http://schemas.microsoft.com/office/drawing/2014/main" id="{2F2AEBD2-4BDF-1633-CD7E-674E6161C984}"/>
                  </a:ext>
                </a:extLst>
              </p:cNvPr>
              <p:cNvPicPr>
                <a:picLocks noChangeAspect="1"/>
              </p:cNvPicPr>
              <p:nvPr/>
            </p:nvPicPr>
            <p:blipFill>
              <a:blip r:embed="rId3"/>
              <a:stretch>
                <a:fillRect/>
              </a:stretch>
            </p:blipFill>
            <p:spPr>
              <a:xfrm>
                <a:off x="5879229" y="1597774"/>
                <a:ext cx="457201" cy="457201"/>
              </a:xfrm>
              <a:prstGeom prst="rect">
                <a:avLst/>
              </a:prstGeom>
            </p:spPr>
          </p:pic>
          <p:sp>
            <p:nvSpPr>
              <p:cNvPr id="109" name="Text Placeholder 2">
                <a:extLst>
                  <a:ext uri="{FF2B5EF4-FFF2-40B4-BE49-F238E27FC236}">
                    <a16:creationId xmlns:a16="http://schemas.microsoft.com/office/drawing/2014/main" id="{2B2D7674-FA14-75F3-39EB-56CAD823B96A}"/>
                  </a:ext>
                </a:extLst>
              </p:cNvPr>
              <p:cNvSpPr txBox="1">
                <a:spLocks/>
              </p:cNvSpPr>
              <p:nvPr/>
            </p:nvSpPr>
            <p:spPr>
              <a:xfrm>
                <a:off x="6317292" y="1631007"/>
                <a:ext cx="975531" cy="390734"/>
              </a:xfrm>
              <a:prstGeom prst="rect">
                <a:avLst/>
              </a:prstGeom>
              <a:noFill/>
              <a:ln w="12700">
                <a:noFill/>
              </a:ln>
            </p:spPr>
            <p:txBody>
              <a:bodyPr vert="horz" lIns="91440" tIns="45720" rIns="91440" bIns="45720" rtlCol="0" anchor="ctr">
                <a:noAutofit/>
              </a:bodyPr>
              <a:lstStyle>
                <a:lvl1pPr marL="0" indent="0" algn="ctr" defTabSz="685800" rtl="0" eaLnBrk="1" latinLnBrk="0" hangingPunct="1">
                  <a:lnSpc>
                    <a:spcPct val="90000"/>
                  </a:lnSpc>
                  <a:spcBef>
                    <a:spcPts val="750"/>
                  </a:spcBef>
                  <a:buClr>
                    <a:schemeClr val="accent4"/>
                  </a:buClr>
                  <a:buFont typeface="Wingdings" charset="2"/>
                  <a:buNone/>
                  <a:defRPr sz="2100" b="1" kern="1200">
                    <a:solidFill>
                      <a:schemeClr val="accent4"/>
                    </a:solidFill>
                    <a:latin typeface="Avenir Next Condensed" charset="0"/>
                    <a:ea typeface="Avenir Next Condensed" charset="0"/>
                    <a:cs typeface="Avenir Next Condensed" charset="0"/>
                  </a:defRPr>
                </a:lvl1pPr>
                <a:lvl2pPr marL="514350" indent="-171450" algn="l" defTabSz="685800" rtl="0" eaLnBrk="1" latinLnBrk="0" hangingPunct="1">
                  <a:lnSpc>
                    <a:spcPct val="90000"/>
                  </a:lnSpc>
                  <a:spcBef>
                    <a:spcPts val="375"/>
                  </a:spcBef>
                  <a:buClr>
                    <a:schemeClr val="accent4"/>
                  </a:buClr>
                  <a:buFont typeface="Wingdings" charset="2"/>
                  <a:buChar char="§"/>
                  <a:defRPr sz="1800" kern="1200">
                    <a:solidFill>
                      <a:schemeClr val="tx1"/>
                    </a:solidFill>
                    <a:latin typeface="Avenir Next Condensed" charset="0"/>
                    <a:ea typeface="Avenir Next Condensed" charset="0"/>
                    <a:cs typeface="Avenir Next Condensed" charset="0"/>
                  </a:defRPr>
                </a:lvl2pPr>
                <a:lvl3pPr marL="857250" indent="-171450" algn="l" defTabSz="685800" rtl="0" eaLnBrk="1" latinLnBrk="0" hangingPunct="1">
                  <a:lnSpc>
                    <a:spcPct val="90000"/>
                  </a:lnSpc>
                  <a:spcBef>
                    <a:spcPts val="375"/>
                  </a:spcBef>
                  <a:buClr>
                    <a:schemeClr val="accent4"/>
                  </a:buClr>
                  <a:buFont typeface="Wingdings" charset="2"/>
                  <a:buChar char="§"/>
                  <a:defRPr sz="1500" kern="1200">
                    <a:solidFill>
                      <a:schemeClr val="tx1"/>
                    </a:solidFill>
                    <a:latin typeface="Avenir Next Condensed" charset="0"/>
                    <a:ea typeface="Avenir Next Condensed" charset="0"/>
                    <a:cs typeface="Avenir Next Condensed" charset="0"/>
                  </a:defRPr>
                </a:lvl3pPr>
                <a:lvl4pPr marL="1200150" indent="-171450" algn="l" defTabSz="685800" rtl="0" eaLnBrk="1" latinLnBrk="0" hangingPunct="1">
                  <a:lnSpc>
                    <a:spcPct val="90000"/>
                  </a:lnSpc>
                  <a:spcBef>
                    <a:spcPts val="375"/>
                  </a:spcBef>
                  <a:buClr>
                    <a:schemeClr val="accent4"/>
                  </a:buClr>
                  <a:buFont typeface="Wingdings" charset="2"/>
                  <a:buChar char="§"/>
                  <a:defRPr sz="1350" kern="1200">
                    <a:solidFill>
                      <a:schemeClr val="tx1"/>
                    </a:solidFill>
                    <a:latin typeface="Avenir Next Condensed" charset="0"/>
                    <a:ea typeface="Avenir Next Condensed" charset="0"/>
                    <a:cs typeface="Avenir Next Condensed" charset="0"/>
                  </a:defRPr>
                </a:lvl4pPr>
                <a:lvl5pPr marL="1543050" indent="-171450" algn="l" defTabSz="685800" rtl="0" eaLnBrk="1" latinLnBrk="0" hangingPunct="1">
                  <a:lnSpc>
                    <a:spcPct val="90000"/>
                  </a:lnSpc>
                  <a:spcBef>
                    <a:spcPts val="375"/>
                  </a:spcBef>
                  <a:buClr>
                    <a:schemeClr val="accent4"/>
                  </a:buClr>
                  <a:buFont typeface="Wingdings" charset="2"/>
                  <a:buChar char="§"/>
                  <a:defRPr sz="1350" kern="1200">
                    <a:solidFill>
                      <a:schemeClr val="tx1"/>
                    </a:solidFill>
                    <a:latin typeface="Avenir Next Condensed" charset="0"/>
                    <a:ea typeface="Avenir Next Condensed" charset="0"/>
                    <a:cs typeface="Avenir Next Condensed" charset="0"/>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n-US" sz="700" dirty="0">
                    <a:solidFill>
                      <a:schemeClr val="tx1"/>
                    </a:solidFill>
                    <a:latin typeface="Century Gothic" panose="020B0502020202020204" pitchFamily="34" charset="0"/>
                  </a:rPr>
                  <a:t>Pretzel</a:t>
                </a:r>
                <a:endParaRPr lang="en-US" sz="700" b="0" dirty="0">
                  <a:solidFill>
                    <a:schemeClr val="tx1"/>
                  </a:solidFill>
                  <a:latin typeface="Century Gothic" panose="020B0502020202020204" pitchFamily="34" charset="0"/>
                </a:endParaRPr>
              </a:p>
            </p:txBody>
          </p:sp>
        </p:grpSp>
      </p:grpSp>
      <p:grpSp>
        <p:nvGrpSpPr>
          <p:cNvPr id="119" name="Group 118">
            <a:extLst>
              <a:ext uri="{FF2B5EF4-FFF2-40B4-BE49-F238E27FC236}">
                <a16:creationId xmlns:a16="http://schemas.microsoft.com/office/drawing/2014/main" id="{6CFF1DDA-80DC-A081-79DE-F7A105D5CF8A}"/>
              </a:ext>
            </a:extLst>
          </p:cNvPr>
          <p:cNvGrpSpPr/>
          <p:nvPr/>
        </p:nvGrpSpPr>
        <p:grpSpPr>
          <a:xfrm>
            <a:off x="3283045" y="4292273"/>
            <a:ext cx="2592338" cy="448104"/>
            <a:chOff x="3381222" y="4216832"/>
            <a:chExt cx="2592338" cy="448104"/>
          </a:xfrm>
        </p:grpSpPr>
        <p:grpSp>
          <p:nvGrpSpPr>
            <p:cNvPr id="120" name="Group 119">
              <a:extLst>
                <a:ext uri="{FF2B5EF4-FFF2-40B4-BE49-F238E27FC236}">
                  <a16:creationId xmlns:a16="http://schemas.microsoft.com/office/drawing/2014/main" id="{97233AB5-63CA-F149-145D-D684CB5E602A}"/>
                </a:ext>
              </a:extLst>
            </p:cNvPr>
            <p:cNvGrpSpPr/>
            <p:nvPr/>
          </p:nvGrpSpPr>
          <p:grpSpPr>
            <a:xfrm>
              <a:off x="3381222" y="4217783"/>
              <a:ext cx="1693660" cy="447153"/>
              <a:chOff x="3865391" y="4283930"/>
              <a:chExt cx="1452690" cy="447153"/>
            </a:xfrm>
          </p:grpSpPr>
          <p:sp>
            <p:nvSpPr>
              <p:cNvPr id="122" name="TextBox 121">
                <a:extLst>
                  <a:ext uri="{FF2B5EF4-FFF2-40B4-BE49-F238E27FC236}">
                    <a16:creationId xmlns:a16="http://schemas.microsoft.com/office/drawing/2014/main" id="{BE064693-4631-6186-8BC0-63F1D606B548}"/>
                  </a:ext>
                </a:extLst>
              </p:cNvPr>
              <p:cNvSpPr txBox="1"/>
              <p:nvPr/>
            </p:nvSpPr>
            <p:spPr>
              <a:xfrm>
                <a:off x="3865391" y="4283930"/>
                <a:ext cx="701491" cy="446276"/>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b="1" dirty="0">
                    <a:latin typeface="Century Gothic" panose="020B0502020202020204" pitchFamily="34" charset="0"/>
                    <a:ea typeface="Helvetica Neue Light" charset="0"/>
                    <a:cs typeface="Helvetica Neue Light" charset="0"/>
                  </a:rPr>
                  <a:t>A</a:t>
                </a:r>
              </a:p>
              <a:p>
                <a:pPr marR="0" algn="ctr" defTabSz="914400" eaLnBrk="1" fontAlgn="auto" latinLnBrk="0" hangingPunct="1">
                  <a:lnSpc>
                    <a:spcPct val="100000"/>
                  </a:lnSpc>
                  <a:spcBef>
                    <a:spcPts val="0"/>
                  </a:spcBef>
                  <a:spcAft>
                    <a:spcPts val="0"/>
                  </a:spcAft>
                  <a:buClrTx/>
                  <a:buSzTx/>
                </a:pPr>
                <a:r>
                  <a:rPr lang="en-US" sz="800" b="1" dirty="0">
                    <a:solidFill>
                      <a:schemeClr val="accent4">
                        <a:lumMod val="75000"/>
                      </a:schemeClr>
                    </a:solidFill>
                    <a:latin typeface="Century Gothic" panose="020B0502020202020204" pitchFamily="34" charset="0"/>
                    <a:ea typeface="Helvetica Neue Light" charset="0"/>
                    <a:cs typeface="Helvetica Neue Light" charset="0"/>
                  </a:rPr>
                  <a:t>Control - 425</a:t>
                </a:r>
              </a:p>
              <a:p>
                <a:pPr marR="0" algn="ctr" defTabSz="914400" eaLnBrk="1" fontAlgn="auto" latinLnBrk="0" hangingPunct="1">
                  <a:lnSpc>
                    <a:spcPct val="100000"/>
                  </a:lnSpc>
                  <a:spcBef>
                    <a:spcPts val="0"/>
                  </a:spcBef>
                  <a:spcAft>
                    <a:spcPts val="0"/>
                  </a:spcAft>
                  <a:buClrTx/>
                  <a:buSzTx/>
                </a:pPr>
                <a:r>
                  <a:rPr lang="en-US" sz="700" dirty="0">
                    <a:latin typeface="Century Gothic" panose="020B0502020202020204" pitchFamily="34" charset="0"/>
                    <a:ea typeface="Helvetica Neue Light" charset="0"/>
                    <a:cs typeface="Helvetica Neue Light" charset="0"/>
                  </a:rPr>
                  <a:t>n = 220</a:t>
                </a:r>
              </a:p>
            </p:txBody>
          </p:sp>
          <p:sp>
            <p:nvSpPr>
              <p:cNvPr id="123" name="TextBox 122">
                <a:extLst>
                  <a:ext uri="{FF2B5EF4-FFF2-40B4-BE49-F238E27FC236}">
                    <a16:creationId xmlns:a16="http://schemas.microsoft.com/office/drawing/2014/main" id="{3D8D3270-CB77-EEEE-14ED-A4BCAC8D888E}"/>
                  </a:ext>
                </a:extLst>
              </p:cNvPr>
              <p:cNvSpPr txBox="1"/>
              <p:nvPr/>
            </p:nvSpPr>
            <p:spPr>
              <a:xfrm>
                <a:off x="4692212" y="4284807"/>
                <a:ext cx="625869" cy="446276"/>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b="1" dirty="0">
                    <a:latin typeface="Century Gothic" panose="020B0502020202020204" pitchFamily="34" charset="0"/>
                    <a:ea typeface="Helvetica Neue Light" charset="0"/>
                    <a:cs typeface="Helvetica Neue Light" charset="0"/>
                  </a:rPr>
                  <a:t>B</a:t>
                </a:r>
              </a:p>
              <a:p>
                <a:pPr marR="0" algn="ctr" defTabSz="914400" eaLnBrk="1" fontAlgn="auto" latinLnBrk="0" hangingPunct="1">
                  <a:lnSpc>
                    <a:spcPct val="100000"/>
                  </a:lnSpc>
                  <a:spcBef>
                    <a:spcPts val="0"/>
                  </a:spcBef>
                  <a:spcAft>
                    <a:spcPts val="0"/>
                  </a:spcAft>
                  <a:buClrTx/>
                  <a:buSzTx/>
                </a:pPr>
                <a:r>
                  <a:rPr lang="en-US" sz="800" b="1" dirty="0">
                    <a:solidFill>
                      <a:schemeClr val="accent1"/>
                    </a:solidFill>
                    <a:latin typeface="Century Gothic" panose="020B0502020202020204" pitchFamily="34" charset="0"/>
                    <a:ea typeface="Helvetica Neue Light" charset="0"/>
                    <a:cs typeface="Helvetica Neue Light" charset="0"/>
                  </a:rPr>
                  <a:t>Test 1 - 920</a:t>
                </a:r>
              </a:p>
              <a:p>
                <a:pPr marR="0" algn="ctr" defTabSz="914400" eaLnBrk="1" fontAlgn="auto" latinLnBrk="0" hangingPunct="1">
                  <a:lnSpc>
                    <a:spcPct val="100000"/>
                  </a:lnSpc>
                  <a:spcBef>
                    <a:spcPts val="0"/>
                  </a:spcBef>
                  <a:spcAft>
                    <a:spcPts val="0"/>
                  </a:spcAft>
                  <a:buClrTx/>
                  <a:buSzTx/>
                </a:pPr>
                <a:r>
                  <a:rPr lang="en-US" sz="700" dirty="0">
                    <a:latin typeface="Century Gothic" panose="020B0502020202020204" pitchFamily="34" charset="0"/>
                    <a:ea typeface="Helvetica Neue Light" charset="0"/>
                    <a:cs typeface="Helvetica Neue Light" charset="0"/>
                  </a:rPr>
                  <a:t>n = 219</a:t>
                </a:r>
              </a:p>
            </p:txBody>
          </p:sp>
        </p:grpSp>
        <p:sp>
          <p:nvSpPr>
            <p:cNvPr id="121" name="TextBox 120">
              <a:extLst>
                <a:ext uri="{FF2B5EF4-FFF2-40B4-BE49-F238E27FC236}">
                  <a16:creationId xmlns:a16="http://schemas.microsoft.com/office/drawing/2014/main" id="{6407594D-1EF4-25E3-1E95-834C027840E4}"/>
                </a:ext>
              </a:extLst>
            </p:cNvPr>
            <p:cNvSpPr txBox="1"/>
            <p:nvPr/>
          </p:nvSpPr>
          <p:spPr>
            <a:xfrm>
              <a:off x="5243872" y="4216832"/>
              <a:ext cx="729688" cy="446276"/>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b="1" dirty="0">
                  <a:latin typeface="Century Gothic" panose="020B0502020202020204" pitchFamily="34" charset="0"/>
                  <a:ea typeface="Helvetica Neue Light" charset="0"/>
                  <a:cs typeface="Helvetica Neue Light" charset="0"/>
                </a:rPr>
                <a:t>C</a:t>
              </a:r>
            </a:p>
            <a:p>
              <a:pPr marR="0" algn="ctr" defTabSz="914400" eaLnBrk="1" fontAlgn="auto" latinLnBrk="0" hangingPunct="1">
                <a:lnSpc>
                  <a:spcPct val="100000"/>
                </a:lnSpc>
                <a:spcBef>
                  <a:spcPts val="0"/>
                </a:spcBef>
                <a:spcAft>
                  <a:spcPts val="0"/>
                </a:spcAft>
                <a:buClrTx/>
                <a:buSzTx/>
              </a:pPr>
              <a:r>
                <a:rPr lang="en-US" sz="800" b="1" dirty="0">
                  <a:solidFill>
                    <a:schemeClr val="accent3"/>
                  </a:solidFill>
                  <a:latin typeface="Century Gothic" panose="020B0502020202020204" pitchFamily="34" charset="0"/>
                  <a:ea typeface="Helvetica Neue Light" charset="0"/>
                  <a:cs typeface="Helvetica Neue Light" charset="0"/>
                </a:rPr>
                <a:t>Test 2 - 163</a:t>
              </a:r>
            </a:p>
            <a:p>
              <a:pPr marR="0" algn="ctr" defTabSz="914400" eaLnBrk="1" fontAlgn="auto" latinLnBrk="0" hangingPunct="1">
                <a:lnSpc>
                  <a:spcPct val="100000"/>
                </a:lnSpc>
                <a:spcBef>
                  <a:spcPts val="0"/>
                </a:spcBef>
                <a:spcAft>
                  <a:spcPts val="0"/>
                </a:spcAft>
                <a:buClrTx/>
                <a:buSzTx/>
              </a:pPr>
              <a:r>
                <a:rPr lang="en-US" sz="700" dirty="0">
                  <a:latin typeface="Century Gothic" panose="020B0502020202020204" pitchFamily="34" charset="0"/>
                  <a:ea typeface="Helvetica Neue Light" charset="0"/>
                  <a:cs typeface="Helvetica Neue Light" charset="0"/>
                </a:rPr>
                <a:t>n = 220</a:t>
              </a:r>
            </a:p>
          </p:txBody>
        </p:sp>
      </p:grpSp>
      <p:pic>
        <p:nvPicPr>
          <p:cNvPr id="124" name="Picture 123" descr="A pretzel with a hole in the middle&#10;&#10;Description automatically generated with low confidence">
            <a:extLst>
              <a:ext uri="{FF2B5EF4-FFF2-40B4-BE49-F238E27FC236}">
                <a16:creationId xmlns:a16="http://schemas.microsoft.com/office/drawing/2014/main" id="{0A9284DE-0222-A48B-4D12-E14F46751E93}"/>
              </a:ext>
            </a:extLst>
          </p:cNvPr>
          <p:cNvPicPr>
            <a:picLocks noChangeAspect="1"/>
          </p:cNvPicPr>
          <p:nvPr/>
        </p:nvPicPr>
        <p:blipFill>
          <a:blip r:embed="rId4"/>
          <a:stretch>
            <a:fillRect/>
          </a:stretch>
        </p:blipFill>
        <p:spPr>
          <a:xfrm>
            <a:off x="1952146" y="1768185"/>
            <a:ext cx="532253" cy="439996"/>
          </a:xfrm>
          <a:prstGeom prst="rect">
            <a:avLst/>
          </a:prstGeom>
        </p:spPr>
      </p:pic>
      <p:pic>
        <p:nvPicPr>
          <p:cNvPr id="125" name="Picture 124" descr="A pretzel with a hole in the middle&#10;&#10;Description automatically generated with low confidence">
            <a:extLst>
              <a:ext uri="{FF2B5EF4-FFF2-40B4-BE49-F238E27FC236}">
                <a16:creationId xmlns:a16="http://schemas.microsoft.com/office/drawing/2014/main" id="{730B2B83-63FA-0E78-C176-615C0A565E2A}"/>
              </a:ext>
            </a:extLst>
          </p:cNvPr>
          <p:cNvPicPr>
            <a:picLocks noChangeAspect="1"/>
          </p:cNvPicPr>
          <p:nvPr/>
        </p:nvPicPr>
        <p:blipFill>
          <a:blip r:embed="rId4"/>
          <a:stretch>
            <a:fillRect/>
          </a:stretch>
        </p:blipFill>
        <p:spPr>
          <a:xfrm>
            <a:off x="4883531" y="1743320"/>
            <a:ext cx="532253" cy="439996"/>
          </a:xfrm>
          <a:prstGeom prst="rect">
            <a:avLst/>
          </a:prstGeom>
        </p:spPr>
      </p:pic>
      <p:pic>
        <p:nvPicPr>
          <p:cNvPr id="126" name="Picture 125" descr="A pretzel with a hole in the middle&#10;&#10;Description automatically generated with low confidence">
            <a:extLst>
              <a:ext uri="{FF2B5EF4-FFF2-40B4-BE49-F238E27FC236}">
                <a16:creationId xmlns:a16="http://schemas.microsoft.com/office/drawing/2014/main" id="{90832387-BFE7-94E2-381F-4C051A274589}"/>
              </a:ext>
            </a:extLst>
          </p:cNvPr>
          <p:cNvPicPr>
            <a:picLocks noChangeAspect="1"/>
          </p:cNvPicPr>
          <p:nvPr/>
        </p:nvPicPr>
        <p:blipFill>
          <a:blip r:embed="rId4"/>
          <a:stretch>
            <a:fillRect/>
          </a:stretch>
        </p:blipFill>
        <p:spPr>
          <a:xfrm>
            <a:off x="8197086" y="1743320"/>
            <a:ext cx="532253" cy="439996"/>
          </a:xfrm>
          <a:prstGeom prst="rect">
            <a:avLst/>
          </a:prstGeom>
        </p:spPr>
      </p:pic>
    </p:spTree>
    <p:extLst>
      <p:ext uri="{BB962C8B-B14F-4D97-AF65-F5344CB8AC3E}">
        <p14:creationId xmlns:p14="http://schemas.microsoft.com/office/powerpoint/2010/main" val="734601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56E2E2D2-F2F6-81DC-C477-49695E6E61C1}"/>
              </a:ext>
            </a:extLst>
          </p:cNvPr>
          <p:cNvGraphicFramePr/>
          <p:nvPr/>
        </p:nvGraphicFramePr>
        <p:xfrm>
          <a:off x="132594" y="1587316"/>
          <a:ext cx="4243747" cy="31592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CA1276A6-34C8-6965-BB91-456488F892C8}"/>
              </a:ext>
            </a:extLst>
          </p:cNvPr>
          <p:cNvGraphicFramePr/>
          <p:nvPr/>
        </p:nvGraphicFramePr>
        <p:xfrm>
          <a:off x="4669978" y="1587316"/>
          <a:ext cx="4243747" cy="316382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4" name="Table 63">
            <a:extLst>
              <a:ext uri="{FF2B5EF4-FFF2-40B4-BE49-F238E27FC236}">
                <a16:creationId xmlns:a16="http://schemas.microsoft.com/office/drawing/2014/main" id="{2D2F6BC4-3381-2422-D9C1-7BC97F39A201}"/>
              </a:ext>
            </a:extLst>
          </p:cNvPr>
          <p:cNvGraphicFramePr>
            <a:graphicFrameLocks noGrp="1"/>
          </p:cNvGraphicFramePr>
          <p:nvPr/>
        </p:nvGraphicFramePr>
        <p:xfrm>
          <a:off x="2092349" y="4514405"/>
          <a:ext cx="2482854" cy="289560"/>
        </p:xfrm>
        <a:graphic>
          <a:graphicData uri="http://schemas.openxmlformats.org/drawingml/2006/table">
            <a:tbl>
              <a:tblPr firstRow="1" bandRow="1">
                <a:tableStyleId>{5C22544A-7EE6-4342-B048-85BDC9FD1C3A}</a:tableStyleId>
              </a:tblPr>
              <a:tblGrid>
                <a:gridCol w="2482854">
                  <a:extLst>
                    <a:ext uri="{9D8B030D-6E8A-4147-A177-3AD203B41FA5}">
                      <a16:colId xmlns:a16="http://schemas.microsoft.com/office/drawing/2014/main" val="2343233574"/>
                    </a:ext>
                  </a:extLst>
                </a:gridCol>
              </a:tblGrid>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303030"/>
                          </a:solidFill>
                          <a:effectLst/>
                          <a:uLnTx/>
                          <a:uFillTx/>
                          <a:latin typeface="+mn-lt"/>
                          <a:ea typeface="+mn-ea"/>
                          <a:cs typeface="+mn-cs"/>
                        </a:rPr>
                        <a:t>“I'm just a </a:t>
                      </a:r>
                      <a:r>
                        <a:rPr kumimoji="0" lang="en-US" sz="650" b="1" i="0" u="none" strike="noStrike" kern="1200" cap="none" spc="0" normalizeH="0" baseline="0" noProof="0" dirty="0">
                          <a:ln>
                            <a:noFill/>
                          </a:ln>
                          <a:solidFill>
                            <a:srgbClr val="303030"/>
                          </a:solidFill>
                          <a:effectLst/>
                          <a:uLnTx/>
                          <a:uFillTx/>
                          <a:latin typeface="+mn-lt"/>
                          <a:ea typeface="+mn-ea"/>
                          <a:cs typeface="+mn-cs"/>
                        </a:rPr>
                        <a:t>big fan of pretzels and the ones in the bag had great flavor</a:t>
                      </a:r>
                      <a:r>
                        <a:rPr kumimoji="0" lang="en-US" sz="650" b="0" i="0" u="none" strike="noStrike" kern="1200" cap="none" spc="0" normalizeH="0" baseline="0" noProof="0" dirty="0">
                          <a:ln>
                            <a:noFill/>
                          </a:ln>
                          <a:solidFill>
                            <a:srgbClr val="303030"/>
                          </a:solidFill>
                          <a:effectLst/>
                          <a:uLnTx/>
                          <a:uFillTx/>
                          <a:latin typeface="+mn-lt"/>
                          <a:ea typeface="+mn-ea"/>
                          <a:cs typeface="+mn-cs"/>
                        </a:rPr>
                        <a:t>.”</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3760913"/>
                  </a:ext>
                </a:extLst>
              </a:tr>
            </a:tbl>
          </a:graphicData>
        </a:graphic>
      </p:graphicFrame>
      <p:graphicFrame>
        <p:nvGraphicFramePr>
          <p:cNvPr id="59" name="Table 58">
            <a:extLst>
              <a:ext uri="{FF2B5EF4-FFF2-40B4-BE49-F238E27FC236}">
                <a16:creationId xmlns:a16="http://schemas.microsoft.com/office/drawing/2014/main" id="{DF8CC0E0-F8B8-253E-5ECB-CCAD18CC0950}"/>
              </a:ext>
            </a:extLst>
          </p:cNvPr>
          <p:cNvGraphicFramePr>
            <a:graphicFrameLocks noGrp="1"/>
          </p:cNvGraphicFramePr>
          <p:nvPr/>
        </p:nvGraphicFramePr>
        <p:xfrm>
          <a:off x="6637624" y="4539937"/>
          <a:ext cx="2433939" cy="190500"/>
        </p:xfrm>
        <a:graphic>
          <a:graphicData uri="http://schemas.openxmlformats.org/drawingml/2006/table">
            <a:tbl>
              <a:tblPr firstRow="1" bandRow="1">
                <a:tableStyleId>{5C22544A-7EE6-4342-B048-85BDC9FD1C3A}</a:tableStyleId>
              </a:tblPr>
              <a:tblGrid>
                <a:gridCol w="2433939">
                  <a:extLst>
                    <a:ext uri="{9D8B030D-6E8A-4147-A177-3AD203B41FA5}">
                      <a16:colId xmlns:a16="http://schemas.microsoft.com/office/drawing/2014/main" val="2343233574"/>
                    </a:ext>
                  </a:extLst>
                </a:gridCol>
              </a:tblGrid>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303030"/>
                          </a:solidFill>
                          <a:effectLst/>
                          <a:uLnTx/>
                          <a:uFillTx/>
                          <a:latin typeface="+mn-lt"/>
                          <a:ea typeface="+mn-ea"/>
                          <a:cs typeface="+mn-cs"/>
                        </a:rPr>
                        <a:t>“I thought it had the </a:t>
                      </a:r>
                      <a:r>
                        <a:rPr kumimoji="0" lang="en-US" sz="650" b="1" i="0" u="none" strike="noStrike" kern="1200" cap="none" spc="0" normalizeH="0" baseline="0" noProof="0" dirty="0">
                          <a:ln>
                            <a:noFill/>
                          </a:ln>
                          <a:solidFill>
                            <a:srgbClr val="303030"/>
                          </a:solidFill>
                          <a:effectLst/>
                          <a:uLnTx/>
                          <a:uFillTx/>
                          <a:latin typeface="+mn-lt"/>
                          <a:ea typeface="+mn-ea"/>
                          <a:cs typeface="+mn-cs"/>
                        </a:rPr>
                        <a:t>least amount of flavor</a:t>
                      </a:r>
                      <a:r>
                        <a:rPr kumimoji="0" lang="en-US" sz="650" b="0" i="0" u="none" strike="noStrike" kern="1200" cap="none" spc="0" normalizeH="0" baseline="0" noProof="0" dirty="0">
                          <a:ln>
                            <a:noFill/>
                          </a:ln>
                          <a:solidFill>
                            <a:srgbClr val="303030"/>
                          </a:solidFill>
                          <a:effectLst/>
                          <a:uLnTx/>
                          <a:uFillTx/>
                          <a:latin typeface="+mn-lt"/>
                          <a:ea typeface="+mn-ea"/>
                          <a:cs typeface="+mn-cs"/>
                        </a:rPr>
                        <a:t>.”</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3760913"/>
                  </a:ext>
                </a:extLst>
              </a:tr>
            </a:tbl>
          </a:graphicData>
        </a:graphic>
      </p:graphicFrame>
      <p:graphicFrame>
        <p:nvGraphicFramePr>
          <p:cNvPr id="58" name="Table 57">
            <a:extLst>
              <a:ext uri="{FF2B5EF4-FFF2-40B4-BE49-F238E27FC236}">
                <a16:creationId xmlns:a16="http://schemas.microsoft.com/office/drawing/2014/main" id="{606901E2-0FBA-75D9-7197-C9FFEC848EC3}"/>
              </a:ext>
            </a:extLst>
          </p:cNvPr>
          <p:cNvGraphicFramePr>
            <a:graphicFrameLocks noGrp="1"/>
          </p:cNvGraphicFramePr>
          <p:nvPr/>
        </p:nvGraphicFramePr>
        <p:xfrm>
          <a:off x="6666260" y="4107839"/>
          <a:ext cx="2433939" cy="190500"/>
        </p:xfrm>
        <a:graphic>
          <a:graphicData uri="http://schemas.openxmlformats.org/drawingml/2006/table">
            <a:tbl>
              <a:tblPr firstRow="1" bandRow="1">
                <a:tableStyleId>{5C22544A-7EE6-4342-B048-85BDC9FD1C3A}</a:tableStyleId>
              </a:tblPr>
              <a:tblGrid>
                <a:gridCol w="2433939">
                  <a:extLst>
                    <a:ext uri="{9D8B030D-6E8A-4147-A177-3AD203B41FA5}">
                      <a16:colId xmlns:a16="http://schemas.microsoft.com/office/drawing/2014/main" val="2343233574"/>
                    </a:ext>
                  </a:extLst>
                </a:gridCol>
              </a:tblGrid>
              <a:tr h="0">
                <a:tc>
                  <a:txBody>
                    <a:bodyPr/>
                    <a:lstStyle/>
                    <a:p>
                      <a:r>
                        <a:rPr lang="en-US" sz="650" b="0" kern="1200" dirty="0">
                          <a:solidFill>
                            <a:schemeClr val="dk1"/>
                          </a:solidFill>
                          <a:latin typeface="+mn-lt"/>
                          <a:ea typeface="+mn-ea"/>
                          <a:cs typeface="+mn-cs"/>
                        </a:rPr>
                        <a:t>“</a:t>
                      </a:r>
                      <a:r>
                        <a:rPr lang="en-US" sz="650" b="1" kern="1200" dirty="0">
                          <a:solidFill>
                            <a:schemeClr val="dk1"/>
                          </a:solidFill>
                          <a:latin typeface="+mn-lt"/>
                          <a:ea typeface="+mn-ea"/>
                          <a:cs typeface="+mn-cs"/>
                        </a:rPr>
                        <a:t>Doesn't hold onto flavor</a:t>
                      </a:r>
                      <a:r>
                        <a:rPr lang="en-US" sz="650" b="0" kern="1200" dirty="0">
                          <a:solidFill>
                            <a:schemeClr val="dk1"/>
                          </a:solidFill>
                          <a:latin typeface="+mn-lt"/>
                          <a:ea typeface="+mn-ea"/>
                          <a:cs typeface="+mn-cs"/>
                        </a:rPr>
                        <a:t>.”</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509648"/>
                  </a:ext>
                </a:extLst>
              </a:tr>
            </a:tbl>
          </a:graphicData>
        </a:graphic>
      </p:graphicFrame>
      <p:graphicFrame>
        <p:nvGraphicFramePr>
          <p:cNvPr id="57" name="Table 56">
            <a:extLst>
              <a:ext uri="{FF2B5EF4-FFF2-40B4-BE49-F238E27FC236}">
                <a16:creationId xmlns:a16="http://schemas.microsoft.com/office/drawing/2014/main" id="{85FB78A9-78FA-2E14-F012-490CD557B7E3}"/>
              </a:ext>
            </a:extLst>
          </p:cNvPr>
          <p:cNvGraphicFramePr>
            <a:graphicFrameLocks noGrp="1"/>
          </p:cNvGraphicFramePr>
          <p:nvPr/>
        </p:nvGraphicFramePr>
        <p:xfrm>
          <a:off x="6655629" y="3793934"/>
          <a:ext cx="2536935" cy="289560"/>
        </p:xfrm>
        <a:graphic>
          <a:graphicData uri="http://schemas.openxmlformats.org/drawingml/2006/table">
            <a:tbl>
              <a:tblPr firstRow="1" bandRow="1">
                <a:tableStyleId>{5C22544A-7EE6-4342-B048-85BDC9FD1C3A}</a:tableStyleId>
              </a:tblPr>
              <a:tblGrid>
                <a:gridCol w="2536935">
                  <a:extLst>
                    <a:ext uri="{9D8B030D-6E8A-4147-A177-3AD203B41FA5}">
                      <a16:colId xmlns:a16="http://schemas.microsoft.com/office/drawing/2014/main" val="1274888476"/>
                    </a:ext>
                  </a:extLst>
                </a:gridCol>
              </a:tblGrid>
              <a:tr h="0">
                <a:tc>
                  <a:txBody>
                    <a:bodyPr/>
                    <a:lstStyle/>
                    <a:p>
                      <a:r>
                        <a:rPr lang="en-US" sz="650" b="0" kern="1200" dirty="0">
                          <a:solidFill>
                            <a:schemeClr val="dk1"/>
                          </a:solidFill>
                          <a:latin typeface="+mn-lt"/>
                          <a:ea typeface="+mn-ea"/>
                          <a:cs typeface="+mn-cs"/>
                        </a:rPr>
                        <a:t>“I’m not sure how much it adds since </a:t>
                      </a:r>
                      <a:r>
                        <a:rPr lang="en-US" sz="650" b="1" kern="1200" dirty="0">
                          <a:solidFill>
                            <a:schemeClr val="dk1"/>
                          </a:solidFill>
                          <a:latin typeface="+mn-lt"/>
                          <a:ea typeface="+mn-ea"/>
                          <a:cs typeface="+mn-cs"/>
                        </a:rPr>
                        <a:t>there’s already another pretzel type</a:t>
                      </a:r>
                      <a:r>
                        <a:rPr lang="en-US" sz="650" b="0" kern="1200" dirty="0">
                          <a:solidFill>
                            <a:schemeClr val="dk1"/>
                          </a:solidFill>
                          <a:latin typeface="+mn-lt"/>
                          <a:ea typeface="+mn-ea"/>
                          <a:cs typeface="+mn-cs"/>
                        </a:rPr>
                        <a:t>.”</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4857528"/>
                  </a:ext>
                </a:extLst>
              </a:tr>
            </a:tbl>
          </a:graphicData>
        </a:graphic>
      </p:graphicFrame>
      <p:graphicFrame>
        <p:nvGraphicFramePr>
          <p:cNvPr id="56" name="Table 55">
            <a:extLst>
              <a:ext uri="{FF2B5EF4-FFF2-40B4-BE49-F238E27FC236}">
                <a16:creationId xmlns:a16="http://schemas.microsoft.com/office/drawing/2014/main" id="{80240B79-C471-C4C3-A94D-DFF856D21C25}"/>
              </a:ext>
            </a:extLst>
          </p:cNvPr>
          <p:cNvGraphicFramePr>
            <a:graphicFrameLocks noGrp="1"/>
          </p:cNvGraphicFramePr>
          <p:nvPr/>
        </p:nvGraphicFramePr>
        <p:xfrm>
          <a:off x="6643401" y="2914830"/>
          <a:ext cx="2433939" cy="861060"/>
        </p:xfrm>
        <a:graphic>
          <a:graphicData uri="http://schemas.openxmlformats.org/drawingml/2006/table">
            <a:tbl>
              <a:tblPr firstRow="1" bandRow="1">
                <a:tableStyleId>{5C22544A-7EE6-4342-B048-85BDC9FD1C3A}</a:tableStyleId>
              </a:tblPr>
              <a:tblGrid>
                <a:gridCol w="2433939">
                  <a:extLst>
                    <a:ext uri="{9D8B030D-6E8A-4147-A177-3AD203B41FA5}">
                      <a16:colId xmlns:a16="http://schemas.microsoft.com/office/drawing/2014/main" val="2975344559"/>
                    </a:ext>
                  </a:extLst>
                </a:gridCol>
              </a:tblGrid>
              <a:tr h="0">
                <a:tc>
                  <a:txBody>
                    <a:bodyPr/>
                    <a:lstStyle/>
                    <a:p>
                      <a:r>
                        <a:rPr lang="en-US" sz="650" b="0" kern="1200" dirty="0">
                          <a:solidFill>
                            <a:schemeClr val="dk1"/>
                          </a:solidFill>
                          <a:latin typeface="+mn-lt"/>
                          <a:ea typeface="+mn-ea"/>
                          <a:cs typeface="+mn-cs"/>
                        </a:rPr>
                        <a:t>“Kind of plain. </a:t>
                      </a:r>
                      <a:r>
                        <a:rPr lang="en-US" sz="650" b="1" kern="1200" dirty="0">
                          <a:solidFill>
                            <a:schemeClr val="dk1"/>
                          </a:solidFill>
                          <a:latin typeface="+mn-lt"/>
                          <a:ea typeface="+mn-ea"/>
                          <a:cs typeface="+mn-cs"/>
                        </a:rPr>
                        <a:t>Not much taste</a:t>
                      </a:r>
                      <a:r>
                        <a:rPr lang="en-US" sz="650" b="0" kern="1200" dirty="0">
                          <a:solidFill>
                            <a:schemeClr val="dk1"/>
                          </a:solidFill>
                          <a:latin typeface="+mn-lt"/>
                          <a:ea typeface="+mn-ea"/>
                          <a:cs typeface="+mn-cs"/>
                        </a:rPr>
                        <a:t> to them.”</a:t>
                      </a:r>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61140941"/>
                  </a:ext>
                </a:extLst>
              </a:tr>
              <a:tr h="0">
                <a:tc>
                  <a:txBody>
                    <a:bodyPr/>
                    <a:lstStyle/>
                    <a:p>
                      <a:r>
                        <a:rPr lang="en-US" sz="650" b="0" kern="1200" dirty="0">
                          <a:solidFill>
                            <a:schemeClr val="dk1"/>
                          </a:solidFill>
                          <a:latin typeface="+mn-lt"/>
                          <a:ea typeface="+mn-ea"/>
                          <a:cs typeface="+mn-cs"/>
                        </a:rPr>
                        <a:t>“</a:t>
                      </a:r>
                      <a:r>
                        <a:rPr lang="en-US" sz="650" b="1" kern="1200" dirty="0">
                          <a:solidFill>
                            <a:schemeClr val="dk1"/>
                          </a:solidFill>
                          <a:latin typeface="+mn-lt"/>
                          <a:ea typeface="+mn-ea"/>
                          <a:cs typeface="+mn-cs"/>
                        </a:rPr>
                        <a:t>Super hard </a:t>
                      </a:r>
                      <a:r>
                        <a:rPr lang="en-US" sz="650" b="0" kern="1200" dirty="0">
                          <a:solidFill>
                            <a:schemeClr val="dk1"/>
                          </a:solidFill>
                          <a:latin typeface="+mn-lt"/>
                          <a:ea typeface="+mn-ea"/>
                          <a:cs typeface="+mn-cs"/>
                        </a:rPr>
                        <a:t>and </a:t>
                      </a:r>
                      <a:r>
                        <a:rPr lang="en-US" sz="650" b="1" kern="1200" dirty="0">
                          <a:solidFill>
                            <a:schemeClr val="dk1"/>
                          </a:solidFill>
                          <a:latin typeface="+mn-lt"/>
                          <a:ea typeface="+mn-ea"/>
                          <a:cs typeface="+mn-cs"/>
                        </a:rPr>
                        <a:t>way too thick </a:t>
                      </a:r>
                      <a:r>
                        <a:rPr lang="en-US" sz="650" b="0" kern="1200" dirty="0">
                          <a:solidFill>
                            <a:schemeClr val="dk1"/>
                          </a:solidFill>
                          <a:latin typeface="+mn-lt"/>
                          <a:ea typeface="+mn-ea"/>
                          <a:cs typeface="+mn-cs"/>
                        </a:rPr>
                        <a:t>of chips.”</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9127794"/>
                  </a:ext>
                </a:extLst>
              </a:tr>
              <a:tr h="0">
                <a:tc>
                  <a:txBody>
                    <a:bodyPr/>
                    <a:lstStyle/>
                    <a:p>
                      <a:r>
                        <a:rPr lang="en-US" sz="650" b="0" kern="1200" dirty="0">
                          <a:solidFill>
                            <a:schemeClr val="dk1"/>
                          </a:solidFill>
                          <a:latin typeface="+mn-lt"/>
                          <a:ea typeface="+mn-ea"/>
                          <a:cs typeface="+mn-cs"/>
                        </a:rPr>
                        <a:t>“I </a:t>
                      </a:r>
                      <a:r>
                        <a:rPr lang="en-US" sz="650" b="1" kern="1200" dirty="0">
                          <a:solidFill>
                            <a:schemeClr val="dk1"/>
                          </a:solidFill>
                          <a:latin typeface="+mn-lt"/>
                          <a:ea typeface="+mn-ea"/>
                          <a:cs typeface="+mn-cs"/>
                        </a:rPr>
                        <a:t>don't like the taste </a:t>
                      </a:r>
                      <a:r>
                        <a:rPr lang="en-US" sz="650" b="0" kern="1200" dirty="0">
                          <a:solidFill>
                            <a:schemeClr val="dk1"/>
                          </a:solidFill>
                          <a:latin typeface="+mn-lt"/>
                          <a:ea typeface="+mn-ea"/>
                          <a:cs typeface="+mn-cs"/>
                        </a:rPr>
                        <a:t>of the rye chips and feel there are </a:t>
                      </a:r>
                      <a:r>
                        <a:rPr lang="en-US" sz="650" b="1" kern="1200" dirty="0">
                          <a:solidFill>
                            <a:schemeClr val="dk1"/>
                          </a:solidFill>
                          <a:latin typeface="+mn-lt"/>
                          <a:ea typeface="+mn-ea"/>
                          <a:cs typeface="+mn-cs"/>
                        </a:rPr>
                        <a:t>too many </a:t>
                      </a:r>
                      <a:r>
                        <a:rPr lang="en-US" sz="650" b="0" kern="1200" dirty="0">
                          <a:solidFill>
                            <a:schemeClr val="dk1"/>
                          </a:solidFill>
                          <a:latin typeface="+mn-lt"/>
                          <a:ea typeface="+mn-ea"/>
                          <a:cs typeface="+mn-cs"/>
                        </a:rPr>
                        <a:t>in the snack mix.”</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2607294"/>
                  </a:ext>
                </a:extLst>
              </a:tr>
              <a:tr h="0">
                <a:tc>
                  <a:txBody>
                    <a:bodyPr/>
                    <a:lstStyle/>
                    <a:p>
                      <a:r>
                        <a:rPr lang="en-US" sz="650" b="0" kern="1200" dirty="0">
                          <a:solidFill>
                            <a:schemeClr val="dk1"/>
                          </a:solidFill>
                          <a:latin typeface="+mn-lt"/>
                          <a:ea typeface="+mn-ea"/>
                          <a:cs typeface="+mn-cs"/>
                        </a:rPr>
                        <a:t>“It has a </a:t>
                      </a:r>
                      <a:r>
                        <a:rPr lang="en-US" sz="650" b="1" kern="1200" dirty="0">
                          <a:solidFill>
                            <a:schemeClr val="dk1"/>
                          </a:solidFill>
                          <a:latin typeface="+mn-lt"/>
                          <a:ea typeface="+mn-ea"/>
                          <a:cs typeface="+mn-cs"/>
                        </a:rPr>
                        <a:t>slight bitter </a:t>
                      </a:r>
                      <a:r>
                        <a:rPr lang="en-US" sz="650" b="0" kern="1200" dirty="0">
                          <a:solidFill>
                            <a:schemeClr val="dk1"/>
                          </a:solidFill>
                          <a:latin typeface="+mn-lt"/>
                          <a:ea typeface="+mn-ea"/>
                          <a:cs typeface="+mn-cs"/>
                        </a:rPr>
                        <a:t>taste.”</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7092671"/>
                  </a:ext>
                </a:extLst>
              </a:tr>
            </a:tbl>
          </a:graphicData>
        </a:graphic>
      </p:graphicFrame>
      <p:graphicFrame>
        <p:nvGraphicFramePr>
          <p:cNvPr id="54" name="Table 53">
            <a:extLst>
              <a:ext uri="{FF2B5EF4-FFF2-40B4-BE49-F238E27FC236}">
                <a16:creationId xmlns:a16="http://schemas.microsoft.com/office/drawing/2014/main" id="{79FCAFC2-E894-3F0B-10C1-2E88CB6C9512}"/>
              </a:ext>
            </a:extLst>
          </p:cNvPr>
          <p:cNvGraphicFramePr>
            <a:graphicFrameLocks noGrp="1"/>
          </p:cNvGraphicFramePr>
          <p:nvPr/>
        </p:nvGraphicFramePr>
        <p:xfrm>
          <a:off x="6655629" y="1641037"/>
          <a:ext cx="2536935" cy="480060"/>
        </p:xfrm>
        <a:graphic>
          <a:graphicData uri="http://schemas.openxmlformats.org/drawingml/2006/table">
            <a:tbl>
              <a:tblPr firstRow="1" bandRow="1">
                <a:tableStyleId>{5C22544A-7EE6-4342-B048-85BDC9FD1C3A}</a:tableStyleId>
              </a:tblPr>
              <a:tblGrid>
                <a:gridCol w="2536935">
                  <a:extLst>
                    <a:ext uri="{9D8B030D-6E8A-4147-A177-3AD203B41FA5}">
                      <a16:colId xmlns:a16="http://schemas.microsoft.com/office/drawing/2014/main" val="1661912119"/>
                    </a:ext>
                  </a:extLst>
                </a:gridCol>
              </a:tblGrid>
              <a:tr h="0">
                <a:tc>
                  <a:txBody>
                    <a:bodyPr/>
                    <a:lstStyle/>
                    <a:p>
                      <a:r>
                        <a:rPr lang="en-US" sz="650" b="0" kern="1200" dirty="0">
                          <a:solidFill>
                            <a:schemeClr val="dk1"/>
                          </a:solidFill>
                          <a:latin typeface="+mn-lt"/>
                          <a:ea typeface="+mn-ea"/>
                          <a:cs typeface="+mn-cs"/>
                        </a:rPr>
                        <a:t>“It's a pretzel. Feels like a </a:t>
                      </a:r>
                      <a:r>
                        <a:rPr lang="en-US" sz="650" b="1" kern="1200" dirty="0">
                          <a:solidFill>
                            <a:schemeClr val="dk1"/>
                          </a:solidFill>
                          <a:latin typeface="+mn-lt"/>
                          <a:ea typeface="+mn-ea"/>
                          <a:cs typeface="+mn-cs"/>
                        </a:rPr>
                        <a:t>filler piece</a:t>
                      </a:r>
                      <a:r>
                        <a:rPr lang="en-US" sz="650" b="0" kern="1200" dirty="0">
                          <a:solidFill>
                            <a:schemeClr val="dk1"/>
                          </a:solidFill>
                          <a:latin typeface="+mn-lt"/>
                          <a:ea typeface="+mn-ea"/>
                          <a:cs typeface="+mn-cs"/>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35437147"/>
                  </a:ext>
                </a:extLst>
              </a:tr>
              <a:tr h="0">
                <a:tc>
                  <a:txBody>
                    <a:bodyPr/>
                    <a:lstStyle/>
                    <a:p>
                      <a:r>
                        <a:rPr lang="en-US" sz="650" b="0" kern="1200" dirty="0">
                          <a:solidFill>
                            <a:schemeClr val="dk1"/>
                          </a:solidFill>
                          <a:latin typeface="+mn-lt"/>
                          <a:ea typeface="+mn-ea"/>
                          <a:cs typeface="+mn-cs"/>
                        </a:rPr>
                        <a:t>“It </a:t>
                      </a:r>
                      <a:r>
                        <a:rPr lang="en-US" sz="650" b="1" kern="1200" dirty="0">
                          <a:solidFill>
                            <a:schemeClr val="dk1"/>
                          </a:solidFill>
                          <a:latin typeface="+mn-lt"/>
                          <a:ea typeface="+mn-ea"/>
                          <a:cs typeface="+mn-cs"/>
                        </a:rPr>
                        <a:t>doesn’t have much flavor</a:t>
                      </a:r>
                      <a:r>
                        <a:rPr lang="en-US" sz="650" b="0" kern="1200" dirty="0">
                          <a:solidFill>
                            <a:schemeClr val="dk1"/>
                          </a:solidFill>
                          <a:latin typeface="+mn-lt"/>
                          <a:ea typeface="+mn-ea"/>
                          <a:cs typeface="+mn-cs"/>
                        </a:rPr>
                        <a:t>. Leaves my </a:t>
                      </a:r>
                      <a:r>
                        <a:rPr lang="en-US" sz="650" b="1" kern="1200" dirty="0">
                          <a:solidFill>
                            <a:schemeClr val="dk1"/>
                          </a:solidFill>
                          <a:latin typeface="+mn-lt"/>
                          <a:ea typeface="+mn-ea"/>
                          <a:cs typeface="+mn-cs"/>
                        </a:rPr>
                        <a:t>mouth dry </a:t>
                      </a:r>
                      <a:r>
                        <a:rPr lang="en-US" sz="650" b="0" kern="1200" dirty="0">
                          <a:solidFill>
                            <a:schemeClr val="dk1"/>
                          </a:solidFill>
                          <a:latin typeface="+mn-lt"/>
                          <a:ea typeface="+mn-ea"/>
                          <a:cs typeface="+mn-cs"/>
                        </a:rPr>
                        <a:t>after eating it.”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05731412"/>
                  </a:ext>
                </a:extLst>
              </a:tr>
            </a:tbl>
          </a:graphicData>
        </a:graphic>
      </p:graphicFrame>
      <p:graphicFrame>
        <p:nvGraphicFramePr>
          <p:cNvPr id="55" name="Table 54">
            <a:extLst>
              <a:ext uri="{FF2B5EF4-FFF2-40B4-BE49-F238E27FC236}">
                <a16:creationId xmlns:a16="http://schemas.microsoft.com/office/drawing/2014/main" id="{1DB619C8-F46A-CC54-2EFE-900C1BCEE775}"/>
              </a:ext>
            </a:extLst>
          </p:cNvPr>
          <p:cNvGraphicFramePr>
            <a:graphicFrameLocks noGrp="1"/>
          </p:cNvGraphicFramePr>
          <p:nvPr/>
        </p:nvGraphicFramePr>
        <p:xfrm>
          <a:off x="6643401" y="2166820"/>
          <a:ext cx="2536936" cy="775716"/>
        </p:xfrm>
        <a:graphic>
          <a:graphicData uri="http://schemas.openxmlformats.org/drawingml/2006/table">
            <a:tbl>
              <a:tblPr firstRow="1" bandRow="1">
                <a:tableStyleId>{5C22544A-7EE6-4342-B048-85BDC9FD1C3A}</a:tableStyleId>
              </a:tblPr>
              <a:tblGrid>
                <a:gridCol w="2536936">
                  <a:extLst>
                    <a:ext uri="{9D8B030D-6E8A-4147-A177-3AD203B41FA5}">
                      <a16:colId xmlns:a16="http://schemas.microsoft.com/office/drawing/2014/main" val="659097008"/>
                    </a:ext>
                  </a:extLst>
                </a:gridCol>
              </a:tblGrid>
              <a:tr h="0">
                <a:tc>
                  <a:txBody>
                    <a:bodyPr/>
                    <a:lstStyle/>
                    <a:p>
                      <a:r>
                        <a:rPr lang="en-US" sz="650" b="0" kern="1200" dirty="0">
                          <a:solidFill>
                            <a:schemeClr val="dk1"/>
                          </a:solidFill>
                          <a:latin typeface="+mn-lt"/>
                          <a:ea typeface="+mn-ea"/>
                          <a:cs typeface="+mn-cs"/>
                        </a:rPr>
                        <a:t>“It’s </a:t>
                      </a:r>
                      <a:r>
                        <a:rPr lang="en-US" sz="650" b="1" kern="1200" dirty="0">
                          <a:solidFill>
                            <a:schemeClr val="dk1"/>
                          </a:solidFill>
                          <a:latin typeface="+mn-lt"/>
                          <a:ea typeface="+mn-ea"/>
                          <a:cs typeface="+mn-cs"/>
                        </a:rPr>
                        <a:t>similar to the stick</a:t>
                      </a:r>
                      <a:r>
                        <a:rPr lang="en-US" sz="650" b="0" kern="1200" dirty="0">
                          <a:solidFill>
                            <a:schemeClr val="dk1"/>
                          </a:solidFill>
                          <a:latin typeface="+mn-lt"/>
                          <a:ea typeface="+mn-ea"/>
                          <a:cs typeface="+mn-cs"/>
                        </a:rPr>
                        <a:t>.”</a:t>
                      </a:r>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702580"/>
                  </a:ext>
                </a:extLst>
              </a:tr>
              <a:tr h="292608">
                <a:tc>
                  <a:txBody>
                    <a:bodyPr/>
                    <a:lstStyle/>
                    <a:p>
                      <a:r>
                        <a:rPr lang="en-US" sz="650" b="0" kern="1200" dirty="0">
                          <a:solidFill>
                            <a:schemeClr val="dk1"/>
                          </a:solidFill>
                          <a:latin typeface="+mn-lt"/>
                          <a:ea typeface="+mn-ea"/>
                          <a:cs typeface="+mn-cs"/>
                        </a:rPr>
                        <a:t>“</a:t>
                      </a:r>
                      <a:r>
                        <a:rPr lang="en-US" sz="650" b="1" kern="1200" dirty="0">
                          <a:solidFill>
                            <a:schemeClr val="dk1"/>
                          </a:solidFill>
                          <a:latin typeface="+mn-lt"/>
                          <a:ea typeface="+mn-ea"/>
                          <a:cs typeface="+mn-cs"/>
                        </a:rPr>
                        <a:t>Way too many </a:t>
                      </a:r>
                      <a:r>
                        <a:rPr lang="en-US" sz="650" b="0" kern="1200" dirty="0">
                          <a:solidFill>
                            <a:schemeClr val="dk1"/>
                          </a:solidFill>
                          <a:latin typeface="+mn-lt"/>
                          <a:ea typeface="+mn-ea"/>
                          <a:cs typeface="+mn-cs"/>
                        </a:rPr>
                        <a:t>of them. They taste good, they're crunchy, just too many.”</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3908962"/>
                  </a:ext>
                </a:extLst>
              </a:tr>
              <a:tr h="292608">
                <a:tc>
                  <a:txBody>
                    <a:bodyPr/>
                    <a:lstStyle/>
                    <a:p>
                      <a:r>
                        <a:rPr lang="en-US" sz="650" b="0" kern="1200" dirty="0">
                          <a:solidFill>
                            <a:schemeClr val="dk1"/>
                          </a:solidFill>
                          <a:latin typeface="+mn-lt"/>
                          <a:ea typeface="+mn-ea"/>
                          <a:cs typeface="+mn-cs"/>
                        </a:rPr>
                        <a:t>“The </a:t>
                      </a:r>
                      <a:r>
                        <a:rPr lang="en-US" sz="650" b="1" kern="1200" dirty="0">
                          <a:solidFill>
                            <a:schemeClr val="dk1"/>
                          </a:solidFill>
                          <a:latin typeface="+mn-lt"/>
                          <a:ea typeface="+mn-ea"/>
                          <a:cs typeface="+mn-cs"/>
                        </a:rPr>
                        <a:t>bread squiggle is bland </a:t>
                      </a:r>
                      <a:r>
                        <a:rPr lang="en-US" sz="650" b="0" kern="1200" dirty="0">
                          <a:solidFill>
                            <a:schemeClr val="dk1"/>
                          </a:solidFill>
                          <a:latin typeface="+mn-lt"/>
                          <a:ea typeface="+mn-ea"/>
                          <a:cs typeface="+mn-cs"/>
                        </a:rPr>
                        <a:t>and has a weird texture.”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2184018"/>
                  </a:ext>
                </a:extLst>
              </a:tr>
            </a:tbl>
          </a:graphicData>
        </a:graphic>
      </p:graphicFrame>
      <p:sp>
        <p:nvSpPr>
          <p:cNvPr id="2" name="Title 1">
            <a:extLst>
              <a:ext uri="{FF2B5EF4-FFF2-40B4-BE49-F238E27FC236}">
                <a16:creationId xmlns:a16="http://schemas.microsoft.com/office/drawing/2014/main" id="{EE599976-1F6D-6434-5974-D55C55B917B2}"/>
              </a:ext>
            </a:extLst>
          </p:cNvPr>
          <p:cNvSpPr>
            <a:spLocks noGrp="1"/>
          </p:cNvSpPr>
          <p:nvPr>
            <p:ph type="title"/>
          </p:nvPr>
        </p:nvSpPr>
        <p:spPr/>
        <p:txBody>
          <a:bodyPr/>
          <a:lstStyle/>
          <a:p>
            <a:r>
              <a:rPr lang="en-US" dirty="0"/>
              <a:t>Texture and flavor influence perceptions of each piece.</a:t>
            </a:r>
          </a:p>
        </p:txBody>
      </p:sp>
      <p:sp>
        <p:nvSpPr>
          <p:cNvPr id="3" name="Slide Number Placeholder 2">
            <a:extLst>
              <a:ext uri="{FF2B5EF4-FFF2-40B4-BE49-F238E27FC236}">
                <a16:creationId xmlns:a16="http://schemas.microsoft.com/office/drawing/2014/main" id="{86AE3AD8-D64E-7D1B-FF77-904D4AA64374}"/>
              </a:ext>
            </a:extLst>
          </p:cNvPr>
          <p:cNvSpPr>
            <a:spLocks noGrp="1"/>
          </p:cNvSpPr>
          <p:nvPr>
            <p:ph type="sldNum" sz="quarter" idx="10"/>
          </p:nvPr>
        </p:nvSpPr>
        <p:spPr/>
        <p:txBody>
          <a:bodyPr/>
          <a:lstStyle/>
          <a:p>
            <a:fld id="{A82C3BC0-3EBF-3C4C-A3D8-795624EBC6AA}" type="slidenum">
              <a:rPr lang="en-US" smtClean="0"/>
              <a:pPr/>
              <a:t>16</a:t>
            </a:fld>
            <a:endParaRPr lang="en-US"/>
          </a:p>
        </p:txBody>
      </p:sp>
      <p:sp>
        <p:nvSpPr>
          <p:cNvPr id="4" name="Content Placeholder 3">
            <a:extLst>
              <a:ext uri="{FF2B5EF4-FFF2-40B4-BE49-F238E27FC236}">
                <a16:creationId xmlns:a16="http://schemas.microsoft.com/office/drawing/2014/main" id="{48B8B118-3850-2071-10DD-919B04DFB864}"/>
              </a:ext>
            </a:extLst>
          </p:cNvPr>
          <p:cNvSpPr>
            <a:spLocks noGrp="1"/>
          </p:cNvSpPr>
          <p:nvPr>
            <p:ph sz="quarter" idx="11"/>
          </p:nvPr>
        </p:nvSpPr>
        <p:spPr>
          <a:xfrm>
            <a:off x="342900" y="792096"/>
            <a:ext cx="8496300" cy="442141"/>
          </a:xfrm>
        </p:spPr>
        <p:txBody>
          <a:bodyPr/>
          <a:lstStyle/>
          <a:p>
            <a:r>
              <a:rPr lang="en-US" b="1" dirty="0"/>
              <a:t>Respondents’ favorite pieces are those that have crunchy or crispy texture, whereas the least liked pieces are considered flavorless and dry</a:t>
            </a:r>
            <a:r>
              <a:rPr lang="en-US" dirty="0"/>
              <a:t>.  The variability in texture and density tend to garner favorable rankings for the Rye Chip and Breadstick. However, too much hardness in the Rye Chips can be a deterrent for some. </a:t>
            </a:r>
          </a:p>
        </p:txBody>
      </p:sp>
      <p:sp>
        <p:nvSpPr>
          <p:cNvPr id="5" name="Text Placeholder 4">
            <a:extLst>
              <a:ext uri="{FF2B5EF4-FFF2-40B4-BE49-F238E27FC236}">
                <a16:creationId xmlns:a16="http://schemas.microsoft.com/office/drawing/2014/main" id="{65870825-006F-8248-3410-1239E9F93A6C}"/>
              </a:ext>
            </a:extLst>
          </p:cNvPr>
          <p:cNvSpPr>
            <a:spLocks noGrp="1"/>
          </p:cNvSpPr>
          <p:nvPr>
            <p:ph type="body" sz="quarter" idx="12"/>
          </p:nvPr>
        </p:nvSpPr>
        <p:spPr/>
        <p:txBody>
          <a:bodyPr/>
          <a:lstStyle/>
          <a:p>
            <a:r>
              <a:rPr lang="en-US" dirty="0"/>
              <a:t>REASONS FOR GARDETTO’S SNACK MIX PIECE RANKING | </a:t>
            </a:r>
            <a:r>
              <a:rPr lang="en-US" dirty="0">
                <a:solidFill>
                  <a:schemeClr val="accent4">
                    <a:lumMod val="75000"/>
                  </a:schemeClr>
                </a:solidFill>
              </a:rPr>
              <a:t>CONTROL</a:t>
            </a:r>
          </a:p>
        </p:txBody>
      </p:sp>
      <p:sp>
        <p:nvSpPr>
          <p:cNvPr id="6" name="Text Placeholder 5">
            <a:extLst>
              <a:ext uri="{FF2B5EF4-FFF2-40B4-BE49-F238E27FC236}">
                <a16:creationId xmlns:a16="http://schemas.microsoft.com/office/drawing/2014/main" id="{B34399E2-85D4-0706-B49B-CA247A65A661}"/>
              </a:ext>
            </a:extLst>
          </p:cNvPr>
          <p:cNvSpPr>
            <a:spLocks noGrp="1"/>
          </p:cNvSpPr>
          <p:nvPr>
            <p:ph type="body" sz="quarter" idx="15"/>
          </p:nvPr>
        </p:nvSpPr>
        <p:spPr/>
        <p:txBody>
          <a:bodyPr/>
          <a:lstStyle/>
          <a:p>
            <a:r>
              <a:rPr lang="en-US" sz="700" dirty="0"/>
              <a:t>Q: </a:t>
            </a:r>
            <a:r>
              <a:rPr lang="en-US" sz="700" dirty="0">
                <a:effectLst/>
                <a:ea typeface="Avenir" panose="02000503020000020003" pitchFamily="2" charset="0"/>
                <a:cs typeface="Avenir" panose="02000503020000020003" pitchFamily="2" charset="0"/>
              </a:rPr>
              <a:t>What about the [insert piece selected as most favorite] piece makes it your favorite?</a:t>
            </a:r>
            <a:r>
              <a:rPr lang="en-US" sz="700" i="1" dirty="0">
                <a:effectLst/>
                <a:ea typeface="Avenir" panose="02000503020000020003" pitchFamily="2" charset="0"/>
                <a:cs typeface="Avenir" panose="02000503020000020003" pitchFamily="2" charset="0"/>
              </a:rPr>
              <a:t> Open-ended response </a:t>
            </a:r>
            <a:endParaRPr lang="en-US" sz="700" dirty="0">
              <a:ea typeface="Times New Roman" panose="02020603050405020304" pitchFamily="18" charset="0"/>
            </a:endParaRPr>
          </a:p>
          <a:p>
            <a:r>
              <a:rPr lang="en-US" sz="700" dirty="0">
                <a:ea typeface="Times New Roman" panose="02020603050405020304" pitchFamily="18" charset="0"/>
              </a:rPr>
              <a:t>Q: </a:t>
            </a:r>
            <a:r>
              <a:rPr lang="en-US" sz="700" dirty="0">
                <a:effectLst/>
                <a:ea typeface="Avenir" panose="02000503020000020003" pitchFamily="2" charset="0"/>
                <a:cs typeface="Avenir" panose="02000503020000020003" pitchFamily="2" charset="0"/>
              </a:rPr>
              <a:t>What about the [insert piece selected as least favorite] piece makes it your least favorite?</a:t>
            </a:r>
            <a:r>
              <a:rPr lang="en-US" sz="700" i="1" dirty="0">
                <a:effectLst/>
                <a:ea typeface="Avenir" panose="02000503020000020003" pitchFamily="2" charset="0"/>
                <a:cs typeface="Avenir" panose="02000503020000020003" pitchFamily="2" charset="0"/>
              </a:rPr>
              <a:t> Open-ended response</a:t>
            </a:r>
            <a:endParaRPr lang="en-US" sz="700" dirty="0">
              <a:effectLst/>
              <a:ea typeface="Times New Roman" panose="02020603050405020304" pitchFamily="18" charset="0"/>
            </a:endParaRPr>
          </a:p>
        </p:txBody>
      </p:sp>
      <p:sp>
        <p:nvSpPr>
          <p:cNvPr id="7" name="TextBox 6">
            <a:extLst>
              <a:ext uri="{FF2B5EF4-FFF2-40B4-BE49-F238E27FC236}">
                <a16:creationId xmlns:a16="http://schemas.microsoft.com/office/drawing/2014/main" id="{A70AEA9B-BDAD-1931-EB04-314A8EE2C7BE}"/>
              </a:ext>
            </a:extLst>
          </p:cNvPr>
          <p:cNvSpPr txBox="1"/>
          <p:nvPr/>
        </p:nvSpPr>
        <p:spPr>
          <a:xfrm>
            <a:off x="8649954" y="4584790"/>
            <a:ext cx="494046" cy="200055"/>
          </a:xfrm>
          <a:prstGeom prst="rect">
            <a:avLst/>
          </a:prstGeom>
          <a:noFill/>
        </p:spPr>
        <p:txBody>
          <a:bodyPr wrap="none" rtlCol="0">
            <a:spAutoFit/>
          </a:bodyPr>
          <a:lstStyle/>
          <a:p>
            <a:pPr marR="0" algn="r" defTabSz="914400" eaLnBrk="1" fontAlgn="auto" latinLnBrk="0" hangingPunct="1">
              <a:lnSpc>
                <a:spcPct val="100000"/>
              </a:lnSpc>
              <a:spcBef>
                <a:spcPts val="0"/>
              </a:spcBef>
              <a:spcAft>
                <a:spcPts val="0"/>
              </a:spcAft>
              <a:buClrTx/>
              <a:buSzTx/>
            </a:pPr>
            <a:r>
              <a:rPr lang="en-US" sz="700" dirty="0">
                <a:ea typeface="Helvetica Neue Light" charset="0"/>
                <a:cs typeface="Helvetica Neue Light" charset="0"/>
              </a:rPr>
              <a:t>n = 220</a:t>
            </a:r>
          </a:p>
        </p:txBody>
      </p:sp>
      <p:graphicFrame>
        <p:nvGraphicFramePr>
          <p:cNvPr id="9" name="Table 8">
            <a:extLst>
              <a:ext uri="{FF2B5EF4-FFF2-40B4-BE49-F238E27FC236}">
                <a16:creationId xmlns:a16="http://schemas.microsoft.com/office/drawing/2014/main" id="{813E9152-2513-A9B6-5DF8-982544BDD07E}"/>
              </a:ext>
            </a:extLst>
          </p:cNvPr>
          <p:cNvGraphicFramePr>
            <a:graphicFrameLocks noGrp="1"/>
          </p:cNvGraphicFramePr>
          <p:nvPr/>
        </p:nvGraphicFramePr>
        <p:xfrm>
          <a:off x="2090162" y="1586517"/>
          <a:ext cx="2475768" cy="960120"/>
        </p:xfrm>
        <a:graphic>
          <a:graphicData uri="http://schemas.openxmlformats.org/drawingml/2006/table">
            <a:tbl>
              <a:tblPr firstRow="1" bandRow="1">
                <a:tableStyleId>{5C22544A-7EE6-4342-B048-85BDC9FD1C3A}</a:tableStyleId>
              </a:tblPr>
              <a:tblGrid>
                <a:gridCol w="2475768">
                  <a:extLst>
                    <a:ext uri="{9D8B030D-6E8A-4147-A177-3AD203B41FA5}">
                      <a16:colId xmlns:a16="http://schemas.microsoft.com/office/drawing/2014/main" val="1661912119"/>
                    </a:ext>
                  </a:extLst>
                </a:gridCol>
              </a:tblGrid>
              <a:tr h="176507">
                <a:tc>
                  <a:txBody>
                    <a:bodyPr/>
                    <a:lstStyle/>
                    <a:p>
                      <a:r>
                        <a:rPr lang="en-US" sz="650" b="0" kern="1200" dirty="0">
                          <a:solidFill>
                            <a:schemeClr val="dk1"/>
                          </a:solidFill>
                          <a:latin typeface="+mn-lt"/>
                          <a:ea typeface="+mn-ea"/>
                          <a:cs typeface="+mn-cs"/>
                        </a:rPr>
                        <a:t>“I love how </a:t>
                      </a:r>
                      <a:r>
                        <a:rPr lang="en-US" sz="650" b="1" kern="1200" dirty="0">
                          <a:solidFill>
                            <a:schemeClr val="dk1"/>
                          </a:solidFill>
                          <a:latin typeface="+mn-lt"/>
                          <a:ea typeface="+mn-ea"/>
                          <a:cs typeface="+mn-cs"/>
                        </a:rPr>
                        <a:t>crunchy the rye chip </a:t>
                      </a:r>
                      <a:r>
                        <a:rPr lang="en-US" sz="650" b="0" kern="1200" dirty="0">
                          <a:solidFill>
                            <a:schemeClr val="dk1"/>
                          </a:solidFill>
                          <a:latin typeface="+mn-lt"/>
                          <a:ea typeface="+mn-ea"/>
                          <a:cs typeface="+mn-cs"/>
                        </a:rPr>
                        <a:t>is as well as the </a:t>
                      </a:r>
                      <a:r>
                        <a:rPr lang="en-US" sz="650" b="1" kern="1200" dirty="0">
                          <a:solidFill>
                            <a:schemeClr val="dk1"/>
                          </a:solidFill>
                          <a:latin typeface="+mn-lt"/>
                          <a:ea typeface="+mn-ea"/>
                          <a:cs typeface="+mn-cs"/>
                        </a:rPr>
                        <a:t>flavor</a:t>
                      </a:r>
                      <a:r>
                        <a:rPr lang="en-US" sz="650" b="0" kern="1200" dirty="0">
                          <a:solidFill>
                            <a:schemeClr val="dk1"/>
                          </a:solidFill>
                          <a:latin typeface="+mn-lt"/>
                          <a:ea typeface="+mn-ea"/>
                          <a:cs typeface="+mn-cs"/>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35437147"/>
                  </a:ext>
                </a:extLst>
              </a:tr>
              <a:tr h="268290">
                <a:tc>
                  <a:txBody>
                    <a:bodyPr/>
                    <a:lstStyle/>
                    <a:p>
                      <a:r>
                        <a:rPr lang="en-US" sz="650" b="0" kern="1200" dirty="0">
                          <a:solidFill>
                            <a:schemeClr val="dk1"/>
                          </a:solidFill>
                          <a:latin typeface="+mn-lt"/>
                          <a:ea typeface="+mn-ea"/>
                          <a:cs typeface="+mn-cs"/>
                        </a:rPr>
                        <a:t>“The taste. </a:t>
                      </a:r>
                      <a:r>
                        <a:rPr lang="en-US" sz="650" b="1" kern="1200" dirty="0">
                          <a:solidFill>
                            <a:schemeClr val="dk1"/>
                          </a:solidFill>
                          <a:latin typeface="+mn-lt"/>
                          <a:ea typeface="+mn-ea"/>
                          <a:cs typeface="+mn-cs"/>
                        </a:rPr>
                        <a:t>Great crunch </a:t>
                      </a:r>
                      <a:r>
                        <a:rPr lang="en-US" sz="650" b="0" kern="1200" dirty="0">
                          <a:solidFill>
                            <a:schemeClr val="dk1"/>
                          </a:solidFill>
                          <a:latin typeface="+mn-lt"/>
                          <a:ea typeface="+mn-ea"/>
                          <a:cs typeface="+mn-cs"/>
                        </a:rPr>
                        <a:t>and </a:t>
                      </a:r>
                      <a:r>
                        <a:rPr lang="en-US" sz="650" b="1" kern="1200" dirty="0">
                          <a:solidFill>
                            <a:schemeClr val="dk1"/>
                          </a:solidFill>
                          <a:latin typeface="+mn-lt"/>
                          <a:ea typeface="+mn-ea"/>
                          <a:cs typeface="+mn-cs"/>
                        </a:rPr>
                        <a:t>taste and texture is wonderful</a:t>
                      </a:r>
                      <a:r>
                        <a:rPr lang="en-US" sz="650" b="0" kern="1200" dirty="0">
                          <a:solidFill>
                            <a:schemeClr val="dk1"/>
                          </a:solidFill>
                          <a:latin typeface="+mn-lt"/>
                          <a:ea typeface="+mn-ea"/>
                          <a:cs typeface="+mn-cs"/>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05731412"/>
                  </a:ext>
                </a:extLst>
              </a:tr>
              <a:tr h="268290">
                <a:tc>
                  <a:txBody>
                    <a:bodyPr/>
                    <a:lstStyle/>
                    <a:p>
                      <a:r>
                        <a:rPr lang="en-US" sz="650" b="0" kern="1200" dirty="0">
                          <a:solidFill>
                            <a:schemeClr val="dk1"/>
                          </a:solidFill>
                          <a:latin typeface="+mn-lt"/>
                          <a:ea typeface="+mn-ea"/>
                          <a:cs typeface="+mn-cs"/>
                        </a:rPr>
                        <a:t>“It is a </a:t>
                      </a:r>
                      <a:r>
                        <a:rPr lang="en-US" sz="650" b="1" kern="1200" dirty="0">
                          <a:solidFill>
                            <a:schemeClr val="dk1"/>
                          </a:solidFill>
                          <a:latin typeface="+mn-lt"/>
                          <a:ea typeface="+mn-ea"/>
                          <a:cs typeface="+mn-cs"/>
                        </a:rPr>
                        <a:t>classic flavor </a:t>
                      </a:r>
                      <a:r>
                        <a:rPr lang="en-US" sz="650" b="0" kern="1200" dirty="0">
                          <a:solidFill>
                            <a:schemeClr val="dk1"/>
                          </a:solidFill>
                          <a:latin typeface="+mn-lt"/>
                          <a:ea typeface="+mn-ea"/>
                          <a:cs typeface="+mn-cs"/>
                        </a:rPr>
                        <a:t>that I'm used to and </a:t>
                      </a:r>
                      <a:r>
                        <a:rPr lang="en-US" sz="650" b="1" kern="1200" dirty="0">
                          <a:solidFill>
                            <a:schemeClr val="dk1"/>
                          </a:solidFill>
                          <a:latin typeface="+mn-lt"/>
                          <a:ea typeface="+mn-ea"/>
                          <a:cs typeface="+mn-cs"/>
                        </a:rPr>
                        <a:t>remember from when I was a kid</a:t>
                      </a:r>
                      <a:r>
                        <a:rPr lang="en-US" sz="650" b="0" kern="1200" dirty="0">
                          <a:solidFill>
                            <a:schemeClr val="dk1"/>
                          </a:solidFill>
                          <a:latin typeface="+mn-lt"/>
                          <a:ea typeface="+mn-ea"/>
                          <a:cs typeface="+mn-cs"/>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54587937"/>
                  </a:ext>
                </a:extLst>
              </a:tr>
              <a:tr h="176507">
                <a:tc>
                  <a:txBody>
                    <a:bodyPr/>
                    <a:lstStyle/>
                    <a:p>
                      <a:r>
                        <a:rPr lang="en-US" sz="650" b="0" kern="1200" dirty="0">
                          <a:solidFill>
                            <a:schemeClr val="dk1"/>
                          </a:solidFill>
                          <a:latin typeface="+mn-lt"/>
                          <a:ea typeface="+mn-ea"/>
                          <a:cs typeface="+mn-cs"/>
                        </a:rPr>
                        <a:t>“The </a:t>
                      </a:r>
                      <a:r>
                        <a:rPr lang="en-US" sz="650" b="1" kern="1200" dirty="0">
                          <a:solidFill>
                            <a:schemeClr val="dk1"/>
                          </a:solidFill>
                          <a:latin typeface="+mn-lt"/>
                          <a:ea typeface="+mn-ea"/>
                          <a:cs typeface="+mn-cs"/>
                        </a:rPr>
                        <a:t>crispness &amp; taste</a:t>
                      </a:r>
                      <a:r>
                        <a:rPr lang="en-US" sz="650" b="0" kern="1200" dirty="0">
                          <a:solidFill>
                            <a:schemeClr val="dk1"/>
                          </a:solidFill>
                          <a:latin typeface="+mn-lt"/>
                          <a:ea typeface="+mn-ea"/>
                          <a:cs typeface="+mn-cs"/>
                        </a:rPr>
                        <a:t>!”</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433254"/>
                  </a:ext>
                </a:extLst>
              </a:tr>
            </a:tbl>
          </a:graphicData>
        </a:graphic>
      </p:graphicFrame>
      <p:sp>
        <p:nvSpPr>
          <p:cNvPr id="10" name="TextBox 9">
            <a:extLst>
              <a:ext uri="{FF2B5EF4-FFF2-40B4-BE49-F238E27FC236}">
                <a16:creationId xmlns:a16="http://schemas.microsoft.com/office/drawing/2014/main" id="{7CAD8F09-C4D8-1322-9F91-AC5DB2CB72B4}"/>
              </a:ext>
            </a:extLst>
          </p:cNvPr>
          <p:cNvSpPr txBox="1"/>
          <p:nvPr/>
        </p:nvSpPr>
        <p:spPr>
          <a:xfrm>
            <a:off x="5" y="1265488"/>
            <a:ext cx="4571989" cy="361637"/>
          </a:xfrm>
          <a:prstGeom prst="rect">
            <a:avLst/>
          </a:prstGeom>
          <a:solidFill>
            <a:schemeClr val="bg1"/>
          </a:solidFill>
        </p:spPr>
        <p:txBody>
          <a:bodyPr wrap="square" rtlCol="0">
            <a:spAutoFit/>
          </a:bodyPr>
          <a:lstStyle/>
          <a:p>
            <a:pPr marR="0" algn="ctr" defTabSz="914400" eaLnBrk="1" fontAlgn="auto" latinLnBrk="0" hangingPunct="1">
              <a:lnSpc>
                <a:spcPct val="100000"/>
              </a:lnSpc>
              <a:spcBef>
                <a:spcPts val="0"/>
              </a:spcBef>
              <a:spcAft>
                <a:spcPts val="0"/>
              </a:spcAft>
              <a:buClrTx/>
              <a:buSzTx/>
            </a:pPr>
            <a:r>
              <a:rPr lang="en-US" sz="1050" spc="300" dirty="0">
                <a:ea typeface="Helvetica Neue Light" charset="0"/>
                <a:cs typeface="Helvetica Neue Light" charset="0"/>
              </a:rPr>
              <a:t>REASON FOR </a:t>
            </a:r>
            <a:r>
              <a:rPr lang="en-US" sz="1050" spc="300" dirty="0">
                <a:solidFill>
                  <a:srgbClr val="00B050"/>
                </a:solidFill>
                <a:ea typeface="Helvetica Neue Light" charset="0"/>
                <a:cs typeface="Helvetica Neue Light" charset="0"/>
              </a:rPr>
              <a:t>FAVORITE</a:t>
            </a:r>
          </a:p>
          <a:p>
            <a:pPr marR="0" algn="ctr" defTabSz="914400" eaLnBrk="1" fontAlgn="auto" latinLnBrk="0" hangingPunct="1">
              <a:lnSpc>
                <a:spcPct val="100000"/>
              </a:lnSpc>
              <a:spcBef>
                <a:spcPts val="0"/>
              </a:spcBef>
              <a:spcAft>
                <a:spcPts val="0"/>
              </a:spcAft>
              <a:buClrTx/>
              <a:buSzTx/>
            </a:pPr>
            <a:r>
              <a:rPr lang="en-US" sz="700" spc="300" dirty="0">
                <a:ea typeface="Helvetica Neue Light" charset="0"/>
                <a:cs typeface="Helvetica Neue Light" charset="0"/>
              </a:rPr>
              <a:t>Control - 425</a:t>
            </a:r>
            <a:endParaRPr lang="en-US" sz="700" dirty="0">
              <a:ea typeface="Helvetica Neue Light" charset="0"/>
              <a:cs typeface="Helvetica Neue Light" charset="0"/>
            </a:endParaRPr>
          </a:p>
        </p:txBody>
      </p:sp>
      <p:sp>
        <p:nvSpPr>
          <p:cNvPr id="11" name="TextBox 10">
            <a:extLst>
              <a:ext uri="{FF2B5EF4-FFF2-40B4-BE49-F238E27FC236}">
                <a16:creationId xmlns:a16="http://schemas.microsoft.com/office/drawing/2014/main" id="{73FF1F52-BAB8-7341-45D8-FAFFCBDE7716}"/>
              </a:ext>
            </a:extLst>
          </p:cNvPr>
          <p:cNvSpPr txBox="1"/>
          <p:nvPr/>
        </p:nvSpPr>
        <p:spPr>
          <a:xfrm>
            <a:off x="4571988" y="1265488"/>
            <a:ext cx="4572012" cy="361637"/>
          </a:xfrm>
          <a:prstGeom prst="rect">
            <a:avLst/>
          </a:prstGeom>
          <a:solidFill>
            <a:schemeClr val="bg1"/>
          </a:solidFill>
        </p:spPr>
        <p:txBody>
          <a:bodyPr wrap="square" rtlCol="0">
            <a:spAutoFit/>
          </a:bodyPr>
          <a:lstStyle/>
          <a:p>
            <a:pPr marR="0" algn="ctr" defTabSz="914400" eaLnBrk="1" fontAlgn="auto" latinLnBrk="0" hangingPunct="1">
              <a:lnSpc>
                <a:spcPct val="100000"/>
              </a:lnSpc>
              <a:spcBef>
                <a:spcPts val="0"/>
              </a:spcBef>
              <a:spcAft>
                <a:spcPts val="0"/>
              </a:spcAft>
              <a:buClrTx/>
              <a:buSzTx/>
            </a:pPr>
            <a:r>
              <a:rPr lang="en-US" sz="1050" spc="300" dirty="0">
                <a:ea typeface="Helvetica Neue Light" charset="0"/>
                <a:cs typeface="Helvetica Neue Light" charset="0"/>
              </a:rPr>
              <a:t>REASON FOR </a:t>
            </a:r>
            <a:r>
              <a:rPr lang="en-US" sz="1050" spc="300" dirty="0">
                <a:solidFill>
                  <a:srgbClr val="C00000"/>
                </a:solidFill>
                <a:ea typeface="Helvetica Neue Light" charset="0"/>
                <a:cs typeface="Helvetica Neue Light" charset="0"/>
              </a:rPr>
              <a:t>LEAST FAVORITE</a:t>
            </a:r>
          </a:p>
          <a:p>
            <a:pPr algn="ctr" defTabSz="914400"/>
            <a:r>
              <a:rPr lang="en-US" sz="700" spc="300" dirty="0">
                <a:ea typeface="Helvetica Neue Light" charset="0"/>
                <a:cs typeface="Helvetica Neue Light" charset="0"/>
              </a:rPr>
              <a:t>Control - 425</a:t>
            </a:r>
            <a:endParaRPr lang="en-US" sz="700" dirty="0">
              <a:ea typeface="Helvetica Neue Light" charset="0"/>
              <a:cs typeface="Helvetica Neue Light" charset="0"/>
            </a:endParaRPr>
          </a:p>
        </p:txBody>
      </p:sp>
      <p:pic>
        <p:nvPicPr>
          <p:cNvPr id="15" name="Picture 14">
            <a:extLst>
              <a:ext uri="{FF2B5EF4-FFF2-40B4-BE49-F238E27FC236}">
                <a16:creationId xmlns:a16="http://schemas.microsoft.com/office/drawing/2014/main" id="{4EA89EFE-08AE-39A9-A0B3-C329CA21D213}"/>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37900" b="50400" l="70100" r="83900">
                        <a14:foregroundMark x1="70100" y1="43500" x2="70900" y2="46600"/>
                        <a14:foregroundMark x1="83000" y1="39900" x2="83100" y2="39700"/>
                        <a14:foregroundMark x1="83100" y1="39700" x2="83300" y2="41900"/>
                        <a14:foregroundMark x1="83600" y1="39500" x2="83600" y2="41400"/>
                        <a14:foregroundMark x1="83900" y1="41400" x2="82000" y2="42500"/>
                        <a14:foregroundMark x1="72800" y1="49600" x2="79700" y2="49800"/>
                        <a14:foregroundMark x1="73700" y1="50400" x2="78800" y2="50200"/>
                      </a14:backgroundRemoval>
                    </a14:imgEffect>
                  </a14:imgLayer>
                </a14:imgProps>
              </a:ext>
            </a:extLst>
          </a:blip>
          <a:srcRect l="69059" t="37492" r="14902" b="48719"/>
          <a:stretch/>
        </p:blipFill>
        <p:spPr>
          <a:xfrm>
            <a:off x="1731860" y="2499912"/>
            <a:ext cx="239846" cy="206202"/>
          </a:xfrm>
          <a:prstGeom prst="rect">
            <a:avLst/>
          </a:prstGeom>
        </p:spPr>
      </p:pic>
      <p:pic>
        <p:nvPicPr>
          <p:cNvPr id="17" name="Picture 16" descr="A pile of food&#10;&#10;Description automatically generated">
            <a:extLst>
              <a:ext uri="{FF2B5EF4-FFF2-40B4-BE49-F238E27FC236}">
                <a16:creationId xmlns:a16="http://schemas.microsoft.com/office/drawing/2014/main" id="{EECD2ABF-EBDD-B9D2-1FEF-9A8258F4FEE9}"/>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42527" b="51563" l="50417" r="71458">
                        <a14:foregroundMark x1="50417" y1="46196" x2="50417" y2="49049"/>
                        <a14:foregroundMark x1="71146" y1="46943" x2="71250" y2="48709"/>
                        <a14:foregroundMark x1="71406" y1="46196" x2="71510" y2="48913"/>
                        <a14:foregroundMark x1="57344" y1="51359" x2="59010" y2="51563"/>
                      </a14:backgroundRemoval>
                    </a14:imgEffect>
                  </a14:imgLayer>
                </a14:imgProps>
              </a:ext>
            </a:extLst>
          </a:blip>
          <a:srcRect l="49658" t="41918" r="27628" b="47557"/>
          <a:stretch/>
        </p:blipFill>
        <p:spPr>
          <a:xfrm>
            <a:off x="1712145" y="4405574"/>
            <a:ext cx="325706" cy="115706"/>
          </a:xfrm>
          <a:prstGeom prst="rect">
            <a:avLst/>
          </a:prstGeom>
        </p:spPr>
      </p:pic>
      <p:pic>
        <p:nvPicPr>
          <p:cNvPr id="21" name="Picture 20">
            <a:extLst>
              <a:ext uri="{FF2B5EF4-FFF2-40B4-BE49-F238E27FC236}">
                <a16:creationId xmlns:a16="http://schemas.microsoft.com/office/drawing/2014/main" id="{DD51048A-5195-E6CD-360A-3C9D0D74F950}"/>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37900" b="50400" l="70100" r="83900">
                        <a14:foregroundMark x1="70100" y1="43500" x2="70900" y2="46600"/>
                        <a14:foregroundMark x1="83000" y1="39900" x2="83100" y2="39700"/>
                        <a14:foregroundMark x1="83100" y1="39700" x2="83300" y2="41900"/>
                        <a14:foregroundMark x1="83600" y1="39500" x2="83600" y2="41400"/>
                        <a14:foregroundMark x1="83900" y1="41400" x2="82000" y2="42500"/>
                        <a14:foregroundMark x1="72800" y1="49600" x2="79700" y2="49800"/>
                        <a14:foregroundMark x1="73700" y1="50400" x2="78800" y2="50200"/>
                      </a14:backgroundRemoval>
                    </a14:imgEffect>
                  </a14:imgLayer>
                </a14:imgProps>
              </a:ext>
            </a:extLst>
          </a:blip>
          <a:srcRect l="69059" t="37492" r="14902" b="48719"/>
          <a:stretch/>
        </p:blipFill>
        <p:spPr>
          <a:xfrm>
            <a:off x="6305872" y="3365261"/>
            <a:ext cx="239846" cy="206202"/>
          </a:xfrm>
          <a:prstGeom prst="rect">
            <a:avLst/>
          </a:prstGeom>
        </p:spPr>
      </p:pic>
      <p:pic>
        <p:nvPicPr>
          <p:cNvPr id="23" name="Picture 22" descr="A pile of food&#10;&#10;Description automatically generated">
            <a:extLst>
              <a:ext uri="{FF2B5EF4-FFF2-40B4-BE49-F238E27FC236}">
                <a16:creationId xmlns:a16="http://schemas.microsoft.com/office/drawing/2014/main" id="{1E229A27-C3EF-DC8B-7BD5-9B0E23533A93}"/>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42527" b="51563" l="50417" r="71458">
                        <a14:foregroundMark x1="50417" y1="46196" x2="50417" y2="49049"/>
                        <a14:foregroundMark x1="71146" y1="46943" x2="71250" y2="48709"/>
                        <a14:foregroundMark x1="71406" y1="46196" x2="71510" y2="48913"/>
                        <a14:foregroundMark x1="57344" y1="51359" x2="59010" y2="51563"/>
                      </a14:backgroundRemoval>
                    </a14:imgEffect>
                  </a14:imgLayer>
                </a14:imgProps>
              </a:ext>
            </a:extLst>
          </a:blip>
          <a:srcRect l="49658" t="41918" r="27628" b="47557"/>
          <a:stretch/>
        </p:blipFill>
        <p:spPr>
          <a:xfrm>
            <a:off x="6258473" y="2810771"/>
            <a:ext cx="325706" cy="115706"/>
          </a:xfrm>
          <a:prstGeom prst="rect">
            <a:avLst/>
          </a:prstGeom>
        </p:spPr>
      </p:pic>
      <p:sp>
        <p:nvSpPr>
          <p:cNvPr id="25" name="TextBox 24">
            <a:extLst>
              <a:ext uri="{FF2B5EF4-FFF2-40B4-BE49-F238E27FC236}">
                <a16:creationId xmlns:a16="http://schemas.microsoft.com/office/drawing/2014/main" id="{0D3B6469-47AD-F017-E608-281EF3445195}"/>
              </a:ext>
            </a:extLst>
          </p:cNvPr>
          <p:cNvSpPr txBox="1"/>
          <p:nvPr/>
        </p:nvSpPr>
        <p:spPr>
          <a:xfrm>
            <a:off x="499926" y="3700320"/>
            <a:ext cx="696024" cy="200055"/>
          </a:xfrm>
          <a:prstGeom prst="rect">
            <a:avLst/>
          </a:prstGeom>
          <a:noFill/>
        </p:spPr>
        <p:txBody>
          <a:bodyPr wrap="square" rtlCol="0" anchor="ctr">
            <a:spAutoFit/>
          </a:bodyPr>
          <a:lstStyle/>
          <a:p>
            <a:pPr marR="0" algn="r" defTabSz="914400" eaLnBrk="1" fontAlgn="auto" latinLnBrk="0" hangingPunct="1">
              <a:lnSpc>
                <a:spcPct val="100000"/>
              </a:lnSpc>
              <a:spcBef>
                <a:spcPts val="0"/>
              </a:spcBef>
              <a:spcAft>
                <a:spcPts val="0"/>
              </a:spcAft>
              <a:buClrTx/>
              <a:buSzTx/>
            </a:pPr>
            <a:r>
              <a:rPr lang="en-US" sz="700" b="1" dirty="0">
                <a:ea typeface="Helvetica Neue Light" charset="0"/>
                <a:cs typeface="Helvetica Neue Light" charset="0"/>
              </a:rPr>
              <a:t>BREADSTICK</a:t>
            </a:r>
          </a:p>
        </p:txBody>
      </p:sp>
      <p:sp>
        <p:nvSpPr>
          <p:cNvPr id="26" name="TextBox 25">
            <a:extLst>
              <a:ext uri="{FF2B5EF4-FFF2-40B4-BE49-F238E27FC236}">
                <a16:creationId xmlns:a16="http://schemas.microsoft.com/office/drawing/2014/main" id="{91B70B18-9353-5890-6271-85395F39F42B}"/>
              </a:ext>
            </a:extLst>
          </p:cNvPr>
          <p:cNvSpPr txBox="1"/>
          <p:nvPr/>
        </p:nvSpPr>
        <p:spPr>
          <a:xfrm>
            <a:off x="440204" y="2531781"/>
            <a:ext cx="712053" cy="200055"/>
          </a:xfrm>
          <a:prstGeom prst="rect">
            <a:avLst/>
          </a:prstGeom>
          <a:noFill/>
        </p:spPr>
        <p:txBody>
          <a:bodyPr wrap="square" rtlCol="0" anchor="ctr">
            <a:spAutoFit/>
          </a:bodyPr>
          <a:lstStyle/>
          <a:p>
            <a:pPr marR="0" algn="r" defTabSz="914400" eaLnBrk="1" fontAlgn="auto" latinLnBrk="0" hangingPunct="1">
              <a:lnSpc>
                <a:spcPct val="100000"/>
              </a:lnSpc>
              <a:spcBef>
                <a:spcPts val="0"/>
              </a:spcBef>
              <a:spcAft>
                <a:spcPts val="0"/>
              </a:spcAft>
              <a:buClrTx/>
              <a:buSzTx/>
            </a:pPr>
            <a:r>
              <a:rPr lang="en-US" sz="700" b="1" dirty="0">
                <a:ea typeface="Helvetica Neue Light" charset="0"/>
                <a:cs typeface="Helvetica Neue Light" charset="0"/>
              </a:rPr>
              <a:t>RYE CHIP</a:t>
            </a:r>
          </a:p>
        </p:txBody>
      </p:sp>
      <p:sp>
        <p:nvSpPr>
          <p:cNvPr id="27" name="TextBox 26">
            <a:extLst>
              <a:ext uri="{FF2B5EF4-FFF2-40B4-BE49-F238E27FC236}">
                <a16:creationId xmlns:a16="http://schemas.microsoft.com/office/drawing/2014/main" id="{238D0B0D-2BEF-3DAD-8A75-91139E71A5B8}"/>
              </a:ext>
            </a:extLst>
          </p:cNvPr>
          <p:cNvSpPr txBox="1"/>
          <p:nvPr/>
        </p:nvSpPr>
        <p:spPr>
          <a:xfrm>
            <a:off x="230275" y="4351405"/>
            <a:ext cx="970873" cy="200055"/>
          </a:xfrm>
          <a:prstGeom prst="rect">
            <a:avLst/>
          </a:prstGeom>
          <a:noFill/>
        </p:spPr>
        <p:txBody>
          <a:bodyPr wrap="square" rtlCol="0" anchor="ctr">
            <a:spAutoFit/>
          </a:bodyPr>
          <a:lstStyle/>
          <a:p>
            <a:pPr marR="0" algn="r" defTabSz="914400" eaLnBrk="1" fontAlgn="auto" latinLnBrk="0" hangingPunct="1">
              <a:lnSpc>
                <a:spcPct val="100000"/>
              </a:lnSpc>
              <a:spcBef>
                <a:spcPts val="0"/>
              </a:spcBef>
              <a:spcAft>
                <a:spcPts val="0"/>
              </a:spcAft>
              <a:buClrTx/>
              <a:buSzTx/>
            </a:pPr>
            <a:r>
              <a:rPr lang="en-US" sz="700" b="1" dirty="0">
                <a:ea typeface="Helvetica Neue Light" charset="0"/>
                <a:cs typeface="Helvetica Neue Light" charset="0"/>
              </a:rPr>
              <a:t>BREAD SQUIGGLE</a:t>
            </a:r>
          </a:p>
        </p:txBody>
      </p:sp>
      <p:sp>
        <p:nvSpPr>
          <p:cNvPr id="28" name="TextBox 27">
            <a:extLst>
              <a:ext uri="{FF2B5EF4-FFF2-40B4-BE49-F238E27FC236}">
                <a16:creationId xmlns:a16="http://schemas.microsoft.com/office/drawing/2014/main" id="{0A138332-5D27-0D27-943F-9A659773A2E3}"/>
              </a:ext>
            </a:extLst>
          </p:cNvPr>
          <p:cNvSpPr txBox="1"/>
          <p:nvPr/>
        </p:nvSpPr>
        <p:spPr>
          <a:xfrm>
            <a:off x="34617" y="4570000"/>
            <a:ext cx="1165491" cy="200055"/>
          </a:xfrm>
          <a:prstGeom prst="rect">
            <a:avLst/>
          </a:prstGeom>
          <a:noFill/>
        </p:spPr>
        <p:txBody>
          <a:bodyPr wrap="square" rtlCol="0" anchor="ctr">
            <a:spAutoFit/>
          </a:bodyPr>
          <a:lstStyle/>
          <a:p>
            <a:pPr marR="0" algn="r" defTabSz="914400" eaLnBrk="1" fontAlgn="auto" latinLnBrk="0" hangingPunct="1">
              <a:lnSpc>
                <a:spcPct val="100000"/>
              </a:lnSpc>
              <a:spcBef>
                <a:spcPts val="0"/>
              </a:spcBef>
              <a:spcAft>
                <a:spcPts val="0"/>
              </a:spcAft>
              <a:buClrTx/>
              <a:buSzTx/>
            </a:pPr>
            <a:r>
              <a:rPr lang="en-US" sz="700" b="1" dirty="0">
                <a:ea typeface="Helvetica Neue Light" charset="0"/>
                <a:cs typeface="Helvetica Neue Light" charset="0"/>
              </a:rPr>
              <a:t>STICK PRETZEL</a:t>
            </a:r>
          </a:p>
        </p:txBody>
      </p:sp>
      <p:graphicFrame>
        <p:nvGraphicFramePr>
          <p:cNvPr id="31" name="Table 30">
            <a:extLst>
              <a:ext uri="{FF2B5EF4-FFF2-40B4-BE49-F238E27FC236}">
                <a16:creationId xmlns:a16="http://schemas.microsoft.com/office/drawing/2014/main" id="{7BA9066A-4BC1-1329-551B-4F3BEF8E73A1}"/>
              </a:ext>
            </a:extLst>
          </p:cNvPr>
          <p:cNvGraphicFramePr>
            <a:graphicFrameLocks noGrp="1"/>
          </p:cNvGraphicFramePr>
          <p:nvPr/>
        </p:nvGraphicFramePr>
        <p:xfrm>
          <a:off x="2090162" y="2609668"/>
          <a:ext cx="2482854" cy="722010"/>
        </p:xfrm>
        <a:graphic>
          <a:graphicData uri="http://schemas.openxmlformats.org/drawingml/2006/table">
            <a:tbl>
              <a:tblPr firstRow="1" bandRow="1">
                <a:tableStyleId>{5C22544A-7EE6-4342-B048-85BDC9FD1C3A}</a:tableStyleId>
              </a:tblPr>
              <a:tblGrid>
                <a:gridCol w="2482854">
                  <a:extLst>
                    <a:ext uri="{9D8B030D-6E8A-4147-A177-3AD203B41FA5}">
                      <a16:colId xmlns:a16="http://schemas.microsoft.com/office/drawing/2014/main" val="659097008"/>
                    </a:ext>
                  </a:extLst>
                </a:gridCol>
              </a:tblGrid>
              <a:tr h="158698">
                <a:tc>
                  <a:txBody>
                    <a:bodyPr/>
                    <a:lstStyle/>
                    <a:p>
                      <a:r>
                        <a:rPr lang="en-US" sz="650" b="0" kern="1200" dirty="0">
                          <a:solidFill>
                            <a:schemeClr val="dk1"/>
                          </a:solidFill>
                          <a:latin typeface="Century Gothic" panose="020B0502020202020204" pitchFamily="34" charset="0"/>
                          <a:ea typeface="+mn-ea"/>
                          <a:cs typeface="+mn-cs"/>
                        </a:rPr>
                        <a:t>“It is </a:t>
                      </a:r>
                      <a:r>
                        <a:rPr lang="en-US" sz="650" b="1" kern="1200" dirty="0">
                          <a:solidFill>
                            <a:schemeClr val="dk1"/>
                          </a:solidFill>
                          <a:latin typeface="Century Gothic" panose="020B0502020202020204" pitchFamily="34" charset="0"/>
                          <a:ea typeface="+mn-ea"/>
                          <a:cs typeface="+mn-cs"/>
                        </a:rPr>
                        <a:t>full of flavor </a:t>
                      </a:r>
                      <a:r>
                        <a:rPr lang="en-US" sz="650" b="0" kern="1200" dirty="0">
                          <a:solidFill>
                            <a:schemeClr val="dk1"/>
                          </a:solidFill>
                          <a:latin typeface="Century Gothic" panose="020B0502020202020204" pitchFamily="34" charset="0"/>
                          <a:ea typeface="+mn-ea"/>
                          <a:cs typeface="+mn-cs"/>
                        </a:rPr>
                        <a:t>and </a:t>
                      </a:r>
                      <a:r>
                        <a:rPr lang="en-US" sz="650" b="1" kern="1200" dirty="0">
                          <a:solidFill>
                            <a:schemeClr val="dk1"/>
                          </a:solidFill>
                          <a:latin typeface="Century Gothic" panose="020B0502020202020204" pitchFamily="34" charset="0"/>
                          <a:ea typeface="+mn-ea"/>
                          <a:cs typeface="+mn-cs"/>
                        </a:rPr>
                        <a:t>amazing texture</a:t>
                      </a:r>
                      <a:r>
                        <a:rPr lang="en-US" sz="650" b="0" kern="1200" dirty="0">
                          <a:solidFill>
                            <a:schemeClr val="dk1"/>
                          </a:solidFill>
                          <a:latin typeface="Century Gothic" panose="020B0502020202020204" pitchFamily="34" charset="0"/>
                          <a:ea typeface="+mn-ea"/>
                          <a:cs typeface="+mn-cs"/>
                        </a:rPr>
                        <a:t>.”</a:t>
                      </a:r>
                    </a:p>
                  </a:txBody>
                  <a:tcPr marT="37785" marB="37785"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702580"/>
                  </a:ext>
                </a:extLst>
              </a:tr>
              <a:tr h="208391">
                <a:tc>
                  <a:txBody>
                    <a:bodyPr/>
                    <a:lstStyle/>
                    <a:p>
                      <a:r>
                        <a:rPr lang="en-US" sz="650" b="0" kern="1200" dirty="0">
                          <a:solidFill>
                            <a:schemeClr val="dk1"/>
                          </a:solidFill>
                          <a:latin typeface="Century Gothic" panose="020B0502020202020204" pitchFamily="34" charset="0"/>
                          <a:ea typeface="+mn-ea"/>
                          <a:cs typeface="+mn-cs"/>
                        </a:rPr>
                        <a:t>“I like that the </a:t>
                      </a:r>
                      <a:r>
                        <a:rPr lang="en-US" sz="650" b="1" kern="1200" dirty="0">
                          <a:solidFill>
                            <a:schemeClr val="dk1"/>
                          </a:solidFill>
                          <a:latin typeface="Century Gothic" panose="020B0502020202020204" pitchFamily="34" charset="0"/>
                          <a:ea typeface="+mn-ea"/>
                          <a:cs typeface="+mn-cs"/>
                        </a:rPr>
                        <a:t>flavor and texture </a:t>
                      </a:r>
                      <a:r>
                        <a:rPr lang="en-US" sz="650" b="0" kern="1200" dirty="0">
                          <a:solidFill>
                            <a:schemeClr val="dk1"/>
                          </a:solidFill>
                          <a:latin typeface="Century Gothic" panose="020B0502020202020204" pitchFamily="34" charset="0"/>
                          <a:ea typeface="+mn-ea"/>
                          <a:cs typeface="+mn-cs"/>
                        </a:rPr>
                        <a:t>and that they are very </a:t>
                      </a:r>
                      <a:r>
                        <a:rPr lang="en-US" sz="650" b="1" kern="1200" dirty="0">
                          <a:solidFill>
                            <a:schemeClr val="dk1"/>
                          </a:solidFill>
                          <a:latin typeface="Century Gothic" panose="020B0502020202020204" pitchFamily="34" charset="0"/>
                          <a:ea typeface="+mn-ea"/>
                          <a:cs typeface="+mn-cs"/>
                        </a:rPr>
                        <a:t>crunchy</a:t>
                      </a:r>
                      <a:r>
                        <a:rPr lang="en-US" sz="650" b="0" kern="1200" dirty="0">
                          <a:solidFill>
                            <a:schemeClr val="dk1"/>
                          </a:solidFill>
                          <a:latin typeface="Century Gothic" panose="020B0502020202020204" pitchFamily="34" charset="0"/>
                          <a:ea typeface="+mn-ea"/>
                          <a:cs typeface="+mn-cs"/>
                        </a:rPr>
                        <a:t>.”</a:t>
                      </a:r>
                    </a:p>
                  </a:txBody>
                  <a:tcPr marT="37785" marB="3778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3908962"/>
                  </a:ext>
                </a:extLst>
              </a:tr>
              <a:tr h="208391">
                <a:tc>
                  <a:txBody>
                    <a:bodyPr/>
                    <a:lstStyle/>
                    <a:p>
                      <a:r>
                        <a:rPr lang="en-US" sz="650" b="0" kern="1200" dirty="0">
                          <a:solidFill>
                            <a:schemeClr val="dk1"/>
                          </a:solidFill>
                          <a:latin typeface="Century Gothic" panose="020B0502020202020204" pitchFamily="34" charset="0"/>
                          <a:ea typeface="+mn-ea"/>
                          <a:cs typeface="+mn-cs"/>
                        </a:rPr>
                        <a:t>“They </a:t>
                      </a:r>
                      <a:r>
                        <a:rPr lang="en-US" sz="650" b="1" kern="1200" dirty="0">
                          <a:solidFill>
                            <a:schemeClr val="dk1"/>
                          </a:solidFill>
                          <a:latin typeface="Century Gothic" panose="020B0502020202020204" pitchFamily="34" charset="0"/>
                          <a:ea typeface="+mn-ea"/>
                          <a:cs typeface="+mn-cs"/>
                        </a:rPr>
                        <a:t>hold the flavor </a:t>
                      </a:r>
                      <a:r>
                        <a:rPr lang="en-US" sz="650" b="0" kern="1200" dirty="0">
                          <a:solidFill>
                            <a:schemeClr val="dk1"/>
                          </a:solidFill>
                          <a:latin typeface="Century Gothic" panose="020B0502020202020204" pitchFamily="34" charset="0"/>
                          <a:ea typeface="+mn-ea"/>
                          <a:cs typeface="+mn-cs"/>
                        </a:rPr>
                        <a:t>the best &amp; they add a </a:t>
                      </a:r>
                      <a:r>
                        <a:rPr lang="en-US" sz="650" b="1" kern="1200" dirty="0">
                          <a:solidFill>
                            <a:schemeClr val="dk1"/>
                          </a:solidFill>
                          <a:latin typeface="Century Gothic" panose="020B0502020202020204" pitchFamily="34" charset="0"/>
                          <a:ea typeface="+mn-ea"/>
                          <a:cs typeface="+mn-cs"/>
                        </a:rPr>
                        <a:t>nice extra crunch</a:t>
                      </a:r>
                      <a:r>
                        <a:rPr lang="en-US" sz="650" b="0" kern="1200" dirty="0">
                          <a:solidFill>
                            <a:schemeClr val="dk1"/>
                          </a:solidFill>
                          <a:latin typeface="Century Gothic" panose="020B0502020202020204" pitchFamily="34" charset="0"/>
                          <a:ea typeface="+mn-ea"/>
                          <a:cs typeface="+mn-cs"/>
                        </a:rPr>
                        <a:t> to the mix.”</a:t>
                      </a:r>
                    </a:p>
                  </a:txBody>
                  <a:tcPr marT="37785" marB="3778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2184018"/>
                  </a:ext>
                </a:extLst>
              </a:tr>
            </a:tbl>
          </a:graphicData>
        </a:graphic>
      </p:graphicFrame>
      <p:graphicFrame>
        <p:nvGraphicFramePr>
          <p:cNvPr id="32" name="Table 31">
            <a:extLst>
              <a:ext uri="{FF2B5EF4-FFF2-40B4-BE49-F238E27FC236}">
                <a16:creationId xmlns:a16="http://schemas.microsoft.com/office/drawing/2014/main" id="{A2ADC3C5-C983-30B2-8ECE-DA589C5D229C}"/>
              </a:ext>
            </a:extLst>
          </p:cNvPr>
          <p:cNvGraphicFramePr>
            <a:graphicFrameLocks noGrp="1"/>
          </p:cNvGraphicFramePr>
          <p:nvPr/>
        </p:nvGraphicFramePr>
        <p:xfrm>
          <a:off x="2090162" y="3338501"/>
          <a:ext cx="2595187" cy="480060"/>
        </p:xfrm>
        <a:graphic>
          <a:graphicData uri="http://schemas.openxmlformats.org/drawingml/2006/table">
            <a:tbl>
              <a:tblPr firstRow="1" bandRow="1">
                <a:tableStyleId>{5C22544A-7EE6-4342-B048-85BDC9FD1C3A}</a:tableStyleId>
              </a:tblPr>
              <a:tblGrid>
                <a:gridCol w="2595187">
                  <a:extLst>
                    <a:ext uri="{9D8B030D-6E8A-4147-A177-3AD203B41FA5}">
                      <a16:colId xmlns:a16="http://schemas.microsoft.com/office/drawing/2014/main" val="2975344559"/>
                    </a:ext>
                  </a:extLst>
                </a:gridCol>
              </a:tblGrid>
              <a:tr h="158515">
                <a:tc>
                  <a:txBody>
                    <a:bodyPr/>
                    <a:lstStyle/>
                    <a:p>
                      <a:r>
                        <a:rPr lang="en-US" sz="650" b="0" kern="1200" dirty="0">
                          <a:solidFill>
                            <a:schemeClr val="dk1"/>
                          </a:solidFill>
                          <a:latin typeface="+mn-lt"/>
                          <a:ea typeface="+mn-ea"/>
                          <a:cs typeface="+mn-cs"/>
                        </a:rPr>
                        <a:t>“The </a:t>
                      </a:r>
                      <a:r>
                        <a:rPr lang="en-US" sz="650" b="1" kern="1200" dirty="0">
                          <a:solidFill>
                            <a:schemeClr val="dk1"/>
                          </a:solidFill>
                          <a:latin typeface="+mn-lt"/>
                          <a:ea typeface="+mn-ea"/>
                          <a:cs typeface="+mn-cs"/>
                        </a:rPr>
                        <a:t>rye chip is extra crunchy </a:t>
                      </a:r>
                      <a:r>
                        <a:rPr lang="en-US" sz="650" b="0" kern="1200" dirty="0">
                          <a:solidFill>
                            <a:schemeClr val="dk1"/>
                          </a:solidFill>
                          <a:latin typeface="+mn-lt"/>
                          <a:ea typeface="+mn-ea"/>
                          <a:cs typeface="+mn-cs"/>
                        </a:rPr>
                        <a:t>and </a:t>
                      </a:r>
                      <a:r>
                        <a:rPr lang="en-US" sz="650" b="1" kern="1200" dirty="0">
                          <a:solidFill>
                            <a:schemeClr val="dk1"/>
                          </a:solidFill>
                          <a:latin typeface="+mn-lt"/>
                          <a:ea typeface="+mn-ea"/>
                          <a:cs typeface="+mn-cs"/>
                        </a:rPr>
                        <a:t>more flavorful </a:t>
                      </a:r>
                      <a:r>
                        <a:rPr lang="en-US" sz="650" b="0" kern="1200" dirty="0">
                          <a:solidFill>
                            <a:schemeClr val="dk1"/>
                          </a:solidFill>
                          <a:latin typeface="+mn-lt"/>
                          <a:ea typeface="+mn-ea"/>
                          <a:cs typeface="+mn-cs"/>
                        </a:rPr>
                        <a:t>than the other pieces.”</a:t>
                      </a:r>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09535868"/>
                  </a:ext>
                </a:extLst>
              </a:tr>
              <a:tr h="158515">
                <a:tc>
                  <a:txBody>
                    <a:bodyPr/>
                    <a:lstStyle/>
                    <a:p>
                      <a:r>
                        <a:rPr lang="en-US" sz="650" b="0" kern="1200" dirty="0">
                          <a:solidFill>
                            <a:schemeClr val="dk1"/>
                          </a:solidFill>
                          <a:latin typeface="+mn-lt"/>
                          <a:ea typeface="+mn-ea"/>
                          <a:cs typeface="+mn-cs"/>
                        </a:rPr>
                        <a:t>“The </a:t>
                      </a:r>
                      <a:r>
                        <a:rPr lang="en-US" sz="650" b="1" kern="1200" dirty="0">
                          <a:solidFill>
                            <a:schemeClr val="dk1"/>
                          </a:solidFill>
                          <a:latin typeface="+mn-lt"/>
                          <a:ea typeface="+mn-ea"/>
                          <a:cs typeface="+mn-cs"/>
                        </a:rPr>
                        <a:t>texture and amount of crunch </a:t>
                      </a:r>
                      <a:r>
                        <a:rPr lang="en-US" sz="650" b="0" kern="1200" dirty="0">
                          <a:solidFill>
                            <a:schemeClr val="dk1"/>
                          </a:solidFill>
                          <a:latin typeface="+mn-lt"/>
                          <a:ea typeface="+mn-ea"/>
                          <a:cs typeface="+mn-cs"/>
                        </a:rPr>
                        <a:t>it has.”</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9127794"/>
                  </a:ext>
                </a:extLst>
              </a:tr>
            </a:tbl>
          </a:graphicData>
        </a:graphic>
      </p:graphicFrame>
      <p:graphicFrame>
        <p:nvGraphicFramePr>
          <p:cNvPr id="33" name="Table 32">
            <a:extLst>
              <a:ext uri="{FF2B5EF4-FFF2-40B4-BE49-F238E27FC236}">
                <a16:creationId xmlns:a16="http://schemas.microsoft.com/office/drawing/2014/main" id="{30F6DF23-C761-09C7-EAB5-5F56D261EBCF}"/>
              </a:ext>
            </a:extLst>
          </p:cNvPr>
          <p:cNvGraphicFramePr>
            <a:graphicFrameLocks noGrp="1"/>
          </p:cNvGraphicFramePr>
          <p:nvPr/>
        </p:nvGraphicFramePr>
        <p:xfrm>
          <a:off x="2098764" y="3830233"/>
          <a:ext cx="2475767" cy="364376"/>
        </p:xfrm>
        <a:graphic>
          <a:graphicData uri="http://schemas.openxmlformats.org/drawingml/2006/table">
            <a:tbl>
              <a:tblPr firstRow="1" bandRow="1">
                <a:tableStyleId>{5C22544A-7EE6-4342-B048-85BDC9FD1C3A}</a:tableStyleId>
              </a:tblPr>
              <a:tblGrid>
                <a:gridCol w="2475767">
                  <a:extLst>
                    <a:ext uri="{9D8B030D-6E8A-4147-A177-3AD203B41FA5}">
                      <a16:colId xmlns:a16="http://schemas.microsoft.com/office/drawing/2014/main" val="1274888476"/>
                    </a:ext>
                  </a:extLst>
                </a:gridCol>
              </a:tblGrid>
              <a:tr h="173736">
                <a:tc>
                  <a:txBody>
                    <a:bodyPr/>
                    <a:lstStyle/>
                    <a:p>
                      <a:r>
                        <a:rPr lang="en-US" sz="650" b="0" kern="1200" dirty="0">
                          <a:solidFill>
                            <a:schemeClr val="dk1"/>
                          </a:solidFill>
                          <a:latin typeface="+mn-lt"/>
                          <a:ea typeface="+mn-ea"/>
                          <a:cs typeface="+mn-cs"/>
                        </a:rPr>
                        <a:t>“I like the </a:t>
                      </a:r>
                      <a:r>
                        <a:rPr lang="en-US" sz="650" b="1" kern="1200" dirty="0">
                          <a:solidFill>
                            <a:schemeClr val="dk1"/>
                          </a:solidFill>
                          <a:latin typeface="+mn-lt"/>
                          <a:ea typeface="+mn-ea"/>
                          <a:cs typeface="+mn-cs"/>
                        </a:rPr>
                        <a:t>lightness</a:t>
                      </a:r>
                      <a:r>
                        <a:rPr lang="en-US" sz="650" b="0" kern="1200" dirty="0">
                          <a:solidFill>
                            <a:schemeClr val="dk1"/>
                          </a:solidFill>
                          <a:latin typeface="+mn-lt"/>
                          <a:ea typeface="+mn-ea"/>
                          <a:cs typeface="+mn-cs"/>
                        </a:rPr>
                        <a:t>. The </a:t>
                      </a:r>
                      <a:r>
                        <a:rPr lang="en-US" sz="650" b="1" kern="1200" dirty="0">
                          <a:solidFill>
                            <a:schemeClr val="dk1"/>
                          </a:solidFill>
                          <a:latin typeface="+mn-lt"/>
                          <a:ea typeface="+mn-ea"/>
                          <a:cs typeface="+mn-cs"/>
                        </a:rPr>
                        <a:t>breadstick holds the most flavor</a:t>
                      </a:r>
                      <a:r>
                        <a:rPr lang="en-US" sz="650" b="0" kern="1200" dirty="0">
                          <a:solidFill>
                            <a:schemeClr val="dk1"/>
                          </a:solidFill>
                          <a:latin typeface="+mn-lt"/>
                          <a:ea typeface="+mn-ea"/>
                          <a:cs typeface="+mn-cs"/>
                        </a:rPr>
                        <a:t>.”</a:t>
                      </a:r>
                    </a:p>
                  </a:txBody>
                  <a:tcPr marT="41564" marB="41564"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54180"/>
                  </a:ext>
                </a:extLst>
              </a:tr>
              <a:tr h="17373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650" b="0" kern="1200" dirty="0">
                          <a:solidFill>
                            <a:schemeClr val="dk1"/>
                          </a:solidFill>
                          <a:latin typeface="+mn-lt"/>
                          <a:ea typeface="+mn-ea"/>
                          <a:cs typeface="+mn-cs"/>
                        </a:rPr>
                        <a:t>“I </a:t>
                      </a:r>
                      <a:r>
                        <a:rPr lang="en-US" sz="650" b="1" kern="1200" dirty="0">
                          <a:solidFill>
                            <a:schemeClr val="dk1"/>
                          </a:solidFill>
                          <a:latin typeface="+mn-lt"/>
                          <a:ea typeface="+mn-ea"/>
                          <a:cs typeface="+mn-cs"/>
                        </a:rPr>
                        <a:t>enjoy the seasoning </a:t>
                      </a:r>
                      <a:r>
                        <a:rPr lang="en-US" sz="650" b="0" kern="1200" dirty="0">
                          <a:solidFill>
                            <a:schemeClr val="dk1"/>
                          </a:solidFill>
                          <a:latin typeface="+mn-lt"/>
                          <a:ea typeface="+mn-ea"/>
                          <a:cs typeface="+mn-cs"/>
                        </a:rPr>
                        <a:t>mixed with the flavor and taste.”</a:t>
                      </a:r>
                    </a:p>
                  </a:txBody>
                  <a:tcPr marT="41564" marB="41564"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3555136"/>
                  </a:ext>
                </a:extLst>
              </a:tr>
            </a:tbl>
          </a:graphicData>
        </a:graphic>
      </p:graphicFrame>
      <p:graphicFrame>
        <p:nvGraphicFramePr>
          <p:cNvPr id="35" name="Table 34">
            <a:extLst>
              <a:ext uri="{FF2B5EF4-FFF2-40B4-BE49-F238E27FC236}">
                <a16:creationId xmlns:a16="http://schemas.microsoft.com/office/drawing/2014/main" id="{5D4CDC83-E4C7-3704-6061-988BB60350B8}"/>
              </a:ext>
            </a:extLst>
          </p:cNvPr>
          <p:cNvGraphicFramePr>
            <a:graphicFrameLocks noGrp="1"/>
          </p:cNvGraphicFramePr>
          <p:nvPr/>
        </p:nvGraphicFramePr>
        <p:xfrm>
          <a:off x="2097533" y="4174550"/>
          <a:ext cx="2482854" cy="190500"/>
        </p:xfrm>
        <a:graphic>
          <a:graphicData uri="http://schemas.openxmlformats.org/drawingml/2006/table">
            <a:tbl>
              <a:tblPr firstRow="1" bandRow="1">
                <a:tableStyleId>{5C22544A-7EE6-4342-B048-85BDC9FD1C3A}</a:tableStyleId>
              </a:tblPr>
              <a:tblGrid>
                <a:gridCol w="2482854">
                  <a:extLst>
                    <a:ext uri="{9D8B030D-6E8A-4147-A177-3AD203B41FA5}">
                      <a16:colId xmlns:a16="http://schemas.microsoft.com/office/drawing/2014/main" val="2343233574"/>
                    </a:ext>
                  </a:extLst>
                </a:gridCol>
              </a:tblGrid>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303030"/>
                          </a:solidFill>
                          <a:effectLst/>
                          <a:uLnTx/>
                          <a:uFillTx/>
                          <a:latin typeface="+mn-lt"/>
                          <a:ea typeface="+mn-ea"/>
                          <a:cs typeface="+mn-cs"/>
                        </a:rPr>
                        <a:t>“I </a:t>
                      </a:r>
                      <a:r>
                        <a:rPr kumimoji="0" lang="en-US" sz="650" b="1" i="0" u="none" strike="noStrike" kern="1200" cap="none" spc="0" normalizeH="0" baseline="0" noProof="0" dirty="0">
                          <a:ln>
                            <a:noFill/>
                          </a:ln>
                          <a:solidFill>
                            <a:srgbClr val="303030"/>
                          </a:solidFill>
                          <a:effectLst/>
                          <a:uLnTx/>
                          <a:uFillTx/>
                          <a:latin typeface="+mn-lt"/>
                          <a:ea typeface="+mn-ea"/>
                          <a:cs typeface="+mn-cs"/>
                        </a:rPr>
                        <a:t>love pretzels </a:t>
                      </a:r>
                      <a:r>
                        <a:rPr kumimoji="0" lang="en-US" sz="650" b="0" i="0" u="none" strike="noStrike" kern="1200" cap="none" spc="0" normalizeH="0" baseline="0" noProof="0" dirty="0">
                          <a:ln>
                            <a:noFill/>
                          </a:ln>
                          <a:solidFill>
                            <a:srgbClr val="303030"/>
                          </a:solidFill>
                          <a:effectLst/>
                          <a:uLnTx/>
                          <a:uFillTx/>
                          <a:latin typeface="+mn-lt"/>
                          <a:ea typeface="+mn-ea"/>
                          <a:cs typeface="+mn-cs"/>
                        </a:rPr>
                        <a:t>as is and this pretzel is </a:t>
                      </a:r>
                      <a:r>
                        <a:rPr kumimoji="0" lang="en-US" sz="650" b="1" i="0" u="none" strike="noStrike" kern="1200" cap="none" spc="0" normalizeH="0" baseline="0" noProof="0" dirty="0">
                          <a:ln>
                            <a:noFill/>
                          </a:ln>
                          <a:solidFill>
                            <a:srgbClr val="303030"/>
                          </a:solidFill>
                          <a:effectLst/>
                          <a:uLnTx/>
                          <a:uFillTx/>
                          <a:latin typeface="+mn-lt"/>
                          <a:ea typeface="+mn-ea"/>
                          <a:cs typeface="+mn-cs"/>
                        </a:rPr>
                        <a:t>not too salty</a:t>
                      </a:r>
                      <a:r>
                        <a:rPr kumimoji="0" lang="en-US" sz="650" b="0" i="0" u="none" strike="noStrike" kern="1200" cap="none" spc="0" normalizeH="0" baseline="0" noProof="0" dirty="0">
                          <a:ln>
                            <a:noFill/>
                          </a:ln>
                          <a:solidFill>
                            <a:srgbClr val="303030"/>
                          </a:solidFill>
                          <a:effectLst/>
                          <a:uLnTx/>
                          <a:uFillTx/>
                          <a:latin typeface="+mn-lt"/>
                          <a:ea typeface="+mn-ea"/>
                          <a:cs typeface="+mn-cs"/>
                        </a:rPr>
                        <a:t>.”</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3760913"/>
                  </a:ext>
                </a:extLst>
              </a:tr>
            </a:tbl>
          </a:graphicData>
        </a:graphic>
      </p:graphicFrame>
      <p:sp>
        <p:nvSpPr>
          <p:cNvPr id="36" name="Left Bracket 35">
            <a:extLst>
              <a:ext uri="{FF2B5EF4-FFF2-40B4-BE49-F238E27FC236}">
                <a16:creationId xmlns:a16="http://schemas.microsoft.com/office/drawing/2014/main" id="{1B5F9861-AC7E-ACBB-08E2-0C306E7DEF37}"/>
              </a:ext>
            </a:extLst>
          </p:cNvPr>
          <p:cNvSpPr/>
          <p:nvPr/>
        </p:nvSpPr>
        <p:spPr>
          <a:xfrm>
            <a:off x="2047442" y="1665225"/>
            <a:ext cx="53476" cy="1986952"/>
          </a:xfrm>
          <a:prstGeom prst="leftBracket">
            <a:avLst>
              <a:gd name="adj" fmla="val 72001"/>
            </a:avLst>
          </a:prstGeom>
          <a:ln w="12700">
            <a:solidFill>
              <a:srgbClr val="006F33"/>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 name="Left Bracket 36">
            <a:extLst>
              <a:ext uri="{FF2B5EF4-FFF2-40B4-BE49-F238E27FC236}">
                <a16:creationId xmlns:a16="http://schemas.microsoft.com/office/drawing/2014/main" id="{A2D6AFED-5693-70D7-B4A5-B84B1A344405}"/>
              </a:ext>
            </a:extLst>
          </p:cNvPr>
          <p:cNvSpPr/>
          <p:nvPr/>
        </p:nvSpPr>
        <p:spPr>
          <a:xfrm>
            <a:off x="2047442" y="3662856"/>
            <a:ext cx="53476" cy="339701"/>
          </a:xfrm>
          <a:prstGeom prst="leftBracket">
            <a:avLst>
              <a:gd name="adj" fmla="val 72001"/>
            </a:avLst>
          </a:prstGeom>
          <a:ln w="12700">
            <a:solidFill>
              <a:srgbClr val="006F33">
                <a:alpha val="89804"/>
              </a:srgb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Left Bracket 37">
            <a:extLst>
              <a:ext uri="{FF2B5EF4-FFF2-40B4-BE49-F238E27FC236}">
                <a16:creationId xmlns:a16="http://schemas.microsoft.com/office/drawing/2014/main" id="{AF935D1A-764F-1676-2099-5319A427753B}"/>
              </a:ext>
            </a:extLst>
          </p:cNvPr>
          <p:cNvSpPr/>
          <p:nvPr/>
        </p:nvSpPr>
        <p:spPr>
          <a:xfrm>
            <a:off x="2064028" y="4016203"/>
            <a:ext cx="45719" cy="335201"/>
          </a:xfrm>
          <a:prstGeom prst="leftBracket">
            <a:avLst>
              <a:gd name="adj" fmla="val 72001"/>
            </a:avLst>
          </a:prstGeom>
          <a:ln w="12700">
            <a:solidFill>
              <a:srgbClr val="006F33">
                <a:alpha val="80000"/>
              </a:srgb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Left Bracket 38">
            <a:extLst>
              <a:ext uri="{FF2B5EF4-FFF2-40B4-BE49-F238E27FC236}">
                <a16:creationId xmlns:a16="http://schemas.microsoft.com/office/drawing/2014/main" id="{D2456716-F0AB-1DDA-BA40-6BB061EDCFD8}"/>
              </a:ext>
            </a:extLst>
          </p:cNvPr>
          <p:cNvSpPr/>
          <p:nvPr/>
        </p:nvSpPr>
        <p:spPr>
          <a:xfrm>
            <a:off x="2064167" y="4367064"/>
            <a:ext cx="45719" cy="200055"/>
          </a:xfrm>
          <a:prstGeom prst="leftBracket">
            <a:avLst>
              <a:gd name="adj" fmla="val 72001"/>
            </a:avLst>
          </a:prstGeom>
          <a:ln w="12700">
            <a:solidFill>
              <a:srgbClr val="006F33">
                <a:alpha val="60000"/>
              </a:srgb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Left Bracket 39">
            <a:extLst>
              <a:ext uri="{FF2B5EF4-FFF2-40B4-BE49-F238E27FC236}">
                <a16:creationId xmlns:a16="http://schemas.microsoft.com/office/drawing/2014/main" id="{C0899B01-5BDD-1814-F119-4CB98AD7306D}"/>
              </a:ext>
            </a:extLst>
          </p:cNvPr>
          <p:cNvSpPr/>
          <p:nvPr/>
        </p:nvSpPr>
        <p:spPr>
          <a:xfrm>
            <a:off x="2064221" y="4584789"/>
            <a:ext cx="45719" cy="131321"/>
          </a:xfrm>
          <a:prstGeom prst="leftBracket">
            <a:avLst>
              <a:gd name="adj" fmla="val 72001"/>
            </a:avLst>
          </a:prstGeom>
          <a:ln w="12700">
            <a:solidFill>
              <a:srgbClr val="006F33">
                <a:alpha val="40000"/>
              </a:srgb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TextBox 41">
            <a:extLst>
              <a:ext uri="{FF2B5EF4-FFF2-40B4-BE49-F238E27FC236}">
                <a16:creationId xmlns:a16="http://schemas.microsoft.com/office/drawing/2014/main" id="{AFC10B42-7BBC-E671-2D75-91DCB2801618}"/>
              </a:ext>
            </a:extLst>
          </p:cNvPr>
          <p:cNvSpPr txBox="1"/>
          <p:nvPr/>
        </p:nvSpPr>
        <p:spPr>
          <a:xfrm>
            <a:off x="5160575" y="3375069"/>
            <a:ext cx="570990" cy="200055"/>
          </a:xfrm>
          <a:prstGeom prst="rect">
            <a:avLst/>
          </a:prstGeom>
          <a:noFill/>
        </p:spPr>
        <p:txBody>
          <a:bodyPr wrap="none" rtlCol="0" anchor="ctr">
            <a:spAutoFit/>
          </a:bodyPr>
          <a:lstStyle/>
          <a:p>
            <a:pPr marR="0" algn="r" defTabSz="914400" eaLnBrk="1" fontAlgn="auto" latinLnBrk="0" hangingPunct="1">
              <a:lnSpc>
                <a:spcPct val="100000"/>
              </a:lnSpc>
              <a:spcBef>
                <a:spcPts val="0"/>
              </a:spcBef>
              <a:spcAft>
                <a:spcPts val="0"/>
              </a:spcAft>
              <a:buClrTx/>
              <a:buSzTx/>
            </a:pPr>
            <a:r>
              <a:rPr lang="en-US" sz="700" b="1" dirty="0">
                <a:ea typeface="Helvetica Neue Light" charset="0"/>
                <a:cs typeface="Helvetica Neue Light" charset="0"/>
              </a:rPr>
              <a:t>RYE CHIP</a:t>
            </a:r>
          </a:p>
        </p:txBody>
      </p:sp>
      <p:sp>
        <p:nvSpPr>
          <p:cNvPr id="44" name="TextBox 43">
            <a:extLst>
              <a:ext uri="{FF2B5EF4-FFF2-40B4-BE49-F238E27FC236}">
                <a16:creationId xmlns:a16="http://schemas.microsoft.com/office/drawing/2014/main" id="{17A89D05-C2F2-F46F-E1D2-0DC1761951F9}"/>
              </a:ext>
            </a:extLst>
          </p:cNvPr>
          <p:cNvSpPr txBox="1"/>
          <p:nvPr/>
        </p:nvSpPr>
        <p:spPr>
          <a:xfrm>
            <a:off x="5032656" y="4421772"/>
            <a:ext cx="699230" cy="200055"/>
          </a:xfrm>
          <a:prstGeom prst="rect">
            <a:avLst/>
          </a:prstGeom>
          <a:noFill/>
        </p:spPr>
        <p:txBody>
          <a:bodyPr wrap="none" rtlCol="0" anchor="ctr">
            <a:spAutoFit/>
          </a:bodyPr>
          <a:lstStyle/>
          <a:p>
            <a:pPr marR="0" algn="r" defTabSz="914400" eaLnBrk="1" fontAlgn="auto" latinLnBrk="0" hangingPunct="1">
              <a:lnSpc>
                <a:spcPct val="100000"/>
              </a:lnSpc>
              <a:spcBef>
                <a:spcPts val="0"/>
              </a:spcBef>
              <a:spcAft>
                <a:spcPts val="0"/>
              </a:spcAft>
              <a:buClrTx/>
              <a:buSzTx/>
            </a:pPr>
            <a:r>
              <a:rPr lang="en-US" sz="700" b="1" dirty="0">
                <a:ea typeface="Helvetica Neue Light" charset="0"/>
                <a:cs typeface="Helvetica Neue Light" charset="0"/>
              </a:rPr>
              <a:t>BREADSTICK</a:t>
            </a:r>
          </a:p>
        </p:txBody>
      </p:sp>
      <p:sp>
        <p:nvSpPr>
          <p:cNvPr id="45" name="TextBox 44">
            <a:extLst>
              <a:ext uri="{FF2B5EF4-FFF2-40B4-BE49-F238E27FC236}">
                <a16:creationId xmlns:a16="http://schemas.microsoft.com/office/drawing/2014/main" id="{B1412A60-3A47-E91C-2147-2C65C442E657}"/>
              </a:ext>
            </a:extLst>
          </p:cNvPr>
          <p:cNvSpPr txBox="1"/>
          <p:nvPr/>
        </p:nvSpPr>
        <p:spPr>
          <a:xfrm>
            <a:off x="4580896" y="2005620"/>
            <a:ext cx="1172312" cy="200055"/>
          </a:xfrm>
          <a:prstGeom prst="rect">
            <a:avLst/>
          </a:prstGeom>
          <a:noFill/>
        </p:spPr>
        <p:txBody>
          <a:bodyPr wrap="square" rtlCol="0" anchor="ctr">
            <a:spAutoFit/>
          </a:bodyPr>
          <a:lstStyle/>
          <a:p>
            <a:pPr marR="0" algn="r" defTabSz="914400" eaLnBrk="1" fontAlgn="auto" latinLnBrk="0" hangingPunct="1">
              <a:lnSpc>
                <a:spcPct val="100000"/>
              </a:lnSpc>
              <a:spcBef>
                <a:spcPts val="0"/>
              </a:spcBef>
              <a:spcAft>
                <a:spcPts val="0"/>
              </a:spcAft>
              <a:buClrTx/>
              <a:buSzTx/>
            </a:pPr>
            <a:r>
              <a:rPr lang="en-US" sz="700" b="1" dirty="0">
                <a:ea typeface="Helvetica Neue Light" charset="0"/>
                <a:cs typeface="Helvetica Neue Light" charset="0"/>
              </a:rPr>
              <a:t>PRETZEL</a:t>
            </a:r>
          </a:p>
        </p:txBody>
      </p:sp>
      <p:sp>
        <p:nvSpPr>
          <p:cNvPr id="46" name="TextBox 45">
            <a:extLst>
              <a:ext uri="{FF2B5EF4-FFF2-40B4-BE49-F238E27FC236}">
                <a16:creationId xmlns:a16="http://schemas.microsoft.com/office/drawing/2014/main" id="{C99E6C40-A172-FD83-82FA-F4D92FC9B189}"/>
              </a:ext>
            </a:extLst>
          </p:cNvPr>
          <p:cNvSpPr txBox="1"/>
          <p:nvPr/>
        </p:nvSpPr>
        <p:spPr>
          <a:xfrm>
            <a:off x="4823145" y="2777603"/>
            <a:ext cx="930063" cy="200055"/>
          </a:xfrm>
          <a:prstGeom prst="rect">
            <a:avLst/>
          </a:prstGeom>
          <a:noFill/>
        </p:spPr>
        <p:txBody>
          <a:bodyPr wrap="none" rtlCol="0" anchor="ctr">
            <a:spAutoFit/>
          </a:bodyPr>
          <a:lstStyle/>
          <a:p>
            <a:pPr marR="0" algn="r" defTabSz="914400" eaLnBrk="1" fontAlgn="auto" latinLnBrk="0" hangingPunct="1">
              <a:lnSpc>
                <a:spcPct val="100000"/>
              </a:lnSpc>
              <a:spcBef>
                <a:spcPts val="0"/>
              </a:spcBef>
              <a:spcAft>
                <a:spcPts val="0"/>
              </a:spcAft>
              <a:buClrTx/>
              <a:buSzTx/>
            </a:pPr>
            <a:r>
              <a:rPr lang="en-US" sz="700" b="1" dirty="0">
                <a:ea typeface="Helvetica Neue Light" charset="0"/>
                <a:cs typeface="Helvetica Neue Light" charset="0"/>
              </a:rPr>
              <a:t>BREAD SQUIGGLE</a:t>
            </a:r>
          </a:p>
        </p:txBody>
      </p:sp>
      <p:sp>
        <p:nvSpPr>
          <p:cNvPr id="47" name="TextBox 46">
            <a:extLst>
              <a:ext uri="{FF2B5EF4-FFF2-40B4-BE49-F238E27FC236}">
                <a16:creationId xmlns:a16="http://schemas.microsoft.com/office/drawing/2014/main" id="{0FF66D53-EA25-1D58-8361-2D2769EAE830}"/>
              </a:ext>
            </a:extLst>
          </p:cNvPr>
          <p:cNvSpPr txBox="1"/>
          <p:nvPr/>
        </p:nvSpPr>
        <p:spPr>
          <a:xfrm>
            <a:off x="4971900" y="3953619"/>
            <a:ext cx="764954" cy="200055"/>
          </a:xfrm>
          <a:prstGeom prst="rect">
            <a:avLst/>
          </a:prstGeom>
          <a:noFill/>
        </p:spPr>
        <p:txBody>
          <a:bodyPr wrap="none" rtlCol="0" anchor="ctr">
            <a:spAutoFit/>
          </a:bodyPr>
          <a:lstStyle/>
          <a:p>
            <a:pPr marR="0" algn="r" defTabSz="914400" eaLnBrk="1" fontAlgn="auto" latinLnBrk="0" hangingPunct="1">
              <a:lnSpc>
                <a:spcPct val="100000"/>
              </a:lnSpc>
              <a:spcBef>
                <a:spcPts val="0"/>
              </a:spcBef>
              <a:spcAft>
                <a:spcPts val="0"/>
              </a:spcAft>
              <a:buClrTx/>
              <a:buSzTx/>
            </a:pPr>
            <a:r>
              <a:rPr lang="en-US" sz="700" b="1" dirty="0">
                <a:ea typeface="Helvetica Neue Light" charset="0"/>
                <a:cs typeface="Helvetica Neue Light" charset="0"/>
              </a:rPr>
              <a:t>STICK PRETZEL</a:t>
            </a:r>
          </a:p>
        </p:txBody>
      </p:sp>
      <p:cxnSp>
        <p:nvCxnSpPr>
          <p:cNvPr id="60" name="Straight Connector 59">
            <a:extLst>
              <a:ext uri="{FF2B5EF4-FFF2-40B4-BE49-F238E27FC236}">
                <a16:creationId xmlns:a16="http://schemas.microsoft.com/office/drawing/2014/main" id="{994C1B8E-76A0-6A60-6B7A-E5649B4A64C8}"/>
              </a:ext>
            </a:extLst>
          </p:cNvPr>
          <p:cNvCxnSpPr>
            <a:cxnSpLocks/>
          </p:cNvCxnSpPr>
          <p:nvPr/>
        </p:nvCxnSpPr>
        <p:spPr>
          <a:xfrm flipH="1" flipV="1">
            <a:off x="4572000" y="1598665"/>
            <a:ext cx="0" cy="3108960"/>
          </a:xfrm>
          <a:prstGeom prst="line">
            <a:avLst/>
          </a:prstGeom>
          <a:ln>
            <a:solidFill>
              <a:srgbClr val="DAD9D9"/>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8A332EE8-9246-3C1B-47D8-558FEC1209EE}"/>
              </a:ext>
            </a:extLst>
          </p:cNvPr>
          <p:cNvSpPr txBox="1"/>
          <p:nvPr/>
        </p:nvSpPr>
        <p:spPr>
          <a:xfrm>
            <a:off x="499926" y="4036603"/>
            <a:ext cx="696024" cy="200055"/>
          </a:xfrm>
          <a:prstGeom prst="rect">
            <a:avLst/>
          </a:prstGeom>
          <a:noFill/>
        </p:spPr>
        <p:txBody>
          <a:bodyPr wrap="square" rtlCol="0" anchor="ctr">
            <a:spAutoFit/>
          </a:bodyPr>
          <a:lstStyle/>
          <a:p>
            <a:pPr marR="0" algn="r" defTabSz="914400" eaLnBrk="1" fontAlgn="auto" latinLnBrk="0" hangingPunct="1">
              <a:lnSpc>
                <a:spcPct val="100000"/>
              </a:lnSpc>
              <a:spcBef>
                <a:spcPts val="0"/>
              </a:spcBef>
              <a:spcAft>
                <a:spcPts val="0"/>
              </a:spcAft>
              <a:buClrTx/>
              <a:buSzTx/>
            </a:pPr>
            <a:r>
              <a:rPr lang="en-US" sz="700" b="1" dirty="0">
                <a:ea typeface="Helvetica Neue Light" charset="0"/>
                <a:cs typeface="Helvetica Neue Light" charset="0"/>
              </a:rPr>
              <a:t>PRETZEL</a:t>
            </a:r>
          </a:p>
        </p:txBody>
      </p:sp>
      <p:sp>
        <p:nvSpPr>
          <p:cNvPr id="48" name="Left Bracket 47">
            <a:extLst>
              <a:ext uri="{FF2B5EF4-FFF2-40B4-BE49-F238E27FC236}">
                <a16:creationId xmlns:a16="http://schemas.microsoft.com/office/drawing/2014/main" id="{9033B57E-6CDF-8E72-79EB-DF2877F6F705}"/>
              </a:ext>
            </a:extLst>
          </p:cNvPr>
          <p:cNvSpPr/>
          <p:nvPr/>
        </p:nvSpPr>
        <p:spPr>
          <a:xfrm>
            <a:off x="6614765" y="1635293"/>
            <a:ext cx="45719" cy="946810"/>
          </a:xfrm>
          <a:prstGeom prst="leftBracket">
            <a:avLst>
              <a:gd name="adj" fmla="val 72001"/>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Left Bracket 48">
            <a:extLst>
              <a:ext uri="{FF2B5EF4-FFF2-40B4-BE49-F238E27FC236}">
                <a16:creationId xmlns:a16="http://schemas.microsoft.com/office/drawing/2014/main" id="{71B99132-5131-9356-A048-8D748022BC02}"/>
              </a:ext>
            </a:extLst>
          </p:cNvPr>
          <p:cNvSpPr/>
          <p:nvPr/>
        </p:nvSpPr>
        <p:spPr>
          <a:xfrm>
            <a:off x="6614765" y="3162191"/>
            <a:ext cx="45719" cy="571500"/>
          </a:xfrm>
          <a:prstGeom prst="leftBracket">
            <a:avLst>
              <a:gd name="adj" fmla="val 72001"/>
            </a:avLst>
          </a:prstGeom>
          <a:ln w="12700">
            <a:solidFill>
              <a:srgbClr val="C00000">
                <a:alpha val="80000"/>
              </a:srgb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Left Bracket 49">
            <a:extLst>
              <a:ext uri="{FF2B5EF4-FFF2-40B4-BE49-F238E27FC236}">
                <a16:creationId xmlns:a16="http://schemas.microsoft.com/office/drawing/2014/main" id="{E9BA1C72-BA47-0782-9120-3F3D79118E08}"/>
              </a:ext>
            </a:extLst>
          </p:cNvPr>
          <p:cNvSpPr/>
          <p:nvPr/>
        </p:nvSpPr>
        <p:spPr>
          <a:xfrm>
            <a:off x="6614766" y="3741859"/>
            <a:ext cx="45719" cy="571500"/>
          </a:xfrm>
          <a:prstGeom prst="leftBracket">
            <a:avLst>
              <a:gd name="adj" fmla="val 72001"/>
            </a:avLst>
          </a:prstGeom>
          <a:ln w="12700">
            <a:solidFill>
              <a:srgbClr val="C10000">
                <a:alpha val="60000"/>
              </a:srgb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Left Bracket 50">
            <a:extLst>
              <a:ext uri="{FF2B5EF4-FFF2-40B4-BE49-F238E27FC236}">
                <a16:creationId xmlns:a16="http://schemas.microsoft.com/office/drawing/2014/main" id="{587CDE8D-61AD-F71B-3466-991F6528115F}"/>
              </a:ext>
            </a:extLst>
          </p:cNvPr>
          <p:cNvSpPr/>
          <p:nvPr/>
        </p:nvSpPr>
        <p:spPr>
          <a:xfrm>
            <a:off x="6621857" y="4304419"/>
            <a:ext cx="45719" cy="395483"/>
          </a:xfrm>
          <a:prstGeom prst="leftBracket">
            <a:avLst>
              <a:gd name="adj" fmla="val 72001"/>
            </a:avLst>
          </a:prstGeom>
          <a:ln w="12700">
            <a:solidFill>
              <a:srgbClr val="C00000">
                <a:alpha val="40000"/>
              </a:srgb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Left Bracket 66">
            <a:extLst>
              <a:ext uri="{FF2B5EF4-FFF2-40B4-BE49-F238E27FC236}">
                <a16:creationId xmlns:a16="http://schemas.microsoft.com/office/drawing/2014/main" id="{72D955CC-8526-A065-AE66-81F4618863B1}"/>
              </a:ext>
            </a:extLst>
          </p:cNvPr>
          <p:cNvSpPr/>
          <p:nvPr/>
        </p:nvSpPr>
        <p:spPr>
          <a:xfrm>
            <a:off x="6622496" y="2591463"/>
            <a:ext cx="45719" cy="571501"/>
          </a:xfrm>
          <a:prstGeom prst="leftBracket">
            <a:avLst>
              <a:gd name="adj" fmla="val 72001"/>
            </a:avLst>
          </a:prstGeom>
          <a:ln w="12700">
            <a:solidFill>
              <a:srgbClr val="C00000">
                <a:alpha val="89804"/>
              </a:srgb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34" name="Table 33">
            <a:extLst>
              <a:ext uri="{FF2B5EF4-FFF2-40B4-BE49-F238E27FC236}">
                <a16:creationId xmlns:a16="http://schemas.microsoft.com/office/drawing/2014/main" id="{A8909182-573F-8EE0-1C34-11B939B260C3}"/>
              </a:ext>
            </a:extLst>
          </p:cNvPr>
          <p:cNvGraphicFramePr>
            <a:graphicFrameLocks noGrp="1"/>
          </p:cNvGraphicFramePr>
          <p:nvPr/>
        </p:nvGraphicFramePr>
        <p:xfrm>
          <a:off x="2109595" y="4355362"/>
          <a:ext cx="2482854" cy="190500"/>
        </p:xfrm>
        <a:graphic>
          <a:graphicData uri="http://schemas.openxmlformats.org/drawingml/2006/table">
            <a:tbl>
              <a:tblPr firstRow="1" bandRow="1">
                <a:tableStyleId>{5C22544A-7EE6-4342-B048-85BDC9FD1C3A}</a:tableStyleId>
              </a:tblPr>
              <a:tblGrid>
                <a:gridCol w="2482854">
                  <a:extLst>
                    <a:ext uri="{9D8B030D-6E8A-4147-A177-3AD203B41FA5}">
                      <a16:colId xmlns:a16="http://schemas.microsoft.com/office/drawing/2014/main" val="2343233574"/>
                    </a:ext>
                  </a:extLst>
                </a:gridCol>
              </a:tblGrid>
              <a:tr h="0">
                <a:tc>
                  <a:txBody>
                    <a:bodyPr/>
                    <a:lstStyle/>
                    <a:p>
                      <a:r>
                        <a:rPr lang="en-US" sz="650" b="0" kern="1200" dirty="0">
                          <a:solidFill>
                            <a:schemeClr val="dk1"/>
                          </a:solidFill>
                          <a:latin typeface="+mn-lt"/>
                          <a:ea typeface="+mn-ea"/>
                          <a:cs typeface="+mn-cs"/>
                        </a:rPr>
                        <a:t>“The </a:t>
                      </a:r>
                      <a:r>
                        <a:rPr lang="en-US" sz="650" b="1" kern="1200" dirty="0">
                          <a:solidFill>
                            <a:schemeClr val="dk1"/>
                          </a:solidFill>
                          <a:latin typeface="+mn-lt"/>
                          <a:ea typeface="+mn-ea"/>
                          <a:cs typeface="+mn-cs"/>
                        </a:rPr>
                        <a:t>fun shape</a:t>
                      </a:r>
                      <a:r>
                        <a:rPr lang="en-US" sz="650" b="0" kern="1200" dirty="0">
                          <a:solidFill>
                            <a:schemeClr val="dk1"/>
                          </a:solidFill>
                          <a:latin typeface="+mn-lt"/>
                          <a:ea typeface="+mn-ea"/>
                          <a:cs typeface="+mn-cs"/>
                        </a:rPr>
                        <a:t>. I reach for these pieces first.”</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3760913"/>
                  </a:ext>
                </a:extLst>
              </a:tr>
            </a:tbl>
          </a:graphicData>
        </a:graphic>
      </p:graphicFrame>
      <p:graphicFrame>
        <p:nvGraphicFramePr>
          <p:cNvPr id="69" name="Table 68">
            <a:extLst>
              <a:ext uri="{FF2B5EF4-FFF2-40B4-BE49-F238E27FC236}">
                <a16:creationId xmlns:a16="http://schemas.microsoft.com/office/drawing/2014/main" id="{583DC3E6-A26F-EEA9-CB36-4745E6778CE1}"/>
              </a:ext>
            </a:extLst>
          </p:cNvPr>
          <p:cNvGraphicFramePr>
            <a:graphicFrameLocks noGrp="1"/>
          </p:cNvGraphicFramePr>
          <p:nvPr/>
        </p:nvGraphicFramePr>
        <p:xfrm>
          <a:off x="6666260" y="4341749"/>
          <a:ext cx="2433939" cy="190500"/>
        </p:xfrm>
        <a:graphic>
          <a:graphicData uri="http://schemas.openxmlformats.org/drawingml/2006/table">
            <a:tbl>
              <a:tblPr firstRow="1" bandRow="1">
                <a:tableStyleId>{5C22544A-7EE6-4342-B048-85BDC9FD1C3A}</a:tableStyleId>
              </a:tblPr>
              <a:tblGrid>
                <a:gridCol w="2433939">
                  <a:extLst>
                    <a:ext uri="{9D8B030D-6E8A-4147-A177-3AD203B41FA5}">
                      <a16:colId xmlns:a16="http://schemas.microsoft.com/office/drawing/2014/main" val="2343233574"/>
                    </a:ext>
                  </a:extLst>
                </a:gridCol>
              </a:tblGrid>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303030"/>
                          </a:solidFill>
                          <a:effectLst/>
                          <a:uLnTx/>
                          <a:uFillTx/>
                          <a:latin typeface="+mn-lt"/>
                          <a:ea typeface="+mn-ea"/>
                          <a:cs typeface="+mn-cs"/>
                        </a:rPr>
                        <a:t>“</a:t>
                      </a:r>
                      <a:r>
                        <a:rPr kumimoji="0" lang="en-US" sz="650" b="1" i="0" u="none" strike="noStrike" kern="1200" cap="none" spc="0" normalizeH="0" baseline="0" noProof="0" dirty="0">
                          <a:ln>
                            <a:noFill/>
                          </a:ln>
                          <a:solidFill>
                            <a:srgbClr val="303030"/>
                          </a:solidFill>
                          <a:effectLst/>
                          <a:uLnTx/>
                          <a:uFillTx/>
                          <a:latin typeface="+mn-lt"/>
                          <a:ea typeface="+mn-ea"/>
                          <a:cs typeface="+mn-cs"/>
                        </a:rPr>
                        <a:t>Not very flavorful</a:t>
                      </a:r>
                      <a:r>
                        <a:rPr kumimoji="0" lang="en-US" sz="650" b="0" i="0" u="none" strike="noStrike" kern="1200" cap="none" spc="0" normalizeH="0" baseline="0" noProof="0" dirty="0">
                          <a:ln>
                            <a:noFill/>
                          </a:ln>
                          <a:solidFill>
                            <a:srgbClr val="303030"/>
                          </a:solidFill>
                          <a:effectLst/>
                          <a:uLnTx/>
                          <a:uFillTx/>
                          <a:latin typeface="+mn-lt"/>
                          <a:ea typeface="+mn-ea"/>
                          <a:cs typeface="+mn-cs"/>
                        </a:rPr>
                        <a:t>.”</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3760913"/>
                  </a:ext>
                </a:extLst>
              </a:tr>
            </a:tbl>
          </a:graphicData>
        </a:graphic>
      </p:graphicFrame>
      <p:pic>
        <p:nvPicPr>
          <p:cNvPr id="68" name="Picture 67" descr="A pretzel with a hole in the middle&#10;&#10;Description automatically generated with low confidence">
            <a:extLst>
              <a:ext uri="{FF2B5EF4-FFF2-40B4-BE49-F238E27FC236}">
                <a16:creationId xmlns:a16="http://schemas.microsoft.com/office/drawing/2014/main" id="{4D1E973E-A978-2B70-A923-28BD60DF075B}"/>
              </a:ext>
            </a:extLst>
          </p:cNvPr>
          <p:cNvPicPr>
            <a:picLocks noChangeAspect="1"/>
          </p:cNvPicPr>
          <p:nvPr/>
        </p:nvPicPr>
        <p:blipFill>
          <a:blip r:embed="rId9"/>
          <a:stretch>
            <a:fillRect/>
          </a:stretch>
        </p:blipFill>
        <p:spPr>
          <a:xfrm>
            <a:off x="1746406" y="4075780"/>
            <a:ext cx="252850" cy="209023"/>
          </a:xfrm>
          <a:prstGeom prst="rect">
            <a:avLst/>
          </a:prstGeom>
        </p:spPr>
      </p:pic>
      <p:pic>
        <p:nvPicPr>
          <p:cNvPr id="70" name="Picture 69" descr="A close up of a bread&#10;&#10;Description automatically generated with low confidence">
            <a:extLst>
              <a:ext uri="{FF2B5EF4-FFF2-40B4-BE49-F238E27FC236}">
                <a16:creationId xmlns:a16="http://schemas.microsoft.com/office/drawing/2014/main" id="{93B439C5-477E-009C-6C7E-C11D6250A298}"/>
              </a:ext>
            </a:extLst>
          </p:cNvPr>
          <p:cNvPicPr>
            <a:picLocks noChangeAspect="1"/>
          </p:cNvPicPr>
          <p:nvPr/>
        </p:nvPicPr>
        <p:blipFill>
          <a:blip r:embed="rId10"/>
          <a:stretch>
            <a:fillRect/>
          </a:stretch>
        </p:blipFill>
        <p:spPr>
          <a:xfrm rot="20828385">
            <a:off x="1735028" y="3686292"/>
            <a:ext cx="274775" cy="200511"/>
          </a:xfrm>
          <a:prstGeom prst="rect">
            <a:avLst/>
          </a:prstGeom>
        </p:spPr>
      </p:pic>
      <p:pic>
        <p:nvPicPr>
          <p:cNvPr id="71" name="Picture 70" descr="A close up of a pretzel&#10;&#10;Description automatically generated with medium confidence">
            <a:extLst>
              <a:ext uri="{FF2B5EF4-FFF2-40B4-BE49-F238E27FC236}">
                <a16:creationId xmlns:a16="http://schemas.microsoft.com/office/drawing/2014/main" id="{FFA42B19-8FAA-6C99-6539-3C4FB95F42C9}"/>
              </a:ext>
            </a:extLst>
          </p:cNvPr>
          <p:cNvPicPr>
            <a:picLocks noChangeAspect="1"/>
          </p:cNvPicPr>
          <p:nvPr/>
        </p:nvPicPr>
        <p:blipFill>
          <a:blip r:embed="rId11"/>
          <a:stretch>
            <a:fillRect/>
          </a:stretch>
        </p:blipFill>
        <p:spPr>
          <a:xfrm rot="17664340">
            <a:off x="1813483" y="4506952"/>
            <a:ext cx="138950" cy="342190"/>
          </a:xfrm>
          <a:prstGeom prst="rect">
            <a:avLst/>
          </a:prstGeom>
        </p:spPr>
      </p:pic>
      <p:pic>
        <p:nvPicPr>
          <p:cNvPr id="72" name="Picture 71" descr="A pretzel with a hole in the middle&#10;&#10;Description automatically generated with low confidence">
            <a:extLst>
              <a:ext uri="{FF2B5EF4-FFF2-40B4-BE49-F238E27FC236}">
                <a16:creationId xmlns:a16="http://schemas.microsoft.com/office/drawing/2014/main" id="{543E199B-5685-1B40-7ECC-0CE022C3F439}"/>
              </a:ext>
            </a:extLst>
          </p:cNvPr>
          <p:cNvPicPr>
            <a:picLocks noChangeAspect="1"/>
          </p:cNvPicPr>
          <p:nvPr/>
        </p:nvPicPr>
        <p:blipFill>
          <a:blip r:embed="rId9"/>
          <a:stretch>
            <a:fillRect/>
          </a:stretch>
        </p:blipFill>
        <p:spPr>
          <a:xfrm>
            <a:off x="6303670" y="2007940"/>
            <a:ext cx="252850" cy="209023"/>
          </a:xfrm>
          <a:prstGeom prst="rect">
            <a:avLst/>
          </a:prstGeom>
        </p:spPr>
      </p:pic>
      <p:pic>
        <p:nvPicPr>
          <p:cNvPr id="73" name="Picture 72" descr="A close up of a bread&#10;&#10;Description automatically generated with low confidence">
            <a:extLst>
              <a:ext uri="{FF2B5EF4-FFF2-40B4-BE49-F238E27FC236}">
                <a16:creationId xmlns:a16="http://schemas.microsoft.com/office/drawing/2014/main" id="{4EC50658-9687-8BF5-BB31-8AABD912029F}"/>
              </a:ext>
            </a:extLst>
          </p:cNvPr>
          <p:cNvPicPr>
            <a:picLocks noChangeAspect="1"/>
          </p:cNvPicPr>
          <p:nvPr/>
        </p:nvPicPr>
        <p:blipFill>
          <a:blip r:embed="rId10"/>
          <a:stretch>
            <a:fillRect/>
          </a:stretch>
        </p:blipFill>
        <p:spPr>
          <a:xfrm rot="20828385">
            <a:off x="6291855" y="4424389"/>
            <a:ext cx="274775" cy="200511"/>
          </a:xfrm>
          <a:prstGeom prst="rect">
            <a:avLst/>
          </a:prstGeom>
        </p:spPr>
      </p:pic>
      <p:pic>
        <p:nvPicPr>
          <p:cNvPr id="74" name="Picture 73" descr="A close up of a pretzel&#10;&#10;Description automatically generated with medium confidence">
            <a:extLst>
              <a:ext uri="{FF2B5EF4-FFF2-40B4-BE49-F238E27FC236}">
                <a16:creationId xmlns:a16="http://schemas.microsoft.com/office/drawing/2014/main" id="{D0547641-2D45-F51A-3BE8-A0D8EB53ADEA}"/>
              </a:ext>
            </a:extLst>
          </p:cNvPr>
          <p:cNvPicPr>
            <a:picLocks noChangeAspect="1"/>
          </p:cNvPicPr>
          <p:nvPr/>
        </p:nvPicPr>
        <p:blipFill>
          <a:blip r:embed="rId11"/>
          <a:stretch>
            <a:fillRect/>
          </a:stretch>
        </p:blipFill>
        <p:spPr>
          <a:xfrm rot="17664340">
            <a:off x="6352396" y="3882549"/>
            <a:ext cx="138950" cy="342190"/>
          </a:xfrm>
          <a:prstGeom prst="rect">
            <a:avLst/>
          </a:prstGeom>
        </p:spPr>
      </p:pic>
    </p:spTree>
    <p:extLst>
      <p:ext uri="{BB962C8B-B14F-4D97-AF65-F5344CB8AC3E}">
        <p14:creationId xmlns:p14="http://schemas.microsoft.com/office/powerpoint/2010/main" val="3818515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56E2E2D2-F2F6-81DC-C477-49695E6E61C1}"/>
              </a:ext>
            </a:extLst>
          </p:cNvPr>
          <p:cNvGraphicFramePr/>
          <p:nvPr/>
        </p:nvGraphicFramePr>
        <p:xfrm>
          <a:off x="132594" y="1587316"/>
          <a:ext cx="4243747" cy="31592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CA1276A6-34C8-6965-BB91-456488F892C8}"/>
              </a:ext>
            </a:extLst>
          </p:cNvPr>
          <p:cNvGraphicFramePr/>
          <p:nvPr/>
        </p:nvGraphicFramePr>
        <p:xfrm>
          <a:off x="4669978" y="1587316"/>
          <a:ext cx="4243747" cy="316382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4" name="Table 63">
            <a:extLst>
              <a:ext uri="{FF2B5EF4-FFF2-40B4-BE49-F238E27FC236}">
                <a16:creationId xmlns:a16="http://schemas.microsoft.com/office/drawing/2014/main" id="{2D2F6BC4-3381-2422-D9C1-7BC97F39A201}"/>
              </a:ext>
            </a:extLst>
          </p:cNvPr>
          <p:cNvGraphicFramePr>
            <a:graphicFrameLocks noGrp="1"/>
          </p:cNvGraphicFramePr>
          <p:nvPr/>
        </p:nvGraphicFramePr>
        <p:xfrm>
          <a:off x="2083076" y="4570000"/>
          <a:ext cx="2482854" cy="190500"/>
        </p:xfrm>
        <a:graphic>
          <a:graphicData uri="http://schemas.openxmlformats.org/drawingml/2006/table">
            <a:tbl>
              <a:tblPr firstRow="1" bandRow="1">
                <a:tableStyleId>{5C22544A-7EE6-4342-B048-85BDC9FD1C3A}</a:tableStyleId>
              </a:tblPr>
              <a:tblGrid>
                <a:gridCol w="2482854">
                  <a:extLst>
                    <a:ext uri="{9D8B030D-6E8A-4147-A177-3AD203B41FA5}">
                      <a16:colId xmlns:a16="http://schemas.microsoft.com/office/drawing/2014/main" val="2343233574"/>
                    </a:ext>
                  </a:extLst>
                </a:gridCol>
              </a:tblGrid>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303030"/>
                          </a:solidFill>
                          <a:effectLst/>
                          <a:uLnTx/>
                          <a:uFillTx/>
                          <a:latin typeface="+mn-lt"/>
                          <a:ea typeface="+mn-ea"/>
                          <a:cs typeface="+mn-cs"/>
                        </a:rPr>
                        <a:t>“The </a:t>
                      </a:r>
                      <a:r>
                        <a:rPr kumimoji="0" lang="en-US" sz="650" b="1" i="0" u="none" strike="noStrike" kern="1200" cap="none" spc="0" normalizeH="0" baseline="0" noProof="0" dirty="0">
                          <a:ln>
                            <a:noFill/>
                          </a:ln>
                          <a:solidFill>
                            <a:srgbClr val="303030"/>
                          </a:solidFill>
                          <a:effectLst/>
                          <a:uLnTx/>
                          <a:uFillTx/>
                          <a:latin typeface="+mn-lt"/>
                          <a:ea typeface="+mn-ea"/>
                          <a:cs typeface="+mn-cs"/>
                        </a:rPr>
                        <a:t>shape and texture</a:t>
                      </a:r>
                      <a:r>
                        <a:rPr kumimoji="0" lang="en-US" sz="650" b="0" i="0" u="none" strike="noStrike" kern="1200" cap="none" spc="0" normalizeH="0" baseline="0" noProof="0" dirty="0">
                          <a:ln>
                            <a:noFill/>
                          </a:ln>
                          <a:solidFill>
                            <a:srgbClr val="303030"/>
                          </a:solidFill>
                          <a:effectLst/>
                          <a:uLnTx/>
                          <a:uFillTx/>
                          <a:latin typeface="+mn-lt"/>
                          <a:ea typeface="+mn-ea"/>
                          <a:cs typeface="+mn-cs"/>
                        </a:rPr>
                        <a:t>.”</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3760913"/>
                  </a:ext>
                </a:extLst>
              </a:tr>
            </a:tbl>
          </a:graphicData>
        </a:graphic>
      </p:graphicFrame>
      <p:graphicFrame>
        <p:nvGraphicFramePr>
          <p:cNvPr id="59" name="Table 58">
            <a:extLst>
              <a:ext uri="{FF2B5EF4-FFF2-40B4-BE49-F238E27FC236}">
                <a16:creationId xmlns:a16="http://schemas.microsoft.com/office/drawing/2014/main" id="{DF8CC0E0-F8B8-253E-5ECB-CCAD18CC0950}"/>
              </a:ext>
            </a:extLst>
          </p:cNvPr>
          <p:cNvGraphicFramePr>
            <a:graphicFrameLocks noGrp="1"/>
          </p:cNvGraphicFramePr>
          <p:nvPr/>
        </p:nvGraphicFramePr>
        <p:xfrm>
          <a:off x="6643401" y="4512154"/>
          <a:ext cx="2433939" cy="190500"/>
        </p:xfrm>
        <a:graphic>
          <a:graphicData uri="http://schemas.openxmlformats.org/drawingml/2006/table">
            <a:tbl>
              <a:tblPr firstRow="1" bandRow="1">
                <a:tableStyleId>{5C22544A-7EE6-4342-B048-85BDC9FD1C3A}</a:tableStyleId>
              </a:tblPr>
              <a:tblGrid>
                <a:gridCol w="2433939">
                  <a:extLst>
                    <a:ext uri="{9D8B030D-6E8A-4147-A177-3AD203B41FA5}">
                      <a16:colId xmlns:a16="http://schemas.microsoft.com/office/drawing/2014/main" val="2343233574"/>
                    </a:ext>
                  </a:extLst>
                </a:gridCol>
              </a:tblGrid>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303030"/>
                          </a:solidFill>
                          <a:effectLst/>
                          <a:uLnTx/>
                          <a:uFillTx/>
                          <a:latin typeface="+mn-lt"/>
                          <a:ea typeface="+mn-ea"/>
                          <a:cs typeface="+mn-cs"/>
                        </a:rPr>
                        <a:t>“It's more </a:t>
                      </a:r>
                      <a:r>
                        <a:rPr kumimoji="0" lang="en-US" sz="650" b="1" i="0" u="none" strike="noStrike" kern="1200" cap="none" spc="0" normalizeH="0" baseline="0" noProof="0" dirty="0">
                          <a:ln>
                            <a:noFill/>
                          </a:ln>
                          <a:solidFill>
                            <a:srgbClr val="303030"/>
                          </a:solidFill>
                          <a:effectLst/>
                          <a:uLnTx/>
                          <a:uFillTx/>
                          <a:latin typeface="+mn-lt"/>
                          <a:ea typeface="+mn-ea"/>
                          <a:cs typeface="+mn-cs"/>
                        </a:rPr>
                        <a:t>bland tasting </a:t>
                      </a:r>
                      <a:r>
                        <a:rPr kumimoji="0" lang="en-US" sz="650" b="0" i="0" u="none" strike="noStrike" kern="1200" cap="none" spc="0" normalizeH="0" baseline="0" noProof="0" dirty="0">
                          <a:ln>
                            <a:noFill/>
                          </a:ln>
                          <a:solidFill>
                            <a:srgbClr val="303030"/>
                          </a:solidFill>
                          <a:effectLst/>
                          <a:uLnTx/>
                          <a:uFillTx/>
                          <a:latin typeface="+mn-lt"/>
                          <a:ea typeface="+mn-ea"/>
                          <a:cs typeface="+mn-cs"/>
                        </a:rPr>
                        <a:t>than the other pieces.”</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3760913"/>
                  </a:ext>
                </a:extLst>
              </a:tr>
            </a:tbl>
          </a:graphicData>
        </a:graphic>
      </p:graphicFrame>
      <p:graphicFrame>
        <p:nvGraphicFramePr>
          <p:cNvPr id="58" name="Table 57">
            <a:extLst>
              <a:ext uri="{FF2B5EF4-FFF2-40B4-BE49-F238E27FC236}">
                <a16:creationId xmlns:a16="http://schemas.microsoft.com/office/drawing/2014/main" id="{606901E2-0FBA-75D9-7197-C9FFEC848EC3}"/>
              </a:ext>
            </a:extLst>
          </p:cNvPr>
          <p:cNvGraphicFramePr>
            <a:graphicFrameLocks noGrp="1"/>
          </p:cNvGraphicFramePr>
          <p:nvPr/>
        </p:nvGraphicFramePr>
        <p:xfrm>
          <a:off x="6643401" y="3929940"/>
          <a:ext cx="2433939" cy="381000"/>
        </p:xfrm>
        <a:graphic>
          <a:graphicData uri="http://schemas.openxmlformats.org/drawingml/2006/table">
            <a:tbl>
              <a:tblPr firstRow="1" bandRow="1">
                <a:tableStyleId>{5C22544A-7EE6-4342-B048-85BDC9FD1C3A}</a:tableStyleId>
              </a:tblPr>
              <a:tblGrid>
                <a:gridCol w="2433939">
                  <a:extLst>
                    <a:ext uri="{9D8B030D-6E8A-4147-A177-3AD203B41FA5}">
                      <a16:colId xmlns:a16="http://schemas.microsoft.com/office/drawing/2014/main" val="2343233574"/>
                    </a:ext>
                  </a:extLst>
                </a:gridCol>
              </a:tblGrid>
              <a:tr h="0">
                <a:tc>
                  <a:txBody>
                    <a:bodyPr/>
                    <a:lstStyle/>
                    <a:p>
                      <a:r>
                        <a:rPr lang="en-US" sz="650" b="0" kern="1200" dirty="0">
                          <a:solidFill>
                            <a:schemeClr val="dk1"/>
                          </a:solidFill>
                          <a:latin typeface="+mn-lt"/>
                          <a:ea typeface="+mn-ea"/>
                          <a:cs typeface="+mn-cs"/>
                        </a:rPr>
                        <a:t>“A </a:t>
                      </a:r>
                      <a:r>
                        <a:rPr lang="en-US" sz="650" b="1" kern="1200" dirty="0">
                          <a:solidFill>
                            <a:schemeClr val="dk1"/>
                          </a:solidFill>
                          <a:latin typeface="+mn-lt"/>
                          <a:ea typeface="+mn-ea"/>
                          <a:cs typeface="+mn-cs"/>
                        </a:rPr>
                        <a:t>little larger than ideal</a:t>
                      </a:r>
                      <a:r>
                        <a:rPr lang="en-US" sz="650" b="0" kern="1200" dirty="0">
                          <a:solidFill>
                            <a:schemeClr val="dk1"/>
                          </a:solidFill>
                          <a:latin typeface="+mn-lt"/>
                          <a:ea typeface="+mn-ea"/>
                          <a:cs typeface="+mn-cs"/>
                        </a:rPr>
                        <a:t>.”</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3760913"/>
                  </a:ext>
                </a:extLst>
              </a:tr>
              <a:tr h="0">
                <a:tc>
                  <a:txBody>
                    <a:bodyPr/>
                    <a:lstStyle/>
                    <a:p>
                      <a:r>
                        <a:rPr lang="en-US" sz="650" b="0" kern="1200" dirty="0">
                          <a:solidFill>
                            <a:schemeClr val="dk1"/>
                          </a:solidFill>
                          <a:latin typeface="+mn-lt"/>
                          <a:ea typeface="+mn-ea"/>
                          <a:cs typeface="+mn-cs"/>
                        </a:rPr>
                        <a:t>“Don’t like the </a:t>
                      </a:r>
                      <a:r>
                        <a:rPr lang="en-US" sz="650" b="1" kern="1200" dirty="0">
                          <a:solidFill>
                            <a:schemeClr val="dk1"/>
                          </a:solidFill>
                          <a:latin typeface="+mn-lt"/>
                          <a:ea typeface="+mn-ea"/>
                          <a:cs typeface="+mn-cs"/>
                        </a:rPr>
                        <a:t>flavor or stale bread</a:t>
                      </a:r>
                      <a:r>
                        <a:rPr lang="en-US" sz="650" b="0" kern="1200" dirty="0">
                          <a:solidFill>
                            <a:schemeClr val="dk1"/>
                          </a:solidFill>
                          <a:latin typeface="+mn-lt"/>
                          <a:ea typeface="+mn-ea"/>
                          <a:cs typeface="+mn-cs"/>
                        </a:rPr>
                        <a:t>.”</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509648"/>
                  </a:ext>
                </a:extLst>
              </a:tr>
            </a:tbl>
          </a:graphicData>
        </a:graphic>
      </p:graphicFrame>
      <p:graphicFrame>
        <p:nvGraphicFramePr>
          <p:cNvPr id="57" name="Table 56">
            <a:extLst>
              <a:ext uri="{FF2B5EF4-FFF2-40B4-BE49-F238E27FC236}">
                <a16:creationId xmlns:a16="http://schemas.microsoft.com/office/drawing/2014/main" id="{85FB78A9-78FA-2E14-F012-490CD557B7E3}"/>
              </a:ext>
            </a:extLst>
          </p:cNvPr>
          <p:cNvGraphicFramePr>
            <a:graphicFrameLocks noGrp="1"/>
          </p:cNvGraphicFramePr>
          <p:nvPr/>
        </p:nvGraphicFramePr>
        <p:xfrm>
          <a:off x="6643400" y="3487021"/>
          <a:ext cx="2433939" cy="381000"/>
        </p:xfrm>
        <a:graphic>
          <a:graphicData uri="http://schemas.openxmlformats.org/drawingml/2006/table">
            <a:tbl>
              <a:tblPr firstRow="1" bandRow="1">
                <a:tableStyleId>{5C22544A-7EE6-4342-B048-85BDC9FD1C3A}</a:tableStyleId>
              </a:tblPr>
              <a:tblGrid>
                <a:gridCol w="2433939">
                  <a:extLst>
                    <a:ext uri="{9D8B030D-6E8A-4147-A177-3AD203B41FA5}">
                      <a16:colId xmlns:a16="http://schemas.microsoft.com/office/drawing/2014/main" val="1274888476"/>
                    </a:ext>
                  </a:extLst>
                </a:gridCol>
              </a:tblGrid>
              <a:tr h="0">
                <a:tc>
                  <a:txBody>
                    <a:bodyPr/>
                    <a:lstStyle/>
                    <a:p>
                      <a:r>
                        <a:rPr lang="en-US" sz="650" b="0" kern="1200" dirty="0">
                          <a:solidFill>
                            <a:schemeClr val="dk1"/>
                          </a:solidFill>
                          <a:latin typeface="+mn-lt"/>
                          <a:ea typeface="+mn-ea"/>
                          <a:cs typeface="+mn-cs"/>
                        </a:rPr>
                        <a:t>“It </a:t>
                      </a:r>
                      <a:r>
                        <a:rPr lang="en-US" sz="650" b="1" kern="1200" dirty="0">
                          <a:solidFill>
                            <a:schemeClr val="dk1"/>
                          </a:solidFill>
                          <a:latin typeface="+mn-lt"/>
                          <a:ea typeface="+mn-ea"/>
                          <a:cs typeface="+mn-cs"/>
                        </a:rPr>
                        <a:t>doesn’t have as much of the seasoning </a:t>
                      </a:r>
                      <a:r>
                        <a:rPr lang="en-US" sz="650" b="0" kern="1200" dirty="0">
                          <a:solidFill>
                            <a:schemeClr val="dk1"/>
                          </a:solidFill>
                          <a:latin typeface="+mn-lt"/>
                          <a:ea typeface="+mn-ea"/>
                          <a:cs typeface="+mn-cs"/>
                        </a:rPr>
                        <a:t>flavor”</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54180"/>
                  </a:ext>
                </a:extLst>
              </a:tr>
              <a:tr h="0">
                <a:tc>
                  <a:txBody>
                    <a:bodyPr/>
                    <a:lstStyle/>
                    <a:p>
                      <a:r>
                        <a:rPr lang="en-US" sz="650" b="0" kern="1200" dirty="0">
                          <a:solidFill>
                            <a:schemeClr val="dk1"/>
                          </a:solidFill>
                          <a:latin typeface="+mn-lt"/>
                          <a:ea typeface="+mn-ea"/>
                          <a:cs typeface="+mn-cs"/>
                        </a:rPr>
                        <a:t>“It’s almost the </a:t>
                      </a:r>
                      <a:r>
                        <a:rPr lang="en-US" sz="650" b="1" kern="1200" dirty="0">
                          <a:solidFill>
                            <a:schemeClr val="dk1"/>
                          </a:solidFill>
                          <a:latin typeface="+mn-lt"/>
                          <a:ea typeface="+mn-ea"/>
                          <a:cs typeface="+mn-cs"/>
                        </a:rPr>
                        <a:t>same as the regular breadstick</a:t>
                      </a:r>
                      <a:r>
                        <a:rPr lang="en-US" sz="650" b="0" kern="1200" dirty="0">
                          <a:solidFill>
                            <a:schemeClr val="dk1"/>
                          </a:solidFill>
                          <a:latin typeface="+mn-lt"/>
                          <a:ea typeface="+mn-ea"/>
                          <a:cs typeface="+mn-cs"/>
                        </a:rPr>
                        <a:t>”</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4857528"/>
                  </a:ext>
                </a:extLst>
              </a:tr>
            </a:tbl>
          </a:graphicData>
        </a:graphic>
      </p:graphicFrame>
      <p:graphicFrame>
        <p:nvGraphicFramePr>
          <p:cNvPr id="56" name="Table 55">
            <a:extLst>
              <a:ext uri="{FF2B5EF4-FFF2-40B4-BE49-F238E27FC236}">
                <a16:creationId xmlns:a16="http://schemas.microsoft.com/office/drawing/2014/main" id="{80240B79-C471-C4C3-A94D-DFF856D21C25}"/>
              </a:ext>
            </a:extLst>
          </p:cNvPr>
          <p:cNvGraphicFramePr>
            <a:graphicFrameLocks noGrp="1"/>
          </p:cNvGraphicFramePr>
          <p:nvPr/>
        </p:nvGraphicFramePr>
        <p:xfrm>
          <a:off x="6643399" y="2881850"/>
          <a:ext cx="2433939" cy="571500"/>
        </p:xfrm>
        <a:graphic>
          <a:graphicData uri="http://schemas.openxmlformats.org/drawingml/2006/table">
            <a:tbl>
              <a:tblPr firstRow="1" bandRow="1">
                <a:tableStyleId>{5C22544A-7EE6-4342-B048-85BDC9FD1C3A}</a:tableStyleId>
              </a:tblPr>
              <a:tblGrid>
                <a:gridCol w="2433939">
                  <a:extLst>
                    <a:ext uri="{9D8B030D-6E8A-4147-A177-3AD203B41FA5}">
                      <a16:colId xmlns:a16="http://schemas.microsoft.com/office/drawing/2014/main" val="2975344559"/>
                    </a:ext>
                  </a:extLst>
                </a:gridCol>
              </a:tblGrid>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650" b="0" kern="1200" dirty="0">
                          <a:solidFill>
                            <a:schemeClr val="dk1"/>
                          </a:solidFill>
                          <a:latin typeface="+mn-lt"/>
                          <a:ea typeface="+mn-ea"/>
                          <a:cs typeface="+mn-cs"/>
                        </a:rPr>
                        <a:t>“It's another pretzel, and it's </a:t>
                      </a:r>
                      <a:r>
                        <a:rPr lang="en-US" sz="650" b="1" kern="1200" dirty="0">
                          <a:solidFill>
                            <a:schemeClr val="dk1"/>
                          </a:solidFill>
                          <a:latin typeface="+mn-lt"/>
                          <a:ea typeface="+mn-ea"/>
                          <a:cs typeface="+mn-cs"/>
                        </a:rPr>
                        <a:t>kind of boring</a:t>
                      </a:r>
                      <a:r>
                        <a:rPr lang="en-US" sz="650" b="0" kern="1200" dirty="0">
                          <a:solidFill>
                            <a:schemeClr val="dk1"/>
                          </a:solidFill>
                          <a:latin typeface="+mn-lt"/>
                          <a:ea typeface="+mn-ea"/>
                          <a:cs typeface="+mn-cs"/>
                        </a:rPr>
                        <a:t>”</a:t>
                      </a:r>
                      <a:endParaRPr kumimoji="0" lang="en-US" sz="650" b="0" i="0" u="none" strike="noStrike" kern="1200" cap="none" spc="0" normalizeH="0" baseline="0" noProof="0" dirty="0">
                        <a:ln>
                          <a:noFill/>
                        </a:ln>
                        <a:solidFill>
                          <a:srgbClr val="303030"/>
                        </a:solidFill>
                        <a:effectLst/>
                        <a:uLnTx/>
                        <a:uFillTx/>
                        <a:latin typeface="+mn-lt"/>
                        <a:ea typeface="+mn-ea"/>
                        <a:cs typeface="+mn-cs"/>
                      </a:endParaRPr>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61140941"/>
                  </a:ext>
                </a:extLst>
              </a:tr>
              <a:tr h="0">
                <a:tc>
                  <a:txBody>
                    <a:bodyPr/>
                    <a:lstStyle/>
                    <a:p>
                      <a:r>
                        <a:rPr lang="en-US" sz="650" b="0" kern="1200" dirty="0">
                          <a:solidFill>
                            <a:schemeClr val="dk1"/>
                          </a:solidFill>
                          <a:latin typeface="+mn-lt"/>
                          <a:ea typeface="+mn-ea"/>
                          <a:cs typeface="+mn-cs"/>
                        </a:rPr>
                        <a:t>“It’s </a:t>
                      </a:r>
                      <a:r>
                        <a:rPr lang="en-US" sz="650" b="1" kern="1200" dirty="0">
                          <a:solidFill>
                            <a:schemeClr val="dk1"/>
                          </a:solidFill>
                          <a:latin typeface="+mn-lt"/>
                          <a:ea typeface="+mn-ea"/>
                          <a:cs typeface="+mn-cs"/>
                        </a:rPr>
                        <a:t>boring</a:t>
                      </a:r>
                      <a:r>
                        <a:rPr lang="en-US" sz="650" b="0" kern="1200" dirty="0">
                          <a:solidFill>
                            <a:schemeClr val="dk1"/>
                          </a:solidFill>
                          <a:latin typeface="+mn-lt"/>
                          <a:ea typeface="+mn-ea"/>
                          <a:cs typeface="+mn-cs"/>
                        </a:rPr>
                        <a:t>. One pretzel piece is enough.”</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9127794"/>
                  </a:ext>
                </a:extLst>
              </a:tr>
              <a:tr h="0">
                <a:tc>
                  <a:txBody>
                    <a:bodyPr/>
                    <a:lstStyle/>
                    <a:p>
                      <a:r>
                        <a:rPr lang="en-US" sz="650" b="0" kern="1200" dirty="0">
                          <a:solidFill>
                            <a:schemeClr val="dk1"/>
                          </a:solidFill>
                          <a:latin typeface="+mn-lt"/>
                          <a:ea typeface="+mn-ea"/>
                          <a:cs typeface="+mn-cs"/>
                        </a:rPr>
                        <a:t>“Doesn't seem to </a:t>
                      </a:r>
                      <a:r>
                        <a:rPr lang="en-US" sz="650" b="1" kern="1200" dirty="0">
                          <a:solidFill>
                            <a:schemeClr val="dk1"/>
                          </a:solidFill>
                          <a:latin typeface="+mn-lt"/>
                          <a:ea typeface="+mn-ea"/>
                          <a:cs typeface="+mn-cs"/>
                        </a:rPr>
                        <a:t>hold as much flavor</a:t>
                      </a:r>
                      <a:r>
                        <a:rPr lang="en-US" sz="650" b="0" kern="1200" dirty="0">
                          <a:solidFill>
                            <a:schemeClr val="dk1"/>
                          </a:solidFill>
                          <a:latin typeface="+mn-lt"/>
                          <a:ea typeface="+mn-ea"/>
                          <a:cs typeface="+mn-cs"/>
                        </a:rPr>
                        <a:t>.”</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2607294"/>
                  </a:ext>
                </a:extLst>
              </a:tr>
            </a:tbl>
          </a:graphicData>
        </a:graphic>
      </p:graphicFrame>
      <p:graphicFrame>
        <p:nvGraphicFramePr>
          <p:cNvPr id="54" name="Table 53">
            <a:extLst>
              <a:ext uri="{FF2B5EF4-FFF2-40B4-BE49-F238E27FC236}">
                <a16:creationId xmlns:a16="http://schemas.microsoft.com/office/drawing/2014/main" id="{79FCAFC2-E894-3F0B-10C1-2E88CB6C9512}"/>
              </a:ext>
            </a:extLst>
          </p:cNvPr>
          <p:cNvGraphicFramePr>
            <a:graphicFrameLocks noGrp="1"/>
          </p:cNvGraphicFramePr>
          <p:nvPr/>
        </p:nvGraphicFramePr>
        <p:xfrm>
          <a:off x="6652898" y="1577913"/>
          <a:ext cx="2536935" cy="571500"/>
        </p:xfrm>
        <a:graphic>
          <a:graphicData uri="http://schemas.openxmlformats.org/drawingml/2006/table">
            <a:tbl>
              <a:tblPr firstRow="1" bandRow="1">
                <a:tableStyleId>{5C22544A-7EE6-4342-B048-85BDC9FD1C3A}</a:tableStyleId>
              </a:tblPr>
              <a:tblGrid>
                <a:gridCol w="2536935">
                  <a:extLst>
                    <a:ext uri="{9D8B030D-6E8A-4147-A177-3AD203B41FA5}">
                      <a16:colId xmlns:a16="http://schemas.microsoft.com/office/drawing/2014/main" val="1661912119"/>
                    </a:ext>
                  </a:extLst>
                </a:gridCol>
              </a:tblGrid>
              <a:tr h="1741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650" b="0" kern="1200" dirty="0">
                          <a:solidFill>
                            <a:schemeClr val="dk1"/>
                          </a:solidFill>
                          <a:latin typeface="+mn-lt"/>
                          <a:ea typeface="+mn-ea"/>
                          <a:cs typeface="+mn-cs"/>
                        </a:rPr>
                        <a:t>“Can be </a:t>
                      </a:r>
                      <a:r>
                        <a:rPr lang="en-US" sz="650" b="1" kern="1200" dirty="0">
                          <a:solidFill>
                            <a:schemeClr val="dk1"/>
                          </a:solidFill>
                          <a:latin typeface="+mn-lt"/>
                          <a:ea typeface="+mn-ea"/>
                          <a:cs typeface="+mn-cs"/>
                        </a:rPr>
                        <a:t>bland when eaten </a:t>
                      </a:r>
                      <a:r>
                        <a:rPr lang="en-US" sz="650" b="0" kern="1200" dirty="0">
                          <a:solidFill>
                            <a:schemeClr val="dk1"/>
                          </a:solidFill>
                          <a:latin typeface="+mn-lt"/>
                          <a:ea typeface="+mn-ea"/>
                          <a:cs typeface="+mn-cs"/>
                        </a:rPr>
                        <a:t>separately.”</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35437147"/>
                  </a:ext>
                </a:extLst>
              </a:tr>
              <a:tr h="174140">
                <a:tc>
                  <a:txBody>
                    <a:bodyPr/>
                    <a:lstStyle/>
                    <a:p>
                      <a:r>
                        <a:rPr lang="en-US" sz="650" b="0" kern="1200" dirty="0">
                          <a:solidFill>
                            <a:schemeClr val="dk1"/>
                          </a:solidFill>
                          <a:latin typeface="+mn-lt"/>
                          <a:ea typeface="+mn-ea"/>
                          <a:cs typeface="+mn-cs"/>
                        </a:rPr>
                        <a:t>“Just </a:t>
                      </a:r>
                      <a:r>
                        <a:rPr lang="en-US" sz="650" b="1" kern="1200" dirty="0">
                          <a:solidFill>
                            <a:schemeClr val="dk1"/>
                          </a:solidFill>
                          <a:latin typeface="+mn-lt"/>
                          <a:ea typeface="+mn-ea"/>
                          <a:cs typeface="+mn-cs"/>
                        </a:rPr>
                        <a:t>way too many </a:t>
                      </a:r>
                      <a:r>
                        <a:rPr lang="en-US" sz="650" b="0" kern="1200" dirty="0">
                          <a:solidFill>
                            <a:schemeClr val="dk1"/>
                          </a:solidFill>
                          <a:latin typeface="+mn-lt"/>
                          <a:ea typeface="+mn-ea"/>
                          <a:cs typeface="+mn-cs"/>
                        </a:rPr>
                        <a:t>of them.”</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05731412"/>
                  </a:ext>
                </a:extLst>
              </a:tr>
              <a:tr h="174140">
                <a:tc>
                  <a:txBody>
                    <a:bodyPr/>
                    <a:lstStyle/>
                    <a:p>
                      <a:r>
                        <a:rPr lang="en-US" sz="650" b="0" kern="1200" dirty="0">
                          <a:solidFill>
                            <a:schemeClr val="dk1"/>
                          </a:solidFill>
                          <a:latin typeface="+mn-lt"/>
                          <a:ea typeface="+mn-ea"/>
                          <a:cs typeface="+mn-cs"/>
                        </a:rPr>
                        <a:t>“They </a:t>
                      </a:r>
                      <a:r>
                        <a:rPr lang="en-US" sz="650" b="1" kern="1200" dirty="0">
                          <a:solidFill>
                            <a:schemeClr val="dk1"/>
                          </a:solidFill>
                          <a:latin typeface="+mn-lt"/>
                          <a:ea typeface="+mn-ea"/>
                          <a:cs typeface="+mn-cs"/>
                        </a:rPr>
                        <a:t>are too dry</a:t>
                      </a:r>
                      <a:r>
                        <a:rPr lang="en-US" sz="650" b="0" kern="1200" dirty="0">
                          <a:solidFill>
                            <a:schemeClr val="dk1"/>
                          </a:solidFill>
                          <a:latin typeface="+mn-lt"/>
                          <a:ea typeface="+mn-ea"/>
                          <a:cs typeface="+mn-cs"/>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54587937"/>
                  </a:ext>
                </a:extLst>
              </a:tr>
            </a:tbl>
          </a:graphicData>
        </a:graphic>
      </p:graphicFrame>
      <p:graphicFrame>
        <p:nvGraphicFramePr>
          <p:cNvPr id="55" name="Table 54">
            <a:extLst>
              <a:ext uri="{FF2B5EF4-FFF2-40B4-BE49-F238E27FC236}">
                <a16:creationId xmlns:a16="http://schemas.microsoft.com/office/drawing/2014/main" id="{1DB619C8-F46A-CC54-2EFE-900C1BCEE775}"/>
              </a:ext>
            </a:extLst>
          </p:cNvPr>
          <p:cNvGraphicFramePr>
            <a:graphicFrameLocks noGrp="1"/>
          </p:cNvGraphicFramePr>
          <p:nvPr/>
        </p:nvGraphicFramePr>
        <p:xfrm>
          <a:off x="6643400" y="2136733"/>
          <a:ext cx="2536936" cy="713707"/>
        </p:xfrm>
        <a:graphic>
          <a:graphicData uri="http://schemas.openxmlformats.org/drawingml/2006/table">
            <a:tbl>
              <a:tblPr firstRow="1" bandRow="1">
                <a:tableStyleId>{5C22544A-7EE6-4342-B048-85BDC9FD1C3A}</a:tableStyleId>
              </a:tblPr>
              <a:tblGrid>
                <a:gridCol w="2536936">
                  <a:extLst>
                    <a:ext uri="{9D8B030D-6E8A-4147-A177-3AD203B41FA5}">
                      <a16:colId xmlns:a16="http://schemas.microsoft.com/office/drawing/2014/main" val="659097008"/>
                    </a:ext>
                  </a:extLst>
                </a:gridCol>
              </a:tblGrid>
              <a:tr h="152114">
                <a:tc>
                  <a:txBody>
                    <a:bodyPr/>
                    <a:lstStyle/>
                    <a:p>
                      <a:r>
                        <a:rPr lang="en-US" sz="650" b="0" kern="1200" dirty="0">
                          <a:solidFill>
                            <a:schemeClr val="dk1"/>
                          </a:solidFill>
                          <a:latin typeface="+mn-lt"/>
                          <a:ea typeface="+mn-ea"/>
                          <a:cs typeface="+mn-cs"/>
                        </a:rPr>
                        <a:t>“There were </a:t>
                      </a:r>
                      <a:r>
                        <a:rPr lang="en-US" sz="650" b="1" kern="1200" dirty="0">
                          <a:solidFill>
                            <a:schemeClr val="dk1"/>
                          </a:solidFill>
                          <a:latin typeface="+mn-lt"/>
                          <a:ea typeface="+mn-ea"/>
                          <a:cs typeface="+mn-cs"/>
                        </a:rPr>
                        <a:t>too many pretzels</a:t>
                      </a:r>
                      <a:r>
                        <a:rPr lang="en-US" sz="650" b="0" kern="1200" dirty="0">
                          <a:solidFill>
                            <a:schemeClr val="dk1"/>
                          </a:solidFill>
                          <a:latin typeface="+mn-lt"/>
                          <a:ea typeface="+mn-ea"/>
                          <a:cs typeface="+mn-cs"/>
                        </a:rPr>
                        <a:t>.”</a:t>
                      </a:r>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702580"/>
                  </a:ext>
                </a:extLst>
              </a:tr>
              <a:tr h="233647">
                <a:tc>
                  <a:txBody>
                    <a:bodyPr/>
                    <a:lstStyle/>
                    <a:p>
                      <a:r>
                        <a:rPr lang="en-US" sz="650" b="0" kern="1200" dirty="0">
                          <a:solidFill>
                            <a:schemeClr val="dk1"/>
                          </a:solidFill>
                          <a:latin typeface="+mn-lt"/>
                          <a:ea typeface="+mn-ea"/>
                          <a:cs typeface="+mn-cs"/>
                        </a:rPr>
                        <a:t>“It's bland. </a:t>
                      </a:r>
                      <a:r>
                        <a:rPr lang="en-US" sz="650" b="1" kern="1200" dirty="0">
                          <a:solidFill>
                            <a:schemeClr val="dk1"/>
                          </a:solidFill>
                          <a:latin typeface="+mn-lt"/>
                          <a:ea typeface="+mn-ea"/>
                          <a:cs typeface="+mn-cs"/>
                        </a:rPr>
                        <a:t>Hard to taste the flavor </a:t>
                      </a:r>
                      <a:r>
                        <a:rPr lang="en-US" sz="650" b="0" kern="1200" dirty="0">
                          <a:solidFill>
                            <a:schemeClr val="dk1"/>
                          </a:solidFill>
                          <a:latin typeface="+mn-lt"/>
                          <a:ea typeface="+mn-ea"/>
                          <a:cs typeface="+mn-cs"/>
                        </a:rPr>
                        <a:t>once you chew it up a bit.”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3908962"/>
                  </a:ext>
                </a:extLst>
              </a:tr>
              <a:tr h="233647">
                <a:tc>
                  <a:txBody>
                    <a:bodyPr/>
                    <a:lstStyle/>
                    <a:p>
                      <a:r>
                        <a:rPr lang="en-US" sz="650" b="0" kern="1200" dirty="0">
                          <a:solidFill>
                            <a:schemeClr val="dk1"/>
                          </a:solidFill>
                          <a:latin typeface="+mn-lt"/>
                          <a:ea typeface="+mn-ea"/>
                          <a:cs typeface="+mn-cs"/>
                        </a:rPr>
                        <a:t>“I just find </a:t>
                      </a:r>
                      <a:r>
                        <a:rPr lang="en-US" sz="650" b="1" kern="1200" dirty="0">
                          <a:solidFill>
                            <a:schemeClr val="dk1"/>
                          </a:solidFill>
                          <a:latin typeface="+mn-lt"/>
                          <a:ea typeface="+mn-ea"/>
                          <a:cs typeface="+mn-cs"/>
                        </a:rPr>
                        <a:t>stick pretzels boring</a:t>
                      </a:r>
                      <a:r>
                        <a:rPr lang="en-US" sz="650" b="0" kern="1200" dirty="0">
                          <a:solidFill>
                            <a:schemeClr val="dk1"/>
                          </a:solidFill>
                          <a:latin typeface="+mn-lt"/>
                          <a:ea typeface="+mn-ea"/>
                          <a:cs typeface="+mn-cs"/>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2184018"/>
                  </a:ext>
                </a:extLst>
              </a:tr>
            </a:tbl>
          </a:graphicData>
        </a:graphic>
      </p:graphicFrame>
      <p:sp>
        <p:nvSpPr>
          <p:cNvPr id="2" name="Title 1">
            <a:extLst>
              <a:ext uri="{FF2B5EF4-FFF2-40B4-BE49-F238E27FC236}">
                <a16:creationId xmlns:a16="http://schemas.microsoft.com/office/drawing/2014/main" id="{EE599976-1F6D-6434-5974-D55C55B917B2}"/>
              </a:ext>
            </a:extLst>
          </p:cNvPr>
          <p:cNvSpPr>
            <a:spLocks noGrp="1"/>
          </p:cNvSpPr>
          <p:nvPr>
            <p:ph type="title"/>
          </p:nvPr>
        </p:nvSpPr>
        <p:spPr/>
        <p:txBody>
          <a:bodyPr/>
          <a:lstStyle/>
          <a:p>
            <a:r>
              <a:rPr lang="en-US" dirty="0"/>
              <a:t>The quantity of each piece influence perceptions…</a:t>
            </a:r>
          </a:p>
        </p:txBody>
      </p:sp>
      <p:sp>
        <p:nvSpPr>
          <p:cNvPr id="3" name="Slide Number Placeholder 2">
            <a:extLst>
              <a:ext uri="{FF2B5EF4-FFF2-40B4-BE49-F238E27FC236}">
                <a16:creationId xmlns:a16="http://schemas.microsoft.com/office/drawing/2014/main" id="{86AE3AD8-D64E-7D1B-FF77-904D4AA64374}"/>
              </a:ext>
            </a:extLst>
          </p:cNvPr>
          <p:cNvSpPr>
            <a:spLocks noGrp="1"/>
          </p:cNvSpPr>
          <p:nvPr>
            <p:ph type="sldNum" sz="quarter" idx="10"/>
          </p:nvPr>
        </p:nvSpPr>
        <p:spPr/>
        <p:txBody>
          <a:bodyPr/>
          <a:lstStyle/>
          <a:p>
            <a:fld id="{A82C3BC0-3EBF-3C4C-A3D8-795624EBC6AA}" type="slidenum">
              <a:rPr lang="en-US" smtClean="0"/>
              <a:pPr/>
              <a:t>17</a:t>
            </a:fld>
            <a:endParaRPr lang="en-US"/>
          </a:p>
        </p:txBody>
      </p:sp>
      <p:sp>
        <p:nvSpPr>
          <p:cNvPr id="4" name="Content Placeholder 3">
            <a:extLst>
              <a:ext uri="{FF2B5EF4-FFF2-40B4-BE49-F238E27FC236}">
                <a16:creationId xmlns:a16="http://schemas.microsoft.com/office/drawing/2014/main" id="{48B8B118-3850-2071-10DD-919B04DFB864}"/>
              </a:ext>
            </a:extLst>
          </p:cNvPr>
          <p:cNvSpPr>
            <a:spLocks noGrp="1"/>
          </p:cNvSpPr>
          <p:nvPr>
            <p:ph sz="quarter" idx="11"/>
          </p:nvPr>
        </p:nvSpPr>
        <p:spPr/>
        <p:txBody>
          <a:bodyPr/>
          <a:lstStyle/>
          <a:p>
            <a:r>
              <a:rPr lang="en-US" dirty="0"/>
              <a:t>The Pretzel and Stick Pretzel struggle with dryness and blandness and are seen as duplicative outside of their shape difference.  </a:t>
            </a:r>
            <a:endParaRPr lang="en-US" dirty="0">
              <a:highlight>
                <a:srgbClr val="FFFF00"/>
              </a:highlight>
            </a:endParaRPr>
          </a:p>
        </p:txBody>
      </p:sp>
      <p:sp>
        <p:nvSpPr>
          <p:cNvPr id="5" name="Text Placeholder 4">
            <a:extLst>
              <a:ext uri="{FF2B5EF4-FFF2-40B4-BE49-F238E27FC236}">
                <a16:creationId xmlns:a16="http://schemas.microsoft.com/office/drawing/2014/main" id="{65870825-006F-8248-3410-1239E9F93A6C}"/>
              </a:ext>
            </a:extLst>
          </p:cNvPr>
          <p:cNvSpPr>
            <a:spLocks noGrp="1"/>
          </p:cNvSpPr>
          <p:nvPr>
            <p:ph type="body" sz="quarter" idx="12"/>
          </p:nvPr>
        </p:nvSpPr>
        <p:spPr/>
        <p:txBody>
          <a:bodyPr/>
          <a:lstStyle/>
          <a:p>
            <a:r>
              <a:rPr lang="en-US" dirty="0"/>
              <a:t>REASONS FOR GARDETTO’S SNACK MIX PIECE RANKING | </a:t>
            </a:r>
            <a:r>
              <a:rPr lang="en-US" dirty="0">
                <a:solidFill>
                  <a:schemeClr val="accent1"/>
                </a:solidFill>
              </a:rPr>
              <a:t>TEST 1</a:t>
            </a:r>
          </a:p>
        </p:txBody>
      </p:sp>
      <p:sp>
        <p:nvSpPr>
          <p:cNvPr id="6" name="Text Placeholder 5">
            <a:extLst>
              <a:ext uri="{FF2B5EF4-FFF2-40B4-BE49-F238E27FC236}">
                <a16:creationId xmlns:a16="http://schemas.microsoft.com/office/drawing/2014/main" id="{B34399E2-85D4-0706-B49B-CA247A65A661}"/>
              </a:ext>
            </a:extLst>
          </p:cNvPr>
          <p:cNvSpPr>
            <a:spLocks noGrp="1"/>
          </p:cNvSpPr>
          <p:nvPr>
            <p:ph type="body" sz="quarter" idx="15"/>
          </p:nvPr>
        </p:nvSpPr>
        <p:spPr/>
        <p:txBody>
          <a:bodyPr/>
          <a:lstStyle/>
          <a:p>
            <a:r>
              <a:rPr lang="en-US" sz="700" dirty="0"/>
              <a:t>Q: </a:t>
            </a:r>
            <a:r>
              <a:rPr lang="en-US" sz="700" dirty="0">
                <a:effectLst/>
                <a:ea typeface="Avenir" panose="02000503020000020003" pitchFamily="2" charset="0"/>
                <a:cs typeface="Avenir" panose="02000503020000020003" pitchFamily="2" charset="0"/>
              </a:rPr>
              <a:t>What about the [insert piece selected as most favorite] piece makes it your favorite?</a:t>
            </a:r>
            <a:r>
              <a:rPr lang="en-US" sz="700" i="1" dirty="0">
                <a:effectLst/>
                <a:ea typeface="Avenir" panose="02000503020000020003" pitchFamily="2" charset="0"/>
                <a:cs typeface="Avenir" panose="02000503020000020003" pitchFamily="2" charset="0"/>
              </a:rPr>
              <a:t> Open-ended response </a:t>
            </a:r>
            <a:endParaRPr lang="en-US" sz="700" dirty="0">
              <a:ea typeface="Times New Roman" panose="02020603050405020304" pitchFamily="18" charset="0"/>
            </a:endParaRPr>
          </a:p>
          <a:p>
            <a:r>
              <a:rPr lang="en-US" sz="700" dirty="0">
                <a:ea typeface="Times New Roman" panose="02020603050405020304" pitchFamily="18" charset="0"/>
              </a:rPr>
              <a:t>Q: </a:t>
            </a:r>
            <a:r>
              <a:rPr lang="en-US" sz="700" dirty="0">
                <a:effectLst/>
                <a:ea typeface="Avenir" panose="02000503020000020003" pitchFamily="2" charset="0"/>
                <a:cs typeface="Avenir" panose="02000503020000020003" pitchFamily="2" charset="0"/>
              </a:rPr>
              <a:t>What about the [insert piece selected as least favorite] piece makes it your least favorite?</a:t>
            </a:r>
            <a:r>
              <a:rPr lang="en-US" sz="700" i="1" dirty="0">
                <a:effectLst/>
                <a:ea typeface="Avenir" panose="02000503020000020003" pitchFamily="2" charset="0"/>
                <a:cs typeface="Avenir" panose="02000503020000020003" pitchFamily="2" charset="0"/>
              </a:rPr>
              <a:t> Open-ended response</a:t>
            </a:r>
            <a:endParaRPr lang="en-US" sz="700" dirty="0">
              <a:effectLst/>
              <a:ea typeface="Times New Roman" panose="02020603050405020304" pitchFamily="18" charset="0"/>
            </a:endParaRPr>
          </a:p>
        </p:txBody>
      </p:sp>
      <p:sp>
        <p:nvSpPr>
          <p:cNvPr id="7" name="TextBox 6">
            <a:extLst>
              <a:ext uri="{FF2B5EF4-FFF2-40B4-BE49-F238E27FC236}">
                <a16:creationId xmlns:a16="http://schemas.microsoft.com/office/drawing/2014/main" id="{A70AEA9B-BDAD-1931-EB04-314A8EE2C7BE}"/>
              </a:ext>
            </a:extLst>
          </p:cNvPr>
          <p:cNvSpPr txBox="1"/>
          <p:nvPr/>
        </p:nvSpPr>
        <p:spPr>
          <a:xfrm>
            <a:off x="8649954" y="4584790"/>
            <a:ext cx="494046" cy="200055"/>
          </a:xfrm>
          <a:prstGeom prst="rect">
            <a:avLst/>
          </a:prstGeom>
          <a:noFill/>
        </p:spPr>
        <p:txBody>
          <a:bodyPr wrap="none" rtlCol="0">
            <a:spAutoFit/>
          </a:bodyPr>
          <a:lstStyle/>
          <a:p>
            <a:pPr marR="0" algn="r" defTabSz="914400" eaLnBrk="1" fontAlgn="auto" latinLnBrk="0" hangingPunct="1">
              <a:lnSpc>
                <a:spcPct val="100000"/>
              </a:lnSpc>
              <a:spcBef>
                <a:spcPts val="0"/>
              </a:spcBef>
              <a:spcAft>
                <a:spcPts val="0"/>
              </a:spcAft>
              <a:buClrTx/>
              <a:buSzTx/>
            </a:pPr>
            <a:r>
              <a:rPr lang="en-US" sz="700" dirty="0">
                <a:ea typeface="Helvetica Neue Light" charset="0"/>
                <a:cs typeface="Helvetica Neue Light" charset="0"/>
              </a:rPr>
              <a:t>n = 219</a:t>
            </a:r>
          </a:p>
        </p:txBody>
      </p:sp>
      <p:graphicFrame>
        <p:nvGraphicFramePr>
          <p:cNvPr id="9" name="Table 8">
            <a:extLst>
              <a:ext uri="{FF2B5EF4-FFF2-40B4-BE49-F238E27FC236}">
                <a16:creationId xmlns:a16="http://schemas.microsoft.com/office/drawing/2014/main" id="{813E9152-2513-A9B6-5DF8-982544BDD07E}"/>
              </a:ext>
            </a:extLst>
          </p:cNvPr>
          <p:cNvGraphicFramePr>
            <a:graphicFrameLocks noGrp="1"/>
          </p:cNvGraphicFramePr>
          <p:nvPr/>
        </p:nvGraphicFramePr>
        <p:xfrm>
          <a:off x="2086099" y="1627125"/>
          <a:ext cx="2482854" cy="960120"/>
        </p:xfrm>
        <a:graphic>
          <a:graphicData uri="http://schemas.openxmlformats.org/drawingml/2006/table">
            <a:tbl>
              <a:tblPr firstRow="1" bandRow="1">
                <a:tableStyleId>{5C22544A-7EE6-4342-B048-85BDC9FD1C3A}</a:tableStyleId>
              </a:tblPr>
              <a:tblGrid>
                <a:gridCol w="2482854">
                  <a:extLst>
                    <a:ext uri="{9D8B030D-6E8A-4147-A177-3AD203B41FA5}">
                      <a16:colId xmlns:a16="http://schemas.microsoft.com/office/drawing/2014/main" val="1661912119"/>
                    </a:ext>
                  </a:extLst>
                </a:gridCol>
              </a:tblGrid>
              <a:tr h="0">
                <a:tc>
                  <a:txBody>
                    <a:bodyPr/>
                    <a:lstStyle/>
                    <a:p>
                      <a:r>
                        <a:rPr lang="en-US" sz="650" b="0" kern="1200" dirty="0">
                          <a:solidFill>
                            <a:schemeClr val="dk1"/>
                          </a:solidFill>
                          <a:latin typeface="+mn-lt"/>
                          <a:ea typeface="+mn-ea"/>
                          <a:cs typeface="+mn-cs"/>
                        </a:rPr>
                        <a:t>“The </a:t>
                      </a:r>
                      <a:r>
                        <a:rPr lang="en-US" sz="650" b="1" kern="1200" dirty="0">
                          <a:solidFill>
                            <a:schemeClr val="dk1"/>
                          </a:solidFill>
                          <a:latin typeface="+mn-lt"/>
                          <a:ea typeface="+mn-ea"/>
                          <a:cs typeface="+mn-cs"/>
                        </a:rPr>
                        <a:t>flavor and crispness </a:t>
                      </a:r>
                      <a:r>
                        <a:rPr lang="en-US" sz="650" b="0" kern="1200" dirty="0">
                          <a:solidFill>
                            <a:schemeClr val="dk1"/>
                          </a:solidFill>
                          <a:latin typeface="+mn-lt"/>
                          <a:ea typeface="+mn-ea"/>
                          <a:cs typeface="+mn-cs"/>
                        </a:rPr>
                        <a:t>is really good.”</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35437147"/>
                  </a:ext>
                </a:extLst>
              </a:tr>
              <a:tr h="0">
                <a:tc>
                  <a:txBody>
                    <a:bodyPr/>
                    <a:lstStyle/>
                    <a:p>
                      <a:r>
                        <a:rPr lang="en-US" sz="650" b="0" kern="1200" dirty="0">
                          <a:solidFill>
                            <a:schemeClr val="dk1"/>
                          </a:solidFill>
                          <a:latin typeface="+mn-lt"/>
                          <a:ea typeface="+mn-ea"/>
                          <a:cs typeface="+mn-cs"/>
                        </a:rPr>
                        <a:t>“It's </a:t>
                      </a:r>
                      <a:r>
                        <a:rPr lang="en-US" sz="650" b="1" kern="1200" dirty="0">
                          <a:solidFill>
                            <a:schemeClr val="dk1"/>
                          </a:solidFill>
                          <a:latin typeface="+mn-lt"/>
                          <a:ea typeface="+mn-ea"/>
                          <a:cs typeface="+mn-cs"/>
                        </a:rPr>
                        <a:t>crunchy and has more flavor</a:t>
                      </a:r>
                      <a:r>
                        <a:rPr lang="en-US" sz="650" b="0" kern="1200" dirty="0">
                          <a:solidFill>
                            <a:schemeClr val="dk1"/>
                          </a:solidFill>
                          <a:latin typeface="+mn-lt"/>
                          <a:ea typeface="+mn-ea"/>
                          <a:cs typeface="+mn-cs"/>
                        </a:rPr>
                        <a:t>. It's not as dry as the other items.”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05731412"/>
                  </a:ext>
                </a:extLst>
              </a:tr>
              <a:tr h="0">
                <a:tc>
                  <a:txBody>
                    <a:bodyPr/>
                    <a:lstStyle/>
                    <a:p>
                      <a:r>
                        <a:rPr lang="en-US" sz="650" b="0" kern="1200" dirty="0">
                          <a:solidFill>
                            <a:schemeClr val="dk1"/>
                          </a:solidFill>
                          <a:latin typeface="+mn-lt"/>
                          <a:ea typeface="+mn-ea"/>
                          <a:cs typeface="+mn-cs"/>
                        </a:rPr>
                        <a:t>“The </a:t>
                      </a:r>
                      <a:r>
                        <a:rPr lang="en-US" sz="650" b="1" kern="1200" dirty="0">
                          <a:solidFill>
                            <a:schemeClr val="dk1"/>
                          </a:solidFill>
                          <a:latin typeface="+mn-lt"/>
                          <a:ea typeface="+mn-ea"/>
                          <a:cs typeface="+mn-cs"/>
                        </a:rPr>
                        <a:t>flavor and crunch </a:t>
                      </a:r>
                      <a:r>
                        <a:rPr lang="en-US" sz="650" b="0" kern="1200" dirty="0">
                          <a:solidFill>
                            <a:schemeClr val="dk1"/>
                          </a:solidFill>
                          <a:latin typeface="+mn-lt"/>
                          <a:ea typeface="+mn-ea"/>
                          <a:cs typeface="+mn-cs"/>
                        </a:rPr>
                        <a:t>is awesome. It packs the most flavor out of all the pieces.”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54587937"/>
                  </a:ext>
                </a:extLst>
              </a:tr>
              <a:tr h="0">
                <a:tc>
                  <a:txBody>
                    <a:bodyPr/>
                    <a:lstStyle/>
                    <a:p>
                      <a:r>
                        <a:rPr lang="en-US" sz="650" b="0" kern="1200" dirty="0">
                          <a:solidFill>
                            <a:schemeClr val="dk1"/>
                          </a:solidFill>
                          <a:latin typeface="+mn-lt"/>
                          <a:ea typeface="+mn-ea"/>
                          <a:cs typeface="+mn-cs"/>
                        </a:rPr>
                        <a:t>“Tastes the best and </a:t>
                      </a:r>
                      <a:r>
                        <a:rPr lang="en-US" sz="650" b="1" kern="1200" dirty="0">
                          <a:solidFill>
                            <a:schemeClr val="dk1"/>
                          </a:solidFill>
                          <a:latin typeface="+mn-lt"/>
                          <a:ea typeface="+mn-ea"/>
                          <a:cs typeface="+mn-cs"/>
                        </a:rPr>
                        <a:t>has the best crunch</a:t>
                      </a:r>
                      <a:r>
                        <a:rPr lang="en-US" sz="650" b="0" kern="1200" dirty="0">
                          <a:solidFill>
                            <a:schemeClr val="dk1"/>
                          </a:solidFill>
                          <a:latin typeface="+mn-lt"/>
                          <a:ea typeface="+mn-ea"/>
                          <a:cs typeface="+mn-cs"/>
                        </a:rPr>
                        <a:t>.”</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433254"/>
                  </a:ext>
                </a:extLst>
              </a:tr>
            </a:tbl>
          </a:graphicData>
        </a:graphic>
      </p:graphicFrame>
      <p:sp>
        <p:nvSpPr>
          <p:cNvPr id="10" name="TextBox 9">
            <a:extLst>
              <a:ext uri="{FF2B5EF4-FFF2-40B4-BE49-F238E27FC236}">
                <a16:creationId xmlns:a16="http://schemas.microsoft.com/office/drawing/2014/main" id="{7CAD8F09-C4D8-1322-9F91-AC5DB2CB72B4}"/>
              </a:ext>
            </a:extLst>
          </p:cNvPr>
          <p:cNvSpPr txBox="1"/>
          <p:nvPr/>
        </p:nvSpPr>
        <p:spPr>
          <a:xfrm>
            <a:off x="5" y="1265488"/>
            <a:ext cx="4571989" cy="361637"/>
          </a:xfrm>
          <a:prstGeom prst="rect">
            <a:avLst/>
          </a:prstGeom>
          <a:solidFill>
            <a:schemeClr val="bg1"/>
          </a:solidFill>
        </p:spPr>
        <p:txBody>
          <a:bodyPr wrap="square" rtlCol="0">
            <a:spAutoFit/>
          </a:bodyPr>
          <a:lstStyle/>
          <a:p>
            <a:pPr marR="0" algn="ctr" defTabSz="914400" eaLnBrk="1" fontAlgn="auto" latinLnBrk="0" hangingPunct="1">
              <a:lnSpc>
                <a:spcPct val="100000"/>
              </a:lnSpc>
              <a:spcBef>
                <a:spcPts val="0"/>
              </a:spcBef>
              <a:spcAft>
                <a:spcPts val="0"/>
              </a:spcAft>
              <a:buClrTx/>
              <a:buSzTx/>
            </a:pPr>
            <a:r>
              <a:rPr lang="en-US" sz="1050" spc="300" dirty="0">
                <a:ea typeface="Helvetica Neue Light" charset="0"/>
                <a:cs typeface="Helvetica Neue Light" charset="0"/>
              </a:rPr>
              <a:t>REASON FOR </a:t>
            </a:r>
            <a:r>
              <a:rPr lang="en-US" sz="1050" spc="300" dirty="0">
                <a:solidFill>
                  <a:srgbClr val="00B050"/>
                </a:solidFill>
                <a:ea typeface="Helvetica Neue Light" charset="0"/>
                <a:cs typeface="Helvetica Neue Light" charset="0"/>
              </a:rPr>
              <a:t>FAVORITE</a:t>
            </a:r>
          </a:p>
          <a:p>
            <a:pPr marR="0" algn="ctr" defTabSz="914400" eaLnBrk="1" fontAlgn="auto" latinLnBrk="0" hangingPunct="1">
              <a:lnSpc>
                <a:spcPct val="100000"/>
              </a:lnSpc>
              <a:spcBef>
                <a:spcPts val="0"/>
              </a:spcBef>
              <a:spcAft>
                <a:spcPts val="0"/>
              </a:spcAft>
              <a:buClrTx/>
              <a:buSzTx/>
            </a:pPr>
            <a:r>
              <a:rPr lang="en-US" sz="700" spc="300" dirty="0">
                <a:ea typeface="Helvetica Neue Light" charset="0"/>
                <a:cs typeface="Helvetica Neue Light" charset="0"/>
              </a:rPr>
              <a:t>Test - 920</a:t>
            </a:r>
            <a:endParaRPr lang="en-US" sz="700" dirty="0">
              <a:ea typeface="Helvetica Neue Light" charset="0"/>
              <a:cs typeface="Helvetica Neue Light" charset="0"/>
            </a:endParaRPr>
          </a:p>
        </p:txBody>
      </p:sp>
      <p:sp>
        <p:nvSpPr>
          <p:cNvPr id="11" name="TextBox 10">
            <a:extLst>
              <a:ext uri="{FF2B5EF4-FFF2-40B4-BE49-F238E27FC236}">
                <a16:creationId xmlns:a16="http://schemas.microsoft.com/office/drawing/2014/main" id="{73FF1F52-BAB8-7341-45D8-FAFFCBDE7716}"/>
              </a:ext>
            </a:extLst>
          </p:cNvPr>
          <p:cNvSpPr txBox="1"/>
          <p:nvPr/>
        </p:nvSpPr>
        <p:spPr>
          <a:xfrm>
            <a:off x="4571988" y="1265488"/>
            <a:ext cx="4572012" cy="361637"/>
          </a:xfrm>
          <a:prstGeom prst="rect">
            <a:avLst/>
          </a:prstGeom>
          <a:solidFill>
            <a:schemeClr val="bg1"/>
          </a:solidFill>
        </p:spPr>
        <p:txBody>
          <a:bodyPr wrap="square" rtlCol="0">
            <a:spAutoFit/>
          </a:bodyPr>
          <a:lstStyle/>
          <a:p>
            <a:pPr marR="0" algn="ctr" defTabSz="914400" eaLnBrk="1" fontAlgn="auto" latinLnBrk="0" hangingPunct="1">
              <a:lnSpc>
                <a:spcPct val="100000"/>
              </a:lnSpc>
              <a:spcBef>
                <a:spcPts val="0"/>
              </a:spcBef>
              <a:spcAft>
                <a:spcPts val="0"/>
              </a:spcAft>
              <a:buClrTx/>
              <a:buSzTx/>
            </a:pPr>
            <a:r>
              <a:rPr lang="en-US" sz="1050" spc="300" dirty="0">
                <a:ea typeface="Helvetica Neue Light" charset="0"/>
                <a:cs typeface="Helvetica Neue Light" charset="0"/>
              </a:rPr>
              <a:t>REASON FOR </a:t>
            </a:r>
            <a:r>
              <a:rPr lang="en-US" sz="1050" spc="300" dirty="0">
                <a:solidFill>
                  <a:srgbClr val="C00000"/>
                </a:solidFill>
                <a:ea typeface="Helvetica Neue Light" charset="0"/>
                <a:cs typeface="Helvetica Neue Light" charset="0"/>
              </a:rPr>
              <a:t>LEAST FAVORITE</a:t>
            </a:r>
          </a:p>
          <a:p>
            <a:pPr algn="ctr" defTabSz="914400"/>
            <a:r>
              <a:rPr lang="en-US" sz="700" spc="300" dirty="0">
                <a:ea typeface="Helvetica Neue Light" charset="0"/>
                <a:cs typeface="Helvetica Neue Light" charset="0"/>
              </a:rPr>
              <a:t>Test - 920</a:t>
            </a:r>
            <a:endParaRPr lang="en-US" sz="700" dirty="0">
              <a:ea typeface="Helvetica Neue Light" charset="0"/>
              <a:cs typeface="Helvetica Neue Light" charset="0"/>
            </a:endParaRPr>
          </a:p>
        </p:txBody>
      </p:sp>
      <p:pic>
        <p:nvPicPr>
          <p:cNvPr id="15" name="Picture 14">
            <a:extLst>
              <a:ext uri="{FF2B5EF4-FFF2-40B4-BE49-F238E27FC236}">
                <a16:creationId xmlns:a16="http://schemas.microsoft.com/office/drawing/2014/main" id="{4EA89EFE-08AE-39A9-A0B3-C329CA21D213}"/>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37900" b="50400" l="70100" r="83900">
                        <a14:foregroundMark x1="70100" y1="43500" x2="70900" y2="46600"/>
                        <a14:foregroundMark x1="83000" y1="39900" x2="83100" y2="39700"/>
                        <a14:foregroundMark x1="83100" y1="39700" x2="83300" y2="41900"/>
                        <a14:foregroundMark x1="83600" y1="39500" x2="83600" y2="41400"/>
                        <a14:foregroundMark x1="83900" y1="41400" x2="82000" y2="42500"/>
                        <a14:foregroundMark x1="72800" y1="49600" x2="79700" y2="49800"/>
                        <a14:foregroundMark x1="73700" y1="50400" x2="78800" y2="50200"/>
                      </a14:backgroundRemoval>
                    </a14:imgEffect>
                  </a14:imgLayer>
                </a14:imgProps>
              </a:ext>
            </a:extLst>
          </a:blip>
          <a:srcRect l="69059" t="37492" r="14902" b="48719"/>
          <a:stretch/>
        </p:blipFill>
        <p:spPr>
          <a:xfrm>
            <a:off x="1731013" y="2599092"/>
            <a:ext cx="239846" cy="206202"/>
          </a:xfrm>
          <a:prstGeom prst="rect">
            <a:avLst/>
          </a:prstGeom>
        </p:spPr>
      </p:pic>
      <p:pic>
        <p:nvPicPr>
          <p:cNvPr id="17" name="Picture 16" descr="A pile of food&#10;&#10;Description automatically generated">
            <a:extLst>
              <a:ext uri="{FF2B5EF4-FFF2-40B4-BE49-F238E27FC236}">
                <a16:creationId xmlns:a16="http://schemas.microsoft.com/office/drawing/2014/main" id="{EECD2ABF-EBDD-B9D2-1FEF-9A8258F4FEE9}"/>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42527" b="51563" l="50417" r="71458">
                        <a14:foregroundMark x1="50417" y1="46196" x2="50417" y2="49049"/>
                        <a14:foregroundMark x1="71146" y1="46943" x2="71250" y2="48709"/>
                        <a14:foregroundMark x1="71406" y1="46196" x2="71510" y2="48913"/>
                        <a14:foregroundMark x1="57344" y1="51359" x2="59010" y2="51563"/>
                      </a14:backgroundRemoval>
                    </a14:imgEffect>
                  </a14:imgLayer>
                </a14:imgProps>
              </a:ext>
            </a:extLst>
          </a:blip>
          <a:srcRect l="49658" t="41918" r="27628" b="47557"/>
          <a:stretch/>
        </p:blipFill>
        <p:spPr>
          <a:xfrm>
            <a:off x="1705655" y="4444520"/>
            <a:ext cx="325706" cy="115706"/>
          </a:xfrm>
          <a:prstGeom prst="rect">
            <a:avLst/>
          </a:prstGeom>
        </p:spPr>
      </p:pic>
      <p:pic>
        <p:nvPicPr>
          <p:cNvPr id="21" name="Picture 20">
            <a:extLst>
              <a:ext uri="{FF2B5EF4-FFF2-40B4-BE49-F238E27FC236}">
                <a16:creationId xmlns:a16="http://schemas.microsoft.com/office/drawing/2014/main" id="{DD51048A-5195-E6CD-360A-3C9D0D74F950}"/>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37900" b="50400" l="70100" r="83900">
                        <a14:foregroundMark x1="70100" y1="43500" x2="70900" y2="46600"/>
                        <a14:foregroundMark x1="83000" y1="39900" x2="83100" y2="39700"/>
                        <a14:foregroundMark x1="83100" y1="39700" x2="83300" y2="41900"/>
                        <a14:foregroundMark x1="83600" y1="39500" x2="83600" y2="41400"/>
                        <a14:foregroundMark x1="83900" y1="41400" x2="82000" y2="42500"/>
                        <a14:foregroundMark x1="72800" y1="49600" x2="79700" y2="49800"/>
                        <a14:foregroundMark x1="73700" y1="50400" x2="78800" y2="50200"/>
                      </a14:backgroundRemoval>
                    </a14:imgEffect>
                  </a14:imgLayer>
                </a14:imgProps>
              </a:ext>
            </a:extLst>
          </a:blip>
          <a:srcRect l="69059" t="37492" r="14902" b="48719"/>
          <a:stretch/>
        </p:blipFill>
        <p:spPr>
          <a:xfrm>
            <a:off x="6303950" y="3950543"/>
            <a:ext cx="239846" cy="206202"/>
          </a:xfrm>
          <a:prstGeom prst="rect">
            <a:avLst/>
          </a:prstGeom>
        </p:spPr>
      </p:pic>
      <p:pic>
        <p:nvPicPr>
          <p:cNvPr id="23" name="Picture 22" descr="A pile of food&#10;&#10;Description automatically generated">
            <a:extLst>
              <a:ext uri="{FF2B5EF4-FFF2-40B4-BE49-F238E27FC236}">
                <a16:creationId xmlns:a16="http://schemas.microsoft.com/office/drawing/2014/main" id="{1E229A27-C3EF-DC8B-7BD5-9B0E23533A93}"/>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42527" b="51563" l="50417" r="71458">
                        <a14:foregroundMark x1="50417" y1="46196" x2="50417" y2="49049"/>
                        <a14:foregroundMark x1="71146" y1="46943" x2="71250" y2="48709"/>
                        <a14:foregroundMark x1="71406" y1="46196" x2="71510" y2="48913"/>
                        <a14:foregroundMark x1="57344" y1="51359" x2="59010" y2="51563"/>
                      </a14:backgroundRemoval>
                    </a14:imgEffect>
                  </a14:imgLayer>
                </a14:imgProps>
              </a:ext>
            </a:extLst>
          </a:blip>
          <a:srcRect l="49658" t="41918" r="27628" b="47557"/>
          <a:stretch/>
        </p:blipFill>
        <p:spPr>
          <a:xfrm>
            <a:off x="6259018" y="3481228"/>
            <a:ext cx="325706" cy="115706"/>
          </a:xfrm>
          <a:prstGeom prst="rect">
            <a:avLst/>
          </a:prstGeom>
        </p:spPr>
      </p:pic>
      <p:sp>
        <p:nvSpPr>
          <p:cNvPr id="25" name="TextBox 24">
            <a:extLst>
              <a:ext uri="{FF2B5EF4-FFF2-40B4-BE49-F238E27FC236}">
                <a16:creationId xmlns:a16="http://schemas.microsoft.com/office/drawing/2014/main" id="{0D3B6469-47AD-F017-E608-281EF3445195}"/>
              </a:ext>
            </a:extLst>
          </p:cNvPr>
          <p:cNvSpPr txBox="1"/>
          <p:nvPr/>
        </p:nvSpPr>
        <p:spPr>
          <a:xfrm>
            <a:off x="499926" y="3863952"/>
            <a:ext cx="696024" cy="200055"/>
          </a:xfrm>
          <a:prstGeom prst="rect">
            <a:avLst/>
          </a:prstGeom>
          <a:noFill/>
        </p:spPr>
        <p:txBody>
          <a:bodyPr wrap="square" rtlCol="0" anchor="ctr">
            <a:spAutoFit/>
          </a:bodyPr>
          <a:lstStyle/>
          <a:p>
            <a:pPr marR="0" algn="r" defTabSz="914400" eaLnBrk="1" fontAlgn="auto" latinLnBrk="0" hangingPunct="1">
              <a:lnSpc>
                <a:spcPct val="100000"/>
              </a:lnSpc>
              <a:spcBef>
                <a:spcPts val="0"/>
              </a:spcBef>
              <a:spcAft>
                <a:spcPts val="0"/>
              </a:spcAft>
              <a:buClrTx/>
              <a:buSzTx/>
            </a:pPr>
            <a:r>
              <a:rPr lang="en-US" sz="700" b="1" dirty="0">
                <a:ea typeface="Helvetica Neue Light" charset="0"/>
                <a:cs typeface="Helvetica Neue Light" charset="0"/>
              </a:rPr>
              <a:t>BREADSTICK</a:t>
            </a:r>
          </a:p>
        </p:txBody>
      </p:sp>
      <p:sp>
        <p:nvSpPr>
          <p:cNvPr id="26" name="TextBox 25">
            <a:extLst>
              <a:ext uri="{FF2B5EF4-FFF2-40B4-BE49-F238E27FC236}">
                <a16:creationId xmlns:a16="http://schemas.microsoft.com/office/drawing/2014/main" id="{91B70B18-9353-5890-6271-85395F39F42B}"/>
              </a:ext>
            </a:extLst>
          </p:cNvPr>
          <p:cNvSpPr txBox="1"/>
          <p:nvPr/>
        </p:nvSpPr>
        <p:spPr>
          <a:xfrm>
            <a:off x="445196" y="2607663"/>
            <a:ext cx="712053" cy="200055"/>
          </a:xfrm>
          <a:prstGeom prst="rect">
            <a:avLst/>
          </a:prstGeom>
          <a:noFill/>
        </p:spPr>
        <p:txBody>
          <a:bodyPr wrap="square" rtlCol="0" anchor="ctr">
            <a:spAutoFit/>
          </a:bodyPr>
          <a:lstStyle/>
          <a:p>
            <a:pPr marR="0" algn="r" defTabSz="914400" eaLnBrk="1" fontAlgn="auto" latinLnBrk="0" hangingPunct="1">
              <a:lnSpc>
                <a:spcPct val="100000"/>
              </a:lnSpc>
              <a:spcBef>
                <a:spcPts val="0"/>
              </a:spcBef>
              <a:spcAft>
                <a:spcPts val="0"/>
              </a:spcAft>
              <a:buClrTx/>
              <a:buSzTx/>
            </a:pPr>
            <a:r>
              <a:rPr lang="en-US" sz="700" b="1" dirty="0">
                <a:ea typeface="Helvetica Neue Light" charset="0"/>
                <a:cs typeface="Helvetica Neue Light" charset="0"/>
              </a:rPr>
              <a:t>RYE CHIP</a:t>
            </a:r>
          </a:p>
        </p:txBody>
      </p:sp>
      <p:sp>
        <p:nvSpPr>
          <p:cNvPr id="27" name="TextBox 26">
            <a:extLst>
              <a:ext uri="{FF2B5EF4-FFF2-40B4-BE49-F238E27FC236}">
                <a16:creationId xmlns:a16="http://schemas.microsoft.com/office/drawing/2014/main" id="{238D0B0D-2BEF-3DAD-8A75-91139E71A5B8}"/>
              </a:ext>
            </a:extLst>
          </p:cNvPr>
          <p:cNvSpPr txBox="1"/>
          <p:nvPr/>
        </p:nvSpPr>
        <p:spPr>
          <a:xfrm>
            <a:off x="238762" y="4396708"/>
            <a:ext cx="970873" cy="200055"/>
          </a:xfrm>
          <a:prstGeom prst="rect">
            <a:avLst/>
          </a:prstGeom>
          <a:noFill/>
        </p:spPr>
        <p:txBody>
          <a:bodyPr wrap="square" rtlCol="0" anchor="ctr">
            <a:spAutoFit/>
          </a:bodyPr>
          <a:lstStyle/>
          <a:p>
            <a:pPr marR="0" algn="r" defTabSz="914400" eaLnBrk="1" fontAlgn="auto" latinLnBrk="0" hangingPunct="1">
              <a:lnSpc>
                <a:spcPct val="100000"/>
              </a:lnSpc>
              <a:spcBef>
                <a:spcPts val="0"/>
              </a:spcBef>
              <a:spcAft>
                <a:spcPts val="0"/>
              </a:spcAft>
              <a:buClrTx/>
              <a:buSzTx/>
            </a:pPr>
            <a:r>
              <a:rPr lang="en-US" sz="700" b="1" dirty="0">
                <a:ea typeface="Helvetica Neue Light" charset="0"/>
                <a:cs typeface="Helvetica Neue Light" charset="0"/>
              </a:rPr>
              <a:t>BREAD SQUIGGLE</a:t>
            </a:r>
          </a:p>
        </p:txBody>
      </p:sp>
      <p:sp>
        <p:nvSpPr>
          <p:cNvPr id="28" name="TextBox 27">
            <a:extLst>
              <a:ext uri="{FF2B5EF4-FFF2-40B4-BE49-F238E27FC236}">
                <a16:creationId xmlns:a16="http://schemas.microsoft.com/office/drawing/2014/main" id="{0A138332-5D27-0D27-943F-9A659773A2E3}"/>
              </a:ext>
            </a:extLst>
          </p:cNvPr>
          <p:cNvSpPr txBox="1"/>
          <p:nvPr/>
        </p:nvSpPr>
        <p:spPr>
          <a:xfrm>
            <a:off x="34617" y="4570000"/>
            <a:ext cx="1165491" cy="200055"/>
          </a:xfrm>
          <a:prstGeom prst="rect">
            <a:avLst/>
          </a:prstGeom>
          <a:noFill/>
        </p:spPr>
        <p:txBody>
          <a:bodyPr wrap="square" rtlCol="0" anchor="ctr">
            <a:spAutoFit/>
          </a:bodyPr>
          <a:lstStyle/>
          <a:p>
            <a:pPr marR="0" algn="r" defTabSz="914400" eaLnBrk="1" fontAlgn="auto" latinLnBrk="0" hangingPunct="1">
              <a:lnSpc>
                <a:spcPct val="100000"/>
              </a:lnSpc>
              <a:spcBef>
                <a:spcPts val="0"/>
              </a:spcBef>
              <a:spcAft>
                <a:spcPts val="0"/>
              </a:spcAft>
              <a:buClrTx/>
              <a:buSzTx/>
            </a:pPr>
            <a:r>
              <a:rPr lang="en-US" sz="700" b="1" dirty="0">
                <a:ea typeface="Helvetica Neue Light" charset="0"/>
                <a:cs typeface="Helvetica Neue Light" charset="0"/>
              </a:rPr>
              <a:t>STICK PRETZEL</a:t>
            </a:r>
          </a:p>
        </p:txBody>
      </p:sp>
      <p:graphicFrame>
        <p:nvGraphicFramePr>
          <p:cNvPr id="31" name="Table 30">
            <a:extLst>
              <a:ext uri="{FF2B5EF4-FFF2-40B4-BE49-F238E27FC236}">
                <a16:creationId xmlns:a16="http://schemas.microsoft.com/office/drawing/2014/main" id="{7BA9066A-4BC1-1329-551B-4F3BEF8E73A1}"/>
              </a:ext>
            </a:extLst>
          </p:cNvPr>
          <p:cNvGraphicFramePr>
            <a:graphicFrameLocks noGrp="1"/>
          </p:cNvGraphicFramePr>
          <p:nvPr/>
        </p:nvGraphicFramePr>
        <p:xfrm>
          <a:off x="2083075" y="2532404"/>
          <a:ext cx="2510869" cy="799803"/>
        </p:xfrm>
        <a:graphic>
          <a:graphicData uri="http://schemas.openxmlformats.org/drawingml/2006/table">
            <a:tbl>
              <a:tblPr firstRow="1" bandRow="1">
                <a:tableStyleId>{5C22544A-7EE6-4342-B048-85BDC9FD1C3A}</a:tableStyleId>
              </a:tblPr>
              <a:tblGrid>
                <a:gridCol w="2510869">
                  <a:extLst>
                    <a:ext uri="{9D8B030D-6E8A-4147-A177-3AD203B41FA5}">
                      <a16:colId xmlns:a16="http://schemas.microsoft.com/office/drawing/2014/main" val="659097008"/>
                    </a:ext>
                  </a:extLst>
                </a:gridCol>
              </a:tblGrid>
              <a:tr h="158698">
                <a:tc>
                  <a:txBody>
                    <a:bodyPr/>
                    <a:lstStyle/>
                    <a:p>
                      <a:r>
                        <a:rPr lang="en-US" sz="650" b="0" kern="1200" dirty="0">
                          <a:solidFill>
                            <a:schemeClr val="dk1"/>
                          </a:solidFill>
                          <a:latin typeface="Century Gothic" panose="020B0502020202020204" pitchFamily="34" charset="0"/>
                          <a:ea typeface="+mn-ea"/>
                          <a:cs typeface="+mn-cs"/>
                        </a:rPr>
                        <a:t>“</a:t>
                      </a:r>
                      <a:r>
                        <a:rPr lang="en-US" sz="650" b="1" kern="1200" dirty="0">
                          <a:solidFill>
                            <a:schemeClr val="dk1"/>
                          </a:solidFill>
                          <a:latin typeface="Century Gothic" panose="020B0502020202020204" pitchFamily="34" charset="0"/>
                          <a:ea typeface="+mn-ea"/>
                          <a:cs typeface="+mn-cs"/>
                        </a:rPr>
                        <a:t>Crunchy and garlic </a:t>
                      </a:r>
                      <a:r>
                        <a:rPr lang="en-US" sz="650" b="0" kern="1200" dirty="0">
                          <a:solidFill>
                            <a:schemeClr val="dk1"/>
                          </a:solidFill>
                          <a:latin typeface="Century Gothic" panose="020B0502020202020204" pitchFamily="34" charset="0"/>
                          <a:ea typeface="+mn-ea"/>
                          <a:cs typeface="+mn-cs"/>
                        </a:rPr>
                        <a:t>taste.”</a:t>
                      </a:r>
                    </a:p>
                  </a:txBody>
                  <a:tcPr marT="37785" marB="37785"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702580"/>
                  </a:ext>
                </a:extLst>
              </a:tr>
              <a:tr h="208391">
                <a:tc>
                  <a:txBody>
                    <a:bodyPr/>
                    <a:lstStyle/>
                    <a:p>
                      <a:r>
                        <a:rPr lang="en-US" sz="650" b="0" kern="1200" dirty="0">
                          <a:solidFill>
                            <a:schemeClr val="dk1"/>
                          </a:solidFill>
                          <a:latin typeface="Century Gothic" panose="020B0502020202020204" pitchFamily="34" charset="0"/>
                          <a:ea typeface="+mn-ea"/>
                          <a:cs typeface="+mn-cs"/>
                        </a:rPr>
                        <a:t>“It just seems to </a:t>
                      </a:r>
                      <a:r>
                        <a:rPr lang="en-US" sz="650" b="1" kern="1200" dirty="0">
                          <a:solidFill>
                            <a:schemeClr val="dk1"/>
                          </a:solidFill>
                          <a:latin typeface="Century Gothic" panose="020B0502020202020204" pitchFamily="34" charset="0"/>
                          <a:ea typeface="+mn-ea"/>
                          <a:cs typeface="+mn-cs"/>
                        </a:rPr>
                        <a:t>soak up the most flavors</a:t>
                      </a:r>
                      <a:r>
                        <a:rPr lang="en-US" sz="650" b="0" kern="1200" dirty="0">
                          <a:solidFill>
                            <a:schemeClr val="dk1"/>
                          </a:solidFill>
                          <a:latin typeface="Century Gothic" panose="020B0502020202020204" pitchFamily="34" charset="0"/>
                          <a:ea typeface="+mn-ea"/>
                          <a:cs typeface="+mn-cs"/>
                        </a:rPr>
                        <a:t>.”</a:t>
                      </a:r>
                    </a:p>
                  </a:txBody>
                  <a:tcPr marT="37785" marB="3778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3908962"/>
                  </a:ext>
                </a:extLst>
              </a:tr>
              <a:tr h="208391">
                <a:tc>
                  <a:txBody>
                    <a:bodyPr/>
                    <a:lstStyle/>
                    <a:p>
                      <a:r>
                        <a:rPr lang="en-US" sz="650" b="0" kern="1200" dirty="0">
                          <a:solidFill>
                            <a:schemeClr val="dk1"/>
                          </a:solidFill>
                          <a:latin typeface="Century Gothic" panose="020B0502020202020204" pitchFamily="34" charset="0"/>
                          <a:ea typeface="+mn-ea"/>
                          <a:cs typeface="+mn-cs"/>
                        </a:rPr>
                        <a:t>“The </a:t>
                      </a:r>
                      <a:r>
                        <a:rPr lang="en-US" sz="650" b="1" kern="1200" dirty="0">
                          <a:solidFill>
                            <a:schemeClr val="dk1"/>
                          </a:solidFill>
                          <a:latin typeface="Century Gothic" panose="020B0502020202020204" pitchFamily="34" charset="0"/>
                          <a:ea typeface="+mn-ea"/>
                          <a:cs typeface="+mn-cs"/>
                        </a:rPr>
                        <a:t>crunch, salty</a:t>
                      </a:r>
                      <a:r>
                        <a:rPr lang="en-US" sz="650" b="0" kern="1200" dirty="0">
                          <a:solidFill>
                            <a:schemeClr val="dk1"/>
                          </a:solidFill>
                          <a:latin typeface="Century Gothic" panose="020B0502020202020204" pitchFamily="34" charset="0"/>
                          <a:ea typeface="+mn-ea"/>
                          <a:cs typeface="+mn-cs"/>
                        </a:rPr>
                        <a:t>, has the </a:t>
                      </a:r>
                      <a:r>
                        <a:rPr lang="en-US" sz="650" b="1" kern="1200" dirty="0">
                          <a:solidFill>
                            <a:schemeClr val="dk1"/>
                          </a:solidFill>
                          <a:latin typeface="Century Gothic" panose="020B0502020202020204" pitchFamily="34" charset="0"/>
                          <a:ea typeface="+mn-ea"/>
                          <a:cs typeface="+mn-cs"/>
                        </a:rPr>
                        <a:t>most flavor</a:t>
                      </a:r>
                      <a:r>
                        <a:rPr lang="en-US" sz="650" b="0" kern="1200" dirty="0">
                          <a:solidFill>
                            <a:schemeClr val="dk1"/>
                          </a:solidFill>
                          <a:latin typeface="Century Gothic" panose="020B0502020202020204" pitchFamily="34" charset="0"/>
                          <a:ea typeface="+mn-ea"/>
                          <a:cs typeface="+mn-cs"/>
                        </a:rPr>
                        <a:t>.”</a:t>
                      </a:r>
                    </a:p>
                  </a:txBody>
                  <a:tcPr marT="37785" marB="3778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2184018"/>
                  </a:ext>
                </a:extLst>
              </a:tr>
              <a:tr h="208391">
                <a:tc>
                  <a:txBody>
                    <a:bodyPr/>
                    <a:lstStyle/>
                    <a:p>
                      <a:r>
                        <a:rPr lang="en-US" sz="650" b="0" kern="1200" dirty="0">
                          <a:solidFill>
                            <a:schemeClr val="dk1"/>
                          </a:solidFill>
                          <a:latin typeface="Century Gothic" panose="020B0502020202020204" pitchFamily="34" charset="0"/>
                          <a:ea typeface="+mn-ea"/>
                          <a:cs typeface="+mn-cs"/>
                        </a:rPr>
                        <a:t>“The </a:t>
                      </a:r>
                      <a:r>
                        <a:rPr lang="en-US" sz="650" b="1" kern="1200" dirty="0">
                          <a:solidFill>
                            <a:schemeClr val="dk1"/>
                          </a:solidFill>
                          <a:latin typeface="Century Gothic" panose="020B0502020202020204" pitchFamily="34" charset="0"/>
                          <a:ea typeface="+mn-ea"/>
                          <a:cs typeface="+mn-cs"/>
                        </a:rPr>
                        <a:t>concentrated flavor</a:t>
                      </a:r>
                      <a:r>
                        <a:rPr lang="en-US" sz="650" b="0" kern="1200" dirty="0">
                          <a:solidFill>
                            <a:schemeClr val="dk1"/>
                          </a:solidFill>
                          <a:latin typeface="Century Gothic" panose="020B0502020202020204" pitchFamily="34" charset="0"/>
                          <a:ea typeface="+mn-ea"/>
                          <a:cs typeface="+mn-cs"/>
                        </a:rPr>
                        <a:t>.”</a:t>
                      </a:r>
                    </a:p>
                  </a:txBody>
                  <a:tcPr marT="37785" marB="3778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11310657"/>
                  </a:ext>
                </a:extLst>
              </a:tr>
            </a:tbl>
          </a:graphicData>
        </a:graphic>
      </p:graphicFrame>
      <p:graphicFrame>
        <p:nvGraphicFramePr>
          <p:cNvPr id="32" name="Table 31">
            <a:extLst>
              <a:ext uri="{FF2B5EF4-FFF2-40B4-BE49-F238E27FC236}">
                <a16:creationId xmlns:a16="http://schemas.microsoft.com/office/drawing/2014/main" id="{A2ADC3C5-C983-30B2-8ECE-DA589C5D229C}"/>
              </a:ext>
            </a:extLst>
          </p:cNvPr>
          <p:cNvGraphicFramePr>
            <a:graphicFrameLocks noGrp="1"/>
          </p:cNvGraphicFramePr>
          <p:nvPr/>
        </p:nvGraphicFramePr>
        <p:xfrm>
          <a:off x="2083076" y="3330193"/>
          <a:ext cx="2482854" cy="571500"/>
        </p:xfrm>
        <a:graphic>
          <a:graphicData uri="http://schemas.openxmlformats.org/drawingml/2006/table">
            <a:tbl>
              <a:tblPr firstRow="1" bandRow="1">
                <a:tableStyleId>{5C22544A-7EE6-4342-B048-85BDC9FD1C3A}</a:tableStyleId>
              </a:tblPr>
              <a:tblGrid>
                <a:gridCol w="2482854">
                  <a:extLst>
                    <a:ext uri="{9D8B030D-6E8A-4147-A177-3AD203B41FA5}">
                      <a16:colId xmlns:a16="http://schemas.microsoft.com/office/drawing/2014/main" val="2975344559"/>
                    </a:ext>
                  </a:extLst>
                </a:gridCol>
              </a:tblGrid>
              <a:tr h="0">
                <a:tc>
                  <a:txBody>
                    <a:bodyPr/>
                    <a:lstStyle/>
                    <a:p>
                      <a:r>
                        <a:rPr lang="en-US" sz="650" b="0" kern="1200" dirty="0">
                          <a:solidFill>
                            <a:schemeClr val="dk1"/>
                          </a:solidFill>
                          <a:latin typeface="+mn-lt"/>
                          <a:ea typeface="+mn-ea"/>
                          <a:cs typeface="+mn-cs"/>
                        </a:rPr>
                        <a:t>“I love the </a:t>
                      </a:r>
                      <a:r>
                        <a:rPr lang="en-US" sz="650" b="1" kern="1200" dirty="0">
                          <a:solidFill>
                            <a:schemeClr val="dk1"/>
                          </a:solidFill>
                          <a:latin typeface="+mn-lt"/>
                          <a:ea typeface="+mn-ea"/>
                          <a:cs typeface="+mn-cs"/>
                        </a:rPr>
                        <a:t>texture and flavor</a:t>
                      </a:r>
                      <a:r>
                        <a:rPr lang="en-US" sz="650" b="0" kern="1200" dirty="0">
                          <a:solidFill>
                            <a:schemeClr val="dk1"/>
                          </a:solidFill>
                          <a:latin typeface="+mn-lt"/>
                          <a:ea typeface="+mn-ea"/>
                          <a:cs typeface="+mn-cs"/>
                        </a:rPr>
                        <a:t>. Plus I like that </a:t>
                      </a:r>
                      <a:r>
                        <a:rPr lang="en-US" sz="650" b="1" kern="1200" dirty="0">
                          <a:solidFill>
                            <a:schemeClr val="dk1"/>
                          </a:solidFill>
                          <a:latin typeface="+mn-lt"/>
                          <a:ea typeface="+mn-ea"/>
                          <a:cs typeface="+mn-cs"/>
                        </a:rPr>
                        <a:t>it is bigger</a:t>
                      </a:r>
                      <a:r>
                        <a:rPr lang="en-US" sz="650" b="0" kern="1200" dirty="0">
                          <a:solidFill>
                            <a:schemeClr val="dk1"/>
                          </a:solidFill>
                          <a:latin typeface="+mn-lt"/>
                          <a:ea typeface="+mn-ea"/>
                          <a:cs typeface="+mn-cs"/>
                        </a:rPr>
                        <a:t>.”</a:t>
                      </a:r>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09535868"/>
                  </a:ext>
                </a:extLst>
              </a:tr>
              <a:tr h="0">
                <a:tc>
                  <a:txBody>
                    <a:bodyPr/>
                    <a:lstStyle/>
                    <a:p>
                      <a:r>
                        <a:rPr lang="en-US" sz="650" b="0" kern="1200" dirty="0">
                          <a:solidFill>
                            <a:schemeClr val="dk1"/>
                          </a:solidFill>
                          <a:latin typeface="+mn-lt"/>
                          <a:ea typeface="+mn-ea"/>
                          <a:cs typeface="+mn-cs"/>
                        </a:rPr>
                        <a:t>“</a:t>
                      </a:r>
                      <a:r>
                        <a:rPr lang="en-US" sz="650" b="1" kern="1200" dirty="0">
                          <a:solidFill>
                            <a:schemeClr val="dk1"/>
                          </a:solidFill>
                          <a:latin typeface="+mn-lt"/>
                          <a:ea typeface="+mn-ea"/>
                          <a:cs typeface="+mn-cs"/>
                        </a:rPr>
                        <a:t>Flavor is great</a:t>
                      </a:r>
                      <a:r>
                        <a:rPr lang="en-US" sz="650" b="0" kern="1200" dirty="0">
                          <a:solidFill>
                            <a:schemeClr val="dk1"/>
                          </a:solidFill>
                          <a:latin typeface="+mn-lt"/>
                          <a:ea typeface="+mn-ea"/>
                          <a:cs typeface="+mn-cs"/>
                        </a:rPr>
                        <a:t>. </a:t>
                      </a:r>
                      <a:r>
                        <a:rPr lang="en-US" sz="650" b="1" kern="1200" dirty="0">
                          <a:solidFill>
                            <a:schemeClr val="dk1"/>
                          </a:solidFill>
                          <a:latin typeface="+mn-lt"/>
                          <a:ea typeface="+mn-ea"/>
                          <a:cs typeface="+mn-cs"/>
                        </a:rPr>
                        <a:t>Wasn’t too hard </a:t>
                      </a:r>
                      <a:r>
                        <a:rPr lang="en-US" sz="650" b="0" kern="1200" dirty="0">
                          <a:solidFill>
                            <a:schemeClr val="dk1"/>
                          </a:solidFill>
                          <a:latin typeface="+mn-lt"/>
                          <a:ea typeface="+mn-ea"/>
                          <a:cs typeface="+mn-cs"/>
                        </a:rPr>
                        <a:t>like some rye chips.”</a:t>
                      </a:r>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61140941"/>
                  </a:ext>
                </a:extLst>
              </a:tr>
              <a:tr h="0">
                <a:tc>
                  <a:txBody>
                    <a:bodyPr/>
                    <a:lstStyle/>
                    <a:p>
                      <a:r>
                        <a:rPr lang="en-US" sz="650" b="0" kern="1200" dirty="0">
                          <a:solidFill>
                            <a:schemeClr val="dk1"/>
                          </a:solidFill>
                          <a:latin typeface="+mn-lt"/>
                          <a:ea typeface="+mn-ea"/>
                          <a:cs typeface="+mn-cs"/>
                        </a:rPr>
                        <a:t>“The </a:t>
                      </a:r>
                      <a:r>
                        <a:rPr lang="en-US" sz="650" b="1" kern="1200" dirty="0">
                          <a:solidFill>
                            <a:schemeClr val="dk1"/>
                          </a:solidFill>
                          <a:latin typeface="+mn-lt"/>
                          <a:ea typeface="+mn-ea"/>
                          <a:cs typeface="+mn-cs"/>
                        </a:rPr>
                        <a:t>split in the middle </a:t>
                      </a:r>
                      <a:r>
                        <a:rPr lang="en-US" sz="650" b="0" kern="1200" dirty="0">
                          <a:solidFill>
                            <a:schemeClr val="dk1"/>
                          </a:solidFill>
                          <a:latin typeface="+mn-lt"/>
                          <a:ea typeface="+mn-ea"/>
                          <a:cs typeface="+mn-cs"/>
                        </a:rPr>
                        <a:t>that holds flavor.”</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9127794"/>
                  </a:ext>
                </a:extLst>
              </a:tr>
            </a:tbl>
          </a:graphicData>
        </a:graphic>
      </p:graphicFrame>
      <p:graphicFrame>
        <p:nvGraphicFramePr>
          <p:cNvPr id="33" name="Table 32">
            <a:extLst>
              <a:ext uri="{FF2B5EF4-FFF2-40B4-BE49-F238E27FC236}">
                <a16:creationId xmlns:a16="http://schemas.microsoft.com/office/drawing/2014/main" id="{30F6DF23-C761-09C7-EAB5-5F56D261EBCF}"/>
              </a:ext>
            </a:extLst>
          </p:cNvPr>
          <p:cNvGraphicFramePr>
            <a:graphicFrameLocks noGrp="1"/>
          </p:cNvGraphicFramePr>
          <p:nvPr/>
        </p:nvGraphicFramePr>
        <p:xfrm>
          <a:off x="2083076" y="3888177"/>
          <a:ext cx="2475767" cy="364376"/>
        </p:xfrm>
        <a:graphic>
          <a:graphicData uri="http://schemas.openxmlformats.org/drawingml/2006/table">
            <a:tbl>
              <a:tblPr firstRow="1" bandRow="1">
                <a:tableStyleId>{5C22544A-7EE6-4342-B048-85BDC9FD1C3A}</a:tableStyleId>
              </a:tblPr>
              <a:tblGrid>
                <a:gridCol w="2475767">
                  <a:extLst>
                    <a:ext uri="{9D8B030D-6E8A-4147-A177-3AD203B41FA5}">
                      <a16:colId xmlns:a16="http://schemas.microsoft.com/office/drawing/2014/main" val="1274888476"/>
                    </a:ext>
                  </a:extLst>
                </a:gridCol>
              </a:tblGrid>
              <a:tr h="173736">
                <a:tc>
                  <a:txBody>
                    <a:bodyPr/>
                    <a:lstStyle/>
                    <a:p>
                      <a:r>
                        <a:rPr lang="en-US" sz="650" b="0" kern="1200" dirty="0">
                          <a:solidFill>
                            <a:schemeClr val="dk1"/>
                          </a:solidFill>
                          <a:latin typeface="+mn-lt"/>
                          <a:ea typeface="+mn-ea"/>
                          <a:cs typeface="+mn-cs"/>
                        </a:rPr>
                        <a:t>“</a:t>
                      </a:r>
                      <a:r>
                        <a:rPr lang="en-US" sz="650" b="1" kern="1200" dirty="0">
                          <a:solidFill>
                            <a:schemeClr val="dk1"/>
                          </a:solidFill>
                          <a:latin typeface="+mn-lt"/>
                          <a:ea typeface="+mn-ea"/>
                          <a:cs typeface="+mn-cs"/>
                        </a:rPr>
                        <a:t>Easy to chew </a:t>
                      </a:r>
                      <a:r>
                        <a:rPr lang="en-US" sz="650" b="0" kern="1200" dirty="0">
                          <a:solidFill>
                            <a:schemeClr val="dk1"/>
                          </a:solidFill>
                          <a:latin typeface="+mn-lt"/>
                          <a:ea typeface="+mn-ea"/>
                          <a:cs typeface="+mn-cs"/>
                        </a:rPr>
                        <a:t>and </a:t>
                      </a:r>
                      <a:r>
                        <a:rPr lang="en-US" sz="650" b="1" kern="1200" dirty="0">
                          <a:solidFill>
                            <a:schemeClr val="dk1"/>
                          </a:solidFill>
                          <a:latin typeface="+mn-lt"/>
                          <a:ea typeface="+mn-ea"/>
                          <a:cs typeface="+mn-cs"/>
                        </a:rPr>
                        <a:t>very tasty</a:t>
                      </a:r>
                      <a:r>
                        <a:rPr lang="en-US" sz="650" b="0" kern="1200" dirty="0">
                          <a:solidFill>
                            <a:schemeClr val="dk1"/>
                          </a:solidFill>
                          <a:latin typeface="+mn-lt"/>
                          <a:ea typeface="+mn-ea"/>
                          <a:cs typeface="+mn-cs"/>
                        </a:rPr>
                        <a:t>.”</a:t>
                      </a:r>
                    </a:p>
                  </a:txBody>
                  <a:tcPr marT="41564" marB="41564"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54180"/>
                  </a:ext>
                </a:extLst>
              </a:tr>
              <a:tr h="17373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650" b="0" kern="1200" dirty="0">
                          <a:solidFill>
                            <a:schemeClr val="dk1"/>
                          </a:solidFill>
                          <a:latin typeface="+mn-lt"/>
                          <a:ea typeface="+mn-ea"/>
                          <a:cs typeface="+mn-cs"/>
                        </a:rPr>
                        <a:t>“</a:t>
                      </a:r>
                      <a:r>
                        <a:rPr lang="en-US" sz="650" b="1" kern="1200" dirty="0">
                          <a:solidFill>
                            <a:schemeClr val="dk1"/>
                          </a:solidFill>
                          <a:latin typeface="+mn-lt"/>
                          <a:ea typeface="+mn-ea"/>
                          <a:cs typeface="+mn-cs"/>
                        </a:rPr>
                        <a:t>Flavor, size, crunch</a:t>
                      </a:r>
                      <a:r>
                        <a:rPr lang="en-US" sz="650" b="0" kern="1200" dirty="0">
                          <a:solidFill>
                            <a:schemeClr val="dk1"/>
                          </a:solidFill>
                          <a:latin typeface="+mn-lt"/>
                          <a:ea typeface="+mn-ea"/>
                          <a:cs typeface="+mn-cs"/>
                        </a:rPr>
                        <a:t>…good quality pretzel”</a:t>
                      </a:r>
                    </a:p>
                  </a:txBody>
                  <a:tcPr marT="41564" marB="41564"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3555136"/>
                  </a:ext>
                </a:extLst>
              </a:tr>
            </a:tbl>
          </a:graphicData>
        </a:graphic>
      </p:graphicFrame>
      <p:graphicFrame>
        <p:nvGraphicFramePr>
          <p:cNvPr id="35" name="Table 34">
            <a:extLst>
              <a:ext uri="{FF2B5EF4-FFF2-40B4-BE49-F238E27FC236}">
                <a16:creationId xmlns:a16="http://schemas.microsoft.com/office/drawing/2014/main" id="{5D4CDC83-E4C7-3704-6061-988BB60350B8}"/>
              </a:ext>
            </a:extLst>
          </p:cNvPr>
          <p:cNvGraphicFramePr>
            <a:graphicFrameLocks noGrp="1"/>
          </p:cNvGraphicFramePr>
          <p:nvPr/>
        </p:nvGraphicFramePr>
        <p:xfrm>
          <a:off x="2075456" y="4421772"/>
          <a:ext cx="2482854" cy="190500"/>
        </p:xfrm>
        <a:graphic>
          <a:graphicData uri="http://schemas.openxmlformats.org/drawingml/2006/table">
            <a:tbl>
              <a:tblPr firstRow="1" bandRow="1">
                <a:tableStyleId>{5C22544A-7EE6-4342-B048-85BDC9FD1C3A}</a:tableStyleId>
              </a:tblPr>
              <a:tblGrid>
                <a:gridCol w="2482854">
                  <a:extLst>
                    <a:ext uri="{9D8B030D-6E8A-4147-A177-3AD203B41FA5}">
                      <a16:colId xmlns:a16="http://schemas.microsoft.com/office/drawing/2014/main" val="2343233574"/>
                    </a:ext>
                  </a:extLst>
                </a:gridCol>
              </a:tblGrid>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303030"/>
                          </a:solidFill>
                          <a:effectLst/>
                          <a:uLnTx/>
                          <a:uFillTx/>
                          <a:latin typeface="+mn-lt"/>
                          <a:ea typeface="+mn-ea"/>
                          <a:cs typeface="+mn-cs"/>
                        </a:rPr>
                        <a:t>“</a:t>
                      </a:r>
                      <a:r>
                        <a:rPr kumimoji="0" lang="en-US" sz="650" b="1" i="0" u="none" strike="noStrike" kern="1200" cap="none" spc="0" normalizeH="0" baseline="0" noProof="0" dirty="0">
                          <a:ln>
                            <a:noFill/>
                          </a:ln>
                          <a:solidFill>
                            <a:srgbClr val="303030"/>
                          </a:solidFill>
                          <a:effectLst/>
                          <a:uLnTx/>
                          <a:uFillTx/>
                          <a:latin typeface="+mn-lt"/>
                          <a:ea typeface="+mn-ea"/>
                          <a:cs typeface="+mn-cs"/>
                        </a:rPr>
                        <a:t>Light and crunchy</a:t>
                      </a:r>
                      <a:r>
                        <a:rPr kumimoji="0" lang="en-US" sz="650" b="0" i="0" u="none" strike="noStrike" kern="1200" cap="none" spc="0" normalizeH="0" baseline="0" noProof="0" dirty="0">
                          <a:ln>
                            <a:noFill/>
                          </a:ln>
                          <a:solidFill>
                            <a:srgbClr val="303030"/>
                          </a:solidFill>
                          <a:effectLst/>
                          <a:uLnTx/>
                          <a:uFillTx/>
                          <a:latin typeface="+mn-lt"/>
                          <a:ea typeface="+mn-ea"/>
                          <a:cs typeface="+mn-cs"/>
                        </a:rPr>
                        <a:t>. Easy for </a:t>
                      </a:r>
                      <a:r>
                        <a:rPr kumimoji="0" lang="en-US" sz="650" b="1" i="0" u="none" strike="noStrike" kern="1200" cap="none" spc="0" normalizeH="0" baseline="0" noProof="0" dirty="0">
                          <a:ln>
                            <a:noFill/>
                          </a:ln>
                          <a:solidFill>
                            <a:srgbClr val="303030"/>
                          </a:solidFill>
                          <a:effectLst/>
                          <a:uLnTx/>
                          <a:uFillTx/>
                          <a:latin typeface="+mn-lt"/>
                          <a:ea typeface="+mn-ea"/>
                          <a:cs typeface="+mn-cs"/>
                        </a:rPr>
                        <a:t>little fingers </a:t>
                      </a:r>
                      <a:r>
                        <a:rPr kumimoji="0" lang="en-US" sz="650" b="0" i="0" u="none" strike="noStrike" kern="1200" cap="none" spc="0" normalizeH="0" baseline="0" noProof="0" dirty="0">
                          <a:ln>
                            <a:noFill/>
                          </a:ln>
                          <a:solidFill>
                            <a:srgbClr val="303030"/>
                          </a:solidFill>
                          <a:effectLst/>
                          <a:uLnTx/>
                          <a:uFillTx/>
                          <a:latin typeface="+mn-lt"/>
                          <a:ea typeface="+mn-ea"/>
                          <a:cs typeface="+mn-cs"/>
                        </a:rPr>
                        <a:t>to grab.”</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3760913"/>
                  </a:ext>
                </a:extLst>
              </a:tr>
            </a:tbl>
          </a:graphicData>
        </a:graphic>
      </p:graphicFrame>
      <p:sp>
        <p:nvSpPr>
          <p:cNvPr id="36" name="Left Bracket 35">
            <a:extLst>
              <a:ext uri="{FF2B5EF4-FFF2-40B4-BE49-F238E27FC236}">
                <a16:creationId xmlns:a16="http://schemas.microsoft.com/office/drawing/2014/main" id="{1B5F9861-AC7E-ACBB-08E2-0C306E7DEF37}"/>
              </a:ext>
            </a:extLst>
          </p:cNvPr>
          <p:cNvSpPr/>
          <p:nvPr/>
        </p:nvSpPr>
        <p:spPr>
          <a:xfrm>
            <a:off x="2047442" y="1665225"/>
            <a:ext cx="45719" cy="2098582"/>
          </a:xfrm>
          <a:prstGeom prst="leftBracket">
            <a:avLst>
              <a:gd name="adj" fmla="val 72001"/>
            </a:avLst>
          </a:prstGeom>
          <a:ln w="12700">
            <a:solidFill>
              <a:srgbClr val="006F33"/>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 name="Left Bracket 36">
            <a:extLst>
              <a:ext uri="{FF2B5EF4-FFF2-40B4-BE49-F238E27FC236}">
                <a16:creationId xmlns:a16="http://schemas.microsoft.com/office/drawing/2014/main" id="{A2D6AFED-5693-70D7-B4A5-B84B1A344405}"/>
              </a:ext>
            </a:extLst>
          </p:cNvPr>
          <p:cNvSpPr/>
          <p:nvPr/>
        </p:nvSpPr>
        <p:spPr>
          <a:xfrm>
            <a:off x="2047442" y="3766688"/>
            <a:ext cx="45719" cy="347499"/>
          </a:xfrm>
          <a:prstGeom prst="leftBracket">
            <a:avLst>
              <a:gd name="adj" fmla="val 72001"/>
            </a:avLst>
          </a:prstGeom>
          <a:ln w="12700">
            <a:solidFill>
              <a:srgbClr val="006F33">
                <a:alpha val="89804"/>
              </a:srgb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Left Bracket 37">
            <a:extLst>
              <a:ext uri="{FF2B5EF4-FFF2-40B4-BE49-F238E27FC236}">
                <a16:creationId xmlns:a16="http://schemas.microsoft.com/office/drawing/2014/main" id="{AF935D1A-764F-1676-2099-5319A427753B}"/>
              </a:ext>
            </a:extLst>
          </p:cNvPr>
          <p:cNvSpPr/>
          <p:nvPr/>
        </p:nvSpPr>
        <p:spPr>
          <a:xfrm>
            <a:off x="2064028" y="4117068"/>
            <a:ext cx="45719" cy="234336"/>
          </a:xfrm>
          <a:prstGeom prst="leftBracket">
            <a:avLst>
              <a:gd name="adj" fmla="val 72001"/>
            </a:avLst>
          </a:prstGeom>
          <a:ln w="12700">
            <a:solidFill>
              <a:srgbClr val="006F33">
                <a:alpha val="80000"/>
              </a:srgb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Left Bracket 38">
            <a:extLst>
              <a:ext uri="{FF2B5EF4-FFF2-40B4-BE49-F238E27FC236}">
                <a16:creationId xmlns:a16="http://schemas.microsoft.com/office/drawing/2014/main" id="{D2456716-F0AB-1DDA-BA40-6BB061EDCFD8}"/>
              </a:ext>
            </a:extLst>
          </p:cNvPr>
          <p:cNvSpPr/>
          <p:nvPr/>
        </p:nvSpPr>
        <p:spPr>
          <a:xfrm>
            <a:off x="2064167" y="4367064"/>
            <a:ext cx="45719" cy="200055"/>
          </a:xfrm>
          <a:prstGeom prst="leftBracket">
            <a:avLst>
              <a:gd name="adj" fmla="val 72001"/>
            </a:avLst>
          </a:prstGeom>
          <a:ln w="12700">
            <a:solidFill>
              <a:srgbClr val="006F33">
                <a:alpha val="60000"/>
              </a:srgb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Left Bracket 39">
            <a:extLst>
              <a:ext uri="{FF2B5EF4-FFF2-40B4-BE49-F238E27FC236}">
                <a16:creationId xmlns:a16="http://schemas.microsoft.com/office/drawing/2014/main" id="{C0899B01-5BDD-1814-F119-4CB98AD7306D}"/>
              </a:ext>
            </a:extLst>
          </p:cNvPr>
          <p:cNvSpPr/>
          <p:nvPr/>
        </p:nvSpPr>
        <p:spPr>
          <a:xfrm>
            <a:off x="2064221" y="4584789"/>
            <a:ext cx="45719" cy="131321"/>
          </a:xfrm>
          <a:prstGeom prst="leftBracket">
            <a:avLst>
              <a:gd name="adj" fmla="val 72001"/>
            </a:avLst>
          </a:prstGeom>
          <a:ln w="12700">
            <a:solidFill>
              <a:srgbClr val="006F33">
                <a:alpha val="40000"/>
              </a:srgb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TextBox 41">
            <a:extLst>
              <a:ext uri="{FF2B5EF4-FFF2-40B4-BE49-F238E27FC236}">
                <a16:creationId xmlns:a16="http://schemas.microsoft.com/office/drawing/2014/main" id="{AFC10B42-7BBC-E671-2D75-91DCB2801618}"/>
              </a:ext>
            </a:extLst>
          </p:cNvPr>
          <p:cNvSpPr txBox="1"/>
          <p:nvPr/>
        </p:nvSpPr>
        <p:spPr>
          <a:xfrm>
            <a:off x="5113575" y="4054092"/>
            <a:ext cx="570990" cy="200055"/>
          </a:xfrm>
          <a:prstGeom prst="rect">
            <a:avLst/>
          </a:prstGeom>
          <a:noFill/>
        </p:spPr>
        <p:txBody>
          <a:bodyPr wrap="none" rtlCol="0" anchor="ctr">
            <a:spAutoFit/>
          </a:bodyPr>
          <a:lstStyle/>
          <a:p>
            <a:pPr marR="0" algn="r" defTabSz="914400" eaLnBrk="1" fontAlgn="auto" latinLnBrk="0" hangingPunct="1">
              <a:lnSpc>
                <a:spcPct val="100000"/>
              </a:lnSpc>
              <a:spcBef>
                <a:spcPts val="0"/>
              </a:spcBef>
              <a:spcAft>
                <a:spcPts val="0"/>
              </a:spcAft>
              <a:buClrTx/>
              <a:buSzTx/>
            </a:pPr>
            <a:r>
              <a:rPr lang="en-US" sz="700" b="1" dirty="0">
                <a:ea typeface="Helvetica Neue Light" charset="0"/>
                <a:cs typeface="Helvetica Neue Light" charset="0"/>
              </a:rPr>
              <a:t>RYE CHIP</a:t>
            </a:r>
          </a:p>
        </p:txBody>
      </p:sp>
      <p:sp>
        <p:nvSpPr>
          <p:cNvPr id="44" name="TextBox 43">
            <a:extLst>
              <a:ext uri="{FF2B5EF4-FFF2-40B4-BE49-F238E27FC236}">
                <a16:creationId xmlns:a16="http://schemas.microsoft.com/office/drawing/2014/main" id="{17A89D05-C2F2-F46F-E1D2-0DC1761951F9}"/>
              </a:ext>
            </a:extLst>
          </p:cNvPr>
          <p:cNvSpPr txBox="1"/>
          <p:nvPr/>
        </p:nvSpPr>
        <p:spPr>
          <a:xfrm>
            <a:off x="5032656" y="4421772"/>
            <a:ext cx="699230" cy="200055"/>
          </a:xfrm>
          <a:prstGeom prst="rect">
            <a:avLst/>
          </a:prstGeom>
          <a:noFill/>
        </p:spPr>
        <p:txBody>
          <a:bodyPr wrap="none" rtlCol="0" anchor="ctr">
            <a:spAutoFit/>
          </a:bodyPr>
          <a:lstStyle/>
          <a:p>
            <a:pPr marR="0" algn="r" defTabSz="914400" eaLnBrk="1" fontAlgn="auto" latinLnBrk="0" hangingPunct="1">
              <a:lnSpc>
                <a:spcPct val="100000"/>
              </a:lnSpc>
              <a:spcBef>
                <a:spcPts val="0"/>
              </a:spcBef>
              <a:spcAft>
                <a:spcPts val="0"/>
              </a:spcAft>
              <a:buClrTx/>
              <a:buSzTx/>
            </a:pPr>
            <a:r>
              <a:rPr lang="en-US" sz="700" b="1" dirty="0">
                <a:ea typeface="Helvetica Neue Light" charset="0"/>
                <a:cs typeface="Helvetica Neue Light" charset="0"/>
              </a:rPr>
              <a:t>BREADSTICK</a:t>
            </a:r>
          </a:p>
        </p:txBody>
      </p:sp>
      <p:sp>
        <p:nvSpPr>
          <p:cNvPr id="45" name="TextBox 44">
            <a:extLst>
              <a:ext uri="{FF2B5EF4-FFF2-40B4-BE49-F238E27FC236}">
                <a16:creationId xmlns:a16="http://schemas.microsoft.com/office/drawing/2014/main" id="{B1412A60-3A47-E91C-2147-2C65C442E657}"/>
              </a:ext>
            </a:extLst>
          </p:cNvPr>
          <p:cNvSpPr txBox="1"/>
          <p:nvPr/>
        </p:nvSpPr>
        <p:spPr>
          <a:xfrm>
            <a:off x="4580896" y="2005620"/>
            <a:ext cx="1172312" cy="200055"/>
          </a:xfrm>
          <a:prstGeom prst="rect">
            <a:avLst/>
          </a:prstGeom>
          <a:noFill/>
        </p:spPr>
        <p:txBody>
          <a:bodyPr wrap="square" rtlCol="0" anchor="ctr">
            <a:spAutoFit/>
          </a:bodyPr>
          <a:lstStyle/>
          <a:p>
            <a:pPr marR="0" algn="r" defTabSz="914400" eaLnBrk="1" fontAlgn="auto" latinLnBrk="0" hangingPunct="1">
              <a:lnSpc>
                <a:spcPct val="100000"/>
              </a:lnSpc>
              <a:spcBef>
                <a:spcPts val="0"/>
              </a:spcBef>
              <a:spcAft>
                <a:spcPts val="0"/>
              </a:spcAft>
              <a:buClrTx/>
              <a:buSzTx/>
            </a:pPr>
            <a:r>
              <a:rPr lang="en-US" sz="700" b="1" dirty="0">
                <a:ea typeface="Helvetica Neue Light" charset="0"/>
                <a:cs typeface="Helvetica Neue Light" charset="0"/>
              </a:rPr>
              <a:t>PRETZEL</a:t>
            </a:r>
          </a:p>
        </p:txBody>
      </p:sp>
      <p:sp>
        <p:nvSpPr>
          <p:cNvPr id="46" name="TextBox 45">
            <a:extLst>
              <a:ext uri="{FF2B5EF4-FFF2-40B4-BE49-F238E27FC236}">
                <a16:creationId xmlns:a16="http://schemas.microsoft.com/office/drawing/2014/main" id="{C99E6C40-A172-FD83-82FA-F4D92FC9B189}"/>
              </a:ext>
            </a:extLst>
          </p:cNvPr>
          <p:cNvSpPr txBox="1"/>
          <p:nvPr/>
        </p:nvSpPr>
        <p:spPr>
          <a:xfrm>
            <a:off x="4820019" y="3496907"/>
            <a:ext cx="930063" cy="200055"/>
          </a:xfrm>
          <a:prstGeom prst="rect">
            <a:avLst/>
          </a:prstGeom>
          <a:noFill/>
        </p:spPr>
        <p:txBody>
          <a:bodyPr wrap="none" rtlCol="0" anchor="ctr">
            <a:spAutoFit/>
          </a:bodyPr>
          <a:lstStyle/>
          <a:p>
            <a:pPr marR="0" algn="r" defTabSz="914400" eaLnBrk="1" fontAlgn="auto" latinLnBrk="0" hangingPunct="1">
              <a:lnSpc>
                <a:spcPct val="100000"/>
              </a:lnSpc>
              <a:spcBef>
                <a:spcPts val="0"/>
              </a:spcBef>
              <a:spcAft>
                <a:spcPts val="0"/>
              </a:spcAft>
              <a:buClrTx/>
              <a:buSzTx/>
            </a:pPr>
            <a:r>
              <a:rPr lang="en-US" sz="700" b="1" dirty="0">
                <a:ea typeface="Helvetica Neue Light" charset="0"/>
                <a:cs typeface="Helvetica Neue Light" charset="0"/>
              </a:rPr>
              <a:t>BREAD SQUIGGLE</a:t>
            </a:r>
          </a:p>
        </p:txBody>
      </p:sp>
      <p:sp>
        <p:nvSpPr>
          <p:cNvPr id="47" name="TextBox 46">
            <a:extLst>
              <a:ext uri="{FF2B5EF4-FFF2-40B4-BE49-F238E27FC236}">
                <a16:creationId xmlns:a16="http://schemas.microsoft.com/office/drawing/2014/main" id="{0FF66D53-EA25-1D58-8361-2D2769EAE830}"/>
              </a:ext>
            </a:extLst>
          </p:cNvPr>
          <p:cNvSpPr txBox="1"/>
          <p:nvPr/>
        </p:nvSpPr>
        <p:spPr>
          <a:xfrm>
            <a:off x="4988254" y="2841001"/>
            <a:ext cx="764954" cy="200055"/>
          </a:xfrm>
          <a:prstGeom prst="rect">
            <a:avLst/>
          </a:prstGeom>
          <a:noFill/>
        </p:spPr>
        <p:txBody>
          <a:bodyPr wrap="none" rtlCol="0" anchor="ctr">
            <a:spAutoFit/>
          </a:bodyPr>
          <a:lstStyle/>
          <a:p>
            <a:pPr marR="0" algn="r" defTabSz="914400" eaLnBrk="1" fontAlgn="auto" latinLnBrk="0" hangingPunct="1">
              <a:lnSpc>
                <a:spcPct val="100000"/>
              </a:lnSpc>
              <a:spcBef>
                <a:spcPts val="0"/>
              </a:spcBef>
              <a:spcAft>
                <a:spcPts val="0"/>
              </a:spcAft>
              <a:buClrTx/>
              <a:buSzTx/>
            </a:pPr>
            <a:r>
              <a:rPr lang="en-US" sz="700" b="1" dirty="0">
                <a:ea typeface="Helvetica Neue Light" charset="0"/>
                <a:cs typeface="Helvetica Neue Light" charset="0"/>
              </a:rPr>
              <a:t>STICK PRETZEL</a:t>
            </a:r>
          </a:p>
        </p:txBody>
      </p:sp>
      <p:cxnSp>
        <p:nvCxnSpPr>
          <p:cNvPr id="60" name="Straight Connector 59">
            <a:extLst>
              <a:ext uri="{FF2B5EF4-FFF2-40B4-BE49-F238E27FC236}">
                <a16:creationId xmlns:a16="http://schemas.microsoft.com/office/drawing/2014/main" id="{994C1B8E-76A0-6A60-6B7A-E5649B4A64C8}"/>
              </a:ext>
            </a:extLst>
          </p:cNvPr>
          <p:cNvCxnSpPr>
            <a:cxnSpLocks/>
          </p:cNvCxnSpPr>
          <p:nvPr/>
        </p:nvCxnSpPr>
        <p:spPr>
          <a:xfrm flipH="1" flipV="1">
            <a:off x="4572000" y="1598665"/>
            <a:ext cx="0" cy="3108960"/>
          </a:xfrm>
          <a:prstGeom prst="line">
            <a:avLst/>
          </a:prstGeom>
          <a:ln>
            <a:solidFill>
              <a:srgbClr val="DAD9D9"/>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8A332EE8-9246-3C1B-47D8-558FEC1209EE}"/>
              </a:ext>
            </a:extLst>
          </p:cNvPr>
          <p:cNvSpPr txBox="1"/>
          <p:nvPr/>
        </p:nvSpPr>
        <p:spPr>
          <a:xfrm>
            <a:off x="499926" y="4164642"/>
            <a:ext cx="696024" cy="200055"/>
          </a:xfrm>
          <a:prstGeom prst="rect">
            <a:avLst/>
          </a:prstGeom>
          <a:noFill/>
        </p:spPr>
        <p:txBody>
          <a:bodyPr wrap="square" rtlCol="0" anchor="ctr">
            <a:spAutoFit/>
          </a:bodyPr>
          <a:lstStyle/>
          <a:p>
            <a:pPr marR="0" algn="r" defTabSz="914400" eaLnBrk="1" fontAlgn="auto" latinLnBrk="0" hangingPunct="1">
              <a:lnSpc>
                <a:spcPct val="100000"/>
              </a:lnSpc>
              <a:spcBef>
                <a:spcPts val="0"/>
              </a:spcBef>
              <a:spcAft>
                <a:spcPts val="0"/>
              </a:spcAft>
              <a:buClrTx/>
              <a:buSzTx/>
            </a:pPr>
            <a:r>
              <a:rPr lang="en-US" sz="700" b="1" dirty="0">
                <a:ea typeface="Helvetica Neue Light" charset="0"/>
                <a:cs typeface="Helvetica Neue Light" charset="0"/>
              </a:rPr>
              <a:t>PRETZEL</a:t>
            </a:r>
          </a:p>
        </p:txBody>
      </p:sp>
      <p:sp>
        <p:nvSpPr>
          <p:cNvPr id="48" name="Left Bracket 47">
            <a:extLst>
              <a:ext uri="{FF2B5EF4-FFF2-40B4-BE49-F238E27FC236}">
                <a16:creationId xmlns:a16="http://schemas.microsoft.com/office/drawing/2014/main" id="{9033B57E-6CDF-8E72-79EB-DF2877F6F705}"/>
              </a:ext>
            </a:extLst>
          </p:cNvPr>
          <p:cNvSpPr/>
          <p:nvPr/>
        </p:nvSpPr>
        <p:spPr>
          <a:xfrm>
            <a:off x="6621884" y="1638426"/>
            <a:ext cx="45719" cy="906421"/>
          </a:xfrm>
          <a:prstGeom prst="leftBracket">
            <a:avLst>
              <a:gd name="adj" fmla="val 72001"/>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Left Bracket 48">
            <a:extLst>
              <a:ext uri="{FF2B5EF4-FFF2-40B4-BE49-F238E27FC236}">
                <a16:creationId xmlns:a16="http://schemas.microsoft.com/office/drawing/2014/main" id="{71B99132-5131-9356-A048-8D748022BC02}"/>
              </a:ext>
            </a:extLst>
          </p:cNvPr>
          <p:cNvSpPr/>
          <p:nvPr/>
        </p:nvSpPr>
        <p:spPr>
          <a:xfrm>
            <a:off x="6630039" y="3290097"/>
            <a:ext cx="52662" cy="611595"/>
          </a:xfrm>
          <a:prstGeom prst="leftBracket">
            <a:avLst>
              <a:gd name="adj" fmla="val 72001"/>
            </a:avLst>
          </a:prstGeom>
          <a:ln w="12700">
            <a:solidFill>
              <a:srgbClr val="C00000">
                <a:alpha val="80000"/>
              </a:srgb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Left Bracket 49">
            <a:extLst>
              <a:ext uri="{FF2B5EF4-FFF2-40B4-BE49-F238E27FC236}">
                <a16:creationId xmlns:a16="http://schemas.microsoft.com/office/drawing/2014/main" id="{E9BA1C72-BA47-0782-9120-3F3D79118E08}"/>
              </a:ext>
            </a:extLst>
          </p:cNvPr>
          <p:cNvSpPr/>
          <p:nvPr/>
        </p:nvSpPr>
        <p:spPr>
          <a:xfrm>
            <a:off x="6630039" y="3918639"/>
            <a:ext cx="45720" cy="457200"/>
          </a:xfrm>
          <a:prstGeom prst="leftBracket">
            <a:avLst>
              <a:gd name="adj" fmla="val 72001"/>
            </a:avLst>
          </a:prstGeom>
          <a:ln w="12700">
            <a:solidFill>
              <a:srgbClr val="C10000">
                <a:alpha val="60000"/>
              </a:srgb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Left Bracket 50">
            <a:extLst>
              <a:ext uri="{FF2B5EF4-FFF2-40B4-BE49-F238E27FC236}">
                <a16:creationId xmlns:a16="http://schemas.microsoft.com/office/drawing/2014/main" id="{587CDE8D-61AD-F71B-3466-991F6528115F}"/>
              </a:ext>
            </a:extLst>
          </p:cNvPr>
          <p:cNvSpPr/>
          <p:nvPr/>
        </p:nvSpPr>
        <p:spPr>
          <a:xfrm>
            <a:off x="6630039" y="4380602"/>
            <a:ext cx="45719" cy="319300"/>
          </a:xfrm>
          <a:prstGeom prst="leftBracket">
            <a:avLst>
              <a:gd name="adj" fmla="val 72001"/>
            </a:avLst>
          </a:prstGeom>
          <a:ln w="12700">
            <a:solidFill>
              <a:srgbClr val="C00000">
                <a:alpha val="40000"/>
              </a:srgb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Left Bracket 66">
            <a:extLst>
              <a:ext uri="{FF2B5EF4-FFF2-40B4-BE49-F238E27FC236}">
                <a16:creationId xmlns:a16="http://schemas.microsoft.com/office/drawing/2014/main" id="{72D955CC-8526-A065-AE66-81F4618863B1}"/>
              </a:ext>
            </a:extLst>
          </p:cNvPr>
          <p:cNvSpPr/>
          <p:nvPr/>
        </p:nvSpPr>
        <p:spPr>
          <a:xfrm>
            <a:off x="6630039" y="2559768"/>
            <a:ext cx="45719" cy="718031"/>
          </a:xfrm>
          <a:prstGeom prst="leftBracket">
            <a:avLst>
              <a:gd name="adj" fmla="val 72001"/>
            </a:avLst>
          </a:prstGeom>
          <a:ln w="12700">
            <a:solidFill>
              <a:srgbClr val="C00000">
                <a:alpha val="89804"/>
              </a:srgb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34" name="Table 33">
            <a:extLst>
              <a:ext uri="{FF2B5EF4-FFF2-40B4-BE49-F238E27FC236}">
                <a16:creationId xmlns:a16="http://schemas.microsoft.com/office/drawing/2014/main" id="{A8909182-573F-8EE0-1C34-11B939B260C3}"/>
              </a:ext>
            </a:extLst>
          </p:cNvPr>
          <p:cNvGraphicFramePr>
            <a:graphicFrameLocks noGrp="1"/>
          </p:cNvGraphicFramePr>
          <p:nvPr/>
        </p:nvGraphicFramePr>
        <p:xfrm>
          <a:off x="2083076" y="4244788"/>
          <a:ext cx="2482854" cy="190500"/>
        </p:xfrm>
        <a:graphic>
          <a:graphicData uri="http://schemas.openxmlformats.org/drawingml/2006/table">
            <a:tbl>
              <a:tblPr firstRow="1" bandRow="1">
                <a:tableStyleId>{5C22544A-7EE6-4342-B048-85BDC9FD1C3A}</a:tableStyleId>
              </a:tblPr>
              <a:tblGrid>
                <a:gridCol w="2482854">
                  <a:extLst>
                    <a:ext uri="{9D8B030D-6E8A-4147-A177-3AD203B41FA5}">
                      <a16:colId xmlns:a16="http://schemas.microsoft.com/office/drawing/2014/main" val="2343233574"/>
                    </a:ext>
                  </a:extLst>
                </a:gridCol>
              </a:tblGrid>
              <a:tr h="0">
                <a:tc>
                  <a:txBody>
                    <a:bodyPr/>
                    <a:lstStyle/>
                    <a:p>
                      <a:r>
                        <a:rPr lang="en-US" sz="650" b="0" kern="1200" dirty="0">
                          <a:solidFill>
                            <a:schemeClr val="dk1"/>
                          </a:solidFill>
                          <a:latin typeface="+mn-lt"/>
                          <a:ea typeface="+mn-ea"/>
                          <a:cs typeface="+mn-cs"/>
                        </a:rPr>
                        <a:t>“</a:t>
                      </a:r>
                      <a:r>
                        <a:rPr lang="en-US" sz="650" b="1" kern="1200" dirty="0">
                          <a:solidFill>
                            <a:schemeClr val="dk1"/>
                          </a:solidFill>
                          <a:latin typeface="+mn-lt"/>
                          <a:ea typeface="+mn-ea"/>
                          <a:cs typeface="+mn-cs"/>
                        </a:rPr>
                        <a:t>Easy to pick up </a:t>
                      </a:r>
                      <a:r>
                        <a:rPr lang="en-US" sz="650" b="0" kern="1200" dirty="0">
                          <a:solidFill>
                            <a:schemeClr val="dk1"/>
                          </a:solidFill>
                          <a:latin typeface="+mn-lt"/>
                          <a:ea typeface="+mn-ea"/>
                          <a:cs typeface="+mn-cs"/>
                        </a:rPr>
                        <a:t>and love the </a:t>
                      </a:r>
                      <a:r>
                        <a:rPr lang="en-US" sz="650" b="1" kern="1200" dirty="0">
                          <a:solidFill>
                            <a:schemeClr val="dk1"/>
                          </a:solidFill>
                          <a:latin typeface="+mn-lt"/>
                          <a:ea typeface="+mn-ea"/>
                          <a:cs typeface="+mn-cs"/>
                        </a:rPr>
                        <a:t>flavored seasoning</a:t>
                      </a:r>
                      <a:r>
                        <a:rPr lang="en-US" sz="650" b="0" kern="1200" dirty="0">
                          <a:solidFill>
                            <a:schemeClr val="dk1"/>
                          </a:solidFill>
                          <a:latin typeface="+mn-lt"/>
                          <a:ea typeface="+mn-ea"/>
                          <a:cs typeface="+mn-cs"/>
                        </a:rPr>
                        <a:t>.”</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3760913"/>
                  </a:ext>
                </a:extLst>
              </a:tr>
            </a:tbl>
          </a:graphicData>
        </a:graphic>
      </p:graphicFrame>
      <p:graphicFrame>
        <p:nvGraphicFramePr>
          <p:cNvPr id="69" name="Table 68">
            <a:extLst>
              <a:ext uri="{FF2B5EF4-FFF2-40B4-BE49-F238E27FC236}">
                <a16:creationId xmlns:a16="http://schemas.microsoft.com/office/drawing/2014/main" id="{583DC3E6-A26F-EEA9-CB36-4745E6778CE1}"/>
              </a:ext>
            </a:extLst>
          </p:cNvPr>
          <p:cNvGraphicFramePr>
            <a:graphicFrameLocks noGrp="1"/>
          </p:cNvGraphicFramePr>
          <p:nvPr/>
        </p:nvGraphicFramePr>
        <p:xfrm>
          <a:off x="6666261" y="4312251"/>
          <a:ext cx="2433939" cy="190500"/>
        </p:xfrm>
        <a:graphic>
          <a:graphicData uri="http://schemas.openxmlformats.org/drawingml/2006/table">
            <a:tbl>
              <a:tblPr firstRow="1" bandRow="1">
                <a:tableStyleId>{5C22544A-7EE6-4342-B048-85BDC9FD1C3A}</a:tableStyleId>
              </a:tblPr>
              <a:tblGrid>
                <a:gridCol w="2433939">
                  <a:extLst>
                    <a:ext uri="{9D8B030D-6E8A-4147-A177-3AD203B41FA5}">
                      <a16:colId xmlns:a16="http://schemas.microsoft.com/office/drawing/2014/main" val="2343233574"/>
                    </a:ext>
                  </a:extLst>
                </a:gridCol>
              </a:tblGrid>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303030"/>
                          </a:solidFill>
                          <a:effectLst/>
                          <a:uLnTx/>
                          <a:uFillTx/>
                          <a:latin typeface="+mn-lt"/>
                          <a:ea typeface="+mn-ea"/>
                          <a:cs typeface="+mn-cs"/>
                        </a:rPr>
                        <a:t>“</a:t>
                      </a:r>
                      <a:r>
                        <a:rPr kumimoji="0" lang="en-US" sz="650" b="1" i="0" u="none" strike="noStrike" kern="1200" cap="none" spc="0" normalizeH="0" baseline="0" noProof="0" dirty="0">
                          <a:ln>
                            <a:noFill/>
                          </a:ln>
                          <a:solidFill>
                            <a:srgbClr val="303030"/>
                          </a:solidFill>
                          <a:effectLst/>
                          <a:uLnTx/>
                          <a:uFillTx/>
                          <a:latin typeface="+mn-lt"/>
                          <a:ea typeface="+mn-ea"/>
                          <a:cs typeface="+mn-cs"/>
                        </a:rPr>
                        <a:t>Least flavorful</a:t>
                      </a:r>
                      <a:r>
                        <a:rPr kumimoji="0" lang="en-US" sz="650" b="0" i="0" u="none" strike="noStrike" kern="1200" cap="none" spc="0" normalizeH="0" baseline="0" noProof="0" dirty="0">
                          <a:ln>
                            <a:noFill/>
                          </a:ln>
                          <a:solidFill>
                            <a:srgbClr val="303030"/>
                          </a:solidFill>
                          <a:effectLst/>
                          <a:uLnTx/>
                          <a:uFillTx/>
                          <a:latin typeface="+mn-lt"/>
                          <a:ea typeface="+mn-ea"/>
                          <a:cs typeface="+mn-cs"/>
                        </a:rPr>
                        <a:t>.”</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3760913"/>
                  </a:ext>
                </a:extLst>
              </a:tr>
            </a:tbl>
          </a:graphicData>
        </a:graphic>
      </p:graphicFrame>
      <p:pic>
        <p:nvPicPr>
          <p:cNvPr id="68" name="Picture 67" descr="A pretzel with a hole in the middle&#10;&#10;Description automatically generated with low confidence">
            <a:extLst>
              <a:ext uri="{FF2B5EF4-FFF2-40B4-BE49-F238E27FC236}">
                <a16:creationId xmlns:a16="http://schemas.microsoft.com/office/drawing/2014/main" id="{4D1E973E-A978-2B70-A923-28BD60DF075B}"/>
              </a:ext>
            </a:extLst>
          </p:cNvPr>
          <p:cNvPicPr>
            <a:picLocks noChangeAspect="1"/>
          </p:cNvPicPr>
          <p:nvPr/>
        </p:nvPicPr>
        <p:blipFill>
          <a:blip r:embed="rId9"/>
          <a:stretch>
            <a:fillRect/>
          </a:stretch>
        </p:blipFill>
        <p:spPr>
          <a:xfrm>
            <a:off x="1748573" y="4129498"/>
            <a:ext cx="252850" cy="209023"/>
          </a:xfrm>
          <a:prstGeom prst="rect">
            <a:avLst/>
          </a:prstGeom>
        </p:spPr>
      </p:pic>
      <p:pic>
        <p:nvPicPr>
          <p:cNvPr id="70" name="Picture 69" descr="A close up of a bread&#10;&#10;Description automatically generated with low confidence">
            <a:extLst>
              <a:ext uri="{FF2B5EF4-FFF2-40B4-BE49-F238E27FC236}">
                <a16:creationId xmlns:a16="http://schemas.microsoft.com/office/drawing/2014/main" id="{93B439C5-477E-009C-6C7E-C11D6250A298}"/>
              </a:ext>
            </a:extLst>
          </p:cNvPr>
          <p:cNvPicPr>
            <a:picLocks noChangeAspect="1"/>
          </p:cNvPicPr>
          <p:nvPr/>
        </p:nvPicPr>
        <p:blipFill>
          <a:blip r:embed="rId10"/>
          <a:stretch>
            <a:fillRect/>
          </a:stretch>
        </p:blipFill>
        <p:spPr>
          <a:xfrm rot="20828385">
            <a:off x="1735291" y="3870971"/>
            <a:ext cx="274775" cy="200511"/>
          </a:xfrm>
          <a:prstGeom prst="rect">
            <a:avLst/>
          </a:prstGeom>
        </p:spPr>
      </p:pic>
      <p:pic>
        <p:nvPicPr>
          <p:cNvPr id="71" name="Picture 70" descr="A close up of a pretzel&#10;&#10;Description automatically generated with medium confidence">
            <a:extLst>
              <a:ext uri="{FF2B5EF4-FFF2-40B4-BE49-F238E27FC236}">
                <a16:creationId xmlns:a16="http://schemas.microsoft.com/office/drawing/2014/main" id="{FFA42B19-8FAA-6C99-6539-3C4FB95F42C9}"/>
              </a:ext>
            </a:extLst>
          </p:cNvPr>
          <p:cNvPicPr>
            <a:picLocks noChangeAspect="1"/>
          </p:cNvPicPr>
          <p:nvPr/>
        </p:nvPicPr>
        <p:blipFill>
          <a:blip r:embed="rId11"/>
          <a:stretch>
            <a:fillRect/>
          </a:stretch>
        </p:blipFill>
        <p:spPr>
          <a:xfrm rot="17664340">
            <a:off x="1813483" y="4506952"/>
            <a:ext cx="138950" cy="342190"/>
          </a:xfrm>
          <a:prstGeom prst="rect">
            <a:avLst/>
          </a:prstGeom>
        </p:spPr>
      </p:pic>
      <p:pic>
        <p:nvPicPr>
          <p:cNvPr id="72" name="Picture 71" descr="A pretzel with a hole in the middle&#10;&#10;Description automatically generated with low confidence">
            <a:extLst>
              <a:ext uri="{FF2B5EF4-FFF2-40B4-BE49-F238E27FC236}">
                <a16:creationId xmlns:a16="http://schemas.microsoft.com/office/drawing/2014/main" id="{543E199B-5685-1B40-7ECC-0CE022C3F439}"/>
              </a:ext>
            </a:extLst>
          </p:cNvPr>
          <p:cNvPicPr>
            <a:picLocks noChangeAspect="1"/>
          </p:cNvPicPr>
          <p:nvPr/>
        </p:nvPicPr>
        <p:blipFill>
          <a:blip r:embed="rId9"/>
          <a:stretch>
            <a:fillRect/>
          </a:stretch>
        </p:blipFill>
        <p:spPr>
          <a:xfrm>
            <a:off x="6303670" y="2007940"/>
            <a:ext cx="252850" cy="209023"/>
          </a:xfrm>
          <a:prstGeom prst="rect">
            <a:avLst/>
          </a:prstGeom>
        </p:spPr>
      </p:pic>
      <p:pic>
        <p:nvPicPr>
          <p:cNvPr id="73" name="Picture 72" descr="A close up of a bread&#10;&#10;Description automatically generated with low confidence">
            <a:extLst>
              <a:ext uri="{FF2B5EF4-FFF2-40B4-BE49-F238E27FC236}">
                <a16:creationId xmlns:a16="http://schemas.microsoft.com/office/drawing/2014/main" id="{4EC50658-9687-8BF5-BB31-8AABD912029F}"/>
              </a:ext>
            </a:extLst>
          </p:cNvPr>
          <p:cNvPicPr>
            <a:picLocks noChangeAspect="1"/>
          </p:cNvPicPr>
          <p:nvPr/>
        </p:nvPicPr>
        <p:blipFill>
          <a:blip r:embed="rId10"/>
          <a:stretch>
            <a:fillRect/>
          </a:stretch>
        </p:blipFill>
        <p:spPr>
          <a:xfrm rot="20828385">
            <a:off x="6291855" y="4424389"/>
            <a:ext cx="274775" cy="200511"/>
          </a:xfrm>
          <a:prstGeom prst="rect">
            <a:avLst/>
          </a:prstGeom>
        </p:spPr>
      </p:pic>
      <p:pic>
        <p:nvPicPr>
          <p:cNvPr id="74" name="Picture 73" descr="A close up of a pretzel&#10;&#10;Description automatically generated with medium confidence">
            <a:extLst>
              <a:ext uri="{FF2B5EF4-FFF2-40B4-BE49-F238E27FC236}">
                <a16:creationId xmlns:a16="http://schemas.microsoft.com/office/drawing/2014/main" id="{D0547641-2D45-F51A-3BE8-A0D8EB53ADEA}"/>
              </a:ext>
            </a:extLst>
          </p:cNvPr>
          <p:cNvPicPr>
            <a:picLocks noChangeAspect="1"/>
          </p:cNvPicPr>
          <p:nvPr/>
        </p:nvPicPr>
        <p:blipFill>
          <a:blip r:embed="rId11"/>
          <a:stretch>
            <a:fillRect/>
          </a:stretch>
        </p:blipFill>
        <p:spPr>
          <a:xfrm rot="17664340">
            <a:off x="6366897" y="2776475"/>
            <a:ext cx="138950" cy="342190"/>
          </a:xfrm>
          <a:prstGeom prst="rect">
            <a:avLst/>
          </a:prstGeom>
        </p:spPr>
      </p:pic>
    </p:spTree>
    <p:extLst>
      <p:ext uri="{BB962C8B-B14F-4D97-AF65-F5344CB8AC3E}">
        <p14:creationId xmlns:p14="http://schemas.microsoft.com/office/powerpoint/2010/main" val="2704218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56E2E2D2-F2F6-81DC-C477-49695E6E61C1}"/>
              </a:ext>
            </a:extLst>
          </p:cNvPr>
          <p:cNvGraphicFramePr/>
          <p:nvPr/>
        </p:nvGraphicFramePr>
        <p:xfrm>
          <a:off x="132594" y="1587316"/>
          <a:ext cx="4243747" cy="31592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CA1276A6-34C8-6965-BB91-456488F892C8}"/>
              </a:ext>
            </a:extLst>
          </p:cNvPr>
          <p:cNvGraphicFramePr/>
          <p:nvPr/>
        </p:nvGraphicFramePr>
        <p:xfrm>
          <a:off x="4669978" y="1587316"/>
          <a:ext cx="4243747" cy="316382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9" name="Table 58">
            <a:extLst>
              <a:ext uri="{FF2B5EF4-FFF2-40B4-BE49-F238E27FC236}">
                <a16:creationId xmlns:a16="http://schemas.microsoft.com/office/drawing/2014/main" id="{DF8CC0E0-F8B8-253E-5ECB-CCAD18CC0950}"/>
              </a:ext>
            </a:extLst>
          </p:cNvPr>
          <p:cNvGraphicFramePr>
            <a:graphicFrameLocks noGrp="1"/>
          </p:cNvGraphicFramePr>
          <p:nvPr/>
        </p:nvGraphicFramePr>
        <p:xfrm>
          <a:off x="6643401" y="4533392"/>
          <a:ext cx="2433939" cy="190500"/>
        </p:xfrm>
        <a:graphic>
          <a:graphicData uri="http://schemas.openxmlformats.org/drawingml/2006/table">
            <a:tbl>
              <a:tblPr firstRow="1" bandRow="1">
                <a:tableStyleId>{5C22544A-7EE6-4342-B048-85BDC9FD1C3A}</a:tableStyleId>
              </a:tblPr>
              <a:tblGrid>
                <a:gridCol w="2433939">
                  <a:extLst>
                    <a:ext uri="{9D8B030D-6E8A-4147-A177-3AD203B41FA5}">
                      <a16:colId xmlns:a16="http://schemas.microsoft.com/office/drawing/2014/main" val="2343233574"/>
                    </a:ext>
                  </a:extLst>
                </a:gridCol>
              </a:tblGrid>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303030"/>
                          </a:solidFill>
                          <a:effectLst/>
                          <a:uLnTx/>
                          <a:uFillTx/>
                          <a:latin typeface="+mn-lt"/>
                          <a:ea typeface="+mn-ea"/>
                          <a:cs typeface="+mn-cs"/>
                        </a:rPr>
                        <a:t>“Too </a:t>
                      </a:r>
                      <a:r>
                        <a:rPr kumimoji="0" lang="en-US" sz="650" b="1" i="0" u="none" strike="noStrike" kern="1200" cap="none" spc="0" normalizeH="0" baseline="0" noProof="0" dirty="0">
                          <a:ln>
                            <a:noFill/>
                          </a:ln>
                          <a:solidFill>
                            <a:srgbClr val="303030"/>
                          </a:solidFill>
                          <a:effectLst/>
                          <a:uLnTx/>
                          <a:uFillTx/>
                          <a:latin typeface="+mn-lt"/>
                          <a:ea typeface="+mn-ea"/>
                          <a:cs typeface="+mn-cs"/>
                        </a:rPr>
                        <a:t>hard and crunchy.</a:t>
                      </a:r>
                      <a:r>
                        <a:rPr kumimoji="0" lang="en-US" sz="650" b="0" i="0" u="none" strike="noStrike" kern="1200" cap="none" spc="0" normalizeH="0" baseline="0" noProof="0" dirty="0">
                          <a:ln>
                            <a:noFill/>
                          </a:ln>
                          <a:solidFill>
                            <a:srgbClr val="303030"/>
                          </a:solidFill>
                          <a:effectLst/>
                          <a:uLnTx/>
                          <a:uFillTx/>
                          <a:latin typeface="+mn-lt"/>
                          <a:ea typeface="+mn-ea"/>
                          <a:cs typeface="+mn-cs"/>
                        </a:rPr>
                        <a:t>”</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3760913"/>
                  </a:ext>
                </a:extLst>
              </a:tr>
            </a:tbl>
          </a:graphicData>
        </a:graphic>
      </p:graphicFrame>
      <p:graphicFrame>
        <p:nvGraphicFramePr>
          <p:cNvPr id="58" name="Table 57">
            <a:extLst>
              <a:ext uri="{FF2B5EF4-FFF2-40B4-BE49-F238E27FC236}">
                <a16:creationId xmlns:a16="http://schemas.microsoft.com/office/drawing/2014/main" id="{606901E2-0FBA-75D9-7197-C9FFEC848EC3}"/>
              </a:ext>
            </a:extLst>
          </p:cNvPr>
          <p:cNvGraphicFramePr>
            <a:graphicFrameLocks noGrp="1"/>
          </p:cNvGraphicFramePr>
          <p:nvPr/>
        </p:nvGraphicFramePr>
        <p:xfrm>
          <a:off x="6652898" y="3874448"/>
          <a:ext cx="2433939" cy="381000"/>
        </p:xfrm>
        <a:graphic>
          <a:graphicData uri="http://schemas.openxmlformats.org/drawingml/2006/table">
            <a:tbl>
              <a:tblPr firstRow="1" bandRow="1">
                <a:tableStyleId>{5C22544A-7EE6-4342-B048-85BDC9FD1C3A}</a:tableStyleId>
              </a:tblPr>
              <a:tblGrid>
                <a:gridCol w="2433939">
                  <a:extLst>
                    <a:ext uri="{9D8B030D-6E8A-4147-A177-3AD203B41FA5}">
                      <a16:colId xmlns:a16="http://schemas.microsoft.com/office/drawing/2014/main" val="2343233574"/>
                    </a:ext>
                  </a:extLst>
                </a:gridCol>
              </a:tblGrid>
              <a:tr h="0">
                <a:tc>
                  <a:txBody>
                    <a:bodyPr/>
                    <a:lstStyle/>
                    <a:p>
                      <a:r>
                        <a:rPr lang="en-US" sz="650" b="0" kern="1200" dirty="0">
                          <a:solidFill>
                            <a:schemeClr val="dk1"/>
                          </a:solidFill>
                          <a:latin typeface="+mn-lt"/>
                          <a:ea typeface="+mn-ea"/>
                          <a:cs typeface="+mn-cs"/>
                        </a:rPr>
                        <a:t>“It's a little </a:t>
                      </a:r>
                      <a:r>
                        <a:rPr lang="en-US" sz="650" b="1" kern="1200" dirty="0">
                          <a:solidFill>
                            <a:schemeClr val="dk1"/>
                          </a:solidFill>
                          <a:latin typeface="+mn-lt"/>
                          <a:ea typeface="+mn-ea"/>
                          <a:cs typeface="+mn-cs"/>
                        </a:rPr>
                        <a:t>boring and too soft</a:t>
                      </a:r>
                      <a:r>
                        <a:rPr lang="en-US" sz="650" b="0" kern="1200" dirty="0">
                          <a:solidFill>
                            <a:schemeClr val="dk1"/>
                          </a:solidFill>
                          <a:latin typeface="+mn-lt"/>
                          <a:ea typeface="+mn-ea"/>
                          <a:cs typeface="+mn-cs"/>
                        </a:rPr>
                        <a:t>.”</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3760913"/>
                  </a:ext>
                </a:extLst>
              </a:tr>
              <a:tr h="0">
                <a:tc>
                  <a:txBody>
                    <a:bodyPr/>
                    <a:lstStyle/>
                    <a:p>
                      <a:r>
                        <a:rPr lang="en-US" sz="650" b="0" kern="1200" dirty="0">
                          <a:solidFill>
                            <a:schemeClr val="dk1"/>
                          </a:solidFill>
                          <a:latin typeface="+mn-lt"/>
                          <a:ea typeface="+mn-ea"/>
                          <a:cs typeface="+mn-cs"/>
                        </a:rPr>
                        <a:t>“It can be </a:t>
                      </a:r>
                      <a:r>
                        <a:rPr lang="en-US" sz="650" b="1" kern="1200" dirty="0">
                          <a:solidFill>
                            <a:schemeClr val="dk1"/>
                          </a:solidFill>
                          <a:latin typeface="+mn-lt"/>
                          <a:ea typeface="+mn-ea"/>
                          <a:cs typeface="+mn-cs"/>
                        </a:rPr>
                        <a:t>too dry.</a:t>
                      </a:r>
                      <a:r>
                        <a:rPr lang="en-US" sz="650" b="0" kern="1200" dirty="0">
                          <a:solidFill>
                            <a:schemeClr val="dk1"/>
                          </a:solidFill>
                          <a:latin typeface="+mn-lt"/>
                          <a:ea typeface="+mn-ea"/>
                          <a:cs typeface="+mn-cs"/>
                        </a:rPr>
                        <a:t>”</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509648"/>
                  </a:ext>
                </a:extLst>
              </a:tr>
            </a:tbl>
          </a:graphicData>
        </a:graphic>
      </p:graphicFrame>
      <p:graphicFrame>
        <p:nvGraphicFramePr>
          <p:cNvPr id="57" name="Table 56">
            <a:extLst>
              <a:ext uri="{FF2B5EF4-FFF2-40B4-BE49-F238E27FC236}">
                <a16:creationId xmlns:a16="http://schemas.microsoft.com/office/drawing/2014/main" id="{85FB78A9-78FA-2E14-F012-490CD557B7E3}"/>
              </a:ext>
            </a:extLst>
          </p:cNvPr>
          <p:cNvGraphicFramePr>
            <a:graphicFrameLocks noGrp="1"/>
          </p:cNvGraphicFramePr>
          <p:nvPr/>
        </p:nvGraphicFramePr>
        <p:xfrm>
          <a:off x="6643401" y="3383607"/>
          <a:ext cx="2433939" cy="480060"/>
        </p:xfrm>
        <a:graphic>
          <a:graphicData uri="http://schemas.openxmlformats.org/drawingml/2006/table">
            <a:tbl>
              <a:tblPr firstRow="1" bandRow="1">
                <a:tableStyleId>{5C22544A-7EE6-4342-B048-85BDC9FD1C3A}</a:tableStyleId>
              </a:tblPr>
              <a:tblGrid>
                <a:gridCol w="2433939">
                  <a:extLst>
                    <a:ext uri="{9D8B030D-6E8A-4147-A177-3AD203B41FA5}">
                      <a16:colId xmlns:a16="http://schemas.microsoft.com/office/drawing/2014/main" val="1274888476"/>
                    </a:ext>
                  </a:extLst>
                </a:gridCol>
              </a:tblGrid>
              <a:tr h="241554">
                <a:tc>
                  <a:txBody>
                    <a:bodyPr/>
                    <a:lstStyle/>
                    <a:p>
                      <a:r>
                        <a:rPr lang="en-US" sz="650" b="0" kern="1200" dirty="0">
                          <a:solidFill>
                            <a:schemeClr val="dk1"/>
                          </a:solidFill>
                          <a:latin typeface="+mn-lt"/>
                          <a:ea typeface="+mn-ea"/>
                          <a:cs typeface="+mn-cs"/>
                        </a:rPr>
                        <a:t>“A little </a:t>
                      </a:r>
                      <a:r>
                        <a:rPr lang="en-US" sz="650" b="1" kern="1200" dirty="0">
                          <a:solidFill>
                            <a:schemeClr val="dk1"/>
                          </a:solidFill>
                          <a:latin typeface="+mn-lt"/>
                          <a:ea typeface="+mn-ea"/>
                          <a:cs typeface="+mn-cs"/>
                        </a:rPr>
                        <a:t>more bland</a:t>
                      </a:r>
                      <a:r>
                        <a:rPr lang="en-US" sz="650" b="0" kern="1200" dirty="0">
                          <a:solidFill>
                            <a:schemeClr val="dk1"/>
                          </a:solidFill>
                          <a:latin typeface="+mn-lt"/>
                          <a:ea typeface="+mn-ea"/>
                          <a:cs typeface="+mn-cs"/>
                        </a:rPr>
                        <a:t>. Squiggle and other bread stick are </a:t>
                      </a:r>
                      <a:r>
                        <a:rPr lang="en-US" sz="650" b="1" kern="1200" dirty="0">
                          <a:solidFill>
                            <a:schemeClr val="dk1"/>
                          </a:solidFill>
                          <a:latin typeface="+mn-lt"/>
                          <a:ea typeface="+mn-ea"/>
                          <a:cs typeface="+mn-cs"/>
                        </a:rPr>
                        <a:t>redundant.</a:t>
                      </a:r>
                      <a:r>
                        <a:rPr lang="en-US" sz="650" b="0" kern="1200" dirty="0">
                          <a:solidFill>
                            <a:schemeClr val="dk1"/>
                          </a:solidFill>
                          <a:latin typeface="+mn-lt"/>
                          <a:ea typeface="+mn-ea"/>
                          <a:cs typeface="+mn-cs"/>
                        </a:rPr>
                        <a:t>”</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54180"/>
                  </a:ext>
                </a:extLst>
              </a:tr>
              <a:tr h="0">
                <a:tc>
                  <a:txBody>
                    <a:bodyPr/>
                    <a:lstStyle/>
                    <a:p>
                      <a:r>
                        <a:rPr lang="en-US" sz="650" b="0" kern="1200" dirty="0">
                          <a:solidFill>
                            <a:schemeClr val="dk1"/>
                          </a:solidFill>
                          <a:latin typeface="+mn-lt"/>
                          <a:ea typeface="+mn-ea"/>
                          <a:cs typeface="+mn-cs"/>
                        </a:rPr>
                        <a:t>“It </a:t>
                      </a:r>
                      <a:r>
                        <a:rPr lang="en-US" sz="650" b="1" kern="1200" dirty="0">
                          <a:solidFill>
                            <a:schemeClr val="dk1"/>
                          </a:solidFill>
                          <a:latin typeface="+mn-lt"/>
                          <a:ea typeface="+mn-ea"/>
                          <a:cs typeface="+mn-cs"/>
                        </a:rPr>
                        <a:t>doesn’t have as much flavor </a:t>
                      </a:r>
                      <a:r>
                        <a:rPr lang="en-US" sz="650" b="0" kern="1200" dirty="0">
                          <a:solidFill>
                            <a:schemeClr val="dk1"/>
                          </a:solidFill>
                          <a:latin typeface="+mn-lt"/>
                          <a:ea typeface="+mn-ea"/>
                          <a:cs typeface="+mn-cs"/>
                        </a:rPr>
                        <a:t>as the rye chips.”</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4857528"/>
                  </a:ext>
                </a:extLst>
              </a:tr>
            </a:tbl>
          </a:graphicData>
        </a:graphic>
      </p:graphicFrame>
      <p:graphicFrame>
        <p:nvGraphicFramePr>
          <p:cNvPr id="56" name="Table 55">
            <a:extLst>
              <a:ext uri="{FF2B5EF4-FFF2-40B4-BE49-F238E27FC236}">
                <a16:creationId xmlns:a16="http://schemas.microsoft.com/office/drawing/2014/main" id="{80240B79-C471-C4C3-A94D-DFF856D21C25}"/>
              </a:ext>
            </a:extLst>
          </p:cNvPr>
          <p:cNvGraphicFramePr>
            <a:graphicFrameLocks noGrp="1"/>
          </p:cNvGraphicFramePr>
          <p:nvPr/>
        </p:nvGraphicFramePr>
        <p:xfrm>
          <a:off x="6643401" y="2721820"/>
          <a:ext cx="2433939" cy="670560"/>
        </p:xfrm>
        <a:graphic>
          <a:graphicData uri="http://schemas.openxmlformats.org/drawingml/2006/table">
            <a:tbl>
              <a:tblPr firstRow="1" bandRow="1">
                <a:tableStyleId>{5C22544A-7EE6-4342-B048-85BDC9FD1C3A}</a:tableStyleId>
              </a:tblPr>
              <a:tblGrid>
                <a:gridCol w="2433939">
                  <a:extLst>
                    <a:ext uri="{9D8B030D-6E8A-4147-A177-3AD203B41FA5}">
                      <a16:colId xmlns:a16="http://schemas.microsoft.com/office/drawing/2014/main" val="2975344559"/>
                    </a:ext>
                  </a:extLst>
                </a:gridCol>
              </a:tblGrid>
              <a:tr h="185419">
                <a:tc>
                  <a:txBody>
                    <a:bodyPr/>
                    <a:lstStyle/>
                    <a:p>
                      <a:r>
                        <a:rPr lang="en-US" sz="650" b="0" kern="1200" dirty="0">
                          <a:solidFill>
                            <a:schemeClr val="dk1"/>
                          </a:solidFill>
                          <a:latin typeface="+mn-lt"/>
                          <a:ea typeface="+mn-ea"/>
                          <a:cs typeface="+mn-cs"/>
                        </a:rPr>
                        <a:t>“It’s just </a:t>
                      </a:r>
                      <a:r>
                        <a:rPr lang="en-US" sz="650" b="1" kern="1200" dirty="0">
                          <a:solidFill>
                            <a:schemeClr val="dk1"/>
                          </a:solidFill>
                          <a:latin typeface="+mn-lt"/>
                          <a:ea typeface="+mn-ea"/>
                          <a:cs typeface="+mn-cs"/>
                        </a:rPr>
                        <a:t>kind of bland</a:t>
                      </a:r>
                      <a:r>
                        <a:rPr lang="en-US" sz="650" b="0" kern="1200" dirty="0">
                          <a:solidFill>
                            <a:schemeClr val="dk1"/>
                          </a:solidFill>
                          <a:latin typeface="+mn-lt"/>
                          <a:ea typeface="+mn-ea"/>
                          <a:cs typeface="+mn-cs"/>
                        </a:rPr>
                        <a:t>.”</a:t>
                      </a:r>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61140941"/>
                  </a:ext>
                </a:extLst>
              </a:tr>
              <a:tr h="281837">
                <a:tc>
                  <a:txBody>
                    <a:bodyPr/>
                    <a:lstStyle/>
                    <a:p>
                      <a:r>
                        <a:rPr lang="en-US" sz="650" b="0" kern="1200" dirty="0">
                          <a:solidFill>
                            <a:schemeClr val="dk1"/>
                          </a:solidFill>
                          <a:latin typeface="+mn-lt"/>
                          <a:ea typeface="+mn-ea"/>
                          <a:cs typeface="+mn-cs"/>
                        </a:rPr>
                        <a:t>“There is </a:t>
                      </a:r>
                      <a:r>
                        <a:rPr lang="en-US" sz="650" b="1" kern="1200" dirty="0">
                          <a:solidFill>
                            <a:schemeClr val="dk1"/>
                          </a:solidFill>
                          <a:latin typeface="+mn-lt"/>
                          <a:ea typeface="+mn-ea"/>
                          <a:cs typeface="+mn-cs"/>
                        </a:rPr>
                        <a:t>already another pretzel in the mix</a:t>
                      </a:r>
                      <a:r>
                        <a:rPr lang="en-US" sz="650" b="0" kern="1200" dirty="0">
                          <a:solidFill>
                            <a:schemeClr val="dk1"/>
                          </a:solidFill>
                          <a:latin typeface="+mn-lt"/>
                          <a:ea typeface="+mn-ea"/>
                          <a:cs typeface="+mn-cs"/>
                        </a:rPr>
                        <a:t>, so too much of the same thing.”</a:t>
                      </a:r>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85318524"/>
                  </a:ext>
                </a:extLst>
              </a:tr>
              <a:tr h="185419">
                <a:tc>
                  <a:txBody>
                    <a:bodyPr/>
                    <a:lstStyle/>
                    <a:p>
                      <a:r>
                        <a:rPr lang="en-US" sz="650" b="0" kern="1200" dirty="0">
                          <a:solidFill>
                            <a:schemeClr val="dk1"/>
                          </a:solidFill>
                          <a:latin typeface="+mn-lt"/>
                          <a:ea typeface="+mn-ea"/>
                          <a:cs typeface="+mn-cs"/>
                        </a:rPr>
                        <a:t>“They often </a:t>
                      </a:r>
                      <a:r>
                        <a:rPr lang="en-US" sz="650" b="1" kern="1200" dirty="0">
                          <a:solidFill>
                            <a:schemeClr val="dk1"/>
                          </a:solidFill>
                          <a:latin typeface="+mn-lt"/>
                          <a:ea typeface="+mn-ea"/>
                          <a:cs typeface="+mn-cs"/>
                        </a:rPr>
                        <a:t>don’t have much seasoning </a:t>
                      </a:r>
                      <a:r>
                        <a:rPr lang="en-US" sz="650" b="0" kern="1200" dirty="0">
                          <a:solidFill>
                            <a:schemeClr val="dk1"/>
                          </a:solidFill>
                          <a:latin typeface="+mn-lt"/>
                          <a:ea typeface="+mn-ea"/>
                          <a:cs typeface="+mn-cs"/>
                        </a:rPr>
                        <a:t>on it”</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9127794"/>
                  </a:ext>
                </a:extLst>
              </a:tr>
            </a:tbl>
          </a:graphicData>
        </a:graphic>
      </p:graphicFrame>
      <p:graphicFrame>
        <p:nvGraphicFramePr>
          <p:cNvPr id="54" name="Table 53">
            <a:extLst>
              <a:ext uri="{FF2B5EF4-FFF2-40B4-BE49-F238E27FC236}">
                <a16:creationId xmlns:a16="http://schemas.microsoft.com/office/drawing/2014/main" id="{79FCAFC2-E894-3F0B-10C1-2E88CB6C9512}"/>
              </a:ext>
            </a:extLst>
          </p:cNvPr>
          <p:cNvGraphicFramePr>
            <a:graphicFrameLocks noGrp="1"/>
          </p:cNvGraphicFramePr>
          <p:nvPr/>
        </p:nvGraphicFramePr>
        <p:xfrm>
          <a:off x="6643401" y="1613001"/>
          <a:ext cx="2536935" cy="571500"/>
        </p:xfrm>
        <a:graphic>
          <a:graphicData uri="http://schemas.openxmlformats.org/drawingml/2006/table">
            <a:tbl>
              <a:tblPr firstRow="1" bandRow="1">
                <a:tableStyleId>{5C22544A-7EE6-4342-B048-85BDC9FD1C3A}</a:tableStyleId>
              </a:tblPr>
              <a:tblGrid>
                <a:gridCol w="2536935">
                  <a:extLst>
                    <a:ext uri="{9D8B030D-6E8A-4147-A177-3AD203B41FA5}">
                      <a16:colId xmlns:a16="http://schemas.microsoft.com/office/drawing/2014/main" val="1661912119"/>
                    </a:ext>
                  </a:extLst>
                </a:gridCol>
              </a:tblGrid>
              <a:tr h="0">
                <a:tc>
                  <a:txBody>
                    <a:bodyPr/>
                    <a:lstStyle/>
                    <a:p>
                      <a:r>
                        <a:rPr lang="en-US" sz="650" b="0" kern="1200" dirty="0">
                          <a:solidFill>
                            <a:schemeClr val="dk1"/>
                          </a:solidFill>
                          <a:latin typeface="+mn-lt"/>
                          <a:ea typeface="+mn-ea"/>
                          <a:cs typeface="+mn-cs"/>
                        </a:rPr>
                        <a:t>“Didn’t seem to </a:t>
                      </a:r>
                      <a:r>
                        <a:rPr lang="en-US" sz="650" b="1" kern="1200" dirty="0">
                          <a:solidFill>
                            <a:schemeClr val="dk1"/>
                          </a:solidFill>
                          <a:latin typeface="+mn-lt"/>
                          <a:ea typeface="+mn-ea"/>
                          <a:cs typeface="+mn-cs"/>
                        </a:rPr>
                        <a:t>hold as much of the flavor</a:t>
                      </a:r>
                      <a:r>
                        <a:rPr lang="en-US" sz="650" b="0" kern="1200" dirty="0">
                          <a:solidFill>
                            <a:schemeClr val="dk1"/>
                          </a:solidFill>
                          <a:latin typeface="+mn-lt"/>
                          <a:ea typeface="+mn-ea"/>
                          <a:cs typeface="+mn-cs"/>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35437147"/>
                  </a:ext>
                </a:extLst>
              </a:tr>
              <a:tr h="0">
                <a:tc>
                  <a:txBody>
                    <a:bodyPr/>
                    <a:lstStyle/>
                    <a:p>
                      <a:r>
                        <a:rPr lang="en-US" sz="650" b="0" kern="1200" dirty="0">
                          <a:solidFill>
                            <a:schemeClr val="dk1"/>
                          </a:solidFill>
                          <a:latin typeface="+mn-lt"/>
                          <a:ea typeface="+mn-ea"/>
                          <a:cs typeface="+mn-cs"/>
                        </a:rPr>
                        <a:t>“</a:t>
                      </a:r>
                      <a:r>
                        <a:rPr lang="en-US" sz="650" b="1" kern="1200" dirty="0">
                          <a:solidFill>
                            <a:schemeClr val="dk1"/>
                          </a:solidFill>
                          <a:latin typeface="+mn-lt"/>
                          <a:ea typeface="+mn-ea"/>
                          <a:cs typeface="+mn-cs"/>
                        </a:rPr>
                        <a:t>Too many pretzels </a:t>
                      </a:r>
                      <a:r>
                        <a:rPr lang="en-US" sz="650" b="0" kern="1200" dirty="0">
                          <a:solidFill>
                            <a:schemeClr val="dk1"/>
                          </a:solidFill>
                          <a:latin typeface="+mn-lt"/>
                          <a:ea typeface="+mn-ea"/>
                          <a:cs typeface="+mn-cs"/>
                        </a:rPr>
                        <a:t>with both types there.”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05731412"/>
                  </a:ext>
                </a:extLst>
              </a:tr>
              <a:tr h="0">
                <a:tc>
                  <a:txBody>
                    <a:bodyPr/>
                    <a:lstStyle/>
                    <a:p>
                      <a:r>
                        <a:rPr lang="en-US" sz="650" b="0" kern="1200" dirty="0">
                          <a:solidFill>
                            <a:schemeClr val="dk1"/>
                          </a:solidFill>
                          <a:latin typeface="+mn-lt"/>
                          <a:ea typeface="+mn-ea"/>
                          <a:cs typeface="+mn-cs"/>
                        </a:rPr>
                        <a:t>“Little </a:t>
                      </a:r>
                      <a:r>
                        <a:rPr lang="en-US" sz="650" b="1" kern="1200" dirty="0">
                          <a:solidFill>
                            <a:schemeClr val="dk1"/>
                          </a:solidFill>
                          <a:latin typeface="+mn-lt"/>
                          <a:ea typeface="+mn-ea"/>
                          <a:cs typeface="+mn-cs"/>
                        </a:rPr>
                        <a:t>too dry</a:t>
                      </a:r>
                      <a:r>
                        <a:rPr lang="en-US" sz="650" b="0" kern="1200" dirty="0">
                          <a:solidFill>
                            <a:schemeClr val="dk1"/>
                          </a:solidFill>
                          <a:latin typeface="+mn-lt"/>
                          <a:ea typeface="+mn-ea"/>
                          <a:cs typeface="+mn-cs"/>
                        </a:rPr>
                        <a:t>, doesn't have as much flavor.”</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54587937"/>
                  </a:ext>
                </a:extLst>
              </a:tr>
            </a:tbl>
          </a:graphicData>
        </a:graphic>
      </p:graphicFrame>
      <p:graphicFrame>
        <p:nvGraphicFramePr>
          <p:cNvPr id="55" name="Table 54">
            <a:extLst>
              <a:ext uri="{FF2B5EF4-FFF2-40B4-BE49-F238E27FC236}">
                <a16:creationId xmlns:a16="http://schemas.microsoft.com/office/drawing/2014/main" id="{1DB619C8-F46A-CC54-2EFE-900C1BCEE775}"/>
              </a:ext>
            </a:extLst>
          </p:cNvPr>
          <p:cNvGraphicFramePr>
            <a:graphicFrameLocks noGrp="1"/>
          </p:cNvGraphicFramePr>
          <p:nvPr/>
        </p:nvGraphicFramePr>
        <p:xfrm>
          <a:off x="6643401" y="2166820"/>
          <a:ext cx="2536936" cy="480060"/>
        </p:xfrm>
        <a:graphic>
          <a:graphicData uri="http://schemas.openxmlformats.org/drawingml/2006/table">
            <a:tbl>
              <a:tblPr firstRow="1" bandRow="1">
                <a:tableStyleId>{5C22544A-7EE6-4342-B048-85BDC9FD1C3A}</a:tableStyleId>
              </a:tblPr>
              <a:tblGrid>
                <a:gridCol w="2536936">
                  <a:extLst>
                    <a:ext uri="{9D8B030D-6E8A-4147-A177-3AD203B41FA5}">
                      <a16:colId xmlns:a16="http://schemas.microsoft.com/office/drawing/2014/main" val="659097008"/>
                    </a:ext>
                  </a:extLst>
                </a:gridCol>
              </a:tblGrid>
              <a:tr h="160020">
                <a:tc>
                  <a:txBody>
                    <a:bodyPr/>
                    <a:lstStyle/>
                    <a:p>
                      <a:r>
                        <a:rPr lang="en-US" sz="650" b="0" kern="1200" dirty="0">
                          <a:solidFill>
                            <a:schemeClr val="dk1"/>
                          </a:solidFill>
                          <a:latin typeface="+mn-lt"/>
                          <a:ea typeface="+mn-ea"/>
                          <a:cs typeface="+mn-cs"/>
                        </a:rPr>
                        <a:t>“It </a:t>
                      </a:r>
                      <a:r>
                        <a:rPr lang="en-US" sz="650" b="1" kern="1200" dirty="0">
                          <a:solidFill>
                            <a:schemeClr val="dk1"/>
                          </a:solidFill>
                          <a:latin typeface="+mn-lt"/>
                          <a:ea typeface="+mn-ea"/>
                          <a:cs typeface="+mn-cs"/>
                        </a:rPr>
                        <a:t>loses flavor the quickest</a:t>
                      </a:r>
                      <a:r>
                        <a:rPr lang="en-US" sz="650" b="0" kern="1200" dirty="0">
                          <a:solidFill>
                            <a:schemeClr val="dk1"/>
                          </a:solidFill>
                          <a:latin typeface="+mn-lt"/>
                          <a:ea typeface="+mn-ea"/>
                          <a:cs typeface="+mn-cs"/>
                        </a:rPr>
                        <a:t>. During chewing it </a:t>
                      </a:r>
                      <a:r>
                        <a:rPr lang="en-US" sz="650" b="1" kern="1200" dirty="0">
                          <a:solidFill>
                            <a:schemeClr val="dk1"/>
                          </a:solidFill>
                          <a:latin typeface="+mn-lt"/>
                          <a:ea typeface="+mn-ea"/>
                          <a:cs typeface="+mn-cs"/>
                        </a:rPr>
                        <a:t>doesn't taste like much</a:t>
                      </a:r>
                      <a:r>
                        <a:rPr lang="en-US" sz="650" b="0" kern="1200" dirty="0">
                          <a:solidFill>
                            <a:schemeClr val="dk1"/>
                          </a:solidFill>
                          <a:latin typeface="+mn-lt"/>
                          <a:ea typeface="+mn-ea"/>
                          <a:cs typeface="+mn-cs"/>
                        </a:rPr>
                        <a:t>.”</a:t>
                      </a:r>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702580"/>
                  </a:ext>
                </a:extLst>
              </a:tr>
              <a:tr h="160020">
                <a:tc>
                  <a:txBody>
                    <a:bodyPr/>
                    <a:lstStyle/>
                    <a:p>
                      <a:r>
                        <a:rPr lang="en-US" sz="650" b="0" kern="1200" dirty="0">
                          <a:solidFill>
                            <a:schemeClr val="dk1"/>
                          </a:solidFill>
                          <a:latin typeface="+mn-lt"/>
                          <a:ea typeface="+mn-ea"/>
                          <a:cs typeface="+mn-cs"/>
                        </a:rPr>
                        <a:t>“</a:t>
                      </a:r>
                      <a:r>
                        <a:rPr lang="en-US" sz="650" b="1" kern="1200" dirty="0">
                          <a:solidFill>
                            <a:schemeClr val="dk1"/>
                          </a:solidFill>
                          <a:latin typeface="+mn-lt"/>
                          <a:ea typeface="+mn-ea"/>
                          <a:cs typeface="+mn-cs"/>
                        </a:rPr>
                        <a:t>Too pokey.</a:t>
                      </a:r>
                      <a:r>
                        <a:rPr lang="en-US" sz="650" b="0" kern="1200" dirty="0">
                          <a:solidFill>
                            <a:schemeClr val="dk1"/>
                          </a:solidFill>
                          <a:latin typeface="+mn-lt"/>
                          <a:ea typeface="+mn-ea"/>
                          <a:cs typeface="+mn-cs"/>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2184018"/>
                  </a:ext>
                </a:extLst>
              </a:tr>
            </a:tbl>
          </a:graphicData>
        </a:graphic>
      </p:graphicFrame>
      <p:sp>
        <p:nvSpPr>
          <p:cNvPr id="2" name="Title 1">
            <a:extLst>
              <a:ext uri="{FF2B5EF4-FFF2-40B4-BE49-F238E27FC236}">
                <a16:creationId xmlns:a16="http://schemas.microsoft.com/office/drawing/2014/main" id="{EE599976-1F6D-6434-5974-D55C55B917B2}"/>
              </a:ext>
            </a:extLst>
          </p:cNvPr>
          <p:cNvSpPr>
            <a:spLocks noGrp="1"/>
          </p:cNvSpPr>
          <p:nvPr>
            <p:ph type="title"/>
          </p:nvPr>
        </p:nvSpPr>
        <p:spPr/>
        <p:txBody>
          <a:bodyPr/>
          <a:lstStyle/>
          <a:p>
            <a:r>
              <a:rPr lang="en-US" dirty="0"/>
              <a:t>…and reinforce the importance of piece variety in the mix. </a:t>
            </a:r>
          </a:p>
        </p:txBody>
      </p:sp>
      <p:sp>
        <p:nvSpPr>
          <p:cNvPr id="3" name="Slide Number Placeholder 2">
            <a:extLst>
              <a:ext uri="{FF2B5EF4-FFF2-40B4-BE49-F238E27FC236}">
                <a16:creationId xmlns:a16="http://schemas.microsoft.com/office/drawing/2014/main" id="{86AE3AD8-D64E-7D1B-FF77-904D4AA64374}"/>
              </a:ext>
            </a:extLst>
          </p:cNvPr>
          <p:cNvSpPr>
            <a:spLocks noGrp="1"/>
          </p:cNvSpPr>
          <p:nvPr>
            <p:ph type="sldNum" sz="quarter" idx="10"/>
          </p:nvPr>
        </p:nvSpPr>
        <p:spPr/>
        <p:txBody>
          <a:bodyPr/>
          <a:lstStyle/>
          <a:p>
            <a:fld id="{A82C3BC0-3EBF-3C4C-A3D8-795624EBC6AA}" type="slidenum">
              <a:rPr lang="en-US" smtClean="0"/>
              <a:pPr/>
              <a:t>18</a:t>
            </a:fld>
            <a:endParaRPr lang="en-US"/>
          </a:p>
        </p:txBody>
      </p:sp>
      <p:sp>
        <p:nvSpPr>
          <p:cNvPr id="4" name="Content Placeholder 3">
            <a:extLst>
              <a:ext uri="{FF2B5EF4-FFF2-40B4-BE49-F238E27FC236}">
                <a16:creationId xmlns:a16="http://schemas.microsoft.com/office/drawing/2014/main" id="{48B8B118-3850-2071-10DD-919B04DFB864}"/>
              </a:ext>
            </a:extLst>
          </p:cNvPr>
          <p:cNvSpPr>
            <a:spLocks noGrp="1"/>
          </p:cNvSpPr>
          <p:nvPr>
            <p:ph sz="quarter" idx="11"/>
          </p:nvPr>
        </p:nvSpPr>
        <p:spPr/>
        <p:txBody>
          <a:bodyPr/>
          <a:lstStyle/>
          <a:p>
            <a:r>
              <a:rPr lang="en-US" dirty="0"/>
              <a:t>While both pretzel pieces are bite-sized and easy to eat, they don’t generate excitement, and lack differentiation. </a:t>
            </a:r>
          </a:p>
        </p:txBody>
      </p:sp>
      <p:sp>
        <p:nvSpPr>
          <p:cNvPr id="5" name="Text Placeholder 4">
            <a:extLst>
              <a:ext uri="{FF2B5EF4-FFF2-40B4-BE49-F238E27FC236}">
                <a16:creationId xmlns:a16="http://schemas.microsoft.com/office/drawing/2014/main" id="{65870825-006F-8248-3410-1239E9F93A6C}"/>
              </a:ext>
            </a:extLst>
          </p:cNvPr>
          <p:cNvSpPr>
            <a:spLocks noGrp="1"/>
          </p:cNvSpPr>
          <p:nvPr>
            <p:ph type="body" sz="quarter" idx="12"/>
          </p:nvPr>
        </p:nvSpPr>
        <p:spPr/>
        <p:txBody>
          <a:bodyPr/>
          <a:lstStyle/>
          <a:p>
            <a:r>
              <a:rPr lang="en-US" dirty="0"/>
              <a:t>REASONS FOR GARDETTO’S SNACK MIX PIECE RANKING | </a:t>
            </a:r>
            <a:r>
              <a:rPr lang="en-US" dirty="0">
                <a:solidFill>
                  <a:schemeClr val="accent3"/>
                </a:solidFill>
              </a:rPr>
              <a:t>TEST 2</a:t>
            </a:r>
          </a:p>
        </p:txBody>
      </p:sp>
      <p:sp>
        <p:nvSpPr>
          <p:cNvPr id="6" name="Text Placeholder 5">
            <a:extLst>
              <a:ext uri="{FF2B5EF4-FFF2-40B4-BE49-F238E27FC236}">
                <a16:creationId xmlns:a16="http://schemas.microsoft.com/office/drawing/2014/main" id="{B34399E2-85D4-0706-B49B-CA247A65A661}"/>
              </a:ext>
            </a:extLst>
          </p:cNvPr>
          <p:cNvSpPr>
            <a:spLocks noGrp="1"/>
          </p:cNvSpPr>
          <p:nvPr>
            <p:ph type="body" sz="quarter" idx="15"/>
          </p:nvPr>
        </p:nvSpPr>
        <p:spPr/>
        <p:txBody>
          <a:bodyPr/>
          <a:lstStyle/>
          <a:p>
            <a:r>
              <a:rPr lang="en-US" sz="700" dirty="0"/>
              <a:t>Q: </a:t>
            </a:r>
            <a:r>
              <a:rPr lang="en-US" sz="700" dirty="0">
                <a:effectLst/>
                <a:ea typeface="Avenir" panose="02000503020000020003" pitchFamily="2" charset="0"/>
                <a:cs typeface="Avenir" panose="02000503020000020003" pitchFamily="2" charset="0"/>
              </a:rPr>
              <a:t>What about the [insert piece selected as most favorite] piece makes it your favorite?</a:t>
            </a:r>
            <a:r>
              <a:rPr lang="en-US" sz="700" i="1" dirty="0">
                <a:effectLst/>
                <a:ea typeface="Avenir" panose="02000503020000020003" pitchFamily="2" charset="0"/>
                <a:cs typeface="Avenir" panose="02000503020000020003" pitchFamily="2" charset="0"/>
              </a:rPr>
              <a:t> Open-ended response </a:t>
            </a:r>
            <a:endParaRPr lang="en-US" sz="700" dirty="0">
              <a:ea typeface="Times New Roman" panose="02020603050405020304" pitchFamily="18" charset="0"/>
            </a:endParaRPr>
          </a:p>
          <a:p>
            <a:r>
              <a:rPr lang="en-US" sz="700" dirty="0">
                <a:ea typeface="Times New Roman" panose="02020603050405020304" pitchFamily="18" charset="0"/>
              </a:rPr>
              <a:t>Q: </a:t>
            </a:r>
            <a:r>
              <a:rPr lang="en-US" sz="700" dirty="0">
                <a:effectLst/>
                <a:ea typeface="Avenir" panose="02000503020000020003" pitchFamily="2" charset="0"/>
                <a:cs typeface="Avenir" panose="02000503020000020003" pitchFamily="2" charset="0"/>
              </a:rPr>
              <a:t>What about the [insert piece selected as least favorite] piece makes it your least favorite?</a:t>
            </a:r>
            <a:r>
              <a:rPr lang="en-US" sz="700" i="1" dirty="0">
                <a:effectLst/>
                <a:ea typeface="Avenir" panose="02000503020000020003" pitchFamily="2" charset="0"/>
                <a:cs typeface="Avenir" panose="02000503020000020003" pitchFamily="2" charset="0"/>
              </a:rPr>
              <a:t> Open-ended response</a:t>
            </a:r>
            <a:endParaRPr lang="en-US" sz="700" dirty="0">
              <a:effectLst/>
              <a:ea typeface="Times New Roman" panose="02020603050405020304" pitchFamily="18" charset="0"/>
            </a:endParaRPr>
          </a:p>
        </p:txBody>
      </p:sp>
      <p:sp>
        <p:nvSpPr>
          <p:cNvPr id="7" name="TextBox 6">
            <a:extLst>
              <a:ext uri="{FF2B5EF4-FFF2-40B4-BE49-F238E27FC236}">
                <a16:creationId xmlns:a16="http://schemas.microsoft.com/office/drawing/2014/main" id="{A70AEA9B-BDAD-1931-EB04-314A8EE2C7BE}"/>
              </a:ext>
            </a:extLst>
          </p:cNvPr>
          <p:cNvSpPr txBox="1"/>
          <p:nvPr/>
        </p:nvSpPr>
        <p:spPr>
          <a:xfrm>
            <a:off x="8649954" y="4584790"/>
            <a:ext cx="494046" cy="200055"/>
          </a:xfrm>
          <a:prstGeom prst="rect">
            <a:avLst/>
          </a:prstGeom>
          <a:noFill/>
        </p:spPr>
        <p:txBody>
          <a:bodyPr wrap="none" rtlCol="0">
            <a:spAutoFit/>
          </a:bodyPr>
          <a:lstStyle/>
          <a:p>
            <a:pPr marR="0" algn="r" defTabSz="914400" eaLnBrk="1" fontAlgn="auto" latinLnBrk="0" hangingPunct="1">
              <a:lnSpc>
                <a:spcPct val="100000"/>
              </a:lnSpc>
              <a:spcBef>
                <a:spcPts val="0"/>
              </a:spcBef>
              <a:spcAft>
                <a:spcPts val="0"/>
              </a:spcAft>
              <a:buClrTx/>
              <a:buSzTx/>
            </a:pPr>
            <a:r>
              <a:rPr lang="en-US" sz="700" dirty="0">
                <a:ea typeface="Helvetica Neue Light" charset="0"/>
                <a:cs typeface="Helvetica Neue Light" charset="0"/>
              </a:rPr>
              <a:t>n = 220</a:t>
            </a:r>
          </a:p>
        </p:txBody>
      </p:sp>
      <p:sp>
        <p:nvSpPr>
          <p:cNvPr id="10" name="TextBox 9">
            <a:extLst>
              <a:ext uri="{FF2B5EF4-FFF2-40B4-BE49-F238E27FC236}">
                <a16:creationId xmlns:a16="http://schemas.microsoft.com/office/drawing/2014/main" id="{7CAD8F09-C4D8-1322-9F91-AC5DB2CB72B4}"/>
              </a:ext>
            </a:extLst>
          </p:cNvPr>
          <p:cNvSpPr txBox="1"/>
          <p:nvPr/>
        </p:nvSpPr>
        <p:spPr>
          <a:xfrm>
            <a:off x="5" y="1265488"/>
            <a:ext cx="4571989" cy="361637"/>
          </a:xfrm>
          <a:prstGeom prst="rect">
            <a:avLst/>
          </a:prstGeom>
          <a:solidFill>
            <a:schemeClr val="bg1"/>
          </a:solidFill>
        </p:spPr>
        <p:txBody>
          <a:bodyPr wrap="square" rtlCol="0">
            <a:spAutoFit/>
          </a:bodyPr>
          <a:lstStyle/>
          <a:p>
            <a:pPr marR="0" algn="ctr" defTabSz="914400" eaLnBrk="1" fontAlgn="auto" latinLnBrk="0" hangingPunct="1">
              <a:lnSpc>
                <a:spcPct val="100000"/>
              </a:lnSpc>
              <a:spcBef>
                <a:spcPts val="0"/>
              </a:spcBef>
              <a:spcAft>
                <a:spcPts val="0"/>
              </a:spcAft>
              <a:buClrTx/>
              <a:buSzTx/>
            </a:pPr>
            <a:r>
              <a:rPr lang="en-US" sz="1050" spc="300" dirty="0">
                <a:ea typeface="Helvetica Neue Light" charset="0"/>
                <a:cs typeface="Helvetica Neue Light" charset="0"/>
              </a:rPr>
              <a:t>REASON FOR </a:t>
            </a:r>
            <a:r>
              <a:rPr lang="en-US" sz="1050" spc="300" dirty="0">
                <a:solidFill>
                  <a:srgbClr val="00B050"/>
                </a:solidFill>
                <a:ea typeface="Helvetica Neue Light" charset="0"/>
                <a:cs typeface="Helvetica Neue Light" charset="0"/>
              </a:rPr>
              <a:t>FAVORITE</a:t>
            </a:r>
          </a:p>
          <a:p>
            <a:pPr marR="0" algn="ctr" defTabSz="914400" eaLnBrk="1" fontAlgn="auto" latinLnBrk="0" hangingPunct="1">
              <a:lnSpc>
                <a:spcPct val="100000"/>
              </a:lnSpc>
              <a:spcBef>
                <a:spcPts val="0"/>
              </a:spcBef>
              <a:spcAft>
                <a:spcPts val="0"/>
              </a:spcAft>
              <a:buClrTx/>
              <a:buSzTx/>
            </a:pPr>
            <a:r>
              <a:rPr lang="en-US" sz="700" spc="300" dirty="0">
                <a:ea typeface="Helvetica Neue Light" charset="0"/>
                <a:cs typeface="Helvetica Neue Light" charset="0"/>
              </a:rPr>
              <a:t>Test - 163</a:t>
            </a:r>
            <a:endParaRPr lang="en-US" sz="700" dirty="0">
              <a:ea typeface="Helvetica Neue Light" charset="0"/>
              <a:cs typeface="Helvetica Neue Light" charset="0"/>
            </a:endParaRPr>
          </a:p>
        </p:txBody>
      </p:sp>
      <p:sp>
        <p:nvSpPr>
          <p:cNvPr id="11" name="TextBox 10">
            <a:extLst>
              <a:ext uri="{FF2B5EF4-FFF2-40B4-BE49-F238E27FC236}">
                <a16:creationId xmlns:a16="http://schemas.microsoft.com/office/drawing/2014/main" id="{73FF1F52-BAB8-7341-45D8-FAFFCBDE7716}"/>
              </a:ext>
            </a:extLst>
          </p:cNvPr>
          <p:cNvSpPr txBox="1"/>
          <p:nvPr/>
        </p:nvSpPr>
        <p:spPr>
          <a:xfrm>
            <a:off x="4571988" y="1265488"/>
            <a:ext cx="4572012" cy="361637"/>
          </a:xfrm>
          <a:prstGeom prst="rect">
            <a:avLst/>
          </a:prstGeom>
          <a:solidFill>
            <a:schemeClr val="bg1"/>
          </a:solidFill>
        </p:spPr>
        <p:txBody>
          <a:bodyPr wrap="square" rtlCol="0">
            <a:spAutoFit/>
          </a:bodyPr>
          <a:lstStyle/>
          <a:p>
            <a:pPr marR="0" algn="ctr" defTabSz="914400" eaLnBrk="1" fontAlgn="auto" latinLnBrk="0" hangingPunct="1">
              <a:lnSpc>
                <a:spcPct val="100000"/>
              </a:lnSpc>
              <a:spcBef>
                <a:spcPts val="0"/>
              </a:spcBef>
              <a:spcAft>
                <a:spcPts val="0"/>
              </a:spcAft>
              <a:buClrTx/>
              <a:buSzTx/>
            </a:pPr>
            <a:r>
              <a:rPr lang="en-US" sz="1050" spc="300" dirty="0">
                <a:ea typeface="Helvetica Neue Light" charset="0"/>
                <a:cs typeface="Helvetica Neue Light" charset="0"/>
              </a:rPr>
              <a:t>REASON FOR </a:t>
            </a:r>
            <a:r>
              <a:rPr lang="en-US" sz="1050" spc="300" dirty="0">
                <a:solidFill>
                  <a:srgbClr val="C00000"/>
                </a:solidFill>
                <a:ea typeface="Helvetica Neue Light" charset="0"/>
                <a:cs typeface="Helvetica Neue Light" charset="0"/>
              </a:rPr>
              <a:t>LEAST FAVORITE</a:t>
            </a:r>
          </a:p>
          <a:p>
            <a:pPr algn="ctr" defTabSz="914400"/>
            <a:r>
              <a:rPr lang="en-US" sz="700" spc="300" dirty="0">
                <a:ea typeface="Helvetica Neue Light" charset="0"/>
                <a:cs typeface="Helvetica Neue Light" charset="0"/>
              </a:rPr>
              <a:t>Test - 163</a:t>
            </a:r>
            <a:endParaRPr lang="en-US" sz="700" dirty="0">
              <a:ea typeface="Helvetica Neue Light" charset="0"/>
              <a:cs typeface="Helvetica Neue Light" charset="0"/>
            </a:endParaRPr>
          </a:p>
        </p:txBody>
      </p:sp>
      <p:pic>
        <p:nvPicPr>
          <p:cNvPr id="15" name="Picture 14">
            <a:extLst>
              <a:ext uri="{FF2B5EF4-FFF2-40B4-BE49-F238E27FC236}">
                <a16:creationId xmlns:a16="http://schemas.microsoft.com/office/drawing/2014/main" id="{4EA89EFE-08AE-39A9-A0B3-C329CA21D213}"/>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37900" b="50400" l="70100" r="83900">
                        <a14:foregroundMark x1="70100" y1="43500" x2="70900" y2="46600"/>
                        <a14:foregroundMark x1="83000" y1="39900" x2="83100" y2="39700"/>
                        <a14:foregroundMark x1="83100" y1="39700" x2="83300" y2="41900"/>
                        <a14:foregroundMark x1="83600" y1="39500" x2="83600" y2="41400"/>
                        <a14:foregroundMark x1="83900" y1="41400" x2="82000" y2="42500"/>
                        <a14:foregroundMark x1="72800" y1="49600" x2="79700" y2="49800"/>
                        <a14:foregroundMark x1="73700" y1="50400" x2="78800" y2="50200"/>
                      </a14:backgroundRemoval>
                    </a14:imgEffect>
                  </a14:imgLayer>
                </a14:imgProps>
              </a:ext>
            </a:extLst>
          </a:blip>
          <a:srcRect l="69059" t="37492" r="14902" b="48719"/>
          <a:stretch/>
        </p:blipFill>
        <p:spPr>
          <a:xfrm>
            <a:off x="1731711" y="2554678"/>
            <a:ext cx="239846" cy="206202"/>
          </a:xfrm>
          <a:prstGeom prst="rect">
            <a:avLst/>
          </a:prstGeom>
        </p:spPr>
      </p:pic>
      <p:pic>
        <p:nvPicPr>
          <p:cNvPr id="17" name="Picture 16" descr="A pile of food&#10;&#10;Description automatically generated">
            <a:extLst>
              <a:ext uri="{FF2B5EF4-FFF2-40B4-BE49-F238E27FC236}">
                <a16:creationId xmlns:a16="http://schemas.microsoft.com/office/drawing/2014/main" id="{EECD2ABF-EBDD-B9D2-1FEF-9A8258F4FEE9}"/>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42527" b="51563" l="50417" r="71458">
                        <a14:foregroundMark x1="50417" y1="46196" x2="50417" y2="49049"/>
                        <a14:foregroundMark x1="71146" y1="46943" x2="71250" y2="48709"/>
                        <a14:foregroundMark x1="71406" y1="46196" x2="71510" y2="48913"/>
                        <a14:foregroundMark x1="57344" y1="51359" x2="59010" y2="51563"/>
                      </a14:backgroundRemoval>
                    </a14:imgEffect>
                  </a14:imgLayer>
                </a14:imgProps>
              </a:ext>
            </a:extLst>
          </a:blip>
          <a:srcRect l="49658" t="41918" r="27628" b="47557"/>
          <a:stretch/>
        </p:blipFill>
        <p:spPr>
          <a:xfrm>
            <a:off x="1706038" y="4400626"/>
            <a:ext cx="325706" cy="115706"/>
          </a:xfrm>
          <a:prstGeom prst="rect">
            <a:avLst/>
          </a:prstGeom>
        </p:spPr>
      </p:pic>
      <p:pic>
        <p:nvPicPr>
          <p:cNvPr id="21" name="Picture 20">
            <a:extLst>
              <a:ext uri="{FF2B5EF4-FFF2-40B4-BE49-F238E27FC236}">
                <a16:creationId xmlns:a16="http://schemas.microsoft.com/office/drawing/2014/main" id="{DD51048A-5195-E6CD-360A-3C9D0D74F950}"/>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37900" b="50400" l="70100" r="83900">
                        <a14:foregroundMark x1="70100" y1="43500" x2="70900" y2="46600"/>
                        <a14:foregroundMark x1="83000" y1="39900" x2="83100" y2="39700"/>
                        <a14:foregroundMark x1="83100" y1="39700" x2="83300" y2="41900"/>
                        <a14:foregroundMark x1="83600" y1="39500" x2="83600" y2="41400"/>
                        <a14:foregroundMark x1="83900" y1="41400" x2="82000" y2="42500"/>
                        <a14:foregroundMark x1="72800" y1="49600" x2="79700" y2="49800"/>
                        <a14:foregroundMark x1="73700" y1="50400" x2="78800" y2="50200"/>
                      </a14:backgroundRemoval>
                    </a14:imgEffect>
                  </a14:imgLayer>
                </a14:imgProps>
              </a:ext>
            </a:extLst>
          </a:blip>
          <a:srcRect l="69059" t="37492" r="14902" b="48719"/>
          <a:stretch/>
        </p:blipFill>
        <p:spPr>
          <a:xfrm>
            <a:off x="6319453" y="4407844"/>
            <a:ext cx="239846" cy="206202"/>
          </a:xfrm>
          <a:prstGeom prst="rect">
            <a:avLst/>
          </a:prstGeom>
        </p:spPr>
      </p:pic>
      <p:pic>
        <p:nvPicPr>
          <p:cNvPr id="23" name="Picture 22" descr="A pile of food&#10;&#10;Description automatically generated">
            <a:extLst>
              <a:ext uri="{FF2B5EF4-FFF2-40B4-BE49-F238E27FC236}">
                <a16:creationId xmlns:a16="http://schemas.microsoft.com/office/drawing/2014/main" id="{1E229A27-C3EF-DC8B-7BD5-9B0E23533A93}"/>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42527" b="51563" l="50417" r="71458">
                        <a14:foregroundMark x1="50417" y1="46196" x2="50417" y2="49049"/>
                        <a14:foregroundMark x1="71146" y1="46943" x2="71250" y2="48709"/>
                        <a14:foregroundMark x1="71406" y1="46196" x2="71510" y2="48913"/>
                        <a14:foregroundMark x1="57344" y1="51359" x2="59010" y2="51563"/>
                      </a14:backgroundRemoval>
                    </a14:imgEffect>
                  </a14:imgLayer>
                </a14:imgProps>
              </a:ext>
            </a:extLst>
          </a:blip>
          <a:srcRect l="49658" t="41918" r="27628" b="47557"/>
          <a:stretch/>
        </p:blipFill>
        <p:spPr>
          <a:xfrm>
            <a:off x="6259018" y="3481228"/>
            <a:ext cx="325706" cy="115706"/>
          </a:xfrm>
          <a:prstGeom prst="rect">
            <a:avLst/>
          </a:prstGeom>
        </p:spPr>
      </p:pic>
      <p:sp>
        <p:nvSpPr>
          <p:cNvPr id="25" name="TextBox 24">
            <a:extLst>
              <a:ext uri="{FF2B5EF4-FFF2-40B4-BE49-F238E27FC236}">
                <a16:creationId xmlns:a16="http://schemas.microsoft.com/office/drawing/2014/main" id="{0D3B6469-47AD-F017-E608-281EF3445195}"/>
              </a:ext>
            </a:extLst>
          </p:cNvPr>
          <p:cNvSpPr txBox="1"/>
          <p:nvPr/>
        </p:nvSpPr>
        <p:spPr>
          <a:xfrm>
            <a:off x="495984" y="3750488"/>
            <a:ext cx="696024" cy="200055"/>
          </a:xfrm>
          <a:prstGeom prst="rect">
            <a:avLst/>
          </a:prstGeom>
          <a:noFill/>
        </p:spPr>
        <p:txBody>
          <a:bodyPr wrap="square" rtlCol="0" anchor="ctr">
            <a:spAutoFit/>
          </a:bodyPr>
          <a:lstStyle/>
          <a:p>
            <a:pPr marR="0" algn="r" defTabSz="914400" eaLnBrk="1" fontAlgn="auto" latinLnBrk="0" hangingPunct="1">
              <a:lnSpc>
                <a:spcPct val="100000"/>
              </a:lnSpc>
              <a:spcBef>
                <a:spcPts val="0"/>
              </a:spcBef>
              <a:spcAft>
                <a:spcPts val="0"/>
              </a:spcAft>
              <a:buClrTx/>
              <a:buSzTx/>
            </a:pPr>
            <a:r>
              <a:rPr lang="en-US" sz="700" b="1" dirty="0">
                <a:ea typeface="Helvetica Neue Light" charset="0"/>
                <a:cs typeface="Helvetica Neue Light" charset="0"/>
              </a:rPr>
              <a:t>BREADSTICK</a:t>
            </a:r>
          </a:p>
        </p:txBody>
      </p:sp>
      <p:sp>
        <p:nvSpPr>
          <p:cNvPr id="26" name="TextBox 25">
            <a:extLst>
              <a:ext uri="{FF2B5EF4-FFF2-40B4-BE49-F238E27FC236}">
                <a16:creationId xmlns:a16="http://schemas.microsoft.com/office/drawing/2014/main" id="{91B70B18-9353-5890-6271-85395F39F42B}"/>
              </a:ext>
            </a:extLst>
          </p:cNvPr>
          <p:cNvSpPr txBox="1"/>
          <p:nvPr/>
        </p:nvSpPr>
        <p:spPr>
          <a:xfrm>
            <a:off x="417563" y="2544847"/>
            <a:ext cx="712053" cy="200055"/>
          </a:xfrm>
          <a:prstGeom prst="rect">
            <a:avLst/>
          </a:prstGeom>
          <a:noFill/>
        </p:spPr>
        <p:txBody>
          <a:bodyPr wrap="square" rtlCol="0" anchor="ctr">
            <a:spAutoFit/>
          </a:bodyPr>
          <a:lstStyle/>
          <a:p>
            <a:pPr marR="0" algn="r" defTabSz="914400" eaLnBrk="1" fontAlgn="auto" latinLnBrk="0" hangingPunct="1">
              <a:lnSpc>
                <a:spcPct val="100000"/>
              </a:lnSpc>
              <a:spcBef>
                <a:spcPts val="0"/>
              </a:spcBef>
              <a:spcAft>
                <a:spcPts val="0"/>
              </a:spcAft>
              <a:buClrTx/>
              <a:buSzTx/>
            </a:pPr>
            <a:r>
              <a:rPr lang="en-US" sz="700" b="1" dirty="0">
                <a:ea typeface="Helvetica Neue Light" charset="0"/>
                <a:cs typeface="Helvetica Neue Light" charset="0"/>
              </a:rPr>
              <a:t>RYE CHIP</a:t>
            </a:r>
          </a:p>
        </p:txBody>
      </p:sp>
      <p:sp>
        <p:nvSpPr>
          <p:cNvPr id="27" name="TextBox 26">
            <a:extLst>
              <a:ext uri="{FF2B5EF4-FFF2-40B4-BE49-F238E27FC236}">
                <a16:creationId xmlns:a16="http://schemas.microsoft.com/office/drawing/2014/main" id="{238D0B0D-2BEF-3DAD-8A75-91139E71A5B8}"/>
              </a:ext>
            </a:extLst>
          </p:cNvPr>
          <p:cNvSpPr txBox="1"/>
          <p:nvPr/>
        </p:nvSpPr>
        <p:spPr>
          <a:xfrm>
            <a:off x="238549" y="4351404"/>
            <a:ext cx="970873" cy="200055"/>
          </a:xfrm>
          <a:prstGeom prst="rect">
            <a:avLst/>
          </a:prstGeom>
          <a:noFill/>
        </p:spPr>
        <p:txBody>
          <a:bodyPr wrap="square" rtlCol="0" anchor="ctr">
            <a:spAutoFit/>
          </a:bodyPr>
          <a:lstStyle/>
          <a:p>
            <a:pPr marR="0" algn="r" defTabSz="914400" eaLnBrk="1" fontAlgn="auto" latinLnBrk="0" hangingPunct="1">
              <a:lnSpc>
                <a:spcPct val="100000"/>
              </a:lnSpc>
              <a:spcBef>
                <a:spcPts val="0"/>
              </a:spcBef>
              <a:spcAft>
                <a:spcPts val="0"/>
              </a:spcAft>
              <a:buClrTx/>
              <a:buSzTx/>
            </a:pPr>
            <a:r>
              <a:rPr lang="en-US" sz="700" b="1" dirty="0">
                <a:ea typeface="Helvetica Neue Light" charset="0"/>
                <a:cs typeface="Helvetica Neue Light" charset="0"/>
              </a:rPr>
              <a:t>BREAD SQUIGGLE</a:t>
            </a:r>
          </a:p>
        </p:txBody>
      </p:sp>
      <p:sp>
        <p:nvSpPr>
          <p:cNvPr id="28" name="TextBox 27">
            <a:extLst>
              <a:ext uri="{FF2B5EF4-FFF2-40B4-BE49-F238E27FC236}">
                <a16:creationId xmlns:a16="http://schemas.microsoft.com/office/drawing/2014/main" id="{0A138332-5D27-0D27-943F-9A659773A2E3}"/>
              </a:ext>
            </a:extLst>
          </p:cNvPr>
          <p:cNvSpPr txBox="1"/>
          <p:nvPr/>
        </p:nvSpPr>
        <p:spPr>
          <a:xfrm>
            <a:off x="34617" y="4570000"/>
            <a:ext cx="1165491" cy="200055"/>
          </a:xfrm>
          <a:prstGeom prst="rect">
            <a:avLst/>
          </a:prstGeom>
          <a:noFill/>
        </p:spPr>
        <p:txBody>
          <a:bodyPr wrap="square" rtlCol="0" anchor="ctr">
            <a:spAutoFit/>
          </a:bodyPr>
          <a:lstStyle/>
          <a:p>
            <a:pPr marR="0" algn="r" defTabSz="914400" eaLnBrk="1" fontAlgn="auto" latinLnBrk="0" hangingPunct="1">
              <a:lnSpc>
                <a:spcPct val="100000"/>
              </a:lnSpc>
              <a:spcBef>
                <a:spcPts val="0"/>
              </a:spcBef>
              <a:spcAft>
                <a:spcPts val="0"/>
              </a:spcAft>
              <a:buClrTx/>
              <a:buSzTx/>
            </a:pPr>
            <a:r>
              <a:rPr lang="en-US" sz="700" b="1" dirty="0">
                <a:ea typeface="Helvetica Neue Light" charset="0"/>
                <a:cs typeface="Helvetica Neue Light" charset="0"/>
              </a:rPr>
              <a:t>STICK PRETZEL</a:t>
            </a:r>
          </a:p>
        </p:txBody>
      </p:sp>
      <p:sp>
        <p:nvSpPr>
          <p:cNvPr id="36" name="Left Bracket 35">
            <a:extLst>
              <a:ext uri="{FF2B5EF4-FFF2-40B4-BE49-F238E27FC236}">
                <a16:creationId xmlns:a16="http://schemas.microsoft.com/office/drawing/2014/main" id="{1B5F9861-AC7E-ACBB-08E2-0C306E7DEF37}"/>
              </a:ext>
            </a:extLst>
          </p:cNvPr>
          <p:cNvSpPr/>
          <p:nvPr/>
        </p:nvSpPr>
        <p:spPr>
          <a:xfrm>
            <a:off x="2047442" y="1665225"/>
            <a:ext cx="45719" cy="1979624"/>
          </a:xfrm>
          <a:prstGeom prst="leftBracket">
            <a:avLst>
              <a:gd name="adj" fmla="val 72001"/>
            </a:avLst>
          </a:prstGeom>
          <a:ln w="12700">
            <a:solidFill>
              <a:srgbClr val="006F33"/>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 name="Left Bracket 36">
            <a:extLst>
              <a:ext uri="{FF2B5EF4-FFF2-40B4-BE49-F238E27FC236}">
                <a16:creationId xmlns:a16="http://schemas.microsoft.com/office/drawing/2014/main" id="{A2D6AFED-5693-70D7-B4A5-B84B1A344405}"/>
              </a:ext>
            </a:extLst>
          </p:cNvPr>
          <p:cNvSpPr/>
          <p:nvPr/>
        </p:nvSpPr>
        <p:spPr>
          <a:xfrm>
            <a:off x="2047442" y="3660510"/>
            <a:ext cx="45719" cy="306167"/>
          </a:xfrm>
          <a:prstGeom prst="leftBracket">
            <a:avLst>
              <a:gd name="adj" fmla="val 72001"/>
            </a:avLst>
          </a:prstGeom>
          <a:ln w="12700">
            <a:solidFill>
              <a:srgbClr val="006F33">
                <a:alpha val="89804"/>
              </a:srgb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Left Bracket 37">
            <a:extLst>
              <a:ext uri="{FF2B5EF4-FFF2-40B4-BE49-F238E27FC236}">
                <a16:creationId xmlns:a16="http://schemas.microsoft.com/office/drawing/2014/main" id="{AF935D1A-764F-1676-2099-5319A427753B}"/>
              </a:ext>
            </a:extLst>
          </p:cNvPr>
          <p:cNvSpPr/>
          <p:nvPr/>
        </p:nvSpPr>
        <p:spPr>
          <a:xfrm>
            <a:off x="2064028" y="3981467"/>
            <a:ext cx="45719" cy="344031"/>
          </a:xfrm>
          <a:prstGeom prst="leftBracket">
            <a:avLst>
              <a:gd name="adj" fmla="val 72001"/>
            </a:avLst>
          </a:prstGeom>
          <a:ln w="12700">
            <a:solidFill>
              <a:srgbClr val="006F33">
                <a:alpha val="80000"/>
              </a:srgb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Left Bracket 38">
            <a:extLst>
              <a:ext uri="{FF2B5EF4-FFF2-40B4-BE49-F238E27FC236}">
                <a16:creationId xmlns:a16="http://schemas.microsoft.com/office/drawing/2014/main" id="{D2456716-F0AB-1DDA-BA40-6BB061EDCFD8}"/>
              </a:ext>
            </a:extLst>
          </p:cNvPr>
          <p:cNvSpPr/>
          <p:nvPr/>
        </p:nvSpPr>
        <p:spPr>
          <a:xfrm>
            <a:off x="2064167" y="4340288"/>
            <a:ext cx="45719" cy="226832"/>
          </a:xfrm>
          <a:prstGeom prst="leftBracket">
            <a:avLst>
              <a:gd name="adj" fmla="val 72001"/>
            </a:avLst>
          </a:prstGeom>
          <a:ln w="12700">
            <a:solidFill>
              <a:srgbClr val="006F33">
                <a:alpha val="60000"/>
              </a:srgb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Left Bracket 39">
            <a:extLst>
              <a:ext uri="{FF2B5EF4-FFF2-40B4-BE49-F238E27FC236}">
                <a16:creationId xmlns:a16="http://schemas.microsoft.com/office/drawing/2014/main" id="{C0899B01-5BDD-1814-F119-4CB98AD7306D}"/>
              </a:ext>
            </a:extLst>
          </p:cNvPr>
          <p:cNvSpPr/>
          <p:nvPr/>
        </p:nvSpPr>
        <p:spPr>
          <a:xfrm>
            <a:off x="2064221" y="4584789"/>
            <a:ext cx="45719" cy="131321"/>
          </a:xfrm>
          <a:prstGeom prst="leftBracket">
            <a:avLst>
              <a:gd name="adj" fmla="val 72001"/>
            </a:avLst>
          </a:prstGeom>
          <a:ln w="12700">
            <a:solidFill>
              <a:srgbClr val="006F33">
                <a:alpha val="40000"/>
              </a:srgb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TextBox 41">
            <a:extLst>
              <a:ext uri="{FF2B5EF4-FFF2-40B4-BE49-F238E27FC236}">
                <a16:creationId xmlns:a16="http://schemas.microsoft.com/office/drawing/2014/main" id="{AFC10B42-7BBC-E671-2D75-91DCB2801618}"/>
              </a:ext>
            </a:extLst>
          </p:cNvPr>
          <p:cNvSpPr txBox="1"/>
          <p:nvPr/>
        </p:nvSpPr>
        <p:spPr>
          <a:xfrm>
            <a:off x="5129581" y="4412217"/>
            <a:ext cx="570990" cy="200055"/>
          </a:xfrm>
          <a:prstGeom prst="rect">
            <a:avLst/>
          </a:prstGeom>
          <a:noFill/>
        </p:spPr>
        <p:txBody>
          <a:bodyPr wrap="none" rtlCol="0" anchor="ctr">
            <a:spAutoFit/>
          </a:bodyPr>
          <a:lstStyle/>
          <a:p>
            <a:pPr marR="0" algn="r" defTabSz="914400" eaLnBrk="1" fontAlgn="auto" latinLnBrk="0" hangingPunct="1">
              <a:lnSpc>
                <a:spcPct val="100000"/>
              </a:lnSpc>
              <a:spcBef>
                <a:spcPts val="0"/>
              </a:spcBef>
              <a:spcAft>
                <a:spcPts val="0"/>
              </a:spcAft>
              <a:buClrTx/>
              <a:buSzTx/>
            </a:pPr>
            <a:r>
              <a:rPr lang="en-US" sz="700" b="1" dirty="0">
                <a:ea typeface="Helvetica Neue Light" charset="0"/>
                <a:cs typeface="Helvetica Neue Light" charset="0"/>
              </a:rPr>
              <a:t>RYE CHIP</a:t>
            </a:r>
          </a:p>
        </p:txBody>
      </p:sp>
      <p:sp>
        <p:nvSpPr>
          <p:cNvPr id="44" name="TextBox 43">
            <a:extLst>
              <a:ext uri="{FF2B5EF4-FFF2-40B4-BE49-F238E27FC236}">
                <a16:creationId xmlns:a16="http://schemas.microsoft.com/office/drawing/2014/main" id="{17A89D05-C2F2-F46F-E1D2-0DC1761951F9}"/>
              </a:ext>
            </a:extLst>
          </p:cNvPr>
          <p:cNvSpPr txBox="1"/>
          <p:nvPr/>
        </p:nvSpPr>
        <p:spPr>
          <a:xfrm>
            <a:off x="5021116" y="3963712"/>
            <a:ext cx="699230" cy="200055"/>
          </a:xfrm>
          <a:prstGeom prst="rect">
            <a:avLst/>
          </a:prstGeom>
          <a:noFill/>
        </p:spPr>
        <p:txBody>
          <a:bodyPr wrap="none" rtlCol="0" anchor="ctr">
            <a:spAutoFit/>
          </a:bodyPr>
          <a:lstStyle/>
          <a:p>
            <a:pPr marR="0" algn="r" defTabSz="914400" eaLnBrk="1" fontAlgn="auto" latinLnBrk="0" hangingPunct="1">
              <a:lnSpc>
                <a:spcPct val="100000"/>
              </a:lnSpc>
              <a:spcBef>
                <a:spcPts val="0"/>
              </a:spcBef>
              <a:spcAft>
                <a:spcPts val="0"/>
              </a:spcAft>
              <a:buClrTx/>
              <a:buSzTx/>
            </a:pPr>
            <a:r>
              <a:rPr lang="en-US" sz="700" b="1" dirty="0">
                <a:ea typeface="Helvetica Neue Light" charset="0"/>
                <a:cs typeface="Helvetica Neue Light" charset="0"/>
              </a:rPr>
              <a:t>BREADSTICK</a:t>
            </a:r>
          </a:p>
        </p:txBody>
      </p:sp>
      <p:sp>
        <p:nvSpPr>
          <p:cNvPr id="45" name="TextBox 44">
            <a:extLst>
              <a:ext uri="{FF2B5EF4-FFF2-40B4-BE49-F238E27FC236}">
                <a16:creationId xmlns:a16="http://schemas.microsoft.com/office/drawing/2014/main" id="{B1412A60-3A47-E91C-2147-2C65C442E657}"/>
              </a:ext>
            </a:extLst>
          </p:cNvPr>
          <p:cNvSpPr txBox="1"/>
          <p:nvPr/>
        </p:nvSpPr>
        <p:spPr>
          <a:xfrm>
            <a:off x="4577770" y="1977369"/>
            <a:ext cx="1172312" cy="200055"/>
          </a:xfrm>
          <a:prstGeom prst="rect">
            <a:avLst/>
          </a:prstGeom>
          <a:noFill/>
        </p:spPr>
        <p:txBody>
          <a:bodyPr wrap="square" rtlCol="0" anchor="ctr">
            <a:spAutoFit/>
          </a:bodyPr>
          <a:lstStyle/>
          <a:p>
            <a:pPr marR="0" algn="r" defTabSz="914400" eaLnBrk="1" fontAlgn="auto" latinLnBrk="0" hangingPunct="1">
              <a:lnSpc>
                <a:spcPct val="100000"/>
              </a:lnSpc>
              <a:spcBef>
                <a:spcPts val="0"/>
              </a:spcBef>
              <a:spcAft>
                <a:spcPts val="0"/>
              </a:spcAft>
              <a:buClrTx/>
              <a:buSzTx/>
            </a:pPr>
            <a:r>
              <a:rPr lang="en-US" sz="700" b="1" dirty="0">
                <a:ea typeface="Helvetica Neue Light" charset="0"/>
                <a:cs typeface="Helvetica Neue Light" charset="0"/>
              </a:rPr>
              <a:t>PRETZEL</a:t>
            </a:r>
          </a:p>
        </p:txBody>
      </p:sp>
      <p:sp>
        <p:nvSpPr>
          <p:cNvPr id="46" name="TextBox 45">
            <a:extLst>
              <a:ext uri="{FF2B5EF4-FFF2-40B4-BE49-F238E27FC236}">
                <a16:creationId xmlns:a16="http://schemas.microsoft.com/office/drawing/2014/main" id="{C99E6C40-A172-FD83-82FA-F4D92FC9B189}"/>
              </a:ext>
            </a:extLst>
          </p:cNvPr>
          <p:cNvSpPr txBox="1"/>
          <p:nvPr/>
        </p:nvSpPr>
        <p:spPr>
          <a:xfrm>
            <a:off x="4807275" y="3442882"/>
            <a:ext cx="930063" cy="200055"/>
          </a:xfrm>
          <a:prstGeom prst="rect">
            <a:avLst/>
          </a:prstGeom>
          <a:noFill/>
        </p:spPr>
        <p:txBody>
          <a:bodyPr wrap="none" rtlCol="0" anchor="ctr">
            <a:spAutoFit/>
          </a:bodyPr>
          <a:lstStyle/>
          <a:p>
            <a:pPr marR="0" algn="r" defTabSz="914400" eaLnBrk="1" fontAlgn="auto" latinLnBrk="0" hangingPunct="1">
              <a:lnSpc>
                <a:spcPct val="100000"/>
              </a:lnSpc>
              <a:spcBef>
                <a:spcPts val="0"/>
              </a:spcBef>
              <a:spcAft>
                <a:spcPts val="0"/>
              </a:spcAft>
              <a:buClrTx/>
              <a:buSzTx/>
            </a:pPr>
            <a:r>
              <a:rPr lang="en-US" sz="700" b="1" dirty="0">
                <a:ea typeface="Helvetica Neue Light" charset="0"/>
                <a:cs typeface="Helvetica Neue Light" charset="0"/>
              </a:rPr>
              <a:t>BREAD SQUIGGLE</a:t>
            </a:r>
          </a:p>
        </p:txBody>
      </p:sp>
      <p:sp>
        <p:nvSpPr>
          <p:cNvPr id="47" name="TextBox 46">
            <a:extLst>
              <a:ext uri="{FF2B5EF4-FFF2-40B4-BE49-F238E27FC236}">
                <a16:creationId xmlns:a16="http://schemas.microsoft.com/office/drawing/2014/main" id="{0FF66D53-EA25-1D58-8361-2D2769EAE830}"/>
              </a:ext>
            </a:extLst>
          </p:cNvPr>
          <p:cNvSpPr txBox="1"/>
          <p:nvPr/>
        </p:nvSpPr>
        <p:spPr>
          <a:xfrm>
            <a:off x="4985128" y="2818329"/>
            <a:ext cx="764954" cy="200055"/>
          </a:xfrm>
          <a:prstGeom prst="rect">
            <a:avLst/>
          </a:prstGeom>
          <a:noFill/>
        </p:spPr>
        <p:txBody>
          <a:bodyPr wrap="none" rtlCol="0" anchor="ctr">
            <a:spAutoFit/>
          </a:bodyPr>
          <a:lstStyle/>
          <a:p>
            <a:pPr marR="0" algn="r" defTabSz="914400" eaLnBrk="1" fontAlgn="auto" latinLnBrk="0" hangingPunct="1">
              <a:lnSpc>
                <a:spcPct val="100000"/>
              </a:lnSpc>
              <a:spcBef>
                <a:spcPts val="0"/>
              </a:spcBef>
              <a:spcAft>
                <a:spcPts val="0"/>
              </a:spcAft>
              <a:buClrTx/>
              <a:buSzTx/>
            </a:pPr>
            <a:r>
              <a:rPr lang="en-US" sz="700" b="1" dirty="0">
                <a:ea typeface="Helvetica Neue Light" charset="0"/>
                <a:cs typeface="Helvetica Neue Light" charset="0"/>
              </a:rPr>
              <a:t>STICK PRETZEL</a:t>
            </a:r>
          </a:p>
        </p:txBody>
      </p:sp>
      <p:cxnSp>
        <p:nvCxnSpPr>
          <p:cNvPr id="60" name="Straight Connector 59">
            <a:extLst>
              <a:ext uri="{FF2B5EF4-FFF2-40B4-BE49-F238E27FC236}">
                <a16:creationId xmlns:a16="http://schemas.microsoft.com/office/drawing/2014/main" id="{994C1B8E-76A0-6A60-6B7A-E5649B4A64C8}"/>
              </a:ext>
            </a:extLst>
          </p:cNvPr>
          <p:cNvCxnSpPr>
            <a:cxnSpLocks/>
          </p:cNvCxnSpPr>
          <p:nvPr/>
        </p:nvCxnSpPr>
        <p:spPr>
          <a:xfrm flipH="1" flipV="1">
            <a:off x="4572000" y="1598665"/>
            <a:ext cx="0" cy="3108960"/>
          </a:xfrm>
          <a:prstGeom prst="line">
            <a:avLst/>
          </a:prstGeom>
          <a:ln>
            <a:solidFill>
              <a:srgbClr val="DAD9D9"/>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8A332EE8-9246-3C1B-47D8-558FEC1209EE}"/>
              </a:ext>
            </a:extLst>
          </p:cNvPr>
          <p:cNvSpPr txBox="1"/>
          <p:nvPr/>
        </p:nvSpPr>
        <p:spPr>
          <a:xfrm>
            <a:off x="495984" y="4072508"/>
            <a:ext cx="696024" cy="200055"/>
          </a:xfrm>
          <a:prstGeom prst="rect">
            <a:avLst/>
          </a:prstGeom>
          <a:noFill/>
        </p:spPr>
        <p:txBody>
          <a:bodyPr wrap="square" rtlCol="0" anchor="ctr">
            <a:spAutoFit/>
          </a:bodyPr>
          <a:lstStyle/>
          <a:p>
            <a:pPr marR="0" algn="r" defTabSz="914400" eaLnBrk="1" fontAlgn="auto" latinLnBrk="0" hangingPunct="1">
              <a:lnSpc>
                <a:spcPct val="100000"/>
              </a:lnSpc>
              <a:spcBef>
                <a:spcPts val="0"/>
              </a:spcBef>
              <a:spcAft>
                <a:spcPts val="0"/>
              </a:spcAft>
              <a:buClrTx/>
              <a:buSzTx/>
            </a:pPr>
            <a:r>
              <a:rPr lang="en-US" sz="700" b="1" dirty="0">
                <a:ea typeface="Helvetica Neue Light" charset="0"/>
                <a:cs typeface="Helvetica Neue Light" charset="0"/>
              </a:rPr>
              <a:t>PRETZEL</a:t>
            </a:r>
          </a:p>
        </p:txBody>
      </p:sp>
      <p:sp>
        <p:nvSpPr>
          <p:cNvPr id="48" name="Left Bracket 47">
            <a:extLst>
              <a:ext uri="{FF2B5EF4-FFF2-40B4-BE49-F238E27FC236}">
                <a16:creationId xmlns:a16="http://schemas.microsoft.com/office/drawing/2014/main" id="{9033B57E-6CDF-8E72-79EB-DF2877F6F705}"/>
              </a:ext>
            </a:extLst>
          </p:cNvPr>
          <p:cNvSpPr/>
          <p:nvPr/>
        </p:nvSpPr>
        <p:spPr>
          <a:xfrm>
            <a:off x="6621884" y="1638426"/>
            <a:ext cx="45719" cy="856443"/>
          </a:xfrm>
          <a:prstGeom prst="leftBracket">
            <a:avLst>
              <a:gd name="adj" fmla="val 72001"/>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Left Bracket 48">
            <a:extLst>
              <a:ext uri="{FF2B5EF4-FFF2-40B4-BE49-F238E27FC236}">
                <a16:creationId xmlns:a16="http://schemas.microsoft.com/office/drawing/2014/main" id="{71B99132-5131-9356-A048-8D748022BC02}"/>
              </a:ext>
            </a:extLst>
          </p:cNvPr>
          <p:cNvSpPr/>
          <p:nvPr/>
        </p:nvSpPr>
        <p:spPr>
          <a:xfrm>
            <a:off x="6630039" y="3250161"/>
            <a:ext cx="45719" cy="557997"/>
          </a:xfrm>
          <a:prstGeom prst="leftBracket">
            <a:avLst>
              <a:gd name="adj" fmla="val 72001"/>
            </a:avLst>
          </a:prstGeom>
          <a:ln w="12700">
            <a:solidFill>
              <a:srgbClr val="C00000">
                <a:alpha val="80000"/>
              </a:srgb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Left Bracket 49">
            <a:extLst>
              <a:ext uri="{FF2B5EF4-FFF2-40B4-BE49-F238E27FC236}">
                <a16:creationId xmlns:a16="http://schemas.microsoft.com/office/drawing/2014/main" id="{E9BA1C72-BA47-0782-9120-3F3D79118E08}"/>
              </a:ext>
            </a:extLst>
          </p:cNvPr>
          <p:cNvSpPr/>
          <p:nvPr/>
        </p:nvSpPr>
        <p:spPr>
          <a:xfrm>
            <a:off x="6630039" y="3817842"/>
            <a:ext cx="45719" cy="485049"/>
          </a:xfrm>
          <a:prstGeom prst="leftBracket">
            <a:avLst>
              <a:gd name="adj" fmla="val 72001"/>
            </a:avLst>
          </a:prstGeom>
          <a:ln w="12700">
            <a:solidFill>
              <a:srgbClr val="C10000">
                <a:alpha val="60000"/>
              </a:srgb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Left Bracket 50">
            <a:extLst>
              <a:ext uri="{FF2B5EF4-FFF2-40B4-BE49-F238E27FC236}">
                <a16:creationId xmlns:a16="http://schemas.microsoft.com/office/drawing/2014/main" id="{587CDE8D-61AD-F71B-3466-991F6528115F}"/>
              </a:ext>
            </a:extLst>
          </p:cNvPr>
          <p:cNvSpPr/>
          <p:nvPr/>
        </p:nvSpPr>
        <p:spPr>
          <a:xfrm>
            <a:off x="6630039" y="4318902"/>
            <a:ext cx="45719" cy="381000"/>
          </a:xfrm>
          <a:prstGeom prst="leftBracket">
            <a:avLst>
              <a:gd name="adj" fmla="val 72001"/>
            </a:avLst>
          </a:prstGeom>
          <a:ln w="12700">
            <a:solidFill>
              <a:srgbClr val="C00000">
                <a:alpha val="40000"/>
              </a:srgb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Left Bracket 66">
            <a:extLst>
              <a:ext uri="{FF2B5EF4-FFF2-40B4-BE49-F238E27FC236}">
                <a16:creationId xmlns:a16="http://schemas.microsoft.com/office/drawing/2014/main" id="{72D955CC-8526-A065-AE66-81F4618863B1}"/>
              </a:ext>
            </a:extLst>
          </p:cNvPr>
          <p:cNvSpPr/>
          <p:nvPr/>
        </p:nvSpPr>
        <p:spPr>
          <a:xfrm>
            <a:off x="6630039" y="2494870"/>
            <a:ext cx="45719" cy="743989"/>
          </a:xfrm>
          <a:prstGeom prst="leftBracket">
            <a:avLst>
              <a:gd name="adj" fmla="val 72001"/>
            </a:avLst>
          </a:prstGeom>
          <a:ln w="12700">
            <a:solidFill>
              <a:srgbClr val="C00000">
                <a:alpha val="89804"/>
              </a:srgb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69" name="Table 68">
            <a:extLst>
              <a:ext uri="{FF2B5EF4-FFF2-40B4-BE49-F238E27FC236}">
                <a16:creationId xmlns:a16="http://schemas.microsoft.com/office/drawing/2014/main" id="{583DC3E6-A26F-EEA9-CB36-4745E6778CE1}"/>
              </a:ext>
            </a:extLst>
          </p:cNvPr>
          <p:cNvGraphicFramePr>
            <a:graphicFrameLocks noGrp="1"/>
          </p:cNvGraphicFramePr>
          <p:nvPr/>
        </p:nvGraphicFramePr>
        <p:xfrm>
          <a:off x="6667603" y="4274338"/>
          <a:ext cx="2433939" cy="289560"/>
        </p:xfrm>
        <a:graphic>
          <a:graphicData uri="http://schemas.openxmlformats.org/drawingml/2006/table">
            <a:tbl>
              <a:tblPr firstRow="1" bandRow="1">
                <a:tableStyleId>{5C22544A-7EE6-4342-B048-85BDC9FD1C3A}</a:tableStyleId>
              </a:tblPr>
              <a:tblGrid>
                <a:gridCol w="2433939">
                  <a:extLst>
                    <a:ext uri="{9D8B030D-6E8A-4147-A177-3AD203B41FA5}">
                      <a16:colId xmlns:a16="http://schemas.microsoft.com/office/drawing/2014/main" val="2343233574"/>
                    </a:ext>
                  </a:extLst>
                </a:gridCol>
              </a:tblGrid>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303030"/>
                          </a:solidFill>
                          <a:effectLst/>
                          <a:uLnTx/>
                          <a:uFillTx/>
                          <a:latin typeface="+mn-lt"/>
                          <a:ea typeface="+mn-ea"/>
                          <a:cs typeface="+mn-cs"/>
                        </a:rPr>
                        <a:t>“Not my favorite flavor </a:t>
                      </a:r>
                      <a:r>
                        <a:rPr kumimoji="0" lang="en-US" sz="650" b="1" i="0" u="none" strike="noStrike" kern="1200" cap="none" spc="0" normalizeH="0" baseline="0" noProof="0" dirty="0">
                          <a:ln>
                            <a:noFill/>
                          </a:ln>
                          <a:solidFill>
                            <a:srgbClr val="303030"/>
                          </a:solidFill>
                          <a:effectLst/>
                          <a:uLnTx/>
                          <a:uFillTx/>
                          <a:latin typeface="+mn-lt"/>
                          <a:ea typeface="+mn-ea"/>
                          <a:cs typeface="+mn-cs"/>
                        </a:rPr>
                        <a:t>very large </a:t>
                      </a:r>
                      <a:r>
                        <a:rPr kumimoji="0" lang="en-US" sz="650" b="0" i="0" u="none" strike="noStrike" kern="1200" cap="none" spc="0" normalizeH="0" baseline="0" noProof="0" dirty="0">
                          <a:ln>
                            <a:noFill/>
                          </a:ln>
                          <a:solidFill>
                            <a:srgbClr val="303030"/>
                          </a:solidFill>
                          <a:effectLst/>
                          <a:uLnTx/>
                          <a:uFillTx/>
                          <a:latin typeface="+mn-lt"/>
                          <a:ea typeface="+mn-ea"/>
                          <a:cs typeface="+mn-cs"/>
                        </a:rPr>
                        <a:t>sometimes </a:t>
                      </a:r>
                      <a:r>
                        <a:rPr kumimoji="0" lang="en-US" sz="650" b="1" i="0" u="none" strike="noStrike" kern="1200" cap="none" spc="0" normalizeH="0" baseline="0" noProof="0" dirty="0">
                          <a:ln>
                            <a:noFill/>
                          </a:ln>
                          <a:solidFill>
                            <a:srgbClr val="303030"/>
                          </a:solidFill>
                          <a:effectLst/>
                          <a:uLnTx/>
                          <a:uFillTx/>
                          <a:latin typeface="+mn-lt"/>
                          <a:ea typeface="+mn-ea"/>
                          <a:cs typeface="+mn-cs"/>
                        </a:rPr>
                        <a:t>hard texture, too big</a:t>
                      </a:r>
                      <a:r>
                        <a:rPr kumimoji="0" lang="en-US" sz="650" b="0" i="0" u="none" strike="noStrike" kern="1200" cap="none" spc="0" normalizeH="0" baseline="0" noProof="0" dirty="0">
                          <a:ln>
                            <a:noFill/>
                          </a:ln>
                          <a:solidFill>
                            <a:srgbClr val="303030"/>
                          </a:solidFill>
                          <a:effectLst/>
                          <a:uLnTx/>
                          <a:uFillTx/>
                          <a:latin typeface="+mn-lt"/>
                          <a:ea typeface="+mn-ea"/>
                          <a:cs typeface="+mn-cs"/>
                        </a:rPr>
                        <a:t>”</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3760913"/>
                  </a:ext>
                </a:extLst>
              </a:tr>
            </a:tbl>
          </a:graphicData>
        </a:graphic>
      </p:graphicFrame>
      <p:pic>
        <p:nvPicPr>
          <p:cNvPr id="68" name="Picture 67" descr="A pretzel with a hole in the middle&#10;&#10;Description automatically generated with low confidence">
            <a:extLst>
              <a:ext uri="{FF2B5EF4-FFF2-40B4-BE49-F238E27FC236}">
                <a16:creationId xmlns:a16="http://schemas.microsoft.com/office/drawing/2014/main" id="{4D1E973E-A978-2B70-A923-28BD60DF075B}"/>
              </a:ext>
            </a:extLst>
          </p:cNvPr>
          <p:cNvPicPr>
            <a:picLocks noChangeAspect="1"/>
          </p:cNvPicPr>
          <p:nvPr/>
        </p:nvPicPr>
        <p:blipFill>
          <a:blip r:embed="rId9"/>
          <a:stretch>
            <a:fillRect/>
          </a:stretch>
        </p:blipFill>
        <p:spPr>
          <a:xfrm>
            <a:off x="1745600" y="4074583"/>
            <a:ext cx="252850" cy="209023"/>
          </a:xfrm>
          <a:prstGeom prst="rect">
            <a:avLst/>
          </a:prstGeom>
        </p:spPr>
      </p:pic>
      <p:pic>
        <p:nvPicPr>
          <p:cNvPr id="70" name="Picture 69" descr="A close up of a bread&#10;&#10;Description automatically generated with low confidence">
            <a:extLst>
              <a:ext uri="{FF2B5EF4-FFF2-40B4-BE49-F238E27FC236}">
                <a16:creationId xmlns:a16="http://schemas.microsoft.com/office/drawing/2014/main" id="{93B439C5-477E-009C-6C7E-C11D6250A298}"/>
              </a:ext>
            </a:extLst>
          </p:cNvPr>
          <p:cNvPicPr>
            <a:picLocks noChangeAspect="1"/>
          </p:cNvPicPr>
          <p:nvPr/>
        </p:nvPicPr>
        <p:blipFill>
          <a:blip r:embed="rId10"/>
          <a:stretch>
            <a:fillRect/>
          </a:stretch>
        </p:blipFill>
        <p:spPr>
          <a:xfrm rot="20828385">
            <a:off x="1727551" y="3740010"/>
            <a:ext cx="274775" cy="200511"/>
          </a:xfrm>
          <a:prstGeom prst="rect">
            <a:avLst/>
          </a:prstGeom>
        </p:spPr>
      </p:pic>
      <p:pic>
        <p:nvPicPr>
          <p:cNvPr id="71" name="Picture 70" descr="A close up of a pretzel&#10;&#10;Description automatically generated with medium confidence">
            <a:extLst>
              <a:ext uri="{FF2B5EF4-FFF2-40B4-BE49-F238E27FC236}">
                <a16:creationId xmlns:a16="http://schemas.microsoft.com/office/drawing/2014/main" id="{FFA42B19-8FAA-6C99-6539-3C4FB95F42C9}"/>
              </a:ext>
            </a:extLst>
          </p:cNvPr>
          <p:cNvPicPr>
            <a:picLocks noChangeAspect="1"/>
          </p:cNvPicPr>
          <p:nvPr/>
        </p:nvPicPr>
        <p:blipFill>
          <a:blip r:embed="rId11"/>
          <a:stretch>
            <a:fillRect/>
          </a:stretch>
        </p:blipFill>
        <p:spPr>
          <a:xfrm rot="17664340">
            <a:off x="1813483" y="4506952"/>
            <a:ext cx="138950" cy="342190"/>
          </a:xfrm>
          <a:prstGeom prst="rect">
            <a:avLst/>
          </a:prstGeom>
        </p:spPr>
      </p:pic>
      <p:pic>
        <p:nvPicPr>
          <p:cNvPr id="72" name="Picture 71" descr="A pretzel with a hole in the middle&#10;&#10;Description automatically generated with low confidence">
            <a:extLst>
              <a:ext uri="{FF2B5EF4-FFF2-40B4-BE49-F238E27FC236}">
                <a16:creationId xmlns:a16="http://schemas.microsoft.com/office/drawing/2014/main" id="{543E199B-5685-1B40-7ECC-0CE022C3F439}"/>
              </a:ext>
            </a:extLst>
          </p:cNvPr>
          <p:cNvPicPr>
            <a:picLocks noChangeAspect="1"/>
          </p:cNvPicPr>
          <p:nvPr/>
        </p:nvPicPr>
        <p:blipFill>
          <a:blip r:embed="rId9"/>
          <a:stretch>
            <a:fillRect/>
          </a:stretch>
        </p:blipFill>
        <p:spPr>
          <a:xfrm>
            <a:off x="6286701" y="1971173"/>
            <a:ext cx="252850" cy="209023"/>
          </a:xfrm>
          <a:prstGeom prst="rect">
            <a:avLst/>
          </a:prstGeom>
        </p:spPr>
      </p:pic>
      <p:pic>
        <p:nvPicPr>
          <p:cNvPr id="73" name="Picture 72" descr="A close up of a bread&#10;&#10;Description automatically generated with low confidence">
            <a:extLst>
              <a:ext uri="{FF2B5EF4-FFF2-40B4-BE49-F238E27FC236}">
                <a16:creationId xmlns:a16="http://schemas.microsoft.com/office/drawing/2014/main" id="{4EC50658-9687-8BF5-BB31-8AABD912029F}"/>
              </a:ext>
            </a:extLst>
          </p:cNvPr>
          <p:cNvPicPr>
            <a:picLocks noChangeAspect="1"/>
          </p:cNvPicPr>
          <p:nvPr/>
        </p:nvPicPr>
        <p:blipFill>
          <a:blip r:embed="rId10"/>
          <a:stretch>
            <a:fillRect/>
          </a:stretch>
        </p:blipFill>
        <p:spPr>
          <a:xfrm rot="20828385">
            <a:off x="6284372" y="3978606"/>
            <a:ext cx="274775" cy="200511"/>
          </a:xfrm>
          <a:prstGeom prst="rect">
            <a:avLst/>
          </a:prstGeom>
        </p:spPr>
      </p:pic>
      <p:pic>
        <p:nvPicPr>
          <p:cNvPr id="74" name="Picture 73" descr="A close up of a pretzel&#10;&#10;Description automatically generated with medium confidence">
            <a:extLst>
              <a:ext uri="{FF2B5EF4-FFF2-40B4-BE49-F238E27FC236}">
                <a16:creationId xmlns:a16="http://schemas.microsoft.com/office/drawing/2014/main" id="{D0547641-2D45-F51A-3BE8-A0D8EB53ADEA}"/>
              </a:ext>
            </a:extLst>
          </p:cNvPr>
          <p:cNvPicPr>
            <a:picLocks noChangeAspect="1"/>
          </p:cNvPicPr>
          <p:nvPr/>
        </p:nvPicPr>
        <p:blipFill>
          <a:blip r:embed="rId11"/>
          <a:stretch>
            <a:fillRect/>
          </a:stretch>
        </p:blipFill>
        <p:spPr>
          <a:xfrm rot="17664340">
            <a:off x="6367896" y="2757061"/>
            <a:ext cx="138950" cy="342190"/>
          </a:xfrm>
          <a:prstGeom prst="rect">
            <a:avLst/>
          </a:prstGeom>
        </p:spPr>
      </p:pic>
      <p:graphicFrame>
        <p:nvGraphicFramePr>
          <p:cNvPr id="13" name="Table 12">
            <a:extLst>
              <a:ext uri="{FF2B5EF4-FFF2-40B4-BE49-F238E27FC236}">
                <a16:creationId xmlns:a16="http://schemas.microsoft.com/office/drawing/2014/main" id="{D390965D-0BF7-EA72-B160-FB923BF2DE72}"/>
              </a:ext>
            </a:extLst>
          </p:cNvPr>
          <p:cNvGraphicFramePr>
            <a:graphicFrameLocks noGrp="1"/>
          </p:cNvGraphicFramePr>
          <p:nvPr/>
        </p:nvGraphicFramePr>
        <p:xfrm>
          <a:off x="2083076" y="1638852"/>
          <a:ext cx="2475768" cy="960120"/>
        </p:xfrm>
        <a:graphic>
          <a:graphicData uri="http://schemas.openxmlformats.org/drawingml/2006/table">
            <a:tbl>
              <a:tblPr firstRow="1" bandRow="1">
                <a:tableStyleId>{5C22544A-7EE6-4342-B048-85BDC9FD1C3A}</a:tableStyleId>
              </a:tblPr>
              <a:tblGrid>
                <a:gridCol w="2475768">
                  <a:extLst>
                    <a:ext uri="{9D8B030D-6E8A-4147-A177-3AD203B41FA5}">
                      <a16:colId xmlns:a16="http://schemas.microsoft.com/office/drawing/2014/main" val="1661912119"/>
                    </a:ext>
                  </a:extLst>
                </a:gridCol>
              </a:tblGrid>
              <a:tr h="0">
                <a:tc>
                  <a:txBody>
                    <a:bodyPr/>
                    <a:lstStyle/>
                    <a:p>
                      <a:r>
                        <a:rPr lang="en-US" sz="650" b="0" kern="1200" dirty="0">
                          <a:solidFill>
                            <a:schemeClr val="dk1"/>
                          </a:solidFill>
                          <a:latin typeface="+mn-lt"/>
                          <a:ea typeface="+mn-ea"/>
                          <a:cs typeface="+mn-cs"/>
                        </a:rPr>
                        <a:t>“it is a </a:t>
                      </a:r>
                      <a:r>
                        <a:rPr lang="en-US" sz="650" b="1" kern="1200" dirty="0">
                          <a:solidFill>
                            <a:schemeClr val="dk1"/>
                          </a:solidFill>
                          <a:latin typeface="+mn-lt"/>
                          <a:ea typeface="+mn-ea"/>
                          <a:cs typeface="+mn-cs"/>
                        </a:rPr>
                        <a:t>different taste</a:t>
                      </a:r>
                      <a:r>
                        <a:rPr lang="en-US" sz="650" b="0" kern="1200" dirty="0">
                          <a:solidFill>
                            <a:schemeClr val="dk1"/>
                          </a:solidFill>
                          <a:latin typeface="+mn-lt"/>
                          <a:ea typeface="+mn-ea"/>
                          <a:cs typeface="+mn-cs"/>
                        </a:rPr>
                        <a:t> than what you normally get from a snack mix.”</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35437147"/>
                  </a:ext>
                </a:extLst>
              </a:tr>
              <a:tr h="0">
                <a:tc>
                  <a:txBody>
                    <a:bodyPr/>
                    <a:lstStyle/>
                    <a:p>
                      <a:r>
                        <a:rPr lang="en-US" sz="650" b="0" kern="1200" dirty="0">
                          <a:solidFill>
                            <a:schemeClr val="dk1"/>
                          </a:solidFill>
                          <a:latin typeface="+mn-lt"/>
                          <a:ea typeface="+mn-ea"/>
                          <a:cs typeface="+mn-cs"/>
                        </a:rPr>
                        <a:t>“I love the </a:t>
                      </a:r>
                      <a:r>
                        <a:rPr lang="en-US" sz="650" b="1" kern="1200" dirty="0">
                          <a:solidFill>
                            <a:schemeClr val="dk1"/>
                          </a:solidFill>
                          <a:latin typeface="+mn-lt"/>
                          <a:ea typeface="+mn-ea"/>
                          <a:cs typeface="+mn-cs"/>
                        </a:rPr>
                        <a:t>crunch</a:t>
                      </a:r>
                      <a:r>
                        <a:rPr lang="en-US" sz="650" b="0" kern="1200" dirty="0">
                          <a:solidFill>
                            <a:schemeClr val="dk1"/>
                          </a:solidFill>
                          <a:latin typeface="+mn-lt"/>
                          <a:ea typeface="+mn-ea"/>
                          <a:cs typeface="+mn-cs"/>
                        </a:rPr>
                        <a:t>! It's just so </a:t>
                      </a:r>
                      <a:r>
                        <a:rPr lang="en-US" sz="650" b="1" kern="1200" dirty="0">
                          <a:solidFill>
                            <a:schemeClr val="dk1"/>
                          </a:solidFill>
                          <a:latin typeface="+mn-lt"/>
                          <a:ea typeface="+mn-ea"/>
                          <a:cs typeface="+mn-cs"/>
                        </a:rPr>
                        <a:t>satisfying and tasty</a:t>
                      </a:r>
                      <a:r>
                        <a:rPr lang="en-US" sz="650" b="0" kern="1200" dirty="0">
                          <a:solidFill>
                            <a:schemeClr val="dk1"/>
                          </a:solidFill>
                          <a:latin typeface="+mn-lt"/>
                          <a:ea typeface="+mn-ea"/>
                          <a:cs typeface="+mn-cs"/>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05731412"/>
                  </a:ext>
                </a:extLst>
              </a:tr>
              <a:tr h="0">
                <a:tc>
                  <a:txBody>
                    <a:bodyPr/>
                    <a:lstStyle/>
                    <a:p>
                      <a:r>
                        <a:rPr lang="en-US" sz="650" b="0" kern="1200" dirty="0">
                          <a:solidFill>
                            <a:schemeClr val="dk1"/>
                          </a:solidFill>
                          <a:latin typeface="+mn-lt"/>
                          <a:ea typeface="+mn-ea"/>
                          <a:cs typeface="+mn-cs"/>
                        </a:rPr>
                        <a:t>“I think they </a:t>
                      </a:r>
                      <a:r>
                        <a:rPr lang="en-US" sz="650" b="1" kern="1200" dirty="0">
                          <a:solidFill>
                            <a:schemeClr val="dk1"/>
                          </a:solidFill>
                          <a:latin typeface="+mn-lt"/>
                          <a:ea typeface="+mn-ea"/>
                          <a:cs typeface="+mn-cs"/>
                        </a:rPr>
                        <a:t>hold the most flavor </a:t>
                      </a:r>
                      <a:r>
                        <a:rPr lang="en-US" sz="650" b="0" kern="1200" dirty="0">
                          <a:solidFill>
                            <a:schemeClr val="dk1"/>
                          </a:solidFill>
                          <a:latin typeface="+mn-lt"/>
                          <a:ea typeface="+mn-ea"/>
                          <a:cs typeface="+mn-cs"/>
                        </a:rPr>
                        <a:t>and they are </a:t>
                      </a:r>
                      <a:r>
                        <a:rPr lang="en-US" sz="650" b="1" kern="1200" dirty="0">
                          <a:solidFill>
                            <a:schemeClr val="dk1"/>
                          </a:solidFill>
                          <a:latin typeface="+mn-lt"/>
                          <a:ea typeface="+mn-ea"/>
                          <a:cs typeface="+mn-cs"/>
                        </a:rPr>
                        <a:t>just so delicious.</a:t>
                      </a:r>
                      <a:r>
                        <a:rPr lang="en-US" sz="650" b="0" kern="1200" dirty="0">
                          <a:solidFill>
                            <a:schemeClr val="dk1"/>
                          </a:solidFill>
                          <a:latin typeface="+mn-lt"/>
                          <a:ea typeface="+mn-ea"/>
                          <a:cs typeface="+mn-cs"/>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54587937"/>
                  </a:ext>
                </a:extLst>
              </a:tr>
              <a:tr h="0">
                <a:tc>
                  <a:txBody>
                    <a:bodyPr/>
                    <a:lstStyle/>
                    <a:p>
                      <a:r>
                        <a:rPr lang="en-US" sz="650" b="0" kern="1200" dirty="0">
                          <a:solidFill>
                            <a:schemeClr val="dk1"/>
                          </a:solidFill>
                          <a:latin typeface="+mn-lt"/>
                          <a:ea typeface="+mn-ea"/>
                          <a:cs typeface="+mn-cs"/>
                        </a:rPr>
                        <a:t>“It has the </a:t>
                      </a:r>
                      <a:r>
                        <a:rPr lang="en-US" sz="650" b="1" kern="1200" dirty="0">
                          <a:solidFill>
                            <a:schemeClr val="dk1"/>
                          </a:solidFill>
                          <a:latin typeface="+mn-lt"/>
                          <a:ea typeface="+mn-ea"/>
                          <a:cs typeface="+mn-cs"/>
                        </a:rPr>
                        <a:t>most flavor</a:t>
                      </a:r>
                      <a:r>
                        <a:rPr lang="en-US" sz="650" b="0" kern="1200" dirty="0">
                          <a:solidFill>
                            <a:schemeClr val="dk1"/>
                          </a:solidFill>
                          <a:latin typeface="+mn-lt"/>
                          <a:ea typeface="+mn-ea"/>
                          <a:cs typeface="+mn-cs"/>
                        </a:rPr>
                        <a:t>. It  really </a:t>
                      </a:r>
                      <a:r>
                        <a:rPr lang="en-US" sz="650" b="1" kern="1200" dirty="0">
                          <a:solidFill>
                            <a:schemeClr val="dk1"/>
                          </a:solidFill>
                          <a:latin typeface="+mn-lt"/>
                          <a:ea typeface="+mn-ea"/>
                          <a:cs typeface="+mn-cs"/>
                        </a:rPr>
                        <a:t>holds onto the seasoning</a:t>
                      </a:r>
                      <a:r>
                        <a:rPr lang="en-US" sz="650" b="0" kern="1200" dirty="0">
                          <a:solidFill>
                            <a:schemeClr val="dk1"/>
                          </a:solidFill>
                          <a:latin typeface="+mn-lt"/>
                          <a:ea typeface="+mn-ea"/>
                          <a:cs typeface="+mn-cs"/>
                        </a:rPr>
                        <a:t>.”</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433254"/>
                  </a:ext>
                </a:extLst>
              </a:tr>
            </a:tbl>
          </a:graphicData>
        </a:graphic>
      </p:graphicFrame>
      <p:graphicFrame>
        <p:nvGraphicFramePr>
          <p:cNvPr id="14" name="Table 13">
            <a:extLst>
              <a:ext uri="{FF2B5EF4-FFF2-40B4-BE49-F238E27FC236}">
                <a16:creationId xmlns:a16="http://schemas.microsoft.com/office/drawing/2014/main" id="{B5728FDA-98B7-0CCA-BA3F-E4ACA1702C9F}"/>
              </a:ext>
            </a:extLst>
          </p:cNvPr>
          <p:cNvGraphicFramePr>
            <a:graphicFrameLocks noGrp="1"/>
          </p:cNvGraphicFramePr>
          <p:nvPr/>
        </p:nvGraphicFramePr>
        <p:xfrm>
          <a:off x="2083076" y="2532404"/>
          <a:ext cx="2482854" cy="799803"/>
        </p:xfrm>
        <a:graphic>
          <a:graphicData uri="http://schemas.openxmlformats.org/drawingml/2006/table">
            <a:tbl>
              <a:tblPr firstRow="1" bandRow="1">
                <a:tableStyleId>{5C22544A-7EE6-4342-B048-85BDC9FD1C3A}</a:tableStyleId>
              </a:tblPr>
              <a:tblGrid>
                <a:gridCol w="2482854">
                  <a:extLst>
                    <a:ext uri="{9D8B030D-6E8A-4147-A177-3AD203B41FA5}">
                      <a16:colId xmlns:a16="http://schemas.microsoft.com/office/drawing/2014/main" val="659097008"/>
                    </a:ext>
                  </a:extLst>
                </a:gridCol>
              </a:tblGrid>
              <a:tr h="158698">
                <a:tc>
                  <a:txBody>
                    <a:bodyPr/>
                    <a:lstStyle/>
                    <a:p>
                      <a:r>
                        <a:rPr lang="en-US" sz="650" b="0" kern="1200" dirty="0">
                          <a:solidFill>
                            <a:schemeClr val="dk1"/>
                          </a:solidFill>
                          <a:latin typeface="Century Gothic" panose="020B0502020202020204" pitchFamily="34" charset="0"/>
                          <a:ea typeface="+mn-ea"/>
                          <a:cs typeface="+mn-cs"/>
                        </a:rPr>
                        <a:t>“The </a:t>
                      </a:r>
                      <a:r>
                        <a:rPr lang="en-US" sz="650" b="1" kern="1200" dirty="0">
                          <a:solidFill>
                            <a:schemeClr val="dk1"/>
                          </a:solidFill>
                          <a:latin typeface="Century Gothic" panose="020B0502020202020204" pitchFamily="34" charset="0"/>
                          <a:ea typeface="+mn-ea"/>
                          <a:cs typeface="+mn-cs"/>
                        </a:rPr>
                        <a:t>flavor</a:t>
                      </a:r>
                      <a:r>
                        <a:rPr lang="en-US" sz="650" b="0" kern="1200" dirty="0">
                          <a:solidFill>
                            <a:schemeClr val="dk1"/>
                          </a:solidFill>
                          <a:latin typeface="Century Gothic" panose="020B0502020202020204" pitchFamily="34" charset="0"/>
                          <a:ea typeface="+mn-ea"/>
                          <a:cs typeface="+mn-cs"/>
                        </a:rPr>
                        <a:t> and it is a </a:t>
                      </a:r>
                      <a:r>
                        <a:rPr lang="en-US" sz="650" b="1" kern="1200" dirty="0">
                          <a:solidFill>
                            <a:schemeClr val="dk1"/>
                          </a:solidFill>
                          <a:latin typeface="Century Gothic" panose="020B0502020202020204" pitchFamily="34" charset="0"/>
                          <a:ea typeface="+mn-ea"/>
                          <a:cs typeface="+mn-cs"/>
                        </a:rPr>
                        <a:t>unique component.</a:t>
                      </a:r>
                      <a:r>
                        <a:rPr lang="en-US" sz="650" b="0" kern="1200" dirty="0">
                          <a:solidFill>
                            <a:schemeClr val="dk1"/>
                          </a:solidFill>
                          <a:latin typeface="Century Gothic" panose="020B0502020202020204" pitchFamily="34" charset="0"/>
                          <a:ea typeface="+mn-ea"/>
                          <a:cs typeface="+mn-cs"/>
                        </a:rPr>
                        <a:t>”</a:t>
                      </a:r>
                    </a:p>
                  </a:txBody>
                  <a:tcPr marT="37785" marB="37785"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702580"/>
                  </a:ext>
                </a:extLst>
              </a:tr>
              <a:tr h="208391">
                <a:tc>
                  <a:txBody>
                    <a:bodyPr/>
                    <a:lstStyle/>
                    <a:p>
                      <a:r>
                        <a:rPr lang="en-US" sz="650" b="0" kern="1200" dirty="0">
                          <a:solidFill>
                            <a:schemeClr val="dk1"/>
                          </a:solidFill>
                          <a:latin typeface="Century Gothic" panose="020B0502020202020204" pitchFamily="34" charset="0"/>
                          <a:ea typeface="+mn-ea"/>
                          <a:cs typeface="+mn-cs"/>
                        </a:rPr>
                        <a:t>“It’s </a:t>
                      </a:r>
                      <a:r>
                        <a:rPr lang="en-US" sz="650" b="1" kern="1200" dirty="0">
                          <a:solidFill>
                            <a:schemeClr val="dk1"/>
                          </a:solidFill>
                          <a:latin typeface="Century Gothic" panose="020B0502020202020204" pitchFamily="34" charset="0"/>
                          <a:ea typeface="+mn-ea"/>
                          <a:cs typeface="+mn-cs"/>
                        </a:rPr>
                        <a:t>large and tastes great</a:t>
                      </a:r>
                      <a:r>
                        <a:rPr lang="en-US" sz="650" b="0" kern="1200" dirty="0">
                          <a:solidFill>
                            <a:schemeClr val="dk1"/>
                          </a:solidFill>
                          <a:latin typeface="Century Gothic" panose="020B0502020202020204" pitchFamily="34" charset="0"/>
                          <a:ea typeface="+mn-ea"/>
                          <a:cs typeface="+mn-cs"/>
                        </a:rPr>
                        <a:t>. It is a very </a:t>
                      </a:r>
                      <a:r>
                        <a:rPr lang="en-US" sz="650" b="1" kern="1200" dirty="0">
                          <a:solidFill>
                            <a:schemeClr val="dk1"/>
                          </a:solidFill>
                          <a:latin typeface="Century Gothic" panose="020B0502020202020204" pitchFamily="34" charset="0"/>
                          <a:ea typeface="+mn-ea"/>
                          <a:cs typeface="+mn-cs"/>
                        </a:rPr>
                        <a:t>satisfying</a:t>
                      </a:r>
                      <a:r>
                        <a:rPr lang="en-US" sz="650" b="0" kern="1200" dirty="0">
                          <a:solidFill>
                            <a:schemeClr val="dk1"/>
                          </a:solidFill>
                          <a:latin typeface="Century Gothic" panose="020B0502020202020204" pitchFamily="34" charset="0"/>
                          <a:ea typeface="+mn-ea"/>
                          <a:cs typeface="+mn-cs"/>
                        </a:rPr>
                        <a:t> snack.”</a:t>
                      </a:r>
                    </a:p>
                  </a:txBody>
                  <a:tcPr marT="37785" marB="3778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3908962"/>
                  </a:ext>
                </a:extLst>
              </a:tr>
              <a:tr h="208391">
                <a:tc>
                  <a:txBody>
                    <a:bodyPr/>
                    <a:lstStyle/>
                    <a:p>
                      <a:r>
                        <a:rPr lang="en-US" sz="650" b="0" kern="1200" dirty="0">
                          <a:solidFill>
                            <a:schemeClr val="dk1"/>
                          </a:solidFill>
                          <a:latin typeface="Century Gothic" panose="020B0502020202020204" pitchFamily="34" charset="0"/>
                          <a:ea typeface="+mn-ea"/>
                          <a:cs typeface="+mn-cs"/>
                        </a:rPr>
                        <a:t>“I love the </a:t>
                      </a:r>
                      <a:r>
                        <a:rPr lang="en-US" sz="650" b="1" kern="1200" dirty="0">
                          <a:solidFill>
                            <a:schemeClr val="dk1"/>
                          </a:solidFill>
                          <a:latin typeface="Century Gothic" panose="020B0502020202020204" pitchFamily="34" charset="0"/>
                          <a:ea typeface="+mn-ea"/>
                          <a:cs typeface="+mn-cs"/>
                        </a:rPr>
                        <a:t>flavor of it </a:t>
                      </a:r>
                      <a:r>
                        <a:rPr lang="en-US" sz="650" b="0" kern="1200" dirty="0">
                          <a:solidFill>
                            <a:schemeClr val="dk1"/>
                          </a:solidFill>
                          <a:latin typeface="Century Gothic" panose="020B0502020202020204" pitchFamily="34" charset="0"/>
                          <a:ea typeface="+mn-ea"/>
                          <a:cs typeface="+mn-cs"/>
                        </a:rPr>
                        <a:t>and the </a:t>
                      </a:r>
                      <a:r>
                        <a:rPr lang="en-US" sz="650" b="1" kern="1200" dirty="0">
                          <a:solidFill>
                            <a:schemeClr val="dk1"/>
                          </a:solidFill>
                          <a:latin typeface="Century Gothic" panose="020B0502020202020204" pitchFamily="34" charset="0"/>
                          <a:ea typeface="+mn-ea"/>
                          <a:cs typeface="+mn-cs"/>
                        </a:rPr>
                        <a:t>crispness</a:t>
                      </a:r>
                      <a:r>
                        <a:rPr lang="en-US" sz="650" b="0" kern="1200" dirty="0">
                          <a:solidFill>
                            <a:schemeClr val="dk1"/>
                          </a:solidFill>
                          <a:latin typeface="Century Gothic" panose="020B0502020202020204" pitchFamily="34" charset="0"/>
                          <a:ea typeface="+mn-ea"/>
                          <a:cs typeface="+mn-cs"/>
                        </a:rPr>
                        <a:t>.”</a:t>
                      </a:r>
                    </a:p>
                  </a:txBody>
                  <a:tcPr marT="37785" marB="3778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2184018"/>
                  </a:ext>
                </a:extLst>
              </a:tr>
              <a:tr h="208391">
                <a:tc>
                  <a:txBody>
                    <a:bodyPr/>
                    <a:lstStyle/>
                    <a:p>
                      <a:r>
                        <a:rPr lang="en-US" sz="650" b="0" kern="1200" dirty="0">
                          <a:solidFill>
                            <a:schemeClr val="dk1"/>
                          </a:solidFill>
                          <a:latin typeface="Century Gothic" panose="020B0502020202020204" pitchFamily="34" charset="0"/>
                          <a:ea typeface="+mn-ea"/>
                          <a:cs typeface="+mn-cs"/>
                        </a:rPr>
                        <a:t>“It's </a:t>
                      </a:r>
                      <a:r>
                        <a:rPr lang="en-US" sz="650" b="1" kern="1200" dirty="0">
                          <a:solidFill>
                            <a:schemeClr val="dk1"/>
                          </a:solidFill>
                          <a:latin typeface="Century Gothic" panose="020B0502020202020204" pitchFamily="34" charset="0"/>
                          <a:ea typeface="+mn-ea"/>
                          <a:cs typeface="+mn-cs"/>
                        </a:rPr>
                        <a:t>tasty and crunchy with deep rye taste</a:t>
                      </a:r>
                      <a:r>
                        <a:rPr lang="en-US" sz="650" b="0" kern="1200" dirty="0">
                          <a:solidFill>
                            <a:schemeClr val="dk1"/>
                          </a:solidFill>
                          <a:latin typeface="Century Gothic" panose="020B0502020202020204" pitchFamily="34" charset="0"/>
                          <a:ea typeface="+mn-ea"/>
                          <a:cs typeface="+mn-cs"/>
                        </a:rPr>
                        <a:t>.”</a:t>
                      </a:r>
                    </a:p>
                  </a:txBody>
                  <a:tcPr marT="37785" marB="3778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11310657"/>
                  </a:ext>
                </a:extLst>
              </a:tr>
            </a:tbl>
          </a:graphicData>
        </a:graphic>
      </p:graphicFrame>
      <p:graphicFrame>
        <p:nvGraphicFramePr>
          <p:cNvPr id="16" name="Table 15">
            <a:extLst>
              <a:ext uri="{FF2B5EF4-FFF2-40B4-BE49-F238E27FC236}">
                <a16:creationId xmlns:a16="http://schemas.microsoft.com/office/drawing/2014/main" id="{CE629865-A0EC-D5DC-65E7-E56C0FBAB67E}"/>
              </a:ext>
            </a:extLst>
          </p:cNvPr>
          <p:cNvGraphicFramePr>
            <a:graphicFrameLocks noGrp="1"/>
          </p:cNvGraphicFramePr>
          <p:nvPr/>
        </p:nvGraphicFramePr>
        <p:xfrm>
          <a:off x="2083075" y="3293678"/>
          <a:ext cx="2595187" cy="571500"/>
        </p:xfrm>
        <a:graphic>
          <a:graphicData uri="http://schemas.openxmlformats.org/drawingml/2006/table">
            <a:tbl>
              <a:tblPr firstRow="1" bandRow="1">
                <a:tableStyleId>{5C22544A-7EE6-4342-B048-85BDC9FD1C3A}</a:tableStyleId>
              </a:tblPr>
              <a:tblGrid>
                <a:gridCol w="2595187">
                  <a:extLst>
                    <a:ext uri="{9D8B030D-6E8A-4147-A177-3AD203B41FA5}">
                      <a16:colId xmlns:a16="http://schemas.microsoft.com/office/drawing/2014/main" val="2975344559"/>
                    </a:ext>
                  </a:extLst>
                </a:gridCol>
              </a:tblGrid>
              <a:tr h="158515">
                <a:tc>
                  <a:txBody>
                    <a:bodyPr/>
                    <a:lstStyle/>
                    <a:p>
                      <a:r>
                        <a:rPr lang="en-US" sz="650" b="0" kern="1200" dirty="0">
                          <a:solidFill>
                            <a:schemeClr val="dk1"/>
                          </a:solidFill>
                          <a:latin typeface="+mn-lt"/>
                          <a:ea typeface="+mn-ea"/>
                          <a:cs typeface="+mn-cs"/>
                        </a:rPr>
                        <a:t>“They are </a:t>
                      </a:r>
                      <a:r>
                        <a:rPr lang="en-US" sz="650" b="1" kern="1200" dirty="0">
                          <a:solidFill>
                            <a:schemeClr val="dk1"/>
                          </a:solidFill>
                          <a:latin typeface="+mn-lt"/>
                          <a:ea typeface="+mn-ea"/>
                          <a:cs typeface="+mn-cs"/>
                        </a:rPr>
                        <a:t>just delicious and seem to have the most flavor</a:t>
                      </a:r>
                      <a:r>
                        <a:rPr lang="en-US" sz="650" b="0" kern="1200" dirty="0">
                          <a:solidFill>
                            <a:schemeClr val="dk1"/>
                          </a:solidFill>
                          <a:latin typeface="+mn-lt"/>
                          <a:ea typeface="+mn-ea"/>
                          <a:cs typeface="+mn-cs"/>
                        </a:rPr>
                        <a:t>.”</a:t>
                      </a:r>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09535868"/>
                  </a:ext>
                </a:extLst>
              </a:tr>
              <a:tr h="158515">
                <a:tc>
                  <a:txBody>
                    <a:bodyPr/>
                    <a:lstStyle/>
                    <a:p>
                      <a:r>
                        <a:rPr lang="en-US" sz="650" b="0" kern="1200" dirty="0">
                          <a:solidFill>
                            <a:schemeClr val="dk1"/>
                          </a:solidFill>
                          <a:latin typeface="+mn-lt"/>
                          <a:ea typeface="+mn-ea"/>
                          <a:cs typeface="+mn-cs"/>
                        </a:rPr>
                        <a:t>“They have a </a:t>
                      </a:r>
                      <a:r>
                        <a:rPr lang="en-US" sz="650" b="1" kern="1200" dirty="0">
                          <a:solidFill>
                            <a:schemeClr val="dk1"/>
                          </a:solidFill>
                          <a:latin typeface="+mn-lt"/>
                          <a:ea typeface="+mn-ea"/>
                          <a:cs typeface="+mn-cs"/>
                        </a:rPr>
                        <a:t>flavor to them that my mouth really enjoys</a:t>
                      </a:r>
                      <a:r>
                        <a:rPr lang="en-US" sz="650" b="0" kern="1200" dirty="0">
                          <a:solidFill>
                            <a:schemeClr val="dk1"/>
                          </a:solidFill>
                          <a:latin typeface="+mn-lt"/>
                          <a:ea typeface="+mn-ea"/>
                          <a:cs typeface="+mn-cs"/>
                        </a:rPr>
                        <a:t>!”</a:t>
                      </a:r>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61140941"/>
                  </a:ext>
                </a:extLst>
              </a:tr>
              <a:tr h="158515">
                <a:tc>
                  <a:txBody>
                    <a:bodyPr/>
                    <a:lstStyle/>
                    <a:p>
                      <a:r>
                        <a:rPr lang="en-US" sz="650" b="0" kern="1200" dirty="0">
                          <a:solidFill>
                            <a:schemeClr val="dk1"/>
                          </a:solidFill>
                          <a:latin typeface="+mn-lt"/>
                          <a:ea typeface="+mn-ea"/>
                          <a:cs typeface="+mn-cs"/>
                        </a:rPr>
                        <a:t>"I love the </a:t>
                      </a:r>
                      <a:r>
                        <a:rPr lang="en-US" sz="650" b="1" kern="1200" dirty="0">
                          <a:solidFill>
                            <a:schemeClr val="dk1"/>
                          </a:solidFill>
                          <a:latin typeface="+mn-lt"/>
                          <a:ea typeface="+mn-ea"/>
                          <a:cs typeface="+mn-cs"/>
                        </a:rPr>
                        <a:t>softer crunch </a:t>
                      </a:r>
                      <a:r>
                        <a:rPr lang="en-US" sz="650" b="0" kern="1200" dirty="0">
                          <a:solidFill>
                            <a:schemeClr val="dk1"/>
                          </a:solidFill>
                          <a:latin typeface="+mn-lt"/>
                          <a:ea typeface="+mn-ea"/>
                          <a:cs typeface="+mn-cs"/>
                        </a:rPr>
                        <a:t>that this piece has.”</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9127794"/>
                  </a:ext>
                </a:extLst>
              </a:tr>
            </a:tbl>
          </a:graphicData>
        </a:graphic>
      </p:graphicFrame>
      <p:graphicFrame>
        <p:nvGraphicFramePr>
          <p:cNvPr id="18" name="Table 17">
            <a:extLst>
              <a:ext uri="{FF2B5EF4-FFF2-40B4-BE49-F238E27FC236}">
                <a16:creationId xmlns:a16="http://schemas.microsoft.com/office/drawing/2014/main" id="{5422F009-B3F5-7518-8776-5BF6CDBDA3C8}"/>
              </a:ext>
            </a:extLst>
          </p:cNvPr>
          <p:cNvGraphicFramePr>
            <a:graphicFrameLocks noGrp="1"/>
          </p:cNvGraphicFramePr>
          <p:nvPr/>
        </p:nvGraphicFramePr>
        <p:xfrm>
          <a:off x="2083076" y="3845421"/>
          <a:ext cx="2475767" cy="364376"/>
        </p:xfrm>
        <a:graphic>
          <a:graphicData uri="http://schemas.openxmlformats.org/drawingml/2006/table">
            <a:tbl>
              <a:tblPr firstRow="1" bandRow="1">
                <a:tableStyleId>{5C22544A-7EE6-4342-B048-85BDC9FD1C3A}</a:tableStyleId>
              </a:tblPr>
              <a:tblGrid>
                <a:gridCol w="2475767">
                  <a:extLst>
                    <a:ext uri="{9D8B030D-6E8A-4147-A177-3AD203B41FA5}">
                      <a16:colId xmlns:a16="http://schemas.microsoft.com/office/drawing/2014/main" val="1274888476"/>
                    </a:ext>
                  </a:extLst>
                </a:gridCol>
              </a:tblGrid>
              <a:tr h="173736">
                <a:tc>
                  <a:txBody>
                    <a:bodyPr/>
                    <a:lstStyle/>
                    <a:p>
                      <a:r>
                        <a:rPr lang="en-US" sz="650" b="0" kern="1200" dirty="0">
                          <a:solidFill>
                            <a:schemeClr val="dk1"/>
                          </a:solidFill>
                          <a:latin typeface="+mn-lt"/>
                          <a:ea typeface="+mn-ea"/>
                          <a:cs typeface="+mn-cs"/>
                        </a:rPr>
                        <a:t>“I like the </a:t>
                      </a:r>
                      <a:r>
                        <a:rPr lang="en-US" sz="650" b="1" kern="1200" dirty="0">
                          <a:solidFill>
                            <a:schemeClr val="dk1"/>
                          </a:solidFill>
                          <a:latin typeface="+mn-lt"/>
                          <a:ea typeface="+mn-ea"/>
                          <a:cs typeface="+mn-cs"/>
                        </a:rPr>
                        <a:t>salty flavor, buttery </a:t>
                      </a:r>
                      <a:r>
                        <a:rPr lang="en-US" sz="650" b="0" kern="1200" dirty="0">
                          <a:solidFill>
                            <a:schemeClr val="dk1"/>
                          </a:solidFill>
                          <a:latin typeface="+mn-lt"/>
                          <a:ea typeface="+mn-ea"/>
                          <a:cs typeface="+mn-cs"/>
                        </a:rPr>
                        <a:t>kind of.”</a:t>
                      </a:r>
                    </a:p>
                  </a:txBody>
                  <a:tcPr marT="41564" marB="41564"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54180"/>
                  </a:ext>
                </a:extLst>
              </a:tr>
              <a:tr h="17373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650" b="0" kern="1200" dirty="0">
                          <a:solidFill>
                            <a:schemeClr val="dk1"/>
                          </a:solidFill>
                          <a:latin typeface="+mn-lt"/>
                          <a:ea typeface="+mn-ea"/>
                          <a:cs typeface="+mn-cs"/>
                        </a:rPr>
                        <a:t>“Good </a:t>
                      </a:r>
                      <a:r>
                        <a:rPr lang="en-US" sz="650" b="1" kern="1200" dirty="0">
                          <a:solidFill>
                            <a:schemeClr val="dk1"/>
                          </a:solidFill>
                          <a:latin typeface="+mn-lt"/>
                          <a:ea typeface="+mn-ea"/>
                          <a:cs typeface="+mn-cs"/>
                        </a:rPr>
                        <a:t>size bite and has a great flavor</a:t>
                      </a:r>
                      <a:r>
                        <a:rPr lang="en-US" sz="650" b="0" kern="1200" dirty="0">
                          <a:solidFill>
                            <a:schemeClr val="dk1"/>
                          </a:solidFill>
                          <a:latin typeface="+mn-lt"/>
                          <a:ea typeface="+mn-ea"/>
                          <a:cs typeface="+mn-cs"/>
                        </a:rPr>
                        <a:t>.”</a:t>
                      </a:r>
                    </a:p>
                  </a:txBody>
                  <a:tcPr marT="41564" marB="41564"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3555136"/>
                  </a:ext>
                </a:extLst>
              </a:tr>
            </a:tbl>
          </a:graphicData>
        </a:graphic>
      </p:graphicFrame>
      <p:graphicFrame>
        <p:nvGraphicFramePr>
          <p:cNvPr id="19" name="Table 18">
            <a:extLst>
              <a:ext uri="{FF2B5EF4-FFF2-40B4-BE49-F238E27FC236}">
                <a16:creationId xmlns:a16="http://schemas.microsoft.com/office/drawing/2014/main" id="{FBFDC612-AFD5-105C-6EEC-2498C4135555}"/>
              </a:ext>
            </a:extLst>
          </p:cNvPr>
          <p:cNvGraphicFramePr>
            <a:graphicFrameLocks noGrp="1"/>
          </p:cNvGraphicFramePr>
          <p:nvPr/>
        </p:nvGraphicFramePr>
        <p:xfrm>
          <a:off x="2083076" y="4570000"/>
          <a:ext cx="2482854" cy="190500"/>
        </p:xfrm>
        <a:graphic>
          <a:graphicData uri="http://schemas.openxmlformats.org/drawingml/2006/table">
            <a:tbl>
              <a:tblPr firstRow="1" bandRow="1">
                <a:tableStyleId>{5C22544A-7EE6-4342-B048-85BDC9FD1C3A}</a:tableStyleId>
              </a:tblPr>
              <a:tblGrid>
                <a:gridCol w="2482854">
                  <a:extLst>
                    <a:ext uri="{9D8B030D-6E8A-4147-A177-3AD203B41FA5}">
                      <a16:colId xmlns:a16="http://schemas.microsoft.com/office/drawing/2014/main" val="2343233574"/>
                    </a:ext>
                  </a:extLst>
                </a:gridCol>
              </a:tblGrid>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303030"/>
                          </a:solidFill>
                          <a:effectLst/>
                          <a:uLnTx/>
                          <a:uFillTx/>
                          <a:latin typeface="+mn-lt"/>
                          <a:ea typeface="+mn-ea"/>
                          <a:cs typeface="+mn-cs"/>
                        </a:rPr>
                        <a:t>“I </a:t>
                      </a:r>
                      <a:r>
                        <a:rPr kumimoji="0" lang="en-US" sz="650" b="1" i="0" u="none" strike="noStrike" kern="1200" cap="none" spc="0" normalizeH="0" baseline="0" noProof="0" dirty="0">
                          <a:ln>
                            <a:noFill/>
                          </a:ln>
                          <a:solidFill>
                            <a:srgbClr val="303030"/>
                          </a:solidFill>
                          <a:effectLst/>
                          <a:uLnTx/>
                          <a:uFillTx/>
                          <a:latin typeface="+mn-lt"/>
                          <a:ea typeface="+mn-ea"/>
                          <a:cs typeface="+mn-cs"/>
                        </a:rPr>
                        <a:t>love pretzels</a:t>
                      </a:r>
                      <a:r>
                        <a:rPr kumimoji="0" lang="en-US" sz="650" b="0" i="0" u="none" strike="noStrike" kern="1200" cap="none" spc="0" normalizeH="0" baseline="0" noProof="0" dirty="0">
                          <a:ln>
                            <a:noFill/>
                          </a:ln>
                          <a:solidFill>
                            <a:srgbClr val="303030"/>
                          </a:solidFill>
                          <a:effectLst/>
                          <a:uLnTx/>
                          <a:uFillTx/>
                          <a:latin typeface="+mn-lt"/>
                          <a:ea typeface="+mn-ea"/>
                          <a:cs typeface="+mn-cs"/>
                        </a:rPr>
                        <a:t>. I can </a:t>
                      </a:r>
                      <a:r>
                        <a:rPr kumimoji="0" lang="en-US" sz="650" b="1" i="0" u="none" strike="noStrike" kern="1200" cap="none" spc="0" normalizeH="0" baseline="0" noProof="0" dirty="0">
                          <a:ln>
                            <a:noFill/>
                          </a:ln>
                          <a:solidFill>
                            <a:srgbClr val="303030"/>
                          </a:solidFill>
                          <a:effectLst/>
                          <a:uLnTx/>
                          <a:uFillTx/>
                          <a:latin typeface="+mn-lt"/>
                          <a:ea typeface="+mn-ea"/>
                          <a:cs typeface="+mn-cs"/>
                        </a:rPr>
                        <a:t>grab a couple and not feel guilty.</a:t>
                      </a:r>
                      <a:r>
                        <a:rPr kumimoji="0" lang="en-US" sz="650" b="0" i="0" u="none" strike="noStrike" kern="1200" cap="none" spc="0" normalizeH="0" baseline="0" noProof="0" dirty="0">
                          <a:ln>
                            <a:noFill/>
                          </a:ln>
                          <a:solidFill>
                            <a:srgbClr val="303030"/>
                          </a:solidFill>
                          <a:effectLst/>
                          <a:uLnTx/>
                          <a:uFillTx/>
                          <a:latin typeface="+mn-lt"/>
                          <a:ea typeface="+mn-ea"/>
                          <a:cs typeface="+mn-cs"/>
                        </a:rPr>
                        <a:t>”</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3760913"/>
                  </a:ext>
                </a:extLst>
              </a:tr>
            </a:tbl>
          </a:graphicData>
        </a:graphic>
      </p:graphicFrame>
      <p:graphicFrame>
        <p:nvGraphicFramePr>
          <p:cNvPr id="20" name="Table 19">
            <a:extLst>
              <a:ext uri="{FF2B5EF4-FFF2-40B4-BE49-F238E27FC236}">
                <a16:creationId xmlns:a16="http://schemas.microsoft.com/office/drawing/2014/main" id="{F94A8A68-35C7-9B0D-93FE-1C3A7AC70BD5}"/>
              </a:ext>
            </a:extLst>
          </p:cNvPr>
          <p:cNvGraphicFramePr>
            <a:graphicFrameLocks noGrp="1"/>
          </p:cNvGraphicFramePr>
          <p:nvPr/>
        </p:nvGraphicFramePr>
        <p:xfrm>
          <a:off x="2097533" y="4174550"/>
          <a:ext cx="2482854" cy="190500"/>
        </p:xfrm>
        <a:graphic>
          <a:graphicData uri="http://schemas.openxmlformats.org/drawingml/2006/table">
            <a:tbl>
              <a:tblPr firstRow="1" bandRow="1">
                <a:tableStyleId>{5C22544A-7EE6-4342-B048-85BDC9FD1C3A}</a:tableStyleId>
              </a:tblPr>
              <a:tblGrid>
                <a:gridCol w="2482854">
                  <a:extLst>
                    <a:ext uri="{9D8B030D-6E8A-4147-A177-3AD203B41FA5}">
                      <a16:colId xmlns:a16="http://schemas.microsoft.com/office/drawing/2014/main" val="2343233574"/>
                    </a:ext>
                  </a:extLst>
                </a:gridCol>
              </a:tblGrid>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303030"/>
                          </a:solidFill>
                          <a:effectLst/>
                          <a:uLnTx/>
                          <a:uFillTx/>
                          <a:latin typeface="+mn-lt"/>
                          <a:ea typeface="+mn-ea"/>
                          <a:cs typeface="+mn-cs"/>
                        </a:rPr>
                        <a:t>“The </a:t>
                      </a:r>
                      <a:r>
                        <a:rPr kumimoji="0" lang="en-US" sz="650" b="1" i="0" u="none" strike="noStrike" kern="1200" cap="none" spc="0" normalizeH="0" baseline="0" noProof="0" dirty="0">
                          <a:ln>
                            <a:noFill/>
                          </a:ln>
                          <a:solidFill>
                            <a:srgbClr val="303030"/>
                          </a:solidFill>
                          <a:effectLst/>
                          <a:uLnTx/>
                          <a:uFillTx/>
                          <a:latin typeface="+mn-lt"/>
                          <a:ea typeface="+mn-ea"/>
                          <a:cs typeface="+mn-cs"/>
                        </a:rPr>
                        <a:t>texture and how it collects the flavor</a:t>
                      </a:r>
                      <a:r>
                        <a:rPr kumimoji="0" lang="en-US" sz="650" b="0" i="0" u="none" strike="noStrike" kern="1200" cap="none" spc="0" normalizeH="0" baseline="0" noProof="0" dirty="0">
                          <a:ln>
                            <a:noFill/>
                          </a:ln>
                          <a:solidFill>
                            <a:srgbClr val="303030"/>
                          </a:solidFill>
                          <a:effectLst/>
                          <a:uLnTx/>
                          <a:uFillTx/>
                          <a:latin typeface="+mn-lt"/>
                          <a:ea typeface="+mn-ea"/>
                          <a:cs typeface="+mn-cs"/>
                        </a:rPr>
                        <a:t>.”</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3760913"/>
                  </a:ext>
                </a:extLst>
              </a:tr>
            </a:tbl>
          </a:graphicData>
        </a:graphic>
      </p:graphicFrame>
      <p:graphicFrame>
        <p:nvGraphicFramePr>
          <p:cNvPr id="22" name="Table 21">
            <a:extLst>
              <a:ext uri="{FF2B5EF4-FFF2-40B4-BE49-F238E27FC236}">
                <a16:creationId xmlns:a16="http://schemas.microsoft.com/office/drawing/2014/main" id="{369BB669-7890-2A60-E53F-B87DD972184B}"/>
              </a:ext>
            </a:extLst>
          </p:cNvPr>
          <p:cNvGraphicFramePr>
            <a:graphicFrameLocks noGrp="1"/>
          </p:cNvGraphicFramePr>
          <p:nvPr/>
        </p:nvGraphicFramePr>
        <p:xfrm>
          <a:off x="2108683" y="4378060"/>
          <a:ext cx="2482854" cy="190500"/>
        </p:xfrm>
        <a:graphic>
          <a:graphicData uri="http://schemas.openxmlformats.org/drawingml/2006/table">
            <a:tbl>
              <a:tblPr firstRow="1" bandRow="1">
                <a:tableStyleId>{5C22544A-7EE6-4342-B048-85BDC9FD1C3A}</a:tableStyleId>
              </a:tblPr>
              <a:tblGrid>
                <a:gridCol w="2482854">
                  <a:extLst>
                    <a:ext uri="{9D8B030D-6E8A-4147-A177-3AD203B41FA5}">
                      <a16:colId xmlns:a16="http://schemas.microsoft.com/office/drawing/2014/main" val="2343233574"/>
                    </a:ext>
                  </a:extLst>
                </a:gridCol>
              </a:tblGrid>
              <a:tr h="0">
                <a:tc>
                  <a:txBody>
                    <a:bodyPr/>
                    <a:lstStyle/>
                    <a:p>
                      <a:r>
                        <a:rPr lang="en-US" sz="650" b="0" kern="1200" dirty="0">
                          <a:solidFill>
                            <a:schemeClr val="dk1"/>
                          </a:solidFill>
                          <a:latin typeface="+mn-lt"/>
                          <a:ea typeface="+mn-ea"/>
                          <a:cs typeface="+mn-cs"/>
                        </a:rPr>
                        <a:t>“The </a:t>
                      </a:r>
                      <a:r>
                        <a:rPr lang="en-US" sz="650" b="1" kern="1200" dirty="0">
                          <a:solidFill>
                            <a:schemeClr val="dk1"/>
                          </a:solidFill>
                          <a:latin typeface="+mn-lt"/>
                          <a:ea typeface="+mn-ea"/>
                          <a:cs typeface="+mn-cs"/>
                        </a:rPr>
                        <a:t>shape</a:t>
                      </a:r>
                      <a:r>
                        <a:rPr lang="en-US" sz="650" b="0" kern="1200" dirty="0">
                          <a:solidFill>
                            <a:schemeClr val="dk1"/>
                          </a:solidFill>
                          <a:latin typeface="+mn-lt"/>
                          <a:ea typeface="+mn-ea"/>
                          <a:cs typeface="+mn-cs"/>
                        </a:rPr>
                        <a:t> of this piece is </a:t>
                      </a:r>
                      <a:r>
                        <a:rPr lang="en-US" sz="650" b="1" kern="1200" dirty="0">
                          <a:solidFill>
                            <a:schemeClr val="dk1"/>
                          </a:solidFill>
                          <a:latin typeface="+mn-lt"/>
                          <a:ea typeface="+mn-ea"/>
                          <a:cs typeface="+mn-cs"/>
                        </a:rPr>
                        <a:t>so fun and interesting</a:t>
                      </a:r>
                      <a:r>
                        <a:rPr lang="en-US" sz="650" b="0" kern="1200" dirty="0">
                          <a:solidFill>
                            <a:schemeClr val="dk1"/>
                          </a:solidFill>
                          <a:latin typeface="+mn-lt"/>
                          <a:ea typeface="+mn-ea"/>
                          <a:cs typeface="+mn-cs"/>
                        </a:rPr>
                        <a:t>.”</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3760913"/>
                  </a:ext>
                </a:extLst>
              </a:tr>
            </a:tbl>
          </a:graphicData>
        </a:graphic>
      </p:graphicFrame>
    </p:spTree>
    <p:extLst>
      <p:ext uri="{BB962C8B-B14F-4D97-AF65-F5344CB8AC3E}">
        <p14:creationId xmlns:p14="http://schemas.microsoft.com/office/powerpoint/2010/main" val="3572103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52A605-E12E-3A44-B6B3-2C23A780B28C}"/>
              </a:ext>
            </a:extLst>
          </p:cNvPr>
          <p:cNvSpPr>
            <a:spLocks noGrp="1"/>
          </p:cNvSpPr>
          <p:nvPr>
            <p:ph type="sldNum" sz="quarter" idx="10"/>
          </p:nvPr>
        </p:nvSpPr>
        <p:spPr/>
        <p:txBody>
          <a:bodyPr/>
          <a:lstStyle/>
          <a:p>
            <a:fld id="{A82C3BC0-3EBF-3C4C-A3D8-795624EBC6AA}" type="slidenum">
              <a:rPr lang="en-US" smtClean="0"/>
              <a:pPr/>
              <a:t>19</a:t>
            </a:fld>
            <a:endParaRPr lang="en-US"/>
          </a:p>
        </p:txBody>
      </p:sp>
      <p:sp>
        <p:nvSpPr>
          <p:cNvPr id="4" name="Title 3">
            <a:extLst>
              <a:ext uri="{FF2B5EF4-FFF2-40B4-BE49-F238E27FC236}">
                <a16:creationId xmlns:a16="http://schemas.microsoft.com/office/drawing/2014/main" id="{9D7ADAFF-B7E8-D14F-A74B-31C56EB0A0B2}"/>
              </a:ext>
            </a:extLst>
          </p:cNvPr>
          <p:cNvSpPr>
            <a:spLocks noGrp="1"/>
          </p:cNvSpPr>
          <p:nvPr>
            <p:ph type="title"/>
          </p:nvPr>
        </p:nvSpPr>
        <p:spPr>
          <a:xfrm>
            <a:off x="349250" y="1952469"/>
            <a:ext cx="8464549" cy="655095"/>
          </a:xfrm>
        </p:spPr>
        <p:txBody>
          <a:bodyPr/>
          <a:lstStyle/>
          <a:p>
            <a:r>
              <a:rPr lang="en-US" dirty="0"/>
              <a:t>Appendix</a:t>
            </a:r>
          </a:p>
        </p:txBody>
      </p:sp>
    </p:spTree>
    <p:extLst>
      <p:ext uri="{BB962C8B-B14F-4D97-AF65-F5344CB8AC3E}">
        <p14:creationId xmlns:p14="http://schemas.microsoft.com/office/powerpoint/2010/main" val="2347428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a:extLst>
              <a:ext uri="{FF2B5EF4-FFF2-40B4-BE49-F238E27FC236}">
                <a16:creationId xmlns:a16="http://schemas.microsoft.com/office/drawing/2014/main" id="{19C63354-1281-6C4F-91E0-A076EB4D10C6}"/>
              </a:ext>
            </a:extLst>
          </p:cNvPr>
          <p:cNvSpPr>
            <a:spLocks noGrp="1"/>
          </p:cNvSpPr>
          <p:nvPr>
            <p:ph type="title"/>
          </p:nvPr>
        </p:nvSpPr>
        <p:spPr/>
        <p:txBody>
          <a:bodyPr/>
          <a:lstStyle/>
          <a:p>
            <a:r>
              <a:rPr lang="en-US" dirty="0"/>
              <a:t>Alienation IHUT Overview</a:t>
            </a:r>
          </a:p>
        </p:txBody>
      </p:sp>
      <p:sp>
        <p:nvSpPr>
          <p:cNvPr id="3" name="Slide Number Placeholder 2">
            <a:extLst>
              <a:ext uri="{FF2B5EF4-FFF2-40B4-BE49-F238E27FC236}">
                <a16:creationId xmlns:a16="http://schemas.microsoft.com/office/drawing/2014/main" id="{205C57A8-EB6A-0748-B364-BBDF7BD2D2C9}"/>
              </a:ext>
            </a:extLst>
          </p:cNvPr>
          <p:cNvSpPr>
            <a:spLocks noGrp="1"/>
          </p:cNvSpPr>
          <p:nvPr>
            <p:ph type="sldNum" sz="quarter" idx="10"/>
          </p:nvPr>
        </p:nvSpPr>
        <p:spPr/>
        <p:txBody>
          <a:bodyPr/>
          <a:lstStyle/>
          <a:p>
            <a:fld id="{A82C3BC0-3EBF-3C4C-A3D8-795624EBC6AA}" type="slidenum">
              <a:rPr lang="en-US" smtClean="0"/>
              <a:pPr/>
              <a:t>2</a:t>
            </a:fld>
            <a:endParaRPr lang="en-US" dirty="0"/>
          </a:p>
        </p:txBody>
      </p:sp>
      <p:sp>
        <p:nvSpPr>
          <p:cNvPr id="12" name="Rounded Rectangle 11">
            <a:extLst>
              <a:ext uri="{FF2B5EF4-FFF2-40B4-BE49-F238E27FC236}">
                <a16:creationId xmlns:a16="http://schemas.microsoft.com/office/drawing/2014/main" id="{E1192310-47C1-E441-9F82-695ECFBA320F}"/>
              </a:ext>
            </a:extLst>
          </p:cNvPr>
          <p:cNvSpPr/>
          <p:nvPr/>
        </p:nvSpPr>
        <p:spPr>
          <a:xfrm>
            <a:off x="3111581" y="822190"/>
            <a:ext cx="5727620" cy="3848851"/>
          </a:xfrm>
          <a:prstGeom prst="roundRect">
            <a:avLst>
              <a:gd name="adj" fmla="val 7586"/>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E901B882-4FE7-0E40-BACF-EDDD1DE40445}"/>
              </a:ext>
            </a:extLst>
          </p:cNvPr>
          <p:cNvSpPr txBox="1"/>
          <p:nvPr/>
        </p:nvSpPr>
        <p:spPr>
          <a:xfrm>
            <a:off x="3341074" y="954062"/>
            <a:ext cx="1831467" cy="369332"/>
          </a:xfrm>
          <a:prstGeom prst="rect">
            <a:avLst/>
          </a:prstGeom>
          <a:noFill/>
        </p:spPr>
        <p:txBody>
          <a:bodyPr wrap="square" rtlCol="0">
            <a:spAutoFit/>
          </a:bodyPr>
          <a:lstStyle/>
          <a:p>
            <a:pPr algn="l"/>
            <a:r>
              <a:rPr lang="en-US" b="1" dirty="0">
                <a:latin typeface="Century Gothic" panose="020B0502020202020204" pitchFamily="34" charset="0"/>
              </a:rPr>
              <a:t>Objectives</a:t>
            </a:r>
          </a:p>
        </p:txBody>
      </p:sp>
      <p:sp>
        <p:nvSpPr>
          <p:cNvPr id="14" name="TextBox 13">
            <a:extLst>
              <a:ext uri="{FF2B5EF4-FFF2-40B4-BE49-F238E27FC236}">
                <a16:creationId xmlns:a16="http://schemas.microsoft.com/office/drawing/2014/main" id="{25CA140A-1F71-0549-92C3-71FCE32C66BB}"/>
              </a:ext>
            </a:extLst>
          </p:cNvPr>
          <p:cNvSpPr txBox="1"/>
          <p:nvPr/>
        </p:nvSpPr>
        <p:spPr>
          <a:xfrm>
            <a:off x="3341073" y="1314572"/>
            <a:ext cx="5265882" cy="461665"/>
          </a:xfrm>
          <a:prstGeom prst="rect">
            <a:avLst/>
          </a:prstGeom>
          <a:noFill/>
        </p:spPr>
        <p:txBody>
          <a:bodyPr wrap="square" rtlCol="0">
            <a:spAutoFit/>
          </a:bodyPr>
          <a:lstStyle/>
          <a:p>
            <a:pPr marL="171450" indent="-171450" defTabSz="914400">
              <a:spcAft>
                <a:spcPts val="600"/>
              </a:spcAft>
              <a:buClr>
                <a:schemeClr val="accent1"/>
              </a:buClr>
              <a:buFont typeface="Arial" panose="020B0604020202020204" pitchFamily="34" charset="0"/>
              <a:buChar char="•"/>
              <a:defRPr/>
            </a:pPr>
            <a:r>
              <a:rPr lang="en-US" sz="800" dirty="0">
                <a:latin typeface="Century Gothic" panose="020B0502020202020204" pitchFamily="34" charset="0"/>
              </a:rPr>
              <a:t>Assess the performance of the current product vs. the product with a change of pretzels, leveraging hedonic measurement and JAR scales to determine whether the change of pretzels causes any alienation among heavy users. </a:t>
            </a:r>
          </a:p>
        </p:txBody>
      </p:sp>
      <p:sp>
        <p:nvSpPr>
          <p:cNvPr id="15" name="TextBox 14">
            <a:extLst>
              <a:ext uri="{FF2B5EF4-FFF2-40B4-BE49-F238E27FC236}">
                <a16:creationId xmlns:a16="http://schemas.microsoft.com/office/drawing/2014/main" id="{69DA6995-4B9A-9048-9B48-4A1F3EBAD36E}"/>
              </a:ext>
            </a:extLst>
          </p:cNvPr>
          <p:cNvSpPr txBox="1"/>
          <p:nvPr/>
        </p:nvSpPr>
        <p:spPr>
          <a:xfrm>
            <a:off x="3341074" y="1889048"/>
            <a:ext cx="1831467" cy="369332"/>
          </a:xfrm>
          <a:prstGeom prst="rect">
            <a:avLst/>
          </a:prstGeom>
          <a:noFill/>
        </p:spPr>
        <p:txBody>
          <a:bodyPr wrap="square" rtlCol="0">
            <a:spAutoFit/>
          </a:bodyPr>
          <a:lstStyle/>
          <a:p>
            <a:pPr algn="l"/>
            <a:r>
              <a:rPr lang="en-US" b="1" dirty="0">
                <a:latin typeface="Century Gothic" panose="020B0502020202020204" pitchFamily="34" charset="0"/>
              </a:rPr>
              <a:t>Methodology</a:t>
            </a:r>
          </a:p>
        </p:txBody>
      </p:sp>
      <p:sp>
        <p:nvSpPr>
          <p:cNvPr id="16" name="TextBox 15">
            <a:extLst>
              <a:ext uri="{FF2B5EF4-FFF2-40B4-BE49-F238E27FC236}">
                <a16:creationId xmlns:a16="http://schemas.microsoft.com/office/drawing/2014/main" id="{A569FFCB-0C1C-DF4F-B9AC-ECB387C138AD}"/>
              </a:ext>
            </a:extLst>
          </p:cNvPr>
          <p:cNvSpPr txBox="1"/>
          <p:nvPr/>
        </p:nvSpPr>
        <p:spPr>
          <a:xfrm>
            <a:off x="3416440" y="2267165"/>
            <a:ext cx="5349334" cy="1231106"/>
          </a:xfrm>
          <a:prstGeom prst="rect">
            <a:avLst/>
          </a:prstGeom>
          <a:noFill/>
        </p:spPr>
        <p:txBody>
          <a:bodyPr wrap="square" rtlCol="0">
            <a:spAutoFit/>
          </a:bodyPr>
          <a:lstStyle/>
          <a:p>
            <a:pPr marL="6350" marR="0" lvl="0" indent="-6350" algn="l" defTabSz="914400" rtl="0" eaLnBrk="1" fontAlgn="auto" latinLnBrk="0" hangingPunct="1">
              <a:spcAft>
                <a:spcPts val="200"/>
              </a:spcAft>
              <a:buClrTx/>
              <a:buSzTx/>
              <a:buFontTx/>
              <a:buNone/>
              <a:tabLst/>
              <a:defRPr/>
            </a:pPr>
            <a:r>
              <a:rPr kumimoji="0" lang="en-US" sz="800" b="0" i="0" u="none" strike="noStrike" kern="1200" cap="none" spc="0" normalizeH="0" baseline="0" noProof="0" dirty="0">
                <a:ln>
                  <a:noFill/>
                </a:ln>
                <a:solidFill>
                  <a:srgbClr val="303030"/>
                </a:solidFill>
                <a:effectLst/>
                <a:uLnTx/>
                <a:uFillTx/>
                <a:latin typeface="Century Gothic" panose="020B0502020202020204" pitchFamily="34" charset="0"/>
                <a:ea typeface="Avenir Next Condensed" charset="0"/>
                <a:cs typeface="Avenir Next Condensed" charset="0"/>
              </a:rPr>
              <a:t>Study Type: Alienation IHUT – Three Cell Monadic Test:</a:t>
            </a:r>
          </a:p>
          <a:p>
            <a:pPr marL="6350" marR="0" lvl="0" indent="-6350" algn="l" defTabSz="914400" rtl="0" eaLnBrk="1" fontAlgn="auto" latinLnBrk="0" hangingPunct="1">
              <a:spcAft>
                <a:spcPts val="200"/>
              </a:spcAft>
              <a:buClrTx/>
              <a:buSzTx/>
              <a:buFontTx/>
              <a:buNone/>
              <a:tabLst/>
              <a:defRPr/>
            </a:pPr>
            <a:endParaRPr kumimoji="0" lang="en-US" sz="800" b="0" i="0" u="none" strike="noStrike" kern="1200" cap="none" spc="0" normalizeH="0" baseline="0" noProof="0" dirty="0">
              <a:ln>
                <a:noFill/>
              </a:ln>
              <a:solidFill>
                <a:srgbClr val="303030"/>
              </a:solidFill>
              <a:effectLst/>
              <a:uLnTx/>
              <a:uFillTx/>
              <a:latin typeface="Century Gothic" panose="020B0502020202020204" pitchFamily="34" charset="0"/>
              <a:ea typeface="Avenir Next Condensed" charset="0"/>
              <a:cs typeface="Avenir Next Condensed" charset="0"/>
            </a:endParaRPr>
          </a:p>
          <a:p>
            <a:pPr marL="171450" marR="0" lvl="0" indent="-171450" algn="l" defTabSz="914400" rtl="0" eaLnBrk="1" fontAlgn="auto" latinLnBrk="0" hangingPunct="1">
              <a:spcAft>
                <a:spcPts val="200"/>
              </a:spcAft>
              <a:buClr>
                <a:schemeClr val="accent1"/>
              </a:buClr>
              <a:buSzTx/>
              <a:buFont typeface="Arial" panose="020B0604020202020204" pitchFamily="34" charset="0"/>
              <a:buChar char="•"/>
              <a:tabLst/>
              <a:defRPr/>
            </a:pPr>
            <a:r>
              <a:rPr kumimoji="0" lang="en-US" sz="800" i="0" u="none" strike="noStrike" kern="1200" cap="none" spc="0" normalizeH="0" baseline="0" noProof="0" dirty="0">
                <a:ln>
                  <a:noFill/>
                </a:ln>
                <a:solidFill>
                  <a:srgbClr val="303030"/>
                </a:solidFill>
                <a:effectLst/>
                <a:uLnTx/>
                <a:uFillTx/>
                <a:latin typeface="Century Gothic" panose="020B0502020202020204" pitchFamily="34" charset="0"/>
                <a:ea typeface="Avenir Next Condensed" charset="0"/>
                <a:cs typeface="Avenir Next Condensed" charset="0"/>
              </a:rPr>
              <a:t>n = 220 </a:t>
            </a:r>
            <a:r>
              <a:rPr kumimoji="0" lang="en-US" sz="800" b="1" i="0" u="none" strike="noStrike" kern="1200" cap="none" spc="0" normalizeH="0" baseline="0" noProof="0" dirty="0">
                <a:ln>
                  <a:noFill/>
                </a:ln>
                <a:solidFill>
                  <a:schemeClr val="accent4">
                    <a:lumMod val="75000"/>
                  </a:schemeClr>
                </a:solidFill>
                <a:effectLst/>
                <a:uLnTx/>
                <a:uFillTx/>
                <a:latin typeface="Century Gothic" panose="020B0502020202020204" pitchFamily="34" charset="0"/>
                <a:ea typeface="Avenir Next Condensed" charset="0"/>
                <a:cs typeface="Avenir Next Condensed" charset="0"/>
              </a:rPr>
              <a:t>Cell 1: </a:t>
            </a:r>
            <a:r>
              <a:rPr lang="en-US" sz="800" b="1" dirty="0">
                <a:solidFill>
                  <a:schemeClr val="accent4">
                    <a:lumMod val="75000"/>
                  </a:schemeClr>
                </a:solidFill>
                <a:latin typeface="Century Gothic" panose="020B0502020202020204" pitchFamily="34" charset="0"/>
              </a:rPr>
              <a:t>Control</a:t>
            </a:r>
            <a:r>
              <a:rPr lang="en-US" sz="800" dirty="0">
                <a:solidFill>
                  <a:schemeClr val="accent4">
                    <a:lumMod val="75000"/>
                  </a:schemeClr>
                </a:solidFill>
                <a:latin typeface="Century Gothic" panose="020B0502020202020204" pitchFamily="34" charset="0"/>
              </a:rPr>
              <a:t> </a:t>
            </a:r>
            <a:r>
              <a:rPr lang="en-US" sz="800" dirty="0">
                <a:latin typeface="Century Gothic" panose="020B0502020202020204" pitchFamily="34" charset="0"/>
              </a:rPr>
              <a:t>[with Pretzels Inc Micro Mini and Pretzels Inc Stick] - Code 425</a:t>
            </a:r>
          </a:p>
          <a:p>
            <a:pPr marL="171450" indent="-171450" defTabSz="914400">
              <a:spcAft>
                <a:spcPts val="200"/>
              </a:spcAft>
              <a:buClr>
                <a:schemeClr val="accent1"/>
              </a:buClr>
              <a:buFont typeface="Arial" panose="020B0604020202020204" pitchFamily="34" charset="0"/>
              <a:buChar char="•"/>
              <a:defRPr/>
            </a:pPr>
            <a:r>
              <a:rPr kumimoji="0" lang="en-US" sz="800" i="0" u="none" strike="noStrike" kern="1200" cap="none" spc="0" normalizeH="0" baseline="0" noProof="0" dirty="0">
                <a:ln>
                  <a:noFill/>
                </a:ln>
                <a:solidFill>
                  <a:srgbClr val="303030"/>
                </a:solidFill>
                <a:effectLst/>
                <a:uLnTx/>
                <a:uFillTx/>
                <a:latin typeface="Century Gothic" panose="020B0502020202020204" pitchFamily="34" charset="0"/>
                <a:ea typeface="Avenir Next Condensed" charset="0"/>
                <a:cs typeface="Avenir Next Condensed" charset="0"/>
              </a:rPr>
              <a:t>n = 219 </a:t>
            </a:r>
            <a:r>
              <a:rPr kumimoji="0" lang="en-US" sz="800" b="1" i="0" u="none" strike="noStrike" kern="1200" cap="none" spc="0" normalizeH="0" baseline="0" noProof="0" dirty="0">
                <a:ln>
                  <a:noFill/>
                </a:ln>
                <a:solidFill>
                  <a:schemeClr val="accent1"/>
                </a:solidFill>
                <a:effectLst/>
                <a:uLnTx/>
                <a:uFillTx/>
                <a:latin typeface="Century Gothic" panose="020B0502020202020204" pitchFamily="34" charset="0"/>
                <a:ea typeface="Avenir Next Condensed" charset="0"/>
                <a:cs typeface="Avenir Next Condensed" charset="0"/>
              </a:rPr>
              <a:t>Cell 2: </a:t>
            </a:r>
            <a:r>
              <a:rPr lang="en-US" sz="800" b="1" dirty="0">
                <a:solidFill>
                  <a:schemeClr val="accent1"/>
                </a:solidFill>
                <a:latin typeface="Century Gothic" panose="020B0502020202020204" pitchFamily="34" charset="0"/>
              </a:rPr>
              <a:t>Test 1 </a:t>
            </a:r>
            <a:r>
              <a:rPr lang="en-US" sz="800" dirty="0">
                <a:latin typeface="Century Gothic" panose="020B0502020202020204" pitchFamily="34" charset="0"/>
              </a:rPr>
              <a:t>[with Treehouse Micro Mini and Treehouse Stick]</a:t>
            </a:r>
            <a:r>
              <a:rPr kumimoji="0" lang="en-US" sz="800" i="0" u="none" strike="noStrike" kern="1200" cap="none" spc="0" normalizeH="0" baseline="0" noProof="0" dirty="0">
                <a:ln>
                  <a:noFill/>
                </a:ln>
                <a:effectLst/>
                <a:uLnTx/>
                <a:uFillTx/>
                <a:latin typeface="Century Gothic" panose="020B0502020202020204" pitchFamily="34" charset="0"/>
                <a:ea typeface="Avenir Next Condensed" charset="0"/>
                <a:cs typeface="Avenir Next Condensed" charset="0"/>
              </a:rPr>
              <a:t> - Code </a:t>
            </a:r>
            <a:r>
              <a:rPr lang="en-US" sz="800" dirty="0">
                <a:latin typeface="Century Gothic" panose="020B0502020202020204" pitchFamily="34" charset="0"/>
                <a:ea typeface="Avenir Next Condensed" charset="0"/>
                <a:cs typeface="Avenir Next Condensed" charset="0"/>
              </a:rPr>
              <a:t>920</a:t>
            </a:r>
            <a:endParaRPr kumimoji="0" lang="en-US" sz="800" i="0" u="none" strike="noStrike" kern="1200" cap="none" spc="0" normalizeH="0" baseline="0" noProof="0" dirty="0">
              <a:ln>
                <a:noFill/>
              </a:ln>
              <a:effectLst/>
              <a:uLnTx/>
              <a:uFillTx/>
              <a:latin typeface="Century Gothic" panose="020B0502020202020204" pitchFamily="34" charset="0"/>
              <a:ea typeface="Avenir Next Condensed" charset="0"/>
              <a:cs typeface="Avenir Next Condensed" charset="0"/>
            </a:endParaRPr>
          </a:p>
          <a:p>
            <a:pPr marL="171450" indent="-171450" defTabSz="914400">
              <a:spcAft>
                <a:spcPts val="200"/>
              </a:spcAft>
              <a:buClr>
                <a:schemeClr val="accent1"/>
              </a:buClr>
              <a:buFont typeface="Arial" panose="020B0604020202020204" pitchFamily="34" charset="0"/>
              <a:buChar char="•"/>
              <a:defRPr/>
            </a:pPr>
            <a:r>
              <a:rPr kumimoji="0" lang="en-US" sz="800" i="0" u="none" strike="noStrike" kern="1200" cap="none" spc="0" normalizeH="0" baseline="0" noProof="0" dirty="0">
                <a:ln>
                  <a:noFill/>
                </a:ln>
                <a:solidFill>
                  <a:srgbClr val="303030"/>
                </a:solidFill>
                <a:effectLst/>
                <a:uLnTx/>
                <a:uFillTx/>
                <a:latin typeface="Century Gothic" panose="020B0502020202020204" pitchFamily="34" charset="0"/>
                <a:ea typeface="Avenir Next Condensed" charset="0"/>
                <a:cs typeface="Avenir Next Condensed" charset="0"/>
              </a:rPr>
              <a:t>n = 220 </a:t>
            </a:r>
            <a:r>
              <a:rPr kumimoji="0" lang="en-US" sz="800" b="1" i="0" u="none" strike="noStrike" kern="1200" cap="none" spc="0" normalizeH="0" baseline="0" noProof="0" dirty="0">
                <a:ln>
                  <a:noFill/>
                </a:ln>
                <a:solidFill>
                  <a:schemeClr val="accent3"/>
                </a:solidFill>
                <a:effectLst/>
                <a:uLnTx/>
                <a:uFillTx/>
                <a:latin typeface="Century Gothic" panose="020B0502020202020204" pitchFamily="34" charset="0"/>
                <a:ea typeface="Avenir Next Condensed" charset="0"/>
                <a:cs typeface="Avenir Next Condensed" charset="0"/>
              </a:rPr>
              <a:t>Cell 3: </a:t>
            </a:r>
            <a:r>
              <a:rPr lang="en-US" sz="800" b="1" dirty="0">
                <a:solidFill>
                  <a:schemeClr val="accent3"/>
                </a:solidFill>
                <a:latin typeface="Century Gothic" panose="020B0502020202020204" pitchFamily="34" charset="0"/>
              </a:rPr>
              <a:t>Test 2 </a:t>
            </a:r>
            <a:r>
              <a:rPr lang="en-US" sz="800" dirty="0">
                <a:latin typeface="Century Gothic" panose="020B0502020202020204" pitchFamily="34" charset="0"/>
              </a:rPr>
              <a:t>[with Treehouse Micro Mini and Pretzels Inc Stick]</a:t>
            </a:r>
            <a:r>
              <a:rPr kumimoji="0" lang="en-US" sz="800" i="0" u="none" strike="noStrike" kern="1200" cap="none" spc="0" normalizeH="0" baseline="0" noProof="0" dirty="0">
                <a:ln>
                  <a:noFill/>
                </a:ln>
                <a:effectLst/>
                <a:uLnTx/>
                <a:uFillTx/>
                <a:latin typeface="Century Gothic" panose="020B0502020202020204" pitchFamily="34" charset="0"/>
                <a:ea typeface="Avenir Next Condensed" charset="0"/>
                <a:cs typeface="Avenir Next Condensed" charset="0"/>
              </a:rPr>
              <a:t> - Code 163</a:t>
            </a:r>
          </a:p>
          <a:p>
            <a:pPr marL="171450" indent="-171450" defTabSz="914400">
              <a:spcAft>
                <a:spcPts val="200"/>
              </a:spcAft>
              <a:buClr>
                <a:schemeClr val="accent1"/>
              </a:buClr>
              <a:buFont typeface="Arial" panose="020B0604020202020204" pitchFamily="34" charset="0"/>
              <a:buChar char="•"/>
              <a:defRPr/>
            </a:pPr>
            <a:endParaRPr kumimoji="0" lang="en-US" sz="800" i="0" u="none" strike="noStrike" kern="1200" cap="none" spc="0" normalizeH="0" baseline="0" noProof="0" dirty="0">
              <a:ln>
                <a:noFill/>
              </a:ln>
              <a:effectLst/>
              <a:uLnTx/>
              <a:uFillTx/>
              <a:latin typeface="Century Gothic" panose="020B0502020202020204" pitchFamily="34" charset="0"/>
              <a:ea typeface="Avenir Next Condensed" charset="0"/>
              <a:cs typeface="Avenir Next Condensed" charset="0"/>
            </a:endParaRPr>
          </a:p>
          <a:p>
            <a:pPr marL="171450" indent="-171450" defTabSz="914400">
              <a:spcAft>
                <a:spcPts val="200"/>
              </a:spcAft>
              <a:buClr>
                <a:schemeClr val="accent1"/>
              </a:buClr>
              <a:buFont typeface="Arial" panose="020B0604020202020204" pitchFamily="34" charset="0"/>
              <a:buChar char="•"/>
              <a:defRPr/>
            </a:pPr>
            <a:r>
              <a:rPr lang="en-US" sz="800" dirty="0">
                <a:latin typeface="Century Gothic" panose="020B0502020202020204" pitchFamily="34" charset="0"/>
                <a:ea typeface="Avenir Next Condensed" charset="0"/>
                <a:cs typeface="Avenir Next Condensed" charset="0"/>
              </a:rPr>
              <a:t>Each cell consists of verified Gardetto’s Snack Mix buyers who have bought two times in the past three too past six months.</a:t>
            </a:r>
          </a:p>
        </p:txBody>
      </p:sp>
      <p:sp>
        <p:nvSpPr>
          <p:cNvPr id="8" name="TextBox 7">
            <a:extLst>
              <a:ext uri="{FF2B5EF4-FFF2-40B4-BE49-F238E27FC236}">
                <a16:creationId xmlns:a16="http://schemas.microsoft.com/office/drawing/2014/main" id="{5C792E39-11CC-738D-B8F4-5B7936EC5E55}"/>
              </a:ext>
            </a:extLst>
          </p:cNvPr>
          <p:cNvSpPr txBox="1"/>
          <p:nvPr/>
        </p:nvSpPr>
        <p:spPr>
          <a:xfrm>
            <a:off x="3341074" y="3549341"/>
            <a:ext cx="2127661" cy="369332"/>
          </a:xfrm>
          <a:prstGeom prst="rect">
            <a:avLst/>
          </a:prstGeom>
          <a:noFill/>
        </p:spPr>
        <p:txBody>
          <a:bodyPr wrap="square" rtlCol="0">
            <a:spAutoFit/>
          </a:bodyPr>
          <a:lstStyle/>
          <a:p>
            <a:pPr algn="l"/>
            <a:r>
              <a:rPr lang="en-US" b="1" dirty="0">
                <a:latin typeface="Century Gothic" panose="020B0502020202020204" pitchFamily="34" charset="0"/>
              </a:rPr>
              <a:t>Success Criteria</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6849BE3-F825-A547-5BC2-68F2F6AA2CBB}"/>
                  </a:ext>
                </a:extLst>
              </p:cNvPr>
              <p:cNvSpPr txBox="1"/>
              <p:nvPr/>
            </p:nvSpPr>
            <p:spPr>
              <a:xfrm>
                <a:off x="3341073" y="3914632"/>
                <a:ext cx="5543215" cy="487313"/>
              </a:xfrm>
              <a:prstGeom prst="rect">
                <a:avLst/>
              </a:prstGeom>
              <a:noFill/>
            </p:spPr>
            <p:txBody>
              <a:bodyPr wrap="square">
                <a:spAutoFit/>
              </a:bodyPr>
              <a:lstStyle/>
              <a:p>
                <a:pPr marL="173736" marR="0" lvl="0" indent="-173736" algn="l" defTabSz="914400" rtl="0" eaLnBrk="1" fontAlgn="auto" latinLnBrk="0" hangingPunct="1">
                  <a:lnSpc>
                    <a:spcPct val="100000"/>
                  </a:lnSpc>
                  <a:spcBef>
                    <a:spcPts val="0"/>
                  </a:spcBef>
                  <a:spcAft>
                    <a:spcPts val="200"/>
                  </a:spcAft>
                  <a:buClr>
                    <a:schemeClr val="accent1"/>
                  </a:buClr>
                  <a:buSzTx/>
                  <a:buFont typeface="Arial" panose="020B0604020202020204" pitchFamily="34" charset="0"/>
                  <a:buChar char="•"/>
                  <a:tabLst/>
                  <a:defRPr/>
                </a:pPr>
                <a:r>
                  <a:rPr lang="en-US" sz="800" dirty="0">
                    <a:solidFill>
                      <a:srgbClr val="303030"/>
                    </a:solidFill>
                    <a:latin typeface="Century Gothic" panose="020B0502020202020204" pitchFamily="34" charset="0"/>
                  </a:rPr>
                  <a:t>Primary: Alienation assessed through comparison of pre-taste T2B purchase intent to post-taste B2B purchase intent between Control and Test [70% confidence]</a:t>
                </a:r>
              </a:p>
              <a:p>
                <a:pPr marL="173736" marR="0" lvl="0" indent="-173736" algn="l" defTabSz="914400" rtl="0" eaLnBrk="1" fontAlgn="auto" latinLnBrk="0" hangingPunct="1">
                  <a:lnSpc>
                    <a:spcPct val="100000"/>
                  </a:lnSpc>
                  <a:spcBef>
                    <a:spcPts val="0"/>
                  </a:spcBef>
                  <a:spcAft>
                    <a:spcPts val="200"/>
                  </a:spcAft>
                  <a:buClr>
                    <a:schemeClr val="accent1"/>
                  </a:buClr>
                  <a:buSzTx/>
                  <a:buFont typeface="Arial" panose="020B0604020202020204" pitchFamily="34" charset="0"/>
                  <a:buChar char="•"/>
                  <a:tabLst/>
                  <a:defRPr/>
                </a:pPr>
                <a:r>
                  <a:rPr lang="en-US" sz="800" dirty="0">
                    <a:solidFill>
                      <a:srgbClr val="303030"/>
                    </a:solidFill>
                    <a:latin typeface="Century Gothic" panose="020B0502020202020204" pitchFamily="34" charset="0"/>
                  </a:rPr>
                  <a:t>Secondary: Revised Product Overall Liking + T3B Meets Expectations </a:t>
                </a:r>
                <a14:m>
                  <m:oMath xmlns:m="http://schemas.openxmlformats.org/officeDocument/2006/math">
                    <m:r>
                      <a:rPr lang="en-US" sz="800">
                        <a:solidFill>
                          <a:srgbClr val="303030"/>
                        </a:solidFill>
                        <a:latin typeface="Cambria Math" panose="02040503050406030204" pitchFamily="18" charset="0"/>
                      </a:rPr>
                      <m:t>≥</m:t>
                    </m:r>
                  </m:oMath>
                </a14:m>
                <a:r>
                  <a:rPr lang="en-US" sz="800" dirty="0">
                    <a:solidFill>
                      <a:srgbClr val="303030"/>
                    </a:solidFill>
                    <a:latin typeface="Century Gothic" panose="020B0502020202020204" pitchFamily="34" charset="0"/>
                  </a:rPr>
                  <a:t> Control [90% confidence]</a:t>
                </a:r>
              </a:p>
            </p:txBody>
          </p:sp>
        </mc:Choice>
        <mc:Fallback xmlns="">
          <p:sp>
            <p:nvSpPr>
              <p:cNvPr id="17" name="TextBox 16">
                <a:extLst>
                  <a:ext uri="{FF2B5EF4-FFF2-40B4-BE49-F238E27FC236}">
                    <a16:creationId xmlns:a16="http://schemas.microsoft.com/office/drawing/2014/main" id="{C6849BE3-F825-A547-5BC2-68F2F6AA2CBB}"/>
                  </a:ext>
                </a:extLst>
              </p:cNvPr>
              <p:cNvSpPr txBox="1">
                <a:spLocks noRot="1" noChangeAspect="1" noMove="1" noResize="1" noEditPoints="1" noAdjustHandles="1" noChangeArrowheads="1" noChangeShapeType="1" noTextEdit="1"/>
              </p:cNvSpPr>
              <p:nvPr/>
            </p:nvSpPr>
            <p:spPr>
              <a:xfrm>
                <a:off x="3341073" y="3914632"/>
                <a:ext cx="5543215" cy="487313"/>
              </a:xfrm>
              <a:prstGeom prst="rect">
                <a:avLst/>
              </a:prstGeom>
              <a:blipFill>
                <a:blip r:embed="rId3"/>
                <a:stretch>
                  <a:fillRect b="-2564"/>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CBDBB1F3-9A48-A026-E952-BE4F327DC99D}"/>
              </a:ext>
            </a:extLst>
          </p:cNvPr>
          <p:cNvSpPr txBox="1"/>
          <p:nvPr/>
        </p:nvSpPr>
        <p:spPr>
          <a:xfrm>
            <a:off x="304355" y="4877845"/>
            <a:ext cx="5182045" cy="200055"/>
          </a:xfrm>
          <a:prstGeom prst="rect">
            <a:avLst/>
          </a:prstGeom>
          <a:noFill/>
        </p:spPr>
        <p:txBody>
          <a:bodyPr wrap="square" rtlCol="0">
            <a:spAutoFit/>
          </a:bodyPr>
          <a:lstStyle/>
          <a:p>
            <a:pPr marL="233363" marR="0" lvl="0" indent="-233363" algn="l" defTabSz="914400" rtl="0" eaLnBrk="1" fontAlgn="auto" latinLnBrk="0" hangingPunct="1">
              <a:lnSpc>
                <a:spcPct val="100000"/>
              </a:lnSpc>
              <a:spcBef>
                <a:spcPts val="0"/>
              </a:spcBef>
              <a:spcAft>
                <a:spcPts val="0"/>
              </a:spcAft>
              <a:buClrTx/>
              <a:buSzTx/>
              <a:buFont typeface="Wingdings" charset="2"/>
              <a:buNone/>
              <a:tabLst/>
              <a:defRPr/>
            </a:pPr>
            <a:r>
              <a:rPr kumimoji="0" lang="en-US" sz="700" b="0" i="0" u="none" strike="noStrike" kern="1200" cap="none" spc="0" normalizeH="0" baseline="0" noProof="0" dirty="0">
                <a:ln>
                  <a:noFill/>
                </a:ln>
                <a:effectLst/>
                <a:uLnTx/>
                <a:uFillTx/>
                <a:latin typeface="Century Gothic" panose="020B0502020202020204" pitchFamily="34" charset="0"/>
              </a:rPr>
              <a:t>* All statistical significances calculated at the 90% confidence interval unless specified otherwise [e.g., Alienation].</a:t>
            </a:r>
          </a:p>
        </p:txBody>
      </p:sp>
      <p:pic>
        <p:nvPicPr>
          <p:cNvPr id="4" name="Picture 3" descr="A bag of food on a white background&#10;&#10;Description automatically generated with medium confidence">
            <a:extLst>
              <a:ext uri="{FF2B5EF4-FFF2-40B4-BE49-F238E27FC236}">
                <a16:creationId xmlns:a16="http://schemas.microsoft.com/office/drawing/2014/main" id="{0B732275-D0C3-8731-E19F-D5CE7B54DE3B}"/>
              </a:ext>
            </a:extLst>
          </p:cNvPr>
          <p:cNvPicPr>
            <a:picLocks noChangeAspect="1"/>
          </p:cNvPicPr>
          <p:nvPr/>
        </p:nvPicPr>
        <p:blipFill>
          <a:blip r:embed="rId4"/>
          <a:stretch>
            <a:fillRect/>
          </a:stretch>
        </p:blipFill>
        <p:spPr>
          <a:xfrm>
            <a:off x="554222" y="1682784"/>
            <a:ext cx="2127661" cy="2127661"/>
          </a:xfrm>
          <a:prstGeom prst="rect">
            <a:avLst/>
          </a:prstGeom>
        </p:spPr>
      </p:pic>
    </p:spTree>
    <p:extLst>
      <p:ext uri="{BB962C8B-B14F-4D97-AF65-F5344CB8AC3E}">
        <p14:creationId xmlns:p14="http://schemas.microsoft.com/office/powerpoint/2010/main" val="2914449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82C80-0984-DFB5-ACD8-A3F8F6693287}"/>
              </a:ext>
            </a:extLst>
          </p:cNvPr>
          <p:cNvSpPr>
            <a:spLocks noGrp="1"/>
          </p:cNvSpPr>
          <p:nvPr>
            <p:ph type="title"/>
          </p:nvPr>
        </p:nvSpPr>
        <p:spPr>
          <a:xfrm>
            <a:off x="338328" y="529163"/>
            <a:ext cx="8467344" cy="442140"/>
          </a:xfrm>
        </p:spPr>
        <p:txBody>
          <a:bodyPr/>
          <a:lstStyle/>
          <a:p>
            <a:r>
              <a:rPr lang="en-US" dirty="0"/>
              <a:t>Alienation is mitigated as </a:t>
            </a:r>
            <a:r>
              <a:rPr lang="en-US" dirty="0">
                <a:cs typeface="Arial"/>
              </a:rPr>
              <a:t>b</a:t>
            </a:r>
            <a:r>
              <a:rPr lang="en-US" sz="1800" dirty="0">
                <a:cs typeface="Arial"/>
              </a:rPr>
              <a:t>oth test products are likeable and exceed expectations.</a:t>
            </a:r>
            <a:endParaRPr lang="en-US" dirty="0">
              <a:highlight>
                <a:srgbClr val="FFFF00"/>
              </a:highlight>
            </a:endParaRPr>
          </a:p>
        </p:txBody>
      </p:sp>
      <p:sp>
        <p:nvSpPr>
          <p:cNvPr id="3" name="Slide Number Placeholder 2">
            <a:extLst>
              <a:ext uri="{FF2B5EF4-FFF2-40B4-BE49-F238E27FC236}">
                <a16:creationId xmlns:a16="http://schemas.microsoft.com/office/drawing/2014/main" id="{6512D3FA-CB8A-29CE-96FD-3888AC98365F}"/>
              </a:ext>
            </a:extLst>
          </p:cNvPr>
          <p:cNvSpPr>
            <a:spLocks noGrp="1"/>
          </p:cNvSpPr>
          <p:nvPr>
            <p:ph type="sldNum" sz="quarter" idx="10"/>
          </p:nvPr>
        </p:nvSpPr>
        <p:spPr/>
        <p:txBody>
          <a:bodyPr/>
          <a:lstStyle/>
          <a:p>
            <a:fld id="{A82C3BC0-3EBF-3C4C-A3D8-795624EBC6AA}" type="slidenum">
              <a:rPr lang="en-US" smtClean="0"/>
              <a:pPr/>
              <a:t>20</a:t>
            </a:fld>
            <a:endParaRPr lang="en-US"/>
          </a:p>
        </p:txBody>
      </p:sp>
      <p:sp>
        <p:nvSpPr>
          <p:cNvPr id="5" name="Text Placeholder 4">
            <a:extLst>
              <a:ext uri="{FF2B5EF4-FFF2-40B4-BE49-F238E27FC236}">
                <a16:creationId xmlns:a16="http://schemas.microsoft.com/office/drawing/2014/main" id="{E1BFC9A9-661B-BC59-C379-E66A5A0319D0}"/>
              </a:ext>
            </a:extLst>
          </p:cNvPr>
          <p:cNvSpPr>
            <a:spLocks noGrp="1"/>
          </p:cNvSpPr>
          <p:nvPr>
            <p:ph type="body" sz="quarter" idx="12"/>
          </p:nvPr>
        </p:nvSpPr>
        <p:spPr>
          <a:xfrm>
            <a:off x="342900" y="255996"/>
            <a:ext cx="8496300" cy="273168"/>
          </a:xfrm>
        </p:spPr>
        <p:txBody>
          <a:bodyPr/>
          <a:lstStyle/>
          <a:p>
            <a:r>
              <a:rPr lang="en-US" dirty="0"/>
              <a:t>KEY MEASURES</a:t>
            </a:r>
          </a:p>
        </p:txBody>
      </p:sp>
      <p:graphicFrame>
        <p:nvGraphicFramePr>
          <p:cNvPr id="17" name="Table 16">
            <a:extLst>
              <a:ext uri="{FF2B5EF4-FFF2-40B4-BE49-F238E27FC236}">
                <a16:creationId xmlns:a16="http://schemas.microsoft.com/office/drawing/2014/main" id="{4152780C-7318-022D-04DF-60A72CE18DF1}"/>
              </a:ext>
            </a:extLst>
          </p:cNvPr>
          <p:cNvGraphicFramePr>
            <a:graphicFrameLocks noGrp="1"/>
          </p:cNvGraphicFramePr>
          <p:nvPr>
            <p:extLst>
              <p:ext uri="{D42A27DB-BD31-4B8C-83A1-F6EECF244321}">
                <p14:modId xmlns:p14="http://schemas.microsoft.com/office/powerpoint/2010/main" val="2582852946"/>
              </p:ext>
            </p:extLst>
          </p:nvPr>
        </p:nvGraphicFramePr>
        <p:xfrm>
          <a:off x="1139927" y="1172589"/>
          <a:ext cx="6864146" cy="3130481"/>
        </p:xfrm>
        <a:graphic>
          <a:graphicData uri="http://schemas.openxmlformats.org/drawingml/2006/table">
            <a:tbl>
              <a:tblPr firstRow="1" bandRow="1">
                <a:tableStyleId>{5C22544A-7EE6-4342-B048-85BDC9FD1C3A}</a:tableStyleId>
              </a:tblPr>
              <a:tblGrid>
                <a:gridCol w="3569762">
                  <a:extLst>
                    <a:ext uri="{9D8B030D-6E8A-4147-A177-3AD203B41FA5}">
                      <a16:colId xmlns:a16="http://schemas.microsoft.com/office/drawing/2014/main" val="2296775952"/>
                    </a:ext>
                  </a:extLst>
                </a:gridCol>
                <a:gridCol w="1098128">
                  <a:extLst>
                    <a:ext uri="{9D8B030D-6E8A-4147-A177-3AD203B41FA5}">
                      <a16:colId xmlns:a16="http://schemas.microsoft.com/office/drawing/2014/main" val="3275751901"/>
                    </a:ext>
                  </a:extLst>
                </a:gridCol>
                <a:gridCol w="1098128">
                  <a:extLst>
                    <a:ext uri="{9D8B030D-6E8A-4147-A177-3AD203B41FA5}">
                      <a16:colId xmlns:a16="http://schemas.microsoft.com/office/drawing/2014/main" val="45206813"/>
                    </a:ext>
                  </a:extLst>
                </a:gridCol>
                <a:gridCol w="1098128">
                  <a:extLst>
                    <a:ext uri="{9D8B030D-6E8A-4147-A177-3AD203B41FA5}">
                      <a16:colId xmlns:a16="http://schemas.microsoft.com/office/drawing/2014/main" val="2768087057"/>
                    </a:ext>
                  </a:extLst>
                </a:gridCol>
              </a:tblGrid>
              <a:tr h="349965">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lang="en-US" sz="700" b="1" i="0" u="none" strike="noStrike" kern="1200" spc="0" baseline="0" dirty="0">
                        <a:solidFill>
                          <a:schemeClr val="tx1"/>
                        </a:solidFill>
                        <a:effectLst/>
                        <a:latin typeface="+mn-lt"/>
                        <a:ea typeface="+mn-ea"/>
                        <a:cs typeface="+mn-cs"/>
                      </a:endParaRPr>
                    </a:p>
                  </a:txBody>
                  <a:tcPr marL="12679" marR="12679" marT="8659" marB="0" anchor="ctr">
                    <a:lnL w="12700" cap="flat" cmpd="sng" algn="ctr">
                      <a:solidFill>
                        <a:srgbClr val="DEDEDE"/>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i="0" u="none" strike="noStrike" kern="1200" dirty="0">
                          <a:solidFill>
                            <a:schemeClr val="bg1"/>
                          </a:solidFill>
                          <a:effectLst/>
                          <a:latin typeface="+mn-lt"/>
                          <a:ea typeface="+mn-ea"/>
                          <a:cs typeface="+mn-cs"/>
                        </a:rPr>
                        <a:t>Control</a:t>
                      </a:r>
                    </a:p>
                    <a:p>
                      <a:pPr algn="ctr" fontAlgn="b"/>
                      <a:r>
                        <a:rPr lang="en-US" sz="800" b="1" i="0" u="none" strike="noStrike" kern="1200" dirty="0">
                          <a:solidFill>
                            <a:schemeClr val="bg1"/>
                          </a:solidFill>
                          <a:effectLst/>
                          <a:latin typeface="+mn-lt"/>
                          <a:ea typeface="+mn-ea"/>
                          <a:cs typeface="+mn-cs"/>
                        </a:rPr>
                        <a:t>[Code 425]</a:t>
                      </a:r>
                    </a:p>
                  </a:txBody>
                  <a:tcPr marT="41564" marB="41564"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pPr algn="ctr" fontAlgn="b"/>
                      <a:r>
                        <a:rPr lang="en-US" sz="800" b="1" i="0" u="none" strike="noStrike" kern="1200" dirty="0">
                          <a:solidFill>
                            <a:schemeClr val="bg1"/>
                          </a:solidFill>
                          <a:effectLst/>
                          <a:latin typeface="+mn-lt"/>
                          <a:ea typeface="+mn-ea"/>
                          <a:cs typeface="+mn-cs"/>
                        </a:rPr>
                        <a:t>Test 1</a:t>
                      </a:r>
                    </a:p>
                    <a:p>
                      <a:pPr algn="ctr" fontAlgn="b"/>
                      <a:r>
                        <a:rPr lang="en-US" sz="800" b="1" i="0" u="none" strike="noStrike" kern="1200" dirty="0">
                          <a:solidFill>
                            <a:schemeClr val="bg1"/>
                          </a:solidFill>
                          <a:effectLst/>
                          <a:latin typeface="+mn-lt"/>
                          <a:ea typeface="+mn-ea"/>
                          <a:cs typeface="+mn-cs"/>
                        </a:rPr>
                        <a:t>[Code 920]</a:t>
                      </a:r>
                    </a:p>
                  </a:txBody>
                  <a:tcPr marT="41564" marB="41564"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800" b="1" i="0" u="none" strike="noStrike" kern="1200" dirty="0">
                          <a:solidFill>
                            <a:schemeClr val="bg1"/>
                          </a:solidFill>
                          <a:effectLst/>
                          <a:latin typeface="+mn-lt"/>
                          <a:ea typeface="+mn-ea"/>
                          <a:cs typeface="+mn-cs"/>
                        </a:rPr>
                        <a:t>Test 2</a:t>
                      </a:r>
                    </a:p>
                    <a:p>
                      <a:pPr algn="ctr" fontAlgn="b"/>
                      <a:r>
                        <a:rPr lang="en-US" sz="800" b="1" i="0" u="none" strike="noStrike" kern="1200" dirty="0">
                          <a:solidFill>
                            <a:schemeClr val="bg1"/>
                          </a:solidFill>
                          <a:effectLst/>
                          <a:latin typeface="+mn-lt"/>
                          <a:ea typeface="+mn-ea"/>
                          <a:cs typeface="+mn-cs"/>
                        </a:rPr>
                        <a:t>[Code 163]</a:t>
                      </a:r>
                    </a:p>
                  </a:txBody>
                  <a:tcPr marT="41564" marB="41564"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890626239"/>
                  </a:ext>
                </a:extLst>
              </a:tr>
              <a:tr h="118127">
                <a:tc>
                  <a:txBody>
                    <a:bodyPr/>
                    <a:lstStyle/>
                    <a:p>
                      <a:pPr algn="r" fontAlgn="b"/>
                      <a:endParaRPr lang="en-US" sz="700" b="0" i="1" u="none" strike="noStrike" kern="1200" dirty="0">
                        <a:solidFill>
                          <a:schemeClr val="bg1">
                            <a:lumMod val="50000"/>
                          </a:schemeClr>
                        </a:solidFill>
                        <a:effectLst/>
                        <a:latin typeface="+mn-lt"/>
                        <a:ea typeface="+mn-ea"/>
                        <a:cs typeface="+mn-cs"/>
                      </a:endParaRPr>
                    </a:p>
                  </a:txBody>
                  <a:tcPr marL="12679" marR="121706" marT="8659" marB="0" anchor="ctr">
                    <a:lnL w="12700" cap="flat" cmpd="sng" algn="ctr">
                      <a:solidFill>
                        <a:srgbClr val="DEDEDE"/>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700" b="0" i="1" u="none" strike="noStrike" kern="1200" dirty="0">
                          <a:solidFill>
                            <a:schemeClr val="bg1">
                              <a:lumMod val="50000"/>
                            </a:schemeClr>
                          </a:solidFill>
                          <a:effectLst/>
                          <a:latin typeface="+mn-lt"/>
                          <a:ea typeface="+mn-ea"/>
                          <a:cs typeface="+mn-cs"/>
                        </a:rPr>
                        <a:t>A</a:t>
                      </a:r>
                    </a:p>
                  </a:txBody>
                  <a:tcPr marL="12679" marR="12679" marT="865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700" b="0" i="1" u="none" strike="noStrike" kern="1200" dirty="0">
                          <a:solidFill>
                            <a:schemeClr val="bg1">
                              <a:lumMod val="50000"/>
                            </a:schemeClr>
                          </a:solidFill>
                          <a:effectLst/>
                          <a:latin typeface="+mn-lt"/>
                          <a:ea typeface="+mn-ea"/>
                          <a:cs typeface="+mn-cs"/>
                        </a:rPr>
                        <a:t>B</a:t>
                      </a:r>
                    </a:p>
                  </a:txBody>
                  <a:tcPr marL="12679" marR="12679" marT="865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700" b="0" i="1" u="none" strike="noStrike" kern="1200" dirty="0">
                          <a:solidFill>
                            <a:schemeClr val="bg1">
                              <a:lumMod val="50000"/>
                            </a:schemeClr>
                          </a:solidFill>
                          <a:effectLst/>
                          <a:latin typeface="+mn-lt"/>
                          <a:ea typeface="+mn-ea"/>
                          <a:cs typeface="+mn-cs"/>
                        </a:rPr>
                        <a:t>C</a:t>
                      </a:r>
                    </a:p>
                  </a:txBody>
                  <a:tcPr marL="12679" marR="12679" marT="865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41023359"/>
                  </a:ext>
                </a:extLst>
              </a:tr>
              <a:tr h="118127">
                <a:tc>
                  <a:txBody>
                    <a:bodyPr/>
                    <a:lstStyle/>
                    <a:p>
                      <a:pPr algn="r" fontAlgn="b"/>
                      <a:r>
                        <a:rPr lang="en-US" sz="700" b="0" i="1" u="none" strike="noStrike" kern="1200" dirty="0">
                          <a:solidFill>
                            <a:schemeClr val="bg1">
                              <a:lumMod val="50000"/>
                            </a:schemeClr>
                          </a:solidFill>
                          <a:effectLst/>
                          <a:latin typeface="+mn-lt"/>
                          <a:ea typeface="+mn-ea"/>
                          <a:cs typeface="+mn-cs"/>
                        </a:rPr>
                        <a:t>Base</a:t>
                      </a:r>
                    </a:p>
                  </a:txBody>
                  <a:tcPr marL="12679" marR="121706" marT="8659" marB="0" anchor="ctr">
                    <a:lnL w="12700" cap="flat" cmpd="sng" algn="ctr">
                      <a:solidFill>
                        <a:srgbClr val="DEDEDE"/>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700" b="0" i="1" u="none" strike="noStrike" kern="1200" dirty="0">
                          <a:solidFill>
                            <a:schemeClr val="bg1">
                              <a:lumMod val="50000"/>
                            </a:schemeClr>
                          </a:solidFill>
                          <a:effectLst/>
                          <a:latin typeface="+mn-lt"/>
                          <a:ea typeface="+mn-ea"/>
                          <a:cs typeface="+mn-cs"/>
                        </a:rPr>
                        <a:t>220</a:t>
                      </a:r>
                    </a:p>
                  </a:txBody>
                  <a:tcPr marL="12679" marR="12679" marT="865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700" b="0" i="1" u="none" strike="noStrike" kern="1200" dirty="0">
                          <a:solidFill>
                            <a:schemeClr val="bg1">
                              <a:lumMod val="50000"/>
                            </a:schemeClr>
                          </a:solidFill>
                          <a:effectLst/>
                          <a:latin typeface="+mn-lt"/>
                          <a:ea typeface="+mn-ea"/>
                          <a:cs typeface="+mn-cs"/>
                        </a:rPr>
                        <a:t>219</a:t>
                      </a:r>
                    </a:p>
                  </a:txBody>
                  <a:tcPr marL="12679" marR="12679" marT="865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700" b="0" i="1" u="none" strike="noStrike" kern="1200" dirty="0">
                          <a:solidFill>
                            <a:schemeClr val="bg1">
                              <a:lumMod val="50000"/>
                            </a:schemeClr>
                          </a:solidFill>
                          <a:effectLst/>
                          <a:latin typeface="+mn-lt"/>
                          <a:ea typeface="+mn-ea"/>
                          <a:cs typeface="+mn-cs"/>
                        </a:rPr>
                        <a:t>220</a:t>
                      </a:r>
                    </a:p>
                  </a:txBody>
                  <a:tcPr marL="12679" marR="12679" marT="865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47880389"/>
                  </a:ext>
                </a:extLst>
              </a:tr>
              <a:tr h="181733">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0000"/>
                          </a:solidFill>
                          <a:effectLst/>
                          <a:uLnTx/>
                          <a:uFillTx/>
                          <a:latin typeface="+mn-lt"/>
                          <a:ea typeface="+mn-ea"/>
                          <a:cs typeface="+mn-cs"/>
                        </a:rPr>
                        <a:t>Purchase Intent</a:t>
                      </a:r>
                    </a:p>
                  </a:txBody>
                  <a:tcPr marL="60853" marR="60853" marT="8659" marB="0" anchor="ctr">
                    <a:lnL w="12700" cap="flat" cmpd="sng" algn="ctr">
                      <a:solidFill>
                        <a:srgbClr val="DEDEDE"/>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chemeClr val="tx1"/>
                        </a:solidFill>
                        <a:effectLst/>
                        <a:uLnTx/>
                        <a:uFillTx/>
                        <a:latin typeface="+mn-lt"/>
                        <a:ea typeface="+mn-ea"/>
                        <a:cs typeface="+mn-cs"/>
                      </a:endParaRPr>
                    </a:p>
                  </a:txBody>
                  <a:tcPr marL="12679" marR="12679" marT="865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chemeClr val="tx1"/>
                        </a:solidFill>
                        <a:effectLst/>
                        <a:uLnTx/>
                        <a:uFillTx/>
                        <a:latin typeface="+mn-lt"/>
                        <a:ea typeface="+mn-ea"/>
                        <a:cs typeface="+mn-cs"/>
                      </a:endParaRPr>
                    </a:p>
                  </a:txBody>
                  <a:tcPr marL="12679" marR="12679" marT="865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223BA1"/>
                        </a:solidFill>
                        <a:effectLst/>
                        <a:uLnTx/>
                        <a:uFillTx/>
                        <a:latin typeface="+mn-lt"/>
                        <a:ea typeface="+mn-ea"/>
                        <a:cs typeface="+mn-cs"/>
                      </a:endParaRPr>
                    </a:p>
                  </a:txBody>
                  <a:tcPr marL="12679" marR="12679" marT="865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7900352"/>
                  </a:ext>
                </a:extLst>
              </a:tr>
              <a:tr h="181733">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Top Box (Very likely)</a:t>
                      </a:r>
                    </a:p>
                  </a:txBody>
                  <a:tcPr marL="182560" marR="60853" marT="8659" marB="0" anchor="ctr">
                    <a:lnL w="12700" cap="flat" cmpd="sng" algn="ctr">
                      <a:solidFill>
                        <a:srgbClr val="DEDEDE"/>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mn-lt"/>
                          <a:ea typeface="+mn-ea"/>
                          <a:cs typeface="+mn-cs"/>
                        </a:rPr>
                        <a:t>88%</a:t>
                      </a:r>
                    </a:p>
                  </a:txBody>
                  <a:tcPr marL="12679" marR="12679" marT="865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mn-lt"/>
                          <a:ea typeface="+mn-ea"/>
                          <a:cs typeface="+mn-cs"/>
                        </a:rPr>
                        <a:t>84% </a:t>
                      </a:r>
                    </a:p>
                  </a:txBody>
                  <a:tcPr marL="12679" marR="12679" marT="865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mn-lt"/>
                          <a:ea typeface="+mn-ea"/>
                          <a:cs typeface="+mn-cs"/>
                        </a:rPr>
                        <a:t>86%</a:t>
                      </a:r>
                      <a:endParaRPr kumimoji="0" lang="en-US" sz="800" b="1" i="0" u="none" strike="noStrike" kern="1200" cap="none" spc="0" normalizeH="0" baseline="0" noProof="0" dirty="0">
                        <a:ln>
                          <a:noFill/>
                        </a:ln>
                        <a:solidFill>
                          <a:srgbClr val="223BA1"/>
                        </a:solidFill>
                        <a:effectLst/>
                        <a:uLnTx/>
                        <a:uFillTx/>
                        <a:latin typeface="+mn-lt"/>
                        <a:ea typeface="+mn-ea"/>
                        <a:cs typeface="+mn-cs"/>
                      </a:endParaRPr>
                    </a:p>
                  </a:txBody>
                  <a:tcPr marL="12679" marR="12679" marT="865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8196636"/>
                  </a:ext>
                </a:extLst>
              </a:tr>
              <a:tr h="181733">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Top 2 Box (Very + Somewhat likely)</a:t>
                      </a:r>
                    </a:p>
                  </a:txBody>
                  <a:tcPr marL="182560" marR="60853" marT="8659" marB="0" anchor="ctr">
                    <a:lnL w="12700" cap="flat" cmpd="sng" algn="ctr">
                      <a:solidFill>
                        <a:srgbClr val="DEDEDE"/>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mn-lt"/>
                          <a:ea typeface="+mn-ea"/>
                          <a:cs typeface="+mn-cs"/>
                        </a:rPr>
                        <a:t>98% </a:t>
                      </a:r>
                      <a:endParaRPr kumimoji="0" lang="en-US" sz="800" b="1" i="0" u="none" strike="noStrike" kern="1200" cap="none" spc="0" normalizeH="0" baseline="0" noProof="0" dirty="0">
                        <a:ln>
                          <a:noFill/>
                        </a:ln>
                        <a:solidFill>
                          <a:srgbClr val="223BA1"/>
                        </a:solidFill>
                        <a:effectLst/>
                        <a:uLnTx/>
                        <a:uFillTx/>
                        <a:latin typeface="+mn-lt"/>
                        <a:ea typeface="+mn-ea"/>
                        <a:cs typeface="+mn-cs"/>
                      </a:endParaRPr>
                    </a:p>
                  </a:txBody>
                  <a:tcPr marL="12679" marR="12679" marT="865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mn-lt"/>
                          <a:ea typeface="+mn-ea"/>
                          <a:cs typeface="+mn-cs"/>
                        </a:rPr>
                        <a:t>98%</a:t>
                      </a:r>
                    </a:p>
                  </a:txBody>
                  <a:tcPr marL="12679" marR="12679" marT="865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mn-lt"/>
                          <a:ea typeface="+mn-ea"/>
                          <a:cs typeface="+mn-cs"/>
                        </a:rPr>
                        <a:t>97%</a:t>
                      </a:r>
                    </a:p>
                  </a:txBody>
                  <a:tcPr marL="12679" marR="12679" marT="865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5928304"/>
                  </a:ext>
                </a:extLst>
              </a:tr>
              <a:tr h="181733">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Alienation (Pre-to-Post B2B)</a:t>
                      </a:r>
                    </a:p>
                  </a:txBody>
                  <a:tcPr marL="182560" marR="60853" marT="8659" marB="0" anchor="ctr">
                    <a:lnL w="12700" cap="flat" cmpd="sng" algn="ctr">
                      <a:solidFill>
                        <a:srgbClr val="DEDEDE"/>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mn-lt"/>
                          <a:ea typeface="+mn-ea"/>
                          <a:cs typeface="+mn-cs"/>
                        </a:rPr>
                        <a:t>0%</a:t>
                      </a:r>
                    </a:p>
                  </a:txBody>
                  <a:tcPr marL="12679" marR="12679" marT="865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mn-lt"/>
                          <a:ea typeface="+mn-ea"/>
                          <a:cs typeface="+mn-cs"/>
                        </a:rPr>
                        <a:t>0%</a:t>
                      </a:r>
                      <a:endParaRPr kumimoji="0" lang="en-US" sz="800" b="1" i="0" u="none" strike="noStrike" kern="1200" cap="none" spc="0" normalizeH="0" baseline="0" noProof="0" dirty="0">
                        <a:ln>
                          <a:noFill/>
                        </a:ln>
                        <a:solidFill>
                          <a:srgbClr val="4BA0D2"/>
                        </a:solidFill>
                        <a:effectLst/>
                        <a:uLnTx/>
                        <a:uFillTx/>
                        <a:latin typeface="+mn-lt"/>
                        <a:ea typeface="+mn-ea"/>
                        <a:cs typeface="+mn-cs"/>
                      </a:endParaRPr>
                    </a:p>
                  </a:txBody>
                  <a:tcPr marL="12679" marR="12679" marT="865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mn-lt"/>
                          <a:ea typeface="+mn-ea"/>
                          <a:cs typeface="+mn-cs"/>
                        </a:rPr>
                        <a:t>1% </a:t>
                      </a:r>
                    </a:p>
                  </a:txBody>
                  <a:tcPr marL="12679" marR="12679" marT="865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141460"/>
                  </a:ext>
                </a:extLst>
              </a:tr>
              <a:tr h="181733">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0000"/>
                          </a:solidFill>
                          <a:effectLst/>
                          <a:uLnTx/>
                          <a:uFillTx/>
                          <a:latin typeface="+mn-lt"/>
                          <a:ea typeface="+mn-ea"/>
                          <a:cs typeface="+mn-cs"/>
                        </a:rPr>
                        <a:t>Overall Liking </a:t>
                      </a:r>
                    </a:p>
                  </a:txBody>
                  <a:tcPr marL="60853" marR="60853" marT="8659" marB="0" anchor="ctr">
                    <a:lnL w="12700" cap="flat" cmpd="sng" algn="ctr">
                      <a:solidFill>
                        <a:srgbClr val="DEDEDE"/>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buFont typeface="Arial" panose="020B0604020202020204" pitchFamily="34" charset="0"/>
                        <a:buNone/>
                      </a:pPr>
                      <a:endParaRPr kumimoji="0" lang="en-US" sz="800" b="0" i="0" u="none" strike="noStrike" kern="1200" cap="none" spc="0" normalizeH="0" baseline="0" dirty="0">
                        <a:ln>
                          <a:noFill/>
                        </a:ln>
                        <a:solidFill>
                          <a:schemeClr val="tx1"/>
                        </a:solidFill>
                        <a:effectLst/>
                        <a:uLnTx/>
                        <a:uFillTx/>
                        <a:latin typeface="+mn-lt"/>
                        <a:ea typeface="+mn-ea"/>
                        <a:cs typeface="+mn-cs"/>
                      </a:endParaRPr>
                    </a:p>
                  </a:txBody>
                  <a:tcPr marL="50711" marR="50711" marT="17318" marB="17318"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buFont typeface="Arial" panose="020B0604020202020204" pitchFamily="34" charset="0"/>
                        <a:buNone/>
                      </a:pPr>
                      <a:endParaRPr kumimoji="0" lang="en-US" sz="800" b="0" i="0" u="none" strike="noStrike" kern="1200" cap="none" spc="0" normalizeH="0" baseline="0" dirty="0">
                        <a:ln>
                          <a:noFill/>
                        </a:ln>
                        <a:solidFill>
                          <a:schemeClr val="tx1"/>
                        </a:solidFill>
                        <a:effectLst/>
                        <a:uLnTx/>
                        <a:uFillTx/>
                        <a:latin typeface="+mn-lt"/>
                        <a:ea typeface="+mn-ea"/>
                        <a:cs typeface="+mn-cs"/>
                      </a:endParaRPr>
                    </a:p>
                  </a:txBody>
                  <a:tcPr marL="50711" marR="50711" marT="17318" marB="17318"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buFont typeface="Arial" panose="020B0604020202020204" pitchFamily="34" charset="0"/>
                        <a:buNone/>
                      </a:pPr>
                      <a:endParaRPr kumimoji="0" lang="en-US" sz="800" b="0" i="0" u="none" strike="noStrike" kern="1200" cap="none" spc="0" normalizeH="0" baseline="0" dirty="0">
                        <a:ln>
                          <a:noFill/>
                        </a:ln>
                        <a:solidFill>
                          <a:schemeClr val="tx1"/>
                        </a:solidFill>
                        <a:effectLst/>
                        <a:uLnTx/>
                        <a:uFillTx/>
                        <a:latin typeface="+mn-lt"/>
                        <a:ea typeface="+mn-ea"/>
                        <a:cs typeface="+mn-cs"/>
                      </a:endParaRPr>
                    </a:p>
                  </a:txBody>
                  <a:tcPr marL="50711" marR="50711" marT="17318" marB="17318"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416261"/>
                  </a:ext>
                </a:extLst>
              </a:tr>
              <a:tr h="181733">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Top Box (Like extremely)</a:t>
                      </a:r>
                    </a:p>
                  </a:txBody>
                  <a:tcPr marL="182560" marR="60853" marT="8659" marB="0" anchor="ctr">
                    <a:lnL w="12700" cap="flat" cmpd="sng" algn="ctr">
                      <a:solidFill>
                        <a:srgbClr val="DEDEDE"/>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mn-lt"/>
                          <a:ea typeface="+mn-ea"/>
                          <a:cs typeface="+mn-cs"/>
                        </a:rPr>
                        <a:t>54%</a:t>
                      </a:r>
                    </a:p>
                  </a:txBody>
                  <a:tcPr marL="12679" marR="12679" marT="865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mn-lt"/>
                          <a:ea typeface="+mn-ea"/>
                          <a:cs typeface="+mn-cs"/>
                        </a:rPr>
                        <a:t>53%</a:t>
                      </a:r>
                    </a:p>
                  </a:txBody>
                  <a:tcPr marL="12679" marR="12679" marT="865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mn-lt"/>
                          <a:ea typeface="+mn-ea"/>
                          <a:cs typeface="+mn-cs"/>
                        </a:rPr>
                        <a:t>56% </a:t>
                      </a:r>
                    </a:p>
                  </a:txBody>
                  <a:tcPr marL="12679" marR="12679" marT="865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3633848"/>
                  </a:ext>
                </a:extLst>
              </a:tr>
              <a:tr h="181733">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Top 2 Box (Like extremely + very much)</a:t>
                      </a:r>
                    </a:p>
                  </a:txBody>
                  <a:tcPr marL="182560" marR="60853" marT="8659" marB="0" anchor="ctr">
                    <a:lnL w="12700" cap="flat" cmpd="sng" algn="ctr">
                      <a:solidFill>
                        <a:srgbClr val="DEDEDE"/>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mn-lt"/>
                          <a:ea typeface="+mn-ea"/>
                          <a:cs typeface="+mn-cs"/>
                        </a:rPr>
                        <a:t>96%</a:t>
                      </a:r>
                    </a:p>
                  </a:txBody>
                  <a:tcPr marL="12679" marR="12679" marT="865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mn-lt"/>
                          <a:ea typeface="+mn-ea"/>
                          <a:cs typeface="+mn-cs"/>
                        </a:rPr>
                        <a:t>94%</a:t>
                      </a:r>
                    </a:p>
                  </a:txBody>
                  <a:tcPr marL="12679" marR="12679" marT="865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mn-lt"/>
                          <a:ea typeface="+mn-ea"/>
                          <a:cs typeface="+mn-cs"/>
                        </a:rPr>
                        <a:t>95%</a:t>
                      </a:r>
                    </a:p>
                  </a:txBody>
                  <a:tcPr marL="12679" marR="12679" marT="865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2580878"/>
                  </a:ext>
                </a:extLst>
              </a:tr>
              <a:tr h="181733">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Top 3 Box (Like extremely + very much + moderately)</a:t>
                      </a:r>
                    </a:p>
                  </a:txBody>
                  <a:tcPr marL="182560" marR="60853" marT="8659" marB="0" anchor="ctr">
                    <a:lnL w="12700" cap="flat" cmpd="sng" algn="ctr">
                      <a:solidFill>
                        <a:srgbClr val="DEDEDE"/>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mn-lt"/>
                          <a:ea typeface="+mn-ea"/>
                          <a:cs typeface="+mn-cs"/>
                        </a:rPr>
                        <a:t>99% </a:t>
                      </a:r>
                      <a:endParaRPr kumimoji="0" lang="en-US" sz="800" b="1" i="0" u="none" strike="noStrike" kern="1200" cap="none" spc="0" normalizeH="0" baseline="0" noProof="0" dirty="0">
                        <a:ln>
                          <a:noFill/>
                        </a:ln>
                        <a:solidFill>
                          <a:srgbClr val="4BA0D2"/>
                        </a:solidFill>
                        <a:effectLst/>
                        <a:uLnTx/>
                        <a:uFillTx/>
                        <a:latin typeface="+mn-lt"/>
                        <a:ea typeface="+mn-ea"/>
                        <a:cs typeface="+mn-cs"/>
                      </a:endParaRPr>
                    </a:p>
                  </a:txBody>
                  <a:tcPr marL="12679" marR="12679" marT="865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mn-lt"/>
                          <a:ea typeface="+mn-ea"/>
                          <a:cs typeface="+mn-cs"/>
                        </a:rPr>
                        <a:t>99%</a:t>
                      </a:r>
                    </a:p>
                  </a:txBody>
                  <a:tcPr marL="12679" marR="12679" marT="865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mn-lt"/>
                          <a:ea typeface="+mn-ea"/>
                          <a:cs typeface="+mn-cs"/>
                        </a:rPr>
                        <a:t>99%</a:t>
                      </a:r>
                    </a:p>
                  </a:txBody>
                  <a:tcPr marL="12679" marR="12679" marT="865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8496739"/>
                  </a:ext>
                </a:extLst>
              </a:tr>
              <a:tr h="181733">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Mean (9-pt scale)</a:t>
                      </a:r>
                    </a:p>
                  </a:txBody>
                  <a:tcPr marL="182560" marR="60853" marT="8659" marB="0" anchor="ctr">
                    <a:lnL w="12700" cap="flat" cmpd="sng" algn="ctr">
                      <a:solidFill>
                        <a:srgbClr val="DEDEDE"/>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schemeClr val="tx1"/>
                          </a:solidFill>
                          <a:effectLst/>
                          <a:uLnTx/>
                          <a:uFillTx/>
                          <a:latin typeface="+mn-lt"/>
                          <a:ea typeface="+mn-ea"/>
                          <a:cs typeface="+mn-cs"/>
                        </a:rPr>
                        <a:t>8.48</a:t>
                      </a:r>
                    </a:p>
                  </a:txBody>
                  <a:tcPr marL="38100" marR="38100" marT="19050" marB="190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schemeClr val="tx1"/>
                          </a:solidFill>
                          <a:effectLst/>
                          <a:uLnTx/>
                          <a:uFillTx/>
                          <a:latin typeface="+mn-lt"/>
                          <a:ea typeface="+mn-ea"/>
                          <a:cs typeface="+mn-cs"/>
                        </a:rPr>
                        <a:t>8.45</a:t>
                      </a:r>
                    </a:p>
                  </a:txBody>
                  <a:tcPr marL="38100" marR="38100" marT="19050" marB="190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schemeClr val="tx1"/>
                          </a:solidFill>
                          <a:effectLst/>
                          <a:uLnTx/>
                          <a:uFillTx/>
                          <a:latin typeface="+mn-lt"/>
                          <a:ea typeface="+mn-ea"/>
                          <a:cs typeface="+mn-cs"/>
                        </a:rPr>
                        <a:t>8.45</a:t>
                      </a:r>
                    </a:p>
                  </a:txBody>
                  <a:tcPr marL="38100" marR="38100" marT="19050" marB="190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96445834"/>
                  </a:ext>
                </a:extLst>
              </a:tr>
              <a:tr h="181733">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0000"/>
                          </a:solidFill>
                          <a:effectLst/>
                          <a:uLnTx/>
                          <a:uFillTx/>
                          <a:latin typeface="+mn-lt"/>
                          <a:ea typeface="+mn-ea"/>
                          <a:cs typeface="+mn-cs"/>
                        </a:rPr>
                        <a:t>Expectations</a:t>
                      </a:r>
                    </a:p>
                  </a:txBody>
                  <a:tcPr marL="60853" marR="60853" marT="8659" marB="0" anchor="ctr">
                    <a:lnL w="12700" cap="flat" cmpd="sng" algn="ctr">
                      <a:solidFill>
                        <a:srgbClr val="DEDEDE"/>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schemeClr val="tx1"/>
                        </a:solidFill>
                        <a:effectLst/>
                        <a:uLnTx/>
                        <a:uFillTx/>
                        <a:latin typeface="+mn-lt"/>
                        <a:ea typeface="+mn-ea"/>
                        <a:cs typeface="+mn-cs"/>
                      </a:endParaRPr>
                    </a:p>
                  </a:txBody>
                  <a:tcPr marL="50711" marR="50711" marT="17318" marB="17318"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schemeClr val="tx1"/>
                        </a:solidFill>
                        <a:effectLst/>
                        <a:uLnTx/>
                        <a:uFillTx/>
                        <a:latin typeface="+mn-lt"/>
                        <a:ea typeface="+mn-ea"/>
                        <a:cs typeface="+mn-cs"/>
                      </a:endParaRPr>
                    </a:p>
                  </a:txBody>
                  <a:tcPr marL="50711" marR="50711" marT="17318" marB="17318"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schemeClr val="tx1"/>
                        </a:solidFill>
                        <a:effectLst/>
                        <a:uLnTx/>
                        <a:uFillTx/>
                        <a:latin typeface="+mn-lt"/>
                        <a:ea typeface="+mn-ea"/>
                        <a:cs typeface="+mn-cs"/>
                      </a:endParaRPr>
                    </a:p>
                  </a:txBody>
                  <a:tcPr marL="50711" marR="50711" marT="17318" marB="17318"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9840092"/>
                  </a:ext>
                </a:extLst>
              </a:tr>
              <a:tr h="181733">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Top Box (Much better than I expected)</a:t>
                      </a:r>
                    </a:p>
                  </a:txBody>
                  <a:tcPr marL="182560" marR="60853" marT="8659" marB="0" anchor="ctr">
                    <a:lnL w="12700" cap="flat" cmpd="sng" algn="ctr">
                      <a:solidFill>
                        <a:srgbClr val="DEDEDE"/>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buFont typeface="Arial" panose="020B0604020202020204" pitchFamily="34" charset="0"/>
                        <a:buNone/>
                      </a:pPr>
                      <a:r>
                        <a:rPr kumimoji="0" lang="en-US" sz="800" b="0" i="0" u="none" strike="noStrike" kern="1200" cap="none" spc="0" normalizeH="0" baseline="0" dirty="0">
                          <a:ln>
                            <a:noFill/>
                          </a:ln>
                          <a:solidFill>
                            <a:schemeClr val="tx1"/>
                          </a:solidFill>
                          <a:effectLst/>
                          <a:uLnTx/>
                          <a:uFillTx/>
                          <a:latin typeface="+mn-lt"/>
                          <a:ea typeface="+mn-ea"/>
                          <a:cs typeface="+mn-cs"/>
                        </a:rPr>
                        <a:t>27%</a:t>
                      </a:r>
                    </a:p>
                  </a:txBody>
                  <a:tcPr marL="38100" marR="38100" marT="19050" marB="190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buFont typeface="Arial" panose="020B0604020202020204" pitchFamily="34" charset="0"/>
                        <a:buNone/>
                      </a:pPr>
                      <a:r>
                        <a:rPr kumimoji="0" lang="en-US" sz="800" b="0" i="0" u="none" strike="noStrike" kern="1200" cap="none" spc="0" normalizeH="0" baseline="0" dirty="0">
                          <a:ln>
                            <a:noFill/>
                          </a:ln>
                          <a:solidFill>
                            <a:schemeClr val="tx1"/>
                          </a:solidFill>
                          <a:effectLst/>
                          <a:uLnTx/>
                          <a:uFillTx/>
                          <a:latin typeface="+mn-lt"/>
                          <a:ea typeface="+mn-ea"/>
                          <a:cs typeface="+mn-cs"/>
                        </a:rPr>
                        <a:t>36% </a:t>
                      </a:r>
                      <a:r>
                        <a:rPr kumimoji="0" lang="en-US" sz="800" b="1" i="0" u="none" strike="noStrike" kern="1200" cap="none" spc="0" normalizeH="0" baseline="0" dirty="0">
                          <a:ln>
                            <a:noFill/>
                          </a:ln>
                          <a:solidFill>
                            <a:schemeClr val="accent4"/>
                          </a:solidFill>
                          <a:effectLst/>
                          <a:uLnTx/>
                          <a:uFillTx/>
                          <a:latin typeface="+mn-lt"/>
                          <a:ea typeface="+mn-ea"/>
                          <a:cs typeface="+mn-cs"/>
                        </a:rPr>
                        <a:t>A</a:t>
                      </a:r>
                    </a:p>
                  </a:txBody>
                  <a:tcPr marL="38100" marR="38100" marT="19050" marB="190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buFont typeface="Arial" panose="020B0604020202020204" pitchFamily="34" charset="0"/>
                        <a:buNone/>
                      </a:pPr>
                      <a:r>
                        <a:rPr kumimoji="0" lang="en-US" sz="800" b="0" i="0" u="none" strike="noStrike" kern="1200" cap="none" spc="0" normalizeH="0" baseline="0" dirty="0">
                          <a:ln>
                            <a:noFill/>
                          </a:ln>
                          <a:solidFill>
                            <a:schemeClr val="tx1"/>
                          </a:solidFill>
                          <a:effectLst/>
                          <a:uLnTx/>
                          <a:uFillTx/>
                          <a:latin typeface="+mn-lt"/>
                          <a:ea typeface="+mn-ea"/>
                          <a:cs typeface="+mn-cs"/>
                        </a:rPr>
                        <a:t>35% </a:t>
                      </a:r>
                      <a:r>
                        <a:rPr kumimoji="0" lang="en-US" sz="800" b="1" i="0" u="none" strike="noStrike" kern="1200" cap="none" spc="0" normalizeH="0" baseline="0" dirty="0">
                          <a:ln>
                            <a:noFill/>
                          </a:ln>
                          <a:solidFill>
                            <a:schemeClr val="accent4"/>
                          </a:solidFill>
                          <a:effectLst/>
                          <a:uLnTx/>
                          <a:uFillTx/>
                          <a:latin typeface="+mn-lt"/>
                          <a:ea typeface="+mn-ea"/>
                          <a:cs typeface="+mn-cs"/>
                        </a:rPr>
                        <a:t>A</a:t>
                      </a:r>
                    </a:p>
                  </a:txBody>
                  <a:tcPr marL="38100" marR="38100" marT="19050" marB="190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8780541"/>
                  </a:ext>
                </a:extLst>
              </a:tr>
              <a:tr h="181733">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Top 2 Box (Much + Somewhat better than I expected)</a:t>
                      </a:r>
                    </a:p>
                  </a:txBody>
                  <a:tcPr marL="182560" marR="60853" marT="8659" marB="0" anchor="ctr">
                    <a:lnL w="12700" cap="flat" cmpd="sng" algn="ctr">
                      <a:solidFill>
                        <a:srgbClr val="DEDEDE"/>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buFont typeface="Arial" panose="020B0604020202020204" pitchFamily="34" charset="0"/>
                        <a:buNone/>
                      </a:pPr>
                      <a:r>
                        <a:rPr kumimoji="0" lang="en-US" sz="800" b="0" i="0" u="none" strike="noStrike" kern="1200" cap="none" spc="0" normalizeH="0" baseline="0" dirty="0">
                          <a:ln>
                            <a:noFill/>
                          </a:ln>
                          <a:solidFill>
                            <a:schemeClr val="tx1"/>
                          </a:solidFill>
                          <a:effectLst/>
                          <a:uLnTx/>
                          <a:uFillTx/>
                          <a:latin typeface="+mn-lt"/>
                          <a:ea typeface="+mn-ea"/>
                          <a:cs typeface="+mn-cs"/>
                        </a:rPr>
                        <a:t>49%</a:t>
                      </a:r>
                    </a:p>
                  </a:txBody>
                  <a:tcPr marL="38100" marR="38100" marT="19050" marB="190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buFont typeface="Arial" panose="020B0604020202020204" pitchFamily="34" charset="0"/>
                        <a:buNone/>
                      </a:pPr>
                      <a:r>
                        <a:rPr kumimoji="0" lang="en-US" sz="800" b="0" i="0" u="none" strike="noStrike" kern="1200" cap="none" spc="0" normalizeH="0" baseline="0" dirty="0">
                          <a:ln>
                            <a:noFill/>
                          </a:ln>
                          <a:solidFill>
                            <a:schemeClr val="tx1"/>
                          </a:solidFill>
                          <a:effectLst/>
                          <a:uLnTx/>
                          <a:uFillTx/>
                          <a:latin typeface="+mn-lt"/>
                          <a:ea typeface="+mn-ea"/>
                          <a:cs typeface="+mn-cs"/>
                        </a:rPr>
                        <a:t>55%</a:t>
                      </a:r>
                    </a:p>
                  </a:txBody>
                  <a:tcPr marL="38100" marR="38100" marT="19050" marB="190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buFont typeface="Arial" panose="020B0604020202020204" pitchFamily="34" charset="0"/>
                        <a:buNone/>
                      </a:pPr>
                      <a:r>
                        <a:rPr kumimoji="0" lang="en-US" sz="800" b="0" i="0" u="none" strike="noStrike" kern="1200" cap="none" spc="0" normalizeH="0" baseline="0" dirty="0">
                          <a:ln>
                            <a:noFill/>
                          </a:ln>
                          <a:solidFill>
                            <a:schemeClr val="tx1"/>
                          </a:solidFill>
                          <a:effectLst/>
                          <a:uLnTx/>
                          <a:uFillTx/>
                          <a:latin typeface="+mn-lt"/>
                          <a:ea typeface="+mn-ea"/>
                          <a:cs typeface="+mn-cs"/>
                        </a:rPr>
                        <a:t>56%</a:t>
                      </a:r>
                    </a:p>
                  </a:txBody>
                  <a:tcPr marL="38100" marR="38100" marT="19050" marB="190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2908663"/>
                  </a:ext>
                </a:extLst>
              </a:tr>
              <a:tr h="181733">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Top 3 Box (Much + Somewhat + About what I expected)</a:t>
                      </a:r>
                    </a:p>
                  </a:txBody>
                  <a:tcPr marL="182560" marR="60853" marT="8659" marB="0" anchor="ctr">
                    <a:lnL w="12700" cap="flat" cmpd="sng" algn="ctr">
                      <a:solidFill>
                        <a:srgbClr val="DEDEDE"/>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buFont typeface="Arial" panose="020B0604020202020204" pitchFamily="34" charset="0"/>
                        <a:buNone/>
                      </a:pPr>
                      <a:r>
                        <a:rPr kumimoji="0" lang="en-US" sz="800" b="0" i="0" u="none" strike="noStrike" kern="1200" cap="none" spc="0" normalizeH="0" baseline="0" dirty="0">
                          <a:ln>
                            <a:noFill/>
                          </a:ln>
                          <a:solidFill>
                            <a:schemeClr val="tx1"/>
                          </a:solidFill>
                          <a:effectLst/>
                          <a:uLnTx/>
                          <a:uFillTx/>
                          <a:latin typeface="+mn-lt"/>
                          <a:ea typeface="+mn-ea"/>
                          <a:cs typeface="+mn-cs"/>
                        </a:rPr>
                        <a:t>100%</a:t>
                      </a:r>
                    </a:p>
                  </a:txBody>
                  <a:tcPr marL="38100" marR="38100" marT="19050" marB="190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buFont typeface="Arial" panose="020B0604020202020204" pitchFamily="34" charset="0"/>
                        <a:buNone/>
                      </a:pPr>
                      <a:r>
                        <a:rPr kumimoji="0" lang="en-US" sz="800" b="0" i="0" u="none" strike="noStrike" kern="1200" cap="none" spc="0" normalizeH="0" baseline="0" dirty="0">
                          <a:ln>
                            <a:noFill/>
                          </a:ln>
                          <a:solidFill>
                            <a:schemeClr val="tx1"/>
                          </a:solidFill>
                          <a:effectLst/>
                          <a:uLnTx/>
                          <a:uFillTx/>
                          <a:latin typeface="+mn-lt"/>
                          <a:ea typeface="+mn-ea"/>
                          <a:cs typeface="+mn-cs"/>
                        </a:rPr>
                        <a:t>98%</a:t>
                      </a:r>
                    </a:p>
                  </a:txBody>
                  <a:tcPr marL="38100" marR="38100" marT="19050" marB="190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buFont typeface="Arial" panose="020B0604020202020204" pitchFamily="34" charset="0"/>
                        <a:buNone/>
                      </a:pPr>
                      <a:r>
                        <a:rPr kumimoji="0" lang="en-US" sz="800" b="0" i="0" u="none" strike="noStrike" kern="1200" cap="none" spc="0" normalizeH="0" baseline="0" dirty="0">
                          <a:ln>
                            <a:noFill/>
                          </a:ln>
                          <a:solidFill>
                            <a:schemeClr val="tx1"/>
                          </a:solidFill>
                          <a:effectLst/>
                          <a:uLnTx/>
                          <a:uFillTx/>
                          <a:latin typeface="+mn-lt"/>
                          <a:ea typeface="+mn-ea"/>
                          <a:cs typeface="+mn-cs"/>
                        </a:rPr>
                        <a:t>98%</a:t>
                      </a:r>
                    </a:p>
                  </a:txBody>
                  <a:tcPr marL="38100" marR="38100" marT="19050" marB="190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526648"/>
                  </a:ext>
                </a:extLst>
              </a:tr>
              <a:tr h="181733">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Bottom 2 Box (Much + Somewhat worse than I expected)</a:t>
                      </a:r>
                    </a:p>
                  </a:txBody>
                  <a:tcPr marL="182560" marR="60853" marT="8659" marB="0" anchor="ctr">
                    <a:lnL w="12700" cap="flat" cmpd="sng" algn="ctr">
                      <a:solidFill>
                        <a:srgbClr val="DEDEDE"/>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buFont typeface="Arial" panose="020B0604020202020204" pitchFamily="34" charset="0"/>
                        <a:buNone/>
                      </a:pPr>
                      <a:r>
                        <a:rPr kumimoji="0" lang="en-US" sz="800" b="0" i="0" u="none" strike="noStrike" kern="1200" cap="none" spc="0" normalizeH="0" baseline="0" dirty="0">
                          <a:ln>
                            <a:noFill/>
                          </a:ln>
                          <a:solidFill>
                            <a:schemeClr val="tx1"/>
                          </a:solidFill>
                          <a:effectLst/>
                          <a:uLnTx/>
                          <a:uFillTx/>
                          <a:latin typeface="+mn-lt"/>
                          <a:ea typeface="+mn-ea"/>
                          <a:cs typeface="+mn-cs"/>
                        </a:rPr>
                        <a:t>0%</a:t>
                      </a:r>
                    </a:p>
                  </a:txBody>
                  <a:tcPr marL="38100" marR="38100" marT="19050" marB="190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buFont typeface="Arial" panose="020B0604020202020204" pitchFamily="34" charset="0"/>
                        <a:buNone/>
                      </a:pPr>
                      <a:r>
                        <a:rPr kumimoji="0" lang="en-US" sz="800" b="0" i="0" u="none" strike="noStrike" kern="1200" cap="none" spc="0" normalizeH="0" baseline="0" dirty="0">
                          <a:ln>
                            <a:noFill/>
                          </a:ln>
                          <a:solidFill>
                            <a:schemeClr val="tx1"/>
                          </a:solidFill>
                          <a:effectLst/>
                          <a:uLnTx/>
                          <a:uFillTx/>
                          <a:latin typeface="+mn-lt"/>
                          <a:ea typeface="+mn-ea"/>
                          <a:cs typeface="+mn-cs"/>
                        </a:rPr>
                        <a:t>2%</a:t>
                      </a:r>
                    </a:p>
                  </a:txBody>
                  <a:tcPr marL="38100" marR="38100" marT="19050" marB="190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buFont typeface="Arial" panose="020B0604020202020204" pitchFamily="34" charset="0"/>
                        <a:buNone/>
                      </a:pPr>
                      <a:r>
                        <a:rPr kumimoji="0" lang="en-US" sz="800" b="0" i="0" u="none" strike="noStrike" kern="1200" cap="none" spc="0" normalizeH="0" baseline="0" dirty="0">
                          <a:ln>
                            <a:noFill/>
                          </a:ln>
                          <a:solidFill>
                            <a:schemeClr val="tx1"/>
                          </a:solidFill>
                          <a:effectLst/>
                          <a:uLnTx/>
                          <a:uFillTx/>
                          <a:latin typeface="+mn-lt"/>
                          <a:ea typeface="+mn-ea"/>
                          <a:cs typeface="+mn-cs"/>
                        </a:rPr>
                        <a:t>2%</a:t>
                      </a:r>
                    </a:p>
                  </a:txBody>
                  <a:tcPr marL="38100" marR="38100" marT="19050" marB="190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431307"/>
                  </a:ext>
                </a:extLst>
              </a:tr>
            </a:tbl>
          </a:graphicData>
        </a:graphic>
      </p:graphicFrame>
      <p:sp>
        <p:nvSpPr>
          <p:cNvPr id="19" name="Text Placeholder 18">
            <a:extLst>
              <a:ext uri="{FF2B5EF4-FFF2-40B4-BE49-F238E27FC236}">
                <a16:creationId xmlns:a16="http://schemas.microsoft.com/office/drawing/2014/main" id="{752127DA-A9D7-15D9-83EA-C50395C8A894}"/>
              </a:ext>
            </a:extLst>
          </p:cNvPr>
          <p:cNvSpPr>
            <a:spLocks noGrp="1"/>
          </p:cNvSpPr>
          <p:nvPr>
            <p:ph type="body" sz="quarter" idx="15"/>
          </p:nvPr>
        </p:nvSpPr>
        <p:spPr/>
        <p:txBody>
          <a:bodyPr/>
          <a:lstStyle/>
          <a:p>
            <a:r>
              <a:rPr lang="en-US" sz="800" dirty="0">
                <a:solidFill>
                  <a:schemeClr val="tx1"/>
                </a:solidFill>
              </a:rPr>
              <a:t>Uppercase letters (</a:t>
            </a:r>
            <a:r>
              <a:rPr lang="en-US" sz="800" dirty="0"/>
              <a:t>A B | C D | A C | B D </a:t>
            </a:r>
            <a:r>
              <a:rPr lang="en-US" sz="800" dirty="0">
                <a:solidFill>
                  <a:schemeClr val="tx1"/>
                </a:solidFill>
              </a:rPr>
              <a:t>) represent sig. at the 90% confidence interval. </a:t>
            </a:r>
          </a:p>
          <a:p>
            <a:r>
              <a:rPr lang="en-US" sz="800" dirty="0">
                <a:solidFill>
                  <a:schemeClr val="tx1"/>
                </a:solidFill>
              </a:rPr>
              <a:t>Lowercase letters (</a:t>
            </a:r>
            <a:r>
              <a:rPr lang="en-US" sz="800" dirty="0"/>
              <a:t>a b | c d | a c | b d </a:t>
            </a:r>
            <a:r>
              <a:rPr lang="en-US" sz="800" dirty="0">
                <a:solidFill>
                  <a:schemeClr val="tx1"/>
                </a:solidFill>
              </a:rPr>
              <a:t>) represent sig. at the 70% confidence interval.</a:t>
            </a:r>
          </a:p>
        </p:txBody>
      </p:sp>
    </p:spTree>
    <p:extLst>
      <p:ext uri="{BB962C8B-B14F-4D97-AF65-F5344CB8AC3E}">
        <p14:creationId xmlns:p14="http://schemas.microsoft.com/office/powerpoint/2010/main" val="3631569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82C80-0984-DFB5-ACD8-A3F8F6693287}"/>
              </a:ext>
            </a:extLst>
          </p:cNvPr>
          <p:cNvSpPr>
            <a:spLocks noGrp="1"/>
          </p:cNvSpPr>
          <p:nvPr>
            <p:ph type="title"/>
          </p:nvPr>
        </p:nvSpPr>
        <p:spPr/>
        <p:txBody>
          <a:bodyPr/>
          <a:lstStyle/>
          <a:p>
            <a:r>
              <a:rPr lang="en-US" dirty="0"/>
              <a:t>Most recalled purchasing Gardetto’s within the past month.</a:t>
            </a:r>
          </a:p>
        </p:txBody>
      </p:sp>
      <p:sp>
        <p:nvSpPr>
          <p:cNvPr id="3" name="Slide Number Placeholder 2">
            <a:extLst>
              <a:ext uri="{FF2B5EF4-FFF2-40B4-BE49-F238E27FC236}">
                <a16:creationId xmlns:a16="http://schemas.microsoft.com/office/drawing/2014/main" id="{6512D3FA-CB8A-29CE-96FD-3888AC98365F}"/>
              </a:ext>
            </a:extLst>
          </p:cNvPr>
          <p:cNvSpPr>
            <a:spLocks noGrp="1"/>
          </p:cNvSpPr>
          <p:nvPr>
            <p:ph type="sldNum" sz="quarter" idx="10"/>
          </p:nvPr>
        </p:nvSpPr>
        <p:spPr/>
        <p:txBody>
          <a:bodyPr/>
          <a:lstStyle/>
          <a:p>
            <a:fld id="{A82C3BC0-3EBF-3C4C-A3D8-795624EBC6AA}" type="slidenum">
              <a:rPr lang="en-US" smtClean="0"/>
              <a:pPr/>
              <a:t>21</a:t>
            </a:fld>
            <a:endParaRPr lang="en-US"/>
          </a:p>
        </p:txBody>
      </p:sp>
      <p:sp>
        <p:nvSpPr>
          <p:cNvPr id="5" name="Text Placeholder 4">
            <a:extLst>
              <a:ext uri="{FF2B5EF4-FFF2-40B4-BE49-F238E27FC236}">
                <a16:creationId xmlns:a16="http://schemas.microsoft.com/office/drawing/2014/main" id="{E1BFC9A9-661B-BC59-C379-E66A5A0319D0}"/>
              </a:ext>
            </a:extLst>
          </p:cNvPr>
          <p:cNvSpPr>
            <a:spLocks noGrp="1"/>
          </p:cNvSpPr>
          <p:nvPr>
            <p:ph type="body" sz="quarter" idx="12"/>
          </p:nvPr>
        </p:nvSpPr>
        <p:spPr/>
        <p:txBody>
          <a:bodyPr/>
          <a:lstStyle/>
          <a:p>
            <a:r>
              <a:rPr lang="en-US" dirty="0"/>
              <a:t>LAST PURCHASE</a:t>
            </a:r>
          </a:p>
        </p:txBody>
      </p:sp>
      <p:sp>
        <p:nvSpPr>
          <p:cNvPr id="6" name="Text Placeholder 5">
            <a:extLst>
              <a:ext uri="{FF2B5EF4-FFF2-40B4-BE49-F238E27FC236}">
                <a16:creationId xmlns:a16="http://schemas.microsoft.com/office/drawing/2014/main" id="{4085904C-90C2-387B-F9BF-97E419CD279E}"/>
              </a:ext>
            </a:extLst>
          </p:cNvPr>
          <p:cNvSpPr>
            <a:spLocks noGrp="1"/>
          </p:cNvSpPr>
          <p:nvPr>
            <p:ph type="body" sz="quarter" idx="15"/>
          </p:nvPr>
        </p:nvSpPr>
        <p:spPr/>
        <p:txBody>
          <a:bodyPr/>
          <a:lstStyle/>
          <a:p>
            <a:r>
              <a:rPr lang="en-US" sz="700" dirty="0"/>
              <a:t>Q: </a:t>
            </a:r>
            <a:r>
              <a:rPr lang="en-US" sz="700" dirty="0">
                <a:solidFill>
                  <a:srgbClr val="000000"/>
                </a:solidFill>
                <a:effectLst/>
                <a:ea typeface="Avenir" panose="02000503020000020003" pitchFamily="2" charset="0"/>
                <a:cs typeface="Avenir" panose="02000503020000020003" pitchFamily="2" charset="0"/>
              </a:rPr>
              <a:t>When was the last time you purchased this Gardetto’s Snack Mix for your household?</a:t>
            </a:r>
            <a:endParaRPr lang="en-US" sz="700" dirty="0">
              <a:effectLst/>
              <a:ea typeface="Times New Roman" panose="02020603050405020304" pitchFamily="18" charset="0"/>
            </a:endParaRPr>
          </a:p>
        </p:txBody>
      </p:sp>
      <p:graphicFrame>
        <p:nvGraphicFramePr>
          <p:cNvPr id="7" name="Content Placeholder 9">
            <a:extLst>
              <a:ext uri="{FF2B5EF4-FFF2-40B4-BE49-F238E27FC236}">
                <a16:creationId xmlns:a16="http://schemas.microsoft.com/office/drawing/2014/main" id="{98F182B8-49DE-13E8-49C3-63F8397F1528}"/>
              </a:ext>
            </a:extLst>
          </p:cNvPr>
          <p:cNvGraphicFramePr>
            <a:graphicFrameLocks/>
          </p:cNvGraphicFramePr>
          <p:nvPr>
            <p:extLst>
              <p:ext uri="{D42A27DB-BD31-4B8C-83A1-F6EECF244321}">
                <p14:modId xmlns:p14="http://schemas.microsoft.com/office/powerpoint/2010/main" val="2459979058"/>
              </p:ext>
            </p:extLst>
          </p:nvPr>
        </p:nvGraphicFramePr>
        <p:xfrm>
          <a:off x="323850" y="1921058"/>
          <a:ext cx="8496300" cy="2241405"/>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1493F24F-01D2-36BA-50C7-87393A8D1F4D}"/>
              </a:ext>
            </a:extLst>
          </p:cNvPr>
          <p:cNvSpPr txBox="1"/>
          <p:nvPr/>
        </p:nvSpPr>
        <p:spPr>
          <a:xfrm>
            <a:off x="0" y="1087204"/>
            <a:ext cx="9144000" cy="230832"/>
          </a:xfrm>
          <a:prstGeom prst="rect">
            <a:avLst/>
          </a:prstGeom>
          <a:solidFill>
            <a:schemeClr val="bg1"/>
          </a:solidFill>
        </p:spPr>
        <p:txBody>
          <a:bodyPr wrap="square" rtlCol="0" anchor="ctr">
            <a:spAutoFit/>
          </a:bodyPr>
          <a:lstStyle/>
          <a:p>
            <a:pPr marR="0" algn="ctr" defTabSz="914400" eaLnBrk="1" fontAlgn="auto" latinLnBrk="0" hangingPunct="1">
              <a:lnSpc>
                <a:spcPct val="100000"/>
              </a:lnSpc>
              <a:spcBef>
                <a:spcPts val="0"/>
              </a:spcBef>
              <a:spcAft>
                <a:spcPts val="0"/>
              </a:spcAft>
              <a:buClrTx/>
              <a:buSzTx/>
            </a:pPr>
            <a:r>
              <a:rPr lang="en-US" sz="900" spc="300" dirty="0">
                <a:ea typeface="Helvetica Neue Light" charset="0"/>
                <a:cs typeface="Helvetica Neue Light" charset="0"/>
              </a:rPr>
              <a:t>LAST PURCHASE</a:t>
            </a:r>
            <a:endParaRPr lang="en-US" sz="900" dirty="0">
              <a:ea typeface="Helvetica Neue Light" charset="0"/>
              <a:cs typeface="Helvetica Neue Light" charset="0"/>
            </a:endParaRPr>
          </a:p>
        </p:txBody>
      </p:sp>
      <p:grpSp>
        <p:nvGrpSpPr>
          <p:cNvPr id="4" name="Group 3">
            <a:extLst>
              <a:ext uri="{FF2B5EF4-FFF2-40B4-BE49-F238E27FC236}">
                <a16:creationId xmlns:a16="http://schemas.microsoft.com/office/drawing/2014/main" id="{8AAE0F7C-DF98-26D7-953B-FE4508BE53AD}"/>
              </a:ext>
            </a:extLst>
          </p:cNvPr>
          <p:cNvGrpSpPr/>
          <p:nvPr/>
        </p:nvGrpSpPr>
        <p:grpSpPr>
          <a:xfrm>
            <a:off x="3283045" y="4292273"/>
            <a:ext cx="2592338" cy="448104"/>
            <a:chOff x="3381222" y="4216832"/>
            <a:chExt cx="2592338" cy="448104"/>
          </a:xfrm>
        </p:grpSpPr>
        <p:grpSp>
          <p:nvGrpSpPr>
            <p:cNvPr id="13" name="Group 12">
              <a:extLst>
                <a:ext uri="{FF2B5EF4-FFF2-40B4-BE49-F238E27FC236}">
                  <a16:creationId xmlns:a16="http://schemas.microsoft.com/office/drawing/2014/main" id="{C4517F71-DEE8-F133-C8DD-50A5D5331384}"/>
                </a:ext>
              </a:extLst>
            </p:cNvPr>
            <p:cNvGrpSpPr/>
            <p:nvPr/>
          </p:nvGrpSpPr>
          <p:grpSpPr>
            <a:xfrm>
              <a:off x="3381222" y="4217783"/>
              <a:ext cx="1693660" cy="447153"/>
              <a:chOff x="3865391" y="4283930"/>
              <a:chExt cx="1452690" cy="447153"/>
            </a:xfrm>
          </p:grpSpPr>
          <p:sp>
            <p:nvSpPr>
              <p:cNvPr id="15" name="TextBox 14">
                <a:extLst>
                  <a:ext uri="{FF2B5EF4-FFF2-40B4-BE49-F238E27FC236}">
                    <a16:creationId xmlns:a16="http://schemas.microsoft.com/office/drawing/2014/main" id="{CC3DC9B6-A283-AC35-C187-FC757F4B82A4}"/>
                  </a:ext>
                </a:extLst>
              </p:cNvPr>
              <p:cNvSpPr txBox="1"/>
              <p:nvPr/>
            </p:nvSpPr>
            <p:spPr>
              <a:xfrm>
                <a:off x="3865391" y="4283930"/>
                <a:ext cx="701491" cy="446276"/>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b="1" dirty="0">
                    <a:latin typeface="Century Gothic" panose="020B0502020202020204" pitchFamily="34" charset="0"/>
                    <a:ea typeface="Helvetica Neue Light" charset="0"/>
                    <a:cs typeface="Helvetica Neue Light" charset="0"/>
                  </a:rPr>
                  <a:t>A</a:t>
                </a:r>
              </a:p>
              <a:p>
                <a:pPr marR="0" algn="ctr" defTabSz="914400" eaLnBrk="1" fontAlgn="auto" latinLnBrk="0" hangingPunct="1">
                  <a:lnSpc>
                    <a:spcPct val="100000"/>
                  </a:lnSpc>
                  <a:spcBef>
                    <a:spcPts val="0"/>
                  </a:spcBef>
                  <a:spcAft>
                    <a:spcPts val="0"/>
                  </a:spcAft>
                  <a:buClrTx/>
                  <a:buSzTx/>
                </a:pPr>
                <a:r>
                  <a:rPr lang="en-US" sz="800" b="1" dirty="0">
                    <a:solidFill>
                      <a:schemeClr val="accent4">
                        <a:lumMod val="75000"/>
                      </a:schemeClr>
                    </a:solidFill>
                    <a:latin typeface="Century Gothic" panose="020B0502020202020204" pitchFamily="34" charset="0"/>
                    <a:ea typeface="Helvetica Neue Light" charset="0"/>
                    <a:cs typeface="Helvetica Neue Light" charset="0"/>
                  </a:rPr>
                  <a:t>Control - 425</a:t>
                </a:r>
              </a:p>
              <a:p>
                <a:pPr marR="0" algn="ctr" defTabSz="914400" eaLnBrk="1" fontAlgn="auto" latinLnBrk="0" hangingPunct="1">
                  <a:lnSpc>
                    <a:spcPct val="100000"/>
                  </a:lnSpc>
                  <a:spcBef>
                    <a:spcPts val="0"/>
                  </a:spcBef>
                  <a:spcAft>
                    <a:spcPts val="0"/>
                  </a:spcAft>
                  <a:buClrTx/>
                  <a:buSzTx/>
                </a:pPr>
                <a:r>
                  <a:rPr lang="en-US" sz="700" dirty="0">
                    <a:latin typeface="Century Gothic" panose="020B0502020202020204" pitchFamily="34" charset="0"/>
                    <a:ea typeface="Helvetica Neue Light" charset="0"/>
                    <a:cs typeface="Helvetica Neue Light" charset="0"/>
                  </a:rPr>
                  <a:t>n = 220</a:t>
                </a:r>
              </a:p>
            </p:txBody>
          </p:sp>
          <p:sp>
            <p:nvSpPr>
              <p:cNvPr id="16" name="TextBox 15">
                <a:extLst>
                  <a:ext uri="{FF2B5EF4-FFF2-40B4-BE49-F238E27FC236}">
                    <a16:creationId xmlns:a16="http://schemas.microsoft.com/office/drawing/2014/main" id="{3DCC550A-DF29-DFE9-D86E-11EFD738A951}"/>
                  </a:ext>
                </a:extLst>
              </p:cNvPr>
              <p:cNvSpPr txBox="1"/>
              <p:nvPr/>
            </p:nvSpPr>
            <p:spPr>
              <a:xfrm>
                <a:off x="4692212" y="4284807"/>
                <a:ext cx="625869" cy="446276"/>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b="1" dirty="0">
                    <a:latin typeface="Century Gothic" panose="020B0502020202020204" pitchFamily="34" charset="0"/>
                    <a:ea typeface="Helvetica Neue Light" charset="0"/>
                    <a:cs typeface="Helvetica Neue Light" charset="0"/>
                  </a:rPr>
                  <a:t>B</a:t>
                </a:r>
              </a:p>
              <a:p>
                <a:pPr marR="0" algn="ctr" defTabSz="914400" eaLnBrk="1" fontAlgn="auto" latinLnBrk="0" hangingPunct="1">
                  <a:lnSpc>
                    <a:spcPct val="100000"/>
                  </a:lnSpc>
                  <a:spcBef>
                    <a:spcPts val="0"/>
                  </a:spcBef>
                  <a:spcAft>
                    <a:spcPts val="0"/>
                  </a:spcAft>
                  <a:buClrTx/>
                  <a:buSzTx/>
                </a:pPr>
                <a:r>
                  <a:rPr lang="en-US" sz="800" b="1" dirty="0">
                    <a:solidFill>
                      <a:schemeClr val="accent1"/>
                    </a:solidFill>
                    <a:latin typeface="Century Gothic" panose="020B0502020202020204" pitchFamily="34" charset="0"/>
                    <a:ea typeface="Helvetica Neue Light" charset="0"/>
                    <a:cs typeface="Helvetica Neue Light" charset="0"/>
                  </a:rPr>
                  <a:t>Test 1 - 920</a:t>
                </a:r>
              </a:p>
              <a:p>
                <a:pPr marR="0" algn="ctr" defTabSz="914400" eaLnBrk="1" fontAlgn="auto" latinLnBrk="0" hangingPunct="1">
                  <a:lnSpc>
                    <a:spcPct val="100000"/>
                  </a:lnSpc>
                  <a:spcBef>
                    <a:spcPts val="0"/>
                  </a:spcBef>
                  <a:spcAft>
                    <a:spcPts val="0"/>
                  </a:spcAft>
                  <a:buClrTx/>
                  <a:buSzTx/>
                </a:pPr>
                <a:r>
                  <a:rPr lang="en-US" sz="700" dirty="0">
                    <a:latin typeface="Century Gothic" panose="020B0502020202020204" pitchFamily="34" charset="0"/>
                    <a:ea typeface="Helvetica Neue Light" charset="0"/>
                    <a:cs typeface="Helvetica Neue Light" charset="0"/>
                  </a:rPr>
                  <a:t>n = 219</a:t>
                </a:r>
              </a:p>
            </p:txBody>
          </p:sp>
        </p:grpSp>
        <p:sp>
          <p:nvSpPr>
            <p:cNvPr id="14" name="TextBox 13">
              <a:extLst>
                <a:ext uri="{FF2B5EF4-FFF2-40B4-BE49-F238E27FC236}">
                  <a16:creationId xmlns:a16="http://schemas.microsoft.com/office/drawing/2014/main" id="{4BF31C7C-A26A-4090-C90E-3E6C8496A53B}"/>
                </a:ext>
              </a:extLst>
            </p:cNvPr>
            <p:cNvSpPr txBox="1"/>
            <p:nvPr/>
          </p:nvSpPr>
          <p:spPr>
            <a:xfrm>
              <a:off x="5243872" y="4216832"/>
              <a:ext cx="729688" cy="446276"/>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b="1" dirty="0">
                  <a:latin typeface="Century Gothic" panose="020B0502020202020204" pitchFamily="34" charset="0"/>
                  <a:ea typeface="Helvetica Neue Light" charset="0"/>
                  <a:cs typeface="Helvetica Neue Light" charset="0"/>
                </a:rPr>
                <a:t>C</a:t>
              </a:r>
            </a:p>
            <a:p>
              <a:pPr marR="0" algn="ctr" defTabSz="914400" eaLnBrk="1" fontAlgn="auto" latinLnBrk="0" hangingPunct="1">
                <a:lnSpc>
                  <a:spcPct val="100000"/>
                </a:lnSpc>
                <a:spcBef>
                  <a:spcPts val="0"/>
                </a:spcBef>
                <a:spcAft>
                  <a:spcPts val="0"/>
                </a:spcAft>
                <a:buClrTx/>
                <a:buSzTx/>
              </a:pPr>
              <a:r>
                <a:rPr lang="en-US" sz="800" b="1" dirty="0">
                  <a:solidFill>
                    <a:schemeClr val="accent3"/>
                  </a:solidFill>
                  <a:latin typeface="Century Gothic" panose="020B0502020202020204" pitchFamily="34" charset="0"/>
                  <a:ea typeface="Helvetica Neue Light" charset="0"/>
                  <a:cs typeface="Helvetica Neue Light" charset="0"/>
                </a:rPr>
                <a:t>Test 2 - 163</a:t>
              </a:r>
            </a:p>
            <a:p>
              <a:pPr marR="0" algn="ctr" defTabSz="914400" eaLnBrk="1" fontAlgn="auto" latinLnBrk="0" hangingPunct="1">
                <a:lnSpc>
                  <a:spcPct val="100000"/>
                </a:lnSpc>
                <a:spcBef>
                  <a:spcPts val="0"/>
                </a:spcBef>
                <a:spcAft>
                  <a:spcPts val="0"/>
                </a:spcAft>
                <a:buClrTx/>
                <a:buSzTx/>
              </a:pPr>
              <a:r>
                <a:rPr lang="en-US" sz="700" dirty="0">
                  <a:latin typeface="Century Gothic" panose="020B0502020202020204" pitchFamily="34" charset="0"/>
                  <a:ea typeface="Helvetica Neue Light" charset="0"/>
                  <a:cs typeface="Helvetica Neue Light" charset="0"/>
                </a:rPr>
                <a:t>n = 220</a:t>
              </a:r>
            </a:p>
          </p:txBody>
        </p:sp>
      </p:grpSp>
      <p:sp>
        <p:nvSpPr>
          <p:cNvPr id="8" name="Rounded Rectangle 7">
            <a:extLst>
              <a:ext uri="{FF2B5EF4-FFF2-40B4-BE49-F238E27FC236}">
                <a16:creationId xmlns:a16="http://schemas.microsoft.com/office/drawing/2014/main" id="{AD180CE0-A1D4-EDFE-E884-7D5C1ED224B8}"/>
              </a:ext>
            </a:extLst>
          </p:cNvPr>
          <p:cNvSpPr/>
          <p:nvPr/>
        </p:nvSpPr>
        <p:spPr>
          <a:xfrm>
            <a:off x="457200" y="1746905"/>
            <a:ext cx="4922874" cy="2445666"/>
          </a:xfrm>
          <a:prstGeom prst="roundRect">
            <a:avLst>
              <a:gd name="adj" fmla="val 9598"/>
            </a:avLst>
          </a:prstGeom>
          <a:noFill/>
          <a:ln w="1905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75000"/>
                </a:schemeClr>
              </a:solidFill>
            </a:endParaRPr>
          </a:p>
        </p:txBody>
      </p:sp>
      <p:sp>
        <p:nvSpPr>
          <p:cNvPr id="9" name="TextBox 8">
            <a:extLst>
              <a:ext uri="{FF2B5EF4-FFF2-40B4-BE49-F238E27FC236}">
                <a16:creationId xmlns:a16="http://schemas.microsoft.com/office/drawing/2014/main" id="{7A749471-2CF2-EED7-32DA-47F5676C00EC}"/>
              </a:ext>
            </a:extLst>
          </p:cNvPr>
          <p:cNvSpPr txBox="1"/>
          <p:nvPr/>
        </p:nvSpPr>
        <p:spPr>
          <a:xfrm>
            <a:off x="1981544" y="1588307"/>
            <a:ext cx="1710427" cy="369332"/>
          </a:xfrm>
          <a:prstGeom prst="rect">
            <a:avLst/>
          </a:prstGeom>
          <a:solidFill>
            <a:schemeClr val="bg1"/>
          </a:solidFill>
        </p:spPr>
        <p:txBody>
          <a:bodyPr wrap="square" rtlCol="0" anchor="ctr">
            <a:spAutoFit/>
          </a:bodyPr>
          <a:lstStyle/>
          <a:p>
            <a:pPr algn="ctr"/>
            <a:r>
              <a:rPr lang="en-US" sz="900" b="1" dirty="0">
                <a:ea typeface="Helvetica Neue Light" charset="0"/>
                <a:cs typeface="Helvetica Neue Light" charset="0"/>
              </a:rPr>
              <a:t>Past Month or More Recent:</a:t>
            </a:r>
          </a:p>
          <a:p>
            <a:pPr algn="ctr"/>
            <a:r>
              <a:rPr lang="en-US" sz="900" b="1" dirty="0">
                <a:solidFill>
                  <a:schemeClr val="accent4"/>
                </a:solidFill>
                <a:ea typeface="Helvetica Neue Light" charset="0"/>
                <a:cs typeface="Helvetica Neue Light" charset="0"/>
              </a:rPr>
              <a:t>77%</a:t>
            </a:r>
            <a:r>
              <a:rPr lang="en-US" sz="900" b="1" dirty="0">
                <a:solidFill>
                  <a:srgbClr val="4BA0D2"/>
                </a:solidFill>
                <a:ea typeface="Helvetica Neue Light" charset="0"/>
                <a:cs typeface="Helvetica Neue Light" charset="0"/>
              </a:rPr>
              <a:t> </a:t>
            </a:r>
            <a:r>
              <a:rPr lang="en-US" sz="900" dirty="0">
                <a:ea typeface="Helvetica Neue Light" charset="0"/>
                <a:cs typeface="Helvetica Neue Light" charset="0"/>
              </a:rPr>
              <a:t>| </a:t>
            </a:r>
            <a:r>
              <a:rPr lang="en-US" sz="900" b="1" dirty="0">
                <a:solidFill>
                  <a:schemeClr val="accent1"/>
                </a:solidFill>
                <a:ea typeface="Helvetica Neue Light" charset="0"/>
                <a:cs typeface="Helvetica Neue Light" charset="0"/>
              </a:rPr>
              <a:t>67% </a:t>
            </a:r>
            <a:r>
              <a:rPr lang="en-US" sz="900" dirty="0">
                <a:ea typeface="Helvetica Neue Light" charset="0"/>
                <a:cs typeface="Helvetica Neue Light" charset="0"/>
              </a:rPr>
              <a:t>| </a:t>
            </a:r>
            <a:r>
              <a:rPr lang="en-US" sz="900" b="1" dirty="0">
                <a:solidFill>
                  <a:schemeClr val="accent3"/>
                </a:solidFill>
                <a:ea typeface="Helvetica Neue Light" charset="0"/>
                <a:cs typeface="Helvetica Neue Light" charset="0"/>
              </a:rPr>
              <a:t>59%</a:t>
            </a:r>
            <a:endParaRPr lang="en-US" sz="900" b="1" dirty="0">
              <a:solidFill>
                <a:schemeClr val="accent3"/>
              </a:solidFill>
              <a:latin typeface="Century Gothic" panose="020B0502020202020204" pitchFamily="34" charset="0"/>
            </a:endParaRPr>
          </a:p>
        </p:txBody>
      </p:sp>
    </p:spTree>
    <p:extLst>
      <p:ext uri="{BB962C8B-B14F-4D97-AF65-F5344CB8AC3E}">
        <p14:creationId xmlns:p14="http://schemas.microsoft.com/office/powerpoint/2010/main" val="2795421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Chart 30">
            <a:extLst>
              <a:ext uri="{FF2B5EF4-FFF2-40B4-BE49-F238E27FC236}">
                <a16:creationId xmlns:a16="http://schemas.microsoft.com/office/drawing/2014/main" id="{DBA64F57-6423-B960-3122-DCAE6C3D3E2E}"/>
              </a:ext>
            </a:extLst>
          </p:cNvPr>
          <p:cNvGraphicFramePr/>
          <p:nvPr>
            <p:extLst>
              <p:ext uri="{D42A27DB-BD31-4B8C-83A1-F6EECF244321}">
                <p14:modId xmlns:p14="http://schemas.microsoft.com/office/powerpoint/2010/main" val="2290421619"/>
              </p:ext>
            </p:extLst>
          </p:nvPr>
        </p:nvGraphicFramePr>
        <p:xfrm>
          <a:off x="5738320" y="2778792"/>
          <a:ext cx="3197535" cy="1626781"/>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35661100-86B8-D9DF-70DE-EE9037F79794}"/>
              </a:ext>
            </a:extLst>
          </p:cNvPr>
          <p:cNvSpPr>
            <a:spLocks noGrp="1"/>
          </p:cNvSpPr>
          <p:nvPr>
            <p:ph type="sldNum" sz="quarter" idx="10"/>
          </p:nvPr>
        </p:nvSpPr>
        <p:spPr/>
        <p:txBody>
          <a:bodyPr/>
          <a:lstStyle/>
          <a:p>
            <a:fld id="{A82C3BC0-3EBF-3C4C-A3D8-795624EBC6AA}" type="slidenum">
              <a:rPr lang="en-US" smtClean="0"/>
              <a:pPr/>
              <a:t>22</a:t>
            </a:fld>
            <a:endParaRPr lang="en-US"/>
          </a:p>
        </p:txBody>
      </p:sp>
      <p:sp>
        <p:nvSpPr>
          <p:cNvPr id="7" name="Rectangle 6">
            <a:extLst>
              <a:ext uri="{FF2B5EF4-FFF2-40B4-BE49-F238E27FC236}">
                <a16:creationId xmlns:a16="http://schemas.microsoft.com/office/drawing/2014/main" id="{D85DCC63-5AE5-BD58-DC62-A7C64422E419}"/>
              </a:ext>
            </a:extLst>
          </p:cNvPr>
          <p:cNvSpPr/>
          <p:nvPr/>
        </p:nvSpPr>
        <p:spPr>
          <a:xfrm>
            <a:off x="257286" y="927555"/>
            <a:ext cx="3069861" cy="83749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87F864F-DB6C-7B8D-C820-79C0AD0A84BC}"/>
              </a:ext>
            </a:extLst>
          </p:cNvPr>
          <p:cNvSpPr/>
          <p:nvPr/>
        </p:nvSpPr>
        <p:spPr>
          <a:xfrm>
            <a:off x="1236278" y="789929"/>
            <a:ext cx="1111876" cy="276999"/>
          </a:xfrm>
          <a:prstGeom prst="rect">
            <a:avLst/>
          </a:prstGeom>
          <a:solidFill>
            <a:schemeClr val="bg1"/>
          </a:solidFill>
          <a:ln>
            <a:noFill/>
          </a:ln>
        </p:spPr>
        <p:txBody>
          <a:bodyPr wrap="square">
            <a:spAutoFit/>
          </a:bodyPr>
          <a:lstStyle/>
          <a:p>
            <a:pPr algn="ctr" defTabSz="914400">
              <a:buClr>
                <a:srgbClr val="24938E"/>
              </a:buClr>
            </a:pPr>
            <a:r>
              <a:rPr lang="en-US" sz="1200" spc="300" dirty="0">
                <a:ea typeface="Avenir Next Condensed" charset="0"/>
                <a:cs typeface="Avenir Next Condensed" charset="0"/>
              </a:rPr>
              <a:t>GENDE</a:t>
            </a:r>
            <a:r>
              <a:rPr lang="en-US" sz="1200" dirty="0">
                <a:ea typeface="Avenir Next Condensed" charset="0"/>
                <a:cs typeface="Avenir Next Condensed" charset="0"/>
              </a:rPr>
              <a:t>R</a:t>
            </a:r>
          </a:p>
        </p:txBody>
      </p:sp>
      <p:grpSp>
        <p:nvGrpSpPr>
          <p:cNvPr id="9" name="Group 8">
            <a:extLst>
              <a:ext uri="{FF2B5EF4-FFF2-40B4-BE49-F238E27FC236}">
                <a16:creationId xmlns:a16="http://schemas.microsoft.com/office/drawing/2014/main" id="{EBB2B7F8-8324-98C8-359A-2715070141B4}"/>
              </a:ext>
            </a:extLst>
          </p:cNvPr>
          <p:cNvGrpSpPr/>
          <p:nvPr/>
        </p:nvGrpSpPr>
        <p:grpSpPr>
          <a:xfrm>
            <a:off x="461916" y="1052137"/>
            <a:ext cx="2660600" cy="640080"/>
            <a:chOff x="434236" y="1453628"/>
            <a:chExt cx="2660600" cy="640080"/>
          </a:xfrm>
        </p:grpSpPr>
        <p:sp>
          <p:nvSpPr>
            <p:cNvPr id="10" name="Text Placeholder 2">
              <a:extLst>
                <a:ext uri="{FF2B5EF4-FFF2-40B4-BE49-F238E27FC236}">
                  <a16:creationId xmlns:a16="http://schemas.microsoft.com/office/drawing/2014/main" id="{8F12ED84-CA22-9F42-48A2-D625C5087E8B}"/>
                </a:ext>
              </a:extLst>
            </p:cNvPr>
            <p:cNvSpPr txBox="1">
              <a:spLocks/>
            </p:cNvSpPr>
            <p:nvPr/>
          </p:nvSpPr>
          <p:spPr>
            <a:xfrm>
              <a:off x="950516" y="1477325"/>
              <a:ext cx="958449" cy="592686"/>
            </a:xfrm>
            <a:prstGeom prst="rect">
              <a:avLst/>
            </a:prstGeom>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Clr>
                  <a:schemeClr val="accent4"/>
                </a:buClr>
                <a:buFont typeface="Wingdings" charset="2"/>
                <a:buChar char="§"/>
                <a:defRPr sz="2100" b="1" kern="1200">
                  <a:solidFill>
                    <a:schemeClr val="tx1"/>
                  </a:solidFill>
                  <a:latin typeface="Avenir Next" charset="0"/>
                  <a:ea typeface="Avenir Next" charset="0"/>
                  <a:cs typeface="Avenir Next" charset="0"/>
                </a:defRPr>
              </a:lvl1pPr>
              <a:lvl2pPr marL="514350" indent="-171450" algn="l" defTabSz="685800" rtl="0" eaLnBrk="1" latinLnBrk="0" hangingPunct="1">
                <a:lnSpc>
                  <a:spcPct val="90000"/>
                </a:lnSpc>
                <a:spcBef>
                  <a:spcPts val="375"/>
                </a:spcBef>
                <a:buClr>
                  <a:schemeClr val="accent4"/>
                </a:buClr>
                <a:buFont typeface="Wingdings" charset="2"/>
                <a:buChar char="§"/>
                <a:defRPr sz="1800" kern="1200">
                  <a:solidFill>
                    <a:schemeClr val="tx1"/>
                  </a:solidFill>
                  <a:latin typeface="Avenir Next" charset="0"/>
                  <a:ea typeface="Avenir Next" charset="0"/>
                  <a:cs typeface="Avenir Next" charset="0"/>
                </a:defRPr>
              </a:lvl2pPr>
              <a:lvl3pPr marL="857250" indent="-171450" algn="l" defTabSz="685800" rtl="0" eaLnBrk="1" latinLnBrk="0" hangingPunct="1">
                <a:lnSpc>
                  <a:spcPct val="90000"/>
                </a:lnSpc>
                <a:spcBef>
                  <a:spcPts val="375"/>
                </a:spcBef>
                <a:buClr>
                  <a:schemeClr val="accent4"/>
                </a:buClr>
                <a:buFont typeface="Wingdings" charset="2"/>
                <a:buChar char="§"/>
                <a:defRPr sz="1500" kern="1200">
                  <a:solidFill>
                    <a:schemeClr val="tx1"/>
                  </a:solidFill>
                  <a:latin typeface="Avenir Next" charset="0"/>
                  <a:ea typeface="Avenir Next" charset="0"/>
                  <a:cs typeface="Avenir Next" charset="0"/>
                </a:defRPr>
              </a:lvl3pPr>
              <a:lvl4pPr marL="1200150" indent="-171450" algn="l" defTabSz="685800" rtl="0" eaLnBrk="1" latinLnBrk="0" hangingPunct="1">
                <a:lnSpc>
                  <a:spcPct val="90000"/>
                </a:lnSpc>
                <a:spcBef>
                  <a:spcPts val="375"/>
                </a:spcBef>
                <a:buClr>
                  <a:schemeClr val="accent4"/>
                </a:buClr>
                <a:buFont typeface="Wingdings" charset="2"/>
                <a:buChar char="§"/>
                <a:defRPr sz="1350" kern="1200">
                  <a:solidFill>
                    <a:schemeClr val="tx1"/>
                  </a:solidFill>
                  <a:latin typeface="Avenir Next" charset="0"/>
                  <a:ea typeface="Avenir Next" charset="0"/>
                  <a:cs typeface="Avenir Next" charset="0"/>
                </a:defRPr>
              </a:lvl4pPr>
              <a:lvl5pPr marL="1543050" indent="-171450" algn="l" defTabSz="685800" rtl="0" eaLnBrk="1" latinLnBrk="0" hangingPunct="1">
                <a:lnSpc>
                  <a:spcPct val="90000"/>
                </a:lnSpc>
                <a:spcBef>
                  <a:spcPts val="375"/>
                </a:spcBef>
                <a:buClr>
                  <a:schemeClr val="accent4"/>
                </a:buClr>
                <a:buFont typeface="Wingdings" charset="2"/>
                <a:buChar char="§"/>
                <a:defRPr sz="1350" kern="1200">
                  <a:solidFill>
                    <a:schemeClr val="tx1"/>
                  </a:solidFill>
                  <a:latin typeface="Avenir Next" charset="0"/>
                  <a:ea typeface="Avenir Next" charset="0"/>
                  <a:cs typeface="Avenir Next" charset="0"/>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ctr">
                <a:buFont typeface="Wingdings" charset="2"/>
                <a:buNone/>
              </a:pPr>
              <a:r>
                <a:rPr lang="en-US" sz="1800" dirty="0">
                  <a:solidFill>
                    <a:srgbClr val="002060"/>
                  </a:solidFill>
                  <a:latin typeface="+mn-lt"/>
                </a:rPr>
                <a:t>94%</a:t>
              </a:r>
            </a:p>
          </p:txBody>
        </p:sp>
        <p:pic>
          <p:nvPicPr>
            <p:cNvPr id="11" name="Picture 10">
              <a:extLst>
                <a:ext uri="{FF2B5EF4-FFF2-40B4-BE49-F238E27FC236}">
                  <a16:creationId xmlns:a16="http://schemas.microsoft.com/office/drawing/2014/main" id="{EBE0BEF2-5375-5AE0-CECC-192723FA51C8}"/>
                </a:ext>
              </a:extLst>
            </p:cNvPr>
            <p:cNvPicPr>
              <a:picLocks noChangeAspect="1"/>
            </p:cNvPicPr>
            <p:nvPr/>
          </p:nvPicPr>
          <p:blipFill>
            <a:blip r:embed="rId3"/>
            <a:stretch>
              <a:fillRect/>
            </a:stretch>
          </p:blipFill>
          <p:spPr>
            <a:xfrm>
              <a:off x="434236" y="1453628"/>
              <a:ext cx="640080" cy="640080"/>
            </a:xfrm>
            <a:prstGeom prst="rect">
              <a:avLst/>
            </a:prstGeom>
          </p:spPr>
        </p:pic>
        <p:sp>
          <p:nvSpPr>
            <p:cNvPr id="12" name="Text Placeholder 2">
              <a:extLst>
                <a:ext uri="{FF2B5EF4-FFF2-40B4-BE49-F238E27FC236}">
                  <a16:creationId xmlns:a16="http://schemas.microsoft.com/office/drawing/2014/main" id="{F6A07598-45F3-1613-F9D7-A945BD43EE07}"/>
                </a:ext>
              </a:extLst>
            </p:cNvPr>
            <p:cNvSpPr txBox="1">
              <a:spLocks/>
            </p:cNvSpPr>
            <p:nvPr/>
          </p:nvSpPr>
          <p:spPr>
            <a:xfrm>
              <a:off x="2310706" y="1462707"/>
              <a:ext cx="784130" cy="621922"/>
            </a:xfrm>
            <a:prstGeom prst="rect">
              <a:avLst/>
            </a:prstGeom>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Clr>
                  <a:schemeClr val="accent4"/>
                </a:buClr>
                <a:buFont typeface="Wingdings" charset="2"/>
                <a:buChar char="§"/>
                <a:defRPr sz="2100" b="1" kern="1200">
                  <a:solidFill>
                    <a:schemeClr val="tx1"/>
                  </a:solidFill>
                  <a:latin typeface="Avenir Next" charset="0"/>
                  <a:ea typeface="Avenir Next" charset="0"/>
                  <a:cs typeface="Avenir Next" charset="0"/>
                </a:defRPr>
              </a:lvl1pPr>
              <a:lvl2pPr marL="514350" indent="-171450" algn="l" defTabSz="685800" rtl="0" eaLnBrk="1" latinLnBrk="0" hangingPunct="1">
                <a:lnSpc>
                  <a:spcPct val="90000"/>
                </a:lnSpc>
                <a:spcBef>
                  <a:spcPts val="375"/>
                </a:spcBef>
                <a:buClr>
                  <a:schemeClr val="accent4"/>
                </a:buClr>
                <a:buFont typeface="Wingdings" charset="2"/>
                <a:buChar char="§"/>
                <a:defRPr sz="1800" kern="1200">
                  <a:solidFill>
                    <a:schemeClr val="tx1"/>
                  </a:solidFill>
                  <a:latin typeface="Avenir Next" charset="0"/>
                  <a:ea typeface="Avenir Next" charset="0"/>
                  <a:cs typeface="Avenir Next" charset="0"/>
                </a:defRPr>
              </a:lvl2pPr>
              <a:lvl3pPr marL="857250" indent="-171450" algn="l" defTabSz="685800" rtl="0" eaLnBrk="1" latinLnBrk="0" hangingPunct="1">
                <a:lnSpc>
                  <a:spcPct val="90000"/>
                </a:lnSpc>
                <a:spcBef>
                  <a:spcPts val="375"/>
                </a:spcBef>
                <a:buClr>
                  <a:schemeClr val="accent4"/>
                </a:buClr>
                <a:buFont typeface="Wingdings" charset="2"/>
                <a:buChar char="§"/>
                <a:defRPr sz="1500" kern="1200">
                  <a:solidFill>
                    <a:schemeClr val="tx1"/>
                  </a:solidFill>
                  <a:latin typeface="Avenir Next" charset="0"/>
                  <a:ea typeface="Avenir Next" charset="0"/>
                  <a:cs typeface="Avenir Next" charset="0"/>
                </a:defRPr>
              </a:lvl3pPr>
              <a:lvl4pPr marL="1200150" indent="-171450" algn="l" defTabSz="685800" rtl="0" eaLnBrk="1" latinLnBrk="0" hangingPunct="1">
                <a:lnSpc>
                  <a:spcPct val="90000"/>
                </a:lnSpc>
                <a:spcBef>
                  <a:spcPts val="375"/>
                </a:spcBef>
                <a:buClr>
                  <a:schemeClr val="accent4"/>
                </a:buClr>
                <a:buFont typeface="Wingdings" charset="2"/>
                <a:buChar char="§"/>
                <a:defRPr sz="1350" kern="1200">
                  <a:solidFill>
                    <a:schemeClr val="tx1"/>
                  </a:solidFill>
                  <a:latin typeface="Avenir Next" charset="0"/>
                  <a:ea typeface="Avenir Next" charset="0"/>
                  <a:cs typeface="Avenir Next" charset="0"/>
                </a:defRPr>
              </a:lvl4pPr>
              <a:lvl5pPr marL="1543050" indent="-171450" algn="l" defTabSz="685800" rtl="0" eaLnBrk="1" latinLnBrk="0" hangingPunct="1">
                <a:lnSpc>
                  <a:spcPct val="90000"/>
                </a:lnSpc>
                <a:spcBef>
                  <a:spcPts val="375"/>
                </a:spcBef>
                <a:buClr>
                  <a:schemeClr val="accent4"/>
                </a:buClr>
                <a:buFont typeface="Wingdings" charset="2"/>
                <a:buChar char="§"/>
                <a:defRPr sz="1350" kern="1200">
                  <a:solidFill>
                    <a:schemeClr val="tx1"/>
                  </a:solidFill>
                  <a:latin typeface="Avenir Next" charset="0"/>
                  <a:ea typeface="Avenir Next" charset="0"/>
                  <a:cs typeface="Avenir Next" charset="0"/>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ctr">
                <a:buFont typeface="Wingdings" charset="2"/>
                <a:buNone/>
              </a:pPr>
              <a:r>
                <a:rPr lang="en-US" sz="1800" dirty="0">
                  <a:solidFill>
                    <a:srgbClr val="002060"/>
                  </a:solidFill>
                  <a:latin typeface="+mn-lt"/>
                </a:rPr>
                <a:t>6%</a:t>
              </a:r>
            </a:p>
          </p:txBody>
        </p:sp>
        <p:pic>
          <p:nvPicPr>
            <p:cNvPr id="13" name="Picture 12">
              <a:extLst>
                <a:ext uri="{FF2B5EF4-FFF2-40B4-BE49-F238E27FC236}">
                  <a16:creationId xmlns:a16="http://schemas.microsoft.com/office/drawing/2014/main" id="{9D8896D8-670D-DA5F-C5FD-5AFE5FBEFA9E}"/>
                </a:ext>
              </a:extLst>
            </p:cNvPr>
            <p:cNvPicPr>
              <a:picLocks noChangeAspect="1"/>
            </p:cNvPicPr>
            <p:nvPr/>
          </p:nvPicPr>
          <p:blipFill>
            <a:blip r:embed="rId4"/>
            <a:stretch>
              <a:fillRect/>
            </a:stretch>
          </p:blipFill>
          <p:spPr>
            <a:xfrm>
              <a:off x="1794887" y="1453628"/>
              <a:ext cx="640080" cy="640080"/>
            </a:xfrm>
            <a:prstGeom prst="rect">
              <a:avLst/>
            </a:prstGeom>
          </p:spPr>
        </p:pic>
      </p:grpSp>
      <p:graphicFrame>
        <p:nvGraphicFramePr>
          <p:cNvPr id="14" name="Chart 13">
            <a:extLst>
              <a:ext uri="{FF2B5EF4-FFF2-40B4-BE49-F238E27FC236}">
                <a16:creationId xmlns:a16="http://schemas.microsoft.com/office/drawing/2014/main" id="{A11BCC81-E5BF-68D2-CD5E-EC2146EA9F70}"/>
              </a:ext>
            </a:extLst>
          </p:cNvPr>
          <p:cNvGraphicFramePr/>
          <p:nvPr>
            <p:extLst>
              <p:ext uri="{D42A27DB-BD31-4B8C-83A1-F6EECF244321}">
                <p14:modId xmlns:p14="http://schemas.microsoft.com/office/powerpoint/2010/main" val="3025104321"/>
              </p:ext>
            </p:extLst>
          </p:nvPr>
        </p:nvGraphicFramePr>
        <p:xfrm>
          <a:off x="269261" y="1964710"/>
          <a:ext cx="3045910" cy="114821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Table 14">
            <a:extLst>
              <a:ext uri="{FF2B5EF4-FFF2-40B4-BE49-F238E27FC236}">
                <a16:creationId xmlns:a16="http://schemas.microsoft.com/office/drawing/2014/main" id="{EC63FE58-D0BA-BC96-932D-751BE2638375}"/>
              </a:ext>
            </a:extLst>
          </p:cNvPr>
          <p:cNvGraphicFramePr>
            <a:graphicFrameLocks noGrp="1"/>
          </p:cNvGraphicFramePr>
          <p:nvPr>
            <p:extLst>
              <p:ext uri="{D42A27DB-BD31-4B8C-83A1-F6EECF244321}">
                <p14:modId xmlns:p14="http://schemas.microsoft.com/office/powerpoint/2010/main" val="3490934348"/>
              </p:ext>
            </p:extLst>
          </p:nvPr>
        </p:nvGraphicFramePr>
        <p:xfrm>
          <a:off x="255771" y="3007040"/>
          <a:ext cx="3066269" cy="236427"/>
        </p:xfrm>
        <a:graphic>
          <a:graphicData uri="http://schemas.openxmlformats.org/drawingml/2006/table">
            <a:tbl>
              <a:tblPr firstRow="1" bandRow="1">
                <a:tableStyleId>{5C22544A-7EE6-4342-B048-85BDC9FD1C3A}</a:tableStyleId>
              </a:tblPr>
              <a:tblGrid>
                <a:gridCol w="3066269">
                  <a:extLst>
                    <a:ext uri="{9D8B030D-6E8A-4147-A177-3AD203B41FA5}">
                      <a16:colId xmlns:a16="http://schemas.microsoft.com/office/drawing/2014/main" val="2026403340"/>
                    </a:ext>
                  </a:extLst>
                </a:gridCol>
              </a:tblGrid>
              <a:tr h="236427">
                <a:tc>
                  <a:txBody>
                    <a:bodyPr/>
                    <a:lstStyle/>
                    <a:p>
                      <a:pPr algn="ctr"/>
                      <a:r>
                        <a:rPr lang="en-US" sz="900" b="0" dirty="0">
                          <a:latin typeface="+mn-lt"/>
                        </a:rPr>
                        <a:t>Average Age: </a:t>
                      </a:r>
                      <a:r>
                        <a:rPr lang="en-US" sz="900" b="1" dirty="0">
                          <a:latin typeface="+mn-lt"/>
                        </a:rPr>
                        <a:t>42</a:t>
                      </a:r>
                    </a:p>
                  </a:txBody>
                  <a:tcPr anchor="ctr">
                    <a:solidFill>
                      <a:srgbClr val="002060"/>
                    </a:solidFill>
                  </a:tcPr>
                </a:tc>
                <a:extLst>
                  <a:ext uri="{0D108BD9-81ED-4DB2-BD59-A6C34878D82A}">
                    <a16:rowId xmlns:a16="http://schemas.microsoft.com/office/drawing/2014/main" val="3853355436"/>
                  </a:ext>
                </a:extLst>
              </a:tr>
            </a:tbl>
          </a:graphicData>
        </a:graphic>
      </p:graphicFrame>
      <p:graphicFrame>
        <p:nvGraphicFramePr>
          <p:cNvPr id="16" name="Chart 15">
            <a:extLst>
              <a:ext uri="{FF2B5EF4-FFF2-40B4-BE49-F238E27FC236}">
                <a16:creationId xmlns:a16="http://schemas.microsoft.com/office/drawing/2014/main" id="{EFA74F3E-F6D0-152C-D66B-7176F520E6F8}"/>
              </a:ext>
            </a:extLst>
          </p:cNvPr>
          <p:cNvGraphicFramePr/>
          <p:nvPr>
            <p:extLst>
              <p:ext uri="{D42A27DB-BD31-4B8C-83A1-F6EECF244321}">
                <p14:modId xmlns:p14="http://schemas.microsoft.com/office/powerpoint/2010/main" val="1753477697"/>
              </p:ext>
            </p:extLst>
          </p:nvPr>
        </p:nvGraphicFramePr>
        <p:xfrm>
          <a:off x="3416421" y="1113063"/>
          <a:ext cx="2196457" cy="3105339"/>
        </p:xfrm>
        <a:graphic>
          <a:graphicData uri="http://schemas.openxmlformats.org/drawingml/2006/chart">
            <c:chart xmlns:c="http://schemas.openxmlformats.org/drawingml/2006/chart" xmlns:r="http://schemas.openxmlformats.org/officeDocument/2006/relationships" r:id="rId6"/>
          </a:graphicData>
        </a:graphic>
      </p:graphicFrame>
      <p:sp>
        <p:nvSpPr>
          <p:cNvPr id="17" name="Rectangle 16">
            <a:extLst>
              <a:ext uri="{FF2B5EF4-FFF2-40B4-BE49-F238E27FC236}">
                <a16:creationId xmlns:a16="http://schemas.microsoft.com/office/drawing/2014/main" id="{2DD1B912-563C-CD22-AACF-41B1B23C23CF}"/>
              </a:ext>
            </a:extLst>
          </p:cNvPr>
          <p:cNvSpPr/>
          <p:nvPr/>
        </p:nvSpPr>
        <p:spPr>
          <a:xfrm>
            <a:off x="5700363" y="927982"/>
            <a:ext cx="3242388" cy="1653267"/>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3443071-80A2-6200-F68D-7F38173B0604}"/>
              </a:ext>
            </a:extLst>
          </p:cNvPr>
          <p:cNvSpPr/>
          <p:nvPr/>
        </p:nvSpPr>
        <p:spPr>
          <a:xfrm>
            <a:off x="6284057" y="798835"/>
            <a:ext cx="2072452" cy="276999"/>
          </a:xfrm>
          <a:prstGeom prst="rect">
            <a:avLst/>
          </a:prstGeom>
          <a:solidFill>
            <a:schemeClr val="bg1"/>
          </a:solidFill>
          <a:ln>
            <a:noFill/>
          </a:ln>
        </p:spPr>
        <p:txBody>
          <a:bodyPr wrap="square">
            <a:spAutoFit/>
          </a:bodyPr>
          <a:lstStyle/>
          <a:p>
            <a:pPr algn="ctr" defTabSz="914400">
              <a:buClr>
                <a:srgbClr val="24938E"/>
              </a:buClr>
            </a:pPr>
            <a:r>
              <a:rPr lang="en-US" sz="1200" spc="300" dirty="0"/>
              <a:t>RACE/ETHNICIT</a:t>
            </a:r>
            <a:r>
              <a:rPr lang="en-US" sz="1200" dirty="0"/>
              <a:t>Y</a:t>
            </a:r>
          </a:p>
        </p:txBody>
      </p:sp>
      <p:graphicFrame>
        <p:nvGraphicFramePr>
          <p:cNvPr id="19" name="Chart 18">
            <a:extLst>
              <a:ext uri="{FF2B5EF4-FFF2-40B4-BE49-F238E27FC236}">
                <a16:creationId xmlns:a16="http://schemas.microsoft.com/office/drawing/2014/main" id="{C2104541-B951-76C1-7323-7D4E93CB7846}"/>
              </a:ext>
            </a:extLst>
          </p:cNvPr>
          <p:cNvGraphicFramePr/>
          <p:nvPr>
            <p:extLst>
              <p:ext uri="{D42A27DB-BD31-4B8C-83A1-F6EECF244321}">
                <p14:modId xmlns:p14="http://schemas.microsoft.com/office/powerpoint/2010/main" val="2770973030"/>
              </p:ext>
            </p:extLst>
          </p:nvPr>
        </p:nvGraphicFramePr>
        <p:xfrm>
          <a:off x="5738320" y="1049284"/>
          <a:ext cx="3166309" cy="1465316"/>
        </p:xfrm>
        <a:graphic>
          <a:graphicData uri="http://schemas.openxmlformats.org/drawingml/2006/chart">
            <c:chart xmlns:c="http://schemas.openxmlformats.org/drawingml/2006/chart" xmlns:r="http://schemas.openxmlformats.org/officeDocument/2006/relationships" r:id="rId7"/>
          </a:graphicData>
        </a:graphic>
      </p:graphicFrame>
      <p:sp>
        <p:nvSpPr>
          <p:cNvPr id="20" name="Rectangle 19">
            <a:extLst>
              <a:ext uri="{FF2B5EF4-FFF2-40B4-BE49-F238E27FC236}">
                <a16:creationId xmlns:a16="http://schemas.microsoft.com/office/drawing/2014/main" id="{7E400A59-CDE2-C5B0-B7B4-5636F2DB120B}"/>
              </a:ext>
            </a:extLst>
          </p:cNvPr>
          <p:cNvSpPr/>
          <p:nvPr/>
        </p:nvSpPr>
        <p:spPr>
          <a:xfrm>
            <a:off x="3426099" y="927555"/>
            <a:ext cx="2137112" cy="33931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B53CD9AC-6949-6D74-34A8-FF3BB03089A4}"/>
              </a:ext>
            </a:extLst>
          </p:cNvPr>
          <p:cNvSpPr/>
          <p:nvPr/>
        </p:nvSpPr>
        <p:spPr>
          <a:xfrm>
            <a:off x="3800410" y="789929"/>
            <a:ext cx="1388490" cy="276999"/>
          </a:xfrm>
          <a:prstGeom prst="rect">
            <a:avLst/>
          </a:prstGeom>
          <a:solidFill>
            <a:schemeClr val="bg1"/>
          </a:solidFill>
          <a:ln>
            <a:noFill/>
          </a:ln>
        </p:spPr>
        <p:txBody>
          <a:bodyPr wrap="square">
            <a:spAutoFit/>
          </a:bodyPr>
          <a:lstStyle/>
          <a:p>
            <a:pPr algn="ctr" defTabSz="914400">
              <a:buClr>
                <a:srgbClr val="24938E"/>
              </a:buClr>
            </a:pPr>
            <a:r>
              <a:rPr lang="en-US" sz="1200" spc="300" dirty="0"/>
              <a:t>HH INCOM</a:t>
            </a:r>
            <a:r>
              <a:rPr lang="en-US" sz="1200" dirty="0"/>
              <a:t>E</a:t>
            </a:r>
          </a:p>
        </p:txBody>
      </p:sp>
      <p:sp>
        <p:nvSpPr>
          <p:cNvPr id="22" name="Rectangle 21">
            <a:extLst>
              <a:ext uri="{FF2B5EF4-FFF2-40B4-BE49-F238E27FC236}">
                <a16:creationId xmlns:a16="http://schemas.microsoft.com/office/drawing/2014/main" id="{FEFA2504-00C5-42C8-DE97-9C8D416CAEC3}"/>
              </a:ext>
            </a:extLst>
          </p:cNvPr>
          <p:cNvSpPr/>
          <p:nvPr/>
        </p:nvSpPr>
        <p:spPr>
          <a:xfrm>
            <a:off x="254260" y="1927516"/>
            <a:ext cx="3075913" cy="13136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70E988A-0353-F271-7D05-7FB50103D286}"/>
              </a:ext>
            </a:extLst>
          </p:cNvPr>
          <p:cNvSpPr/>
          <p:nvPr/>
        </p:nvSpPr>
        <p:spPr>
          <a:xfrm>
            <a:off x="1474817" y="1795525"/>
            <a:ext cx="634798" cy="276999"/>
          </a:xfrm>
          <a:prstGeom prst="rect">
            <a:avLst/>
          </a:prstGeom>
          <a:solidFill>
            <a:schemeClr val="bg1"/>
          </a:solidFill>
          <a:ln>
            <a:noFill/>
          </a:ln>
        </p:spPr>
        <p:txBody>
          <a:bodyPr wrap="square">
            <a:spAutoFit/>
          </a:bodyPr>
          <a:lstStyle/>
          <a:p>
            <a:pPr algn="ctr" defTabSz="914400">
              <a:buClr>
                <a:srgbClr val="24938E"/>
              </a:buClr>
            </a:pPr>
            <a:r>
              <a:rPr lang="en-US" sz="1200" spc="300" dirty="0"/>
              <a:t>AG</a:t>
            </a:r>
            <a:r>
              <a:rPr lang="en-US" sz="1200" dirty="0"/>
              <a:t>E</a:t>
            </a:r>
          </a:p>
        </p:txBody>
      </p:sp>
      <p:sp>
        <p:nvSpPr>
          <p:cNvPr id="24" name="Rectangle 23">
            <a:extLst>
              <a:ext uri="{FF2B5EF4-FFF2-40B4-BE49-F238E27FC236}">
                <a16:creationId xmlns:a16="http://schemas.microsoft.com/office/drawing/2014/main" id="{D1F0CA0D-B953-2C70-7D58-6011D9C859FE}"/>
              </a:ext>
            </a:extLst>
          </p:cNvPr>
          <p:cNvSpPr/>
          <p:nvPr/>
        </p:nvSpPr>
        <p:spPr>
          <a:xfrm>
            <a:off x="257286" y="3403622"/>
            <a:ext cx="3069861" cy="917053"/>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09103C35-438E-DF6C-7B64-F9A608AE723B}"/>
              </a:ext>
            </a:extLst>
          </p:cNvPr>
          <p:cNvSpPr/>
          <p:nvPr/>
        </p:nvSpPr>
        <p:spPr>
          <a:xfrm>
            <a:off x="1239304" y="3271650"/>
            <a:ext cx="1105824" cy="276999"/>
          </a:xfrm>
          <a:prstGeom prst="rect">
            <a:avLst/>
          </a:prstGeom>
          <a:solidFill>
            <a:schemeClr val="bg1"/>
          </a:solidFill>
          <a:ln>
            <a:noFill/>
          </a:ln>
        </p:spPr>
        <p:txBody>
          <a:bodyPr wrap="square">
            <a:spAutoFit/>
          </a:bodyPr>
          <a:lstStyle/>
          <a:p>
            <a:pPr algn="ctr" defTabSz="914400">
              <a:buClr>
                <a:srgbClr val="24938E"/>
              </a:buClr>
            </a:pPr>
            <a:r>
              <a:rPr lang="en-US" sz="1200" spc="300" dirty="0">
                <a:ea typeface="Avenir Next Condensed" charset="0"/>
                <a:cs typeface="Avenir Next Condensed" charset="0"/>
              </a:rPr>
              <a:t>REGIO</a:t>
            </a:r>
            <a:r>
              <a:rPr lang="en-US" sz="1200" dirty="0">
                <a:ea typeface="Avenir Next Condensed" charset="0"/>
                <a:cs typeface="Avenir Next Condensed" charset="0"/>
              </a:rPr>
              <a:t>N</a:t>
            </a:r>
          </a:p>
        </p:txBody>
      </p:sp>
      <p:graphicFrame>
        <p:nvGraphicFramePr>
          <p:cNvPr id="26" name="Chart 25">
            <a:extLst>
              <a:ext uri="{FF2B5EF4-FFF2-40B4-BE49-F238E27FC236}">
                <a16:creationId xmlns:a16="http://schemas.microsoft.com/office/drawing/2014/main" id="{882A3F18-1483-AABE-A09D-B68DCCD243A6}"/>
              </a:ext>
            </a:extLst>
          </p:cNvPr>
          <p:cNvGraphicFramePr/>
          <p:nvPr>
            <p:extLst>
              <p:ext uri="{D42A27DB-BD31-4B8C-83A1-F6EECF244321}">
                <p14:modId xmlns:p14="http://schemas.microsoft.com/office/powerpoint/2010/main" val="1620964411"/>
              </p:ext>
            </p:extLst>
          </p:nvPr>
        </p:nvGraphicFramePr>
        <p:xfrm>
          <a:off x="275894" y="3527297"/>
          <a:ext cx="3032644" cy="979897"/>
        </p:xfrm>
        <a:graphic>
          <a:graphicData uri="http://schemas.openxmlformats.org/drawingml/2006/chart">
            <c:chart xmlns:c="http://schemas.openxmlformats.org/drawingml/2006/chart" xmlns:r="http://schemas.openxmlformats.org/officeDocument/2006/relationships" r:id="rId8"/>
          </a:graphicData>
        </a:graphic>
      </p:graphicFrame>
      <p:sp>
        <p:nvSpPr>
          <p:cNvPr id="29" name="Rectangle 28">
            <a:extLst>
              <a:ext uri="{FF2B5EF4-FFF2-40B4-BE49-F238E27FC236}">
                <a16:creationId xmlns:a16="http://schemas.microsoft.com/office/drawing/2014/main" id="{F0428E6F-A6D7-C136-5D32-BF14BE596104}"/>
              </a:ext>
            </a:extLst>
          </p:cNvPr>
          <p:cNvSpPr/>
          <p:nvPr/>
        </p:nvSpPr>
        <p:spPr>
          <a:xfrm>
            <a:off x="5707259" y="2725718"/>
            <a:ext cx="3274364" cy="158204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37D2D36-7412-5909-743E-1E982CA50DC3}"/>
              </a:ext>
            </a:extLst>
          </p:cNvPr>
          <p:cNvSpPr/>
          <p:nvPr/>
        </p:nvSpPr>
        <p:spPr>
          <a:xfrm>
            <a:off x="6269243" y="2624115"/>
            <a:ext cx="2087266" cy="276999"/>
          </a:xfrm>
          <a:prstGeom prst="rect">
            <a:avLst/>
          </a:prstGeom>
          <a:solidFill>
            <a:schemeClr val="bg1"/>
          </a:solidFill>
          <a:ln>
            <a:noFill/>
          </a:ln>
        </p:spPr>
        <p:txBody>
          <a:bodyPr wrap="square">
            <a:spAutoFit/>
          </a:bodyPr>
          <a:lstStyle/>
          <a:p>
            <a:pPr algn="ctr" defTabSz="914400">
              <a:buClr>
                <a:srgbClr val="24938E"/>
              </a:buClr>
            </a:pPr>
            <a:r>
              <a:rPr lang="en-US" sz="1200" spc="300" dirty="0"/>
              <a:t>MARITAL STATUS</a:t>
            </a:r>
            <a:endParaRPr lang="en-US" sz="1200" dirty="0"/>
          </a:p>
        </p:txBody>
      </p:sp>
      <p:sp>
        <p:nvSpPr>
          <p:cNvPr id="34" name="TextBox 33">
            <a:extLst>
              <a:ext uri="{FF2B5EF4-FFF2-40B4-BE49-F238E27FC236}">
                <a16:creationId xmlns:a16="http://schemas.microsoft.com/office/drawing/2014/main" id="{07DF187E-F2E0-E48C-327B-7CE3F73738E8}"/>
              </a:ext>
            </a:extLst>
          </p:cNvPr>
          <p:cNvSpPr txBox="1"/>
          <p:nvPr/>
        </p:nvSpPr>
        <p:spPr>
          <a:xfrm>
            <a:off x="4174296" y="4396476"/>
            <a:ext cx="795411" cy="323165"/>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b="1" dirty="0">
                <a:solidFill>
                  <a:srgbClr val="002060"/>
                </a:solidFill>
                <a:latin typeface="Century Gothic" panose="020B0502020202020204" pitchFamily="34" charset="0"/>
              </a:rPr>
              <a:t>Total Buyers </a:t>
            </a:r>
            <a:br>
              <a:rPr lang="en-US" sz="800" b="1" dirty="0">
                <a:solidFill>
                  <a:srgbClr val="B61B19"/>
                </a:solidFill>
                <a:latin typeface="Century Gothic" panose="020B0502020202020204" pitchFamily="34" charset="0"/>
              </a:rPr>
            </a:br>
            <a:r>
              <a:rPr lang="en-US" sz="700" dirty="0">
                <a:latin typeface="Century Gothic" panose="020B0502020202020204" pitchFamily="34" charset="0"/>
                <a:ea typeface="Helvetica Neue Light" charset="0"/>
                <a:cs typeface="Helvetica Neue Light" charset="0"/>
              </a:rPr>
              <a:t>n = 659</a:t>
            </a:r>
          </a:p>
        </p:txBody>
      </p:sp>
      <p:sp>
        <p:nvSpPr>
          <p:cNvPr id="2" name="Title 1">
            <a:extLst>
              <a:ext uri="{FF2B5EF4-FFF2-40B4-BE49-F238E27FC236}">
                <a16:creationId xmlns:a16="http://schemas.microsoft.com/office/drawing/2014/main" id="{E99631F6-21B2-5DE4-F28D-1B4D3E833C47}"/>
              </a:ext>
            </a:extLst>
          </p:cNvPr>
          <p:cNvSpPr>
            <a:spLocks noGrp="1"/>
          </p:cNvSpPr>
          <p:nvPr>
            <p:ph type="title"/>
          </p:nvPr>
        </p:nvSpPr>
        <p:spPr>
          <a:xfrm>
            <a:off x="349249" y="285750"/>
            <a:ext cx="8467344" cy="442140"/>
          </a:xfrm>
        </p:spPr>
        <p:txBody>
          <a:bodyPr/>
          <a:lstStyle/>
          <a:p>
            <a:r>
              <a:rPr lang="en-US" sz="3000" dirty="0"/>
              <a:t>Participant Demographics</a:t>
            </a:r>
          </a:p>
        </p:txBody>
      </p:sp>
    </p:spTree>
    <p:extLst>
      <p:ext uri="{BB962C8B-B14F-4D97-AF65-F5344CB8AC3E}">
        <p14:creationId xmlns:p14="http://schemas.microsoft.com/office/powerpoint/2010/main" val="133600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4" name="Google Shape;424;p54"/>
          <p:cNvSpPr txBox="1">
            <a:spLocks noGrp="1"/>
          </p:cNvSpPr>
          <p:nvPr>
            <p:ph type="sldNum" sz="quarter" idx="10"/>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solidFill>
                  <a:schemeClr val="bg1"/>
                </a:solidFill>
              </a:rPr>
              <a:t>23</a:t>
            </a:fld>
            <a:endParaRPr dirty="0">
              <a:solidFill>
                <a:schemeClr val="bg1"/>
              </a:solidFill>
            </a:endParaRPr>
          </a:p>
        </p:txBody>
      </p:sp>
      <p:sp>
        <p:nvSpPr>
          <p:cNvPr id="6" name="TextBox 5">
            <a:extLst>
              <a:ext uri="{FF2B5EF4-FFF2-40B4-BE49-F238E27FC236}">
                <a16:creationId xmlns:a16="http://schemas.microsoft.com/office/drawing/2014/main" id="{BD8F90DD-5365-6E43-B529-2FE026207437}"/>
              </a:ext>
            </a:extLst>
          </p:cNvPr>
          <p:cNvSpPr txBox="1"/>
          <p:nvPr/>
        </p:nvSpPr>
        <p:spPr>
          <a:xfrm>
            <a:off x="304355" y="4793922"/>
            <a:ext cx="1056775" cy="200055"/>
          </a:xfrm>
          <a:prstGeom prst="rect">
            <a:avLst/>
          </a:prstGeom>
          <a:noFill/>
        </p:spPr>
        <p:txBody>
          <a:bodyPr wrap="square" rtlCol="0">
            <a:spAutoFit/>
          </a:bodyPr>
          <a:lstStyle/>
          <a:p>
            <a:pPr algn="l"/>
            <a:r>
              <a:rPr lang="en-US" sz="700" kern="1200" dirty="0">
                <a:solidFill>
                  <a:schemeClr val="bg1"/>
                </a:solidFill>
                <a:latin typeface="Century Gothic" panose="020B0502020202020204" pitchFamily="34" charset="0"/>
                <a:ea typeface="+mn-ea"/>
                <a:cs typeface="+mn-cs"/>
              </a:rPr>
              <a:t>© 2023 Ibotta, Inc. </a:t>
            </a:r>
            <a:endParaRPr lang="en-US" sz="700" dirty="0">
              <a:solidFill>
                <a:schemeClr val="bg1"/>
              </a:solidFill>
              <a:latin typeface="Century Gothic" panose="020B0502020202020204" pitchFamily="34" charset="0"/>
            </a:endParaRPr>
          </a:p>
        </p:txBody>
      </p:sp>
      <p:sp>
        <p:nvSpPr>
          <p:cNvPr id="8" name="Title 1">
            <a:extLst>
              <a:ext uri="{FF2B5EF4-FFF2-40B4-BE49-F238E27FC236}">
                <a16:creationId xmlns:a16="http://schemas.microsoft.com/office/drawing/2014/main" id="{3A297A8F-BF72-B34C-A2EB-C6BBF9AB5624}"/>
              </a:ext>
            </a:extLst>
          </p:cNvPr>
          <p:cNvSpPr>
            <a:spLocks noGrp="1"/>
          </p:cNvSpPr>
          <p:nvPr>
            <p:ph type="title"/>
          </p:nvPr>
        </p:nvSpPr>
        <p:spPr>
          <a:xfrm>
            <a:off x="349249" y="742950"/>
            <a:ext cx="8467344" cy="442140"/>
          </a:xfrm>
        </p:spPr>
        <p:txBody>
          <a:bodyPr/>
          <a:lstStyle/>
          <a:p>
            <a:pPr algn="l"/>
            <a:r>
              <a:rPr lang="en-US" dirty="0">
                <a:solidFill>
                  <a:schemeClr val="bg1"/>
                </a:solidFill>
              </a:rPr>
              <a:t>Thank you!</a:t>
            </a:r>
          </a:p>
        </p:txBody>
      </p:sp>
      <p:sp>
        <p:nvSpPr>
          <p:cNvPr id="9" name="Content Placeholder 3">
            <a:extLst>
              <a:ext uri="{FF2B5EF4-FFF2-40B4-BE49-F238E27FC236}">
                <a16:creationId xmlns:a16="http://schemas.microsoft.com/office/drawing/2014/main" id="{4F7A0CE7-D08B-8649-8830-8D6662FF69D7}"/>
              </a:ext>
            </a:extLst>
          </p:cNvPr>
          <p:cNvSpPr txBox="1">
            <a:spLocks/>
          </p:cNvSpPr>
          <p:nvPr/>
        </p:nvSpPr>
        <p:spPr>
          <a:xfrm>
            <a:off x="342900" y="1679330"/>
            <a:ext cx="8496300" cy="2904739"/>
          </a:xfrm>
          <a:prstGeom prst="rect">
            <a:avLst/>
          </a:prstGeom>
        </p:spPr>
        <p:txBody>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Century Gothic" panose="020B0502020202020204" pitchFamily="34" charset="0"/>
                <a:ea typeface="+mn-ea"/>
                <a:cs typeface="+mn-cs"/>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Century Gothic" panose="020B0502020202020204" pitchFamily="34" charset="0"/>
                <a:ea typeface="+mn-ea"/>
                <a:cs typeface="+mn-cs"/>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Century Gothic" panose="020B0502020202020204" pitchFamily="34" charset="0"/>
                <a:ea typeface="+mn-ea"/>
                <a:cs typeface="+mn-cs"/>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Century Gothic" panose="020B0502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en-US" sz="2400" b="1" dirty="0">
                <a:solidFill>
                  <a:schemeClr val="bg1"/>
                </a:solidFill>
              </a:rPr>
              <a:t>Eliza Hammond</a:t>
            </a:r>
          </a:p>
          <a:p>
            <a:pPr>
              <a:spcBef>
                <a:spcPts val="0"/>
              </a:spcBef>
            </a:pPr>
            <a:r>
              <a:rPr lang="en-US" sz="1400" dirty="0">
                <a:solidFill>
                  <a:schemeClr val="bg1"/>
                </a:solidFill>
              </a:rPr>
              <a:t>Lead Consumer Research Analyst</a:t>
            </a:r>
          </a:p>
          <a:p>
            <a:pPr>
              <a:spcBef>
                <a:spcPts val="0"/>
              </a:spcBef>
            </a:pPr>
            <a:r>
              <a:rPr lang="en-US" sz="1400" dirty="0" err="1">
                <a:solidFill>
                  <a:schemeClr val="bg1"/>
                </a:solidFill>
              </a:rPr>
              <a:t>eliza.hammond@ibotta.com</a:t>
            </a:r>
            <a:endParaRPr lang="en-US" sz="1400" dirty="0">
              <a:solidFill>
                <a:schemeClr val="bg1"/>
              </a:solidFill>
            </a:endParaRPr>
          </a:p>
          <a:p>
            <a:pPr>
              <a:spcBef>
                <a:spcPts val="0"/>
              </a:spcBef>
            </a:pPr>
            <a:endParaRPr lang="en-US" sz="1400" dirty="0">
              <a:solidFill>
                <a:schemeClr val="bg1"/>
              </a:solidFill>
            </a:endParaRPr>
          </a:p>
          <a:p>
            <a:pPr>
              <a:spcBef>
                <a:spcPts val="0"/>
              </a:spcBef>
            </a:pPr>
            <a:r>
              <a:rPr lang="en-US" sz="2400" b="1" dirty="0">
                <a:solidFill>
                  <a:schemeClr val="bg1"/>
                </a:solidFill>
              </a:rPr>
              <a:t>Sogol Shirazi</a:t>
            </a:r>
          </a:p>
          <a:p>
            <a:pPr>
              <a:spcBef>
                <a:spcPts val="0"/>
              </a:spcBef>
            </a:pPr>
            <a:r>
              <a:rPr lang="en-US" sz="1400" dirty="0">
                <a:solidFill>
                  <a:schemeClr val="bg1"/>
                </a:solidFill>
              </a:rPr>
              <a:t>Senior Consumer Research Analyst</a:t>
            </a:r>
          </a:p>
          <a:p>
            <a:pPr>
              <a:spcBef>
                <a:spcPts val="0"/>
              </a:spcBef>
            </a:pPr>
            <a:r>
              <a:rPr lang="en-US" sz="1400" dirty="0" err="1">
                <a:solidFill>
                  <a:schemeClr val="bg1"/>
                </a:solidFill>
              </a:rPr>
              <a:t>sogol.shirazi@ibotta.com</a:t>
            </a:r>
            <a:endParaRPr lang="en-US" sz="1400" dirty="0">
              <a:solidFill>
                <a:schemeClr val="bg1"/>
              </a:solidFill>
            </a:endParaRPr>
          </a:p>
          <a:p>
            <a:pPr>
              <a:spcBef>
                <a:spcPts val="0"/>
              </a:spcBef>
            </a:pPr>
            <a:endParaRPr lang="en-US" sz="1400" dirty="0">
              <a:solidFill>
                <a:schemeClr val="bg1"/>
              </a:solidFill>
            </a:endParaRPr>
          </a:p>
          <a:p>
            <a:pPr>
              <a:spcBef>
                <a:spcPts val="0"/>
              </a:spcBef>
            </a:pPr>
            <a:r>
              <a:rPr lang="en-US" sz="2400" b="1" dirty="0">
                <a:solidFill>
                  <a:schemeClr val="bg1"/>
                </a:solidFill>
                <a:latin typeface="+mn-lt"/>
              </a:rPr>
              <a:t>Leslie Na</a:t>
            </a:r>
          </a:p>
          <a:p>
            <a:pPr>
              <a:spcBef>
                <a:spcPts val="0"/>
              </a:spcBef>
            </a:pPr>
            <a:r>
              <a:rPr lang="en-US" sz="1400" dirty="0">
                <a:solidFill>
                  <a:schemeClr val="bg1"/>
                </a:solidFill>
              </a:rPr>
              <a:t>Senior Director, Business Development</a:t>
            </a:r>
          </a:p>
          <a:p>
            <a:pPr>
              <a:spcBef>
                <a:spcPts val="0"/>
              </a:spcBef>
            </a:pPr>
            <a:r>
              <a:rPr lang="en-US" sz="1400" dirty="0">
                <a:solidFill>
                  <a:schemeClr val="bg1"/>
                </a:solidFill>
              </a:rPr>
              <a:t>leslie.na@ibotta.com</a:t>
            </a:r>
          </a:p>
        </p:txBody>
      </p:sp>
    </p:spTree>
    <p:extLst>
      <p:ext uri="{BB962C8B-B14F-4D97-AF65-F5344CB8AC3E}">
        <p14:creationId xmlns:p14="http://schemas.microsoft.com/office/powerpoint/2010/main" val="2686904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A927-0FA0-8E98-E5C1-82DA6AA600BF}"/>
              </a:ext>
            </a:extLst>
          </p:cNvPr>
          <p:cNvSpPr>
            <a:spLocks noGrp="1"/>
          </p:cNvSpPr>
          <p:nvPr>
            <p:ph type="title"/>
          </p:nvPr>
        </p:nvSpPr>
        <p:spPr>
          <a:xfrm>
            <a:off x="349249" y="285750"/>
            <a:ext cx="8794751" cy="442140"/>
          </a:xfrm>
        </p:spPr>
        <p:txBody>
          <a:bodyPr/>
          <a:lstStyle/>
          <a:p>
            <a:r>
              <a:rPr lang="en-US" dirty="0">
                <a:cs typeface="Arial"/>
              </a:rPr>
              <a:t>Both test products are likeable and exceed expectations.</a:t>
            </a:r>
            <a:endParaRPr lang="en-US" b="1" dirty="0">
              <a:cs typeface="Arial"/>
            </a:endParaRPr>
          </a:p>
        </p:txBody>
      </p:sp>
      <p:sp>
        <p:nvSpPr>
          <p:cNvPr id="3" name="Slide Number Placeholder 2">
            <a:extLst>
              <a:ext uri="{FF2B5EF4-FFF2-40B4-BE49-F238E27FC236}">
                <a16:creationId xmlns:a16="http://schemas.microsoft.com/office/drawing/2014/main" id="{D186D2EF-5D2A-1868-574A-054B6A047D9B}"/>
              </a:ext>
            </a:extLst>
          </p:cNvPr>
          <p:cNvSpPr>
            <a:spLocks noGrp="1"/>
          </p:cNvSpPr>
          <p:nvPr>
            <p:ph type="sldNum" sz="quarter" idx="10"/>
          </p:nvPr>
        </p:nvSpPr>
        <p:spPr/>
        <p:txBody>
          <a:bodyPr/>
          <a:lstStyle/>
          <a:p>
            <a:fld id="{A82C3BC0-3EBF-3C4C-A3D8-795624EBC6AA}" type="slidenum">
              <a:rPr lang="en-US" smtClean="0"/>
              <a:pPr/>
              <a:t>3</a:t>
            </a:fld>
            <a:endParaRPr lang="en-US" dirty="0"/>
          </a:p>
        </p:txBody>
      </p:sp>
      <p:sp>
        <p:nvSpPr>
          <p:cNvPr id="4" name="Content Placeholder 3">
            <a:extLst>
              <a:ext uri="{FF2B5EF4-FFF2-40B4-BE49-F238E27FC236}">
                <a16:creationId xmlns:a16="http://schemas.microsoft.com/office/drawing/2014/main" id="{41BFD408-787F-3440-7242-1CC861A8E8A6}"/>
              </a:ext>
            </a:extLst>
          </p:cNvPr>
          <p:cNvSpPr>
            <a:spLocks noGrp="1"/>
          </p:cNvSpPr>
          <p:nvPr>
            <p:ph sz="quarter" idx="11"/>
          </p:nvPr>
        </p:nvSpPr>
        <p:spPr/>
        <p:txBody>
          <a:bodyPr/>
          <a:lstStyle/>
          <a:p>
            <a:r>
              <a:rPr lang="en-US" dirty="0"/>
              <a:t>In total, alienation is mitigated, overall liking is at parity, and expectations are met or exceeded for nearly all shoppers.  The performance of both of test products suggests either pretzel combination would be an acceptable replacement. </a:t>
            </a:r>
          </a:p>
        </p:txBody>
      </p:sp>
      <p:sp>
        <p:nvSpPr>
          <p:cNvPr id="5" name="Text Placeholder 4">
            <a:extLst>
              <a:ext uri="{FF2B5EF4-FFF2-40B4-BE49-F238E27FC236}">
                <a16:creationId xmlns:a16="http://schemas.microsoft.com/office/drawing/2014/main" id="{9E2E68F0-6A10-3825-6585-59AE2D622A4C}"/>
              </a:ext>
            </a:extLst>
          </p:cNvPr>
          <p:cNvSpPr>
            <a:spLocks noGrp="1"/>
          </p:cNvSpPr>
          <p:nvPr>
            <p:ph type="body" sz="quarter" idx="12"/>
          </p:nvPr>
        </p:nvSpPr>
        <p:spPr/>
        <p:txBody>
          <a:bodyPr/>
          <a:lstStyle/>
          <a:p>
            <a:r>
              <a:rPr lang="en-US" dirty="0"/>
              <a:t>SUCCESS CRITERIA</a:t>
            </a:r>
          </a:p>
        </p:txBody>
      </p:sp>
      <p:graphicFrame>
        <p:nvGraphicFramePr>
          <p:cNvPr id="6" name="Table 5">
            <a:extLst>
              <a:ext uri="{FF2B5EF4-FFF2-40B4-BE49-F238E27FC236}">
                <a16:creationId xmlns:a16="http://schemas.microsoft.com/office/drawing/2014/main" id="{9FF643BA-3B12-5447-3F24-EB9B19B3C9DB}"/>
              </a:ext>
            </a:extLst>
          </p:cNvPr>
          <p:cNvGraphicFramePr>
            <a:graphicFrameLocks noGrp="1"/>
          </p:cNvGraphicFramePr>
          <p:nvPr>
            <p:extLst>
              <p:ext uri="{D42A27DB-BD31-4B8C-83A1-F6EECF244321}">
                <p14:modId xmlns:p14="http://schemas.microsoft.com/office/powerpoint/2010/main" val="2042675519"/>
              </p:ext>
            </p:extLst>
          </p:nvPr>
        </p:nvGraphicFramePr>
        <p:xfrm>
          <a:off x="2236236" y="1656489"/>
          <a:ext cx="5943121" cy="2593964"/>
        </p:xfrm>
        <a:graphic>
          <a:graphicData uri="http://schemas.openxmlformats.org/drawingml/2006/table">
            <a:tbl>
              <a:tblPr firstRow="1" bandRow="1">
                <a:tableStyleId>{5C22544A-7EE6-4342-B048-85BDC9FD1C3A}</a:tableStyleId>
              </a:tblPr>
              <a:tblGrid>
                <a:gridCol w="2874905">
                  <a:extLst>
                    <a:ext uri="{9D8B030D-6E8A-4147-A177-3AD203B41FA5}">
                      <a16:colId xmlns:a16="http://schemas.microsoft.com/office/drawing/2014/main" val="2262143379"/>
                    </a:ext>
                  </a:extLst>
                </a:gridCol>
                <a:gridCol w="366757">
                  <a:extLst>
                    <a:ext uri="{9D8B030D-6E8A-4147-A177-3AD203B41FA5}">
                      <a16:colId xmlns:a16="http://schemas.microsoft.com/office/drawing/2014/main" val="2296775952"/>
                    </a:ext>
                  </a:extLst>
                </a:gridCol>
                <a:gridCol w="366757">
                  <a:extLst>
                    <a:ext uri="{9D8B030D-6E8A-4147-A177-3AD203B41FA5}">
                      <a16:colId xmlns:a16="http://schemas.microsoft.com/office/drawing/2014/main" val="736726112"/>
                    </a:ext>
                  </a:extLst>
                </a:gridCol>
                <a:gridCol w="778234">
                  <a:extLst>
                    <a:ext uri="{9D8B030D-6E8A-4147-A177-3AD203B41FA5}">
                      <a16:colId xmlns:a16="http://schemas.microsoft.com/office/drawing/2014/main" val="1658795615"/>
                    </a:ext>
                  </a:extLst>
                </a:gridCol>
                <a:gridCol w="778234">
                  <a:extLst>
                    <a:ext uri="{9D8B030D-6E8A-4147-A177-3AD203B41FA5}">
                      <a16:colId xmlns:a16="http://schemas.microsoft.com/office/drawing/2014/main" val="1785415124"/>
                    </a:ext>
                  </a:extLst>
                </a:gridCol>
                <a:gridCol w="778234">
                  <a:extLst>
                    <a:ext uri="{9D8B030D-6E8A-4147-A177-3AD203B41FA5}">
                      <a16:colId xmlns:a16="http://schemas.microsoft.com/office/drawing/2014/main" val="3149723570"/>
                    </a:ext>
                  </a:extLst>
                </a:gridCol>
              </a:tblGrid>
              <a:tr h="637565">
                <a:tc gridSpan="2">
                  <a:txBody>
                    <a:bodyPr/>
                    <a:lstStyle/>
                    <a:p>
                      <a:pPr algn="ctr" fontAlgn="b"/>
                      <a:endParaRPr lang="en-US" sz="800" b="1" i="0" u="none" strike="noStrike" kern="1200" dirty="0">
                        <a:solidFill>
                          <a:schemeClr val="tx1"/>
                        </a:solidFill>
                        <a:effectLst/>
                        <a:latin typeface="Century Gothic" panose="020B0502020202020204" pitchFamily="34" charset="0"/>
                        <a:ea typeface="+mn-ea"/>
                        <a:cs typeface="+mn-cs"/>
                      </a:endParaRPr>
                    </a:p>
                  </a:txBody>
                  <a:tcPr marL="7271" marR="7271" marT="6610" marB="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600" b="1" i="0" u="none" strike="noStrike" kern="1200" dirty="0">
                        <a:solidFill>
                          <a:schemeClr val="tx1"/>
                        </a:solidFill>
                        <a:effectLst/>
                        <a:latin typeface="Century Gothic" panose="020B0502020202020204" pitchFamily="34" charset="0"/>
                        <a:ea typeface="+mn-ea"/>
                        <a:cs typeface="+mn-cs"/>
                      </a:endParaRPr>
                    </a:p>
                  </a:txBody>
                  <a:tcPr marL="7271" marR="9144" marT="6610" marB="8313"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kern="1200" dirty="0">
                        <a:solidFill>
                          <a:schemeClr val="tx1"/>
                        </a:solidFill>
                        <a:effectLst/>
                        <a:latin typeface="Century Gothic" panose="020B0502020202020204" pitchFamily="34" charset="0"/>
                        <a:ea typeface="+mn-ea"/>
                        <a:cs typeface="+mn-cs"/>
                      </a:endParaRPr>
                    </a:p>
                  </a:txBody>
                  <a:tcPr marL="7271" marR="7271" marT="6610" marB="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b="1" i="0" u="none" strike="noStrike" kern="1200" dirty="0">
                          <a:solidFill>
                            <a:schemeClr val="bg1"/>
                          </a:solidFill>
                          <a:effectLst/>
                          <a:latin typeface="Century Gothic" panose="020B0502020202020204" pitchFamily="34" charset="0"/>
                          <a:ea typeface="+mn-ea"/>
                          <a:cs typeface="+mn-cs"/>
                        </a:rPr>
                        <a:t>Control</a:t>
                      </a:r>
                    </a:p>
                  </a:txBody>
                  <a:tcPr marT="37785" marB="3778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pPr algn="ctr" fontAlgn="b"/>
                      <a:r>
                        <a:rPr lang="en-US" sz="900" b="1" i="0" u="none" strike="noStrike" kern="1200" dirty="0">
                          <a:solidFill>
                            <a:schemeClr val="bg1"/>
                          </a:solidFill>
                          <a:effectLst/>
                          <a:latin typeface="Century Gothic" panose="020B0502020202020204" pitchFamily="34" charset="0"/>
                          <a:ea typeface="+mn-ea"/>
                          <a:cs typeface="+mn-cs"/>
                        </a:rPr>
                        <a:t>Test 1</a:t>
                      </a:r>
                    </a:p>
                  </a:txBody>
                  <a:tcPr marT="37785" marB="3778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900" b="1" i="0" u="none" strike="noStrike" kern="1200" dirty="0">
                          <a:solidFill>
                            <a:schemeClr val="bg1"/>
                          </a:solidFill>
                          <a:effectLst/>
                          <a:latin typeface="Century Gothic" panose="020B0502020202020204" pitchFamily="34" charset="0"/>
                          <a:ea typeface="+mn-ea"/>
                          <a:cs typeface="+mn-cs"/>
                        </a:rPr>
                        <a:t>Test 2</a:t>
                      </a:r>
                    </a:p>
                  </a:txBody>
                  <a:tcPr marT="37785" marB="3778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46704684"/>
                  </a:ext>
                </a:extLst>
              </a:tr>
              <a:tr h="229815">
                <a:tc>
                  <a:txBody>
                    <a:bodyPr/>
                    <a:lstStyle/>
                    <a:p>
                      <a:pPr algn="r" fontAlgn="b"/>
                      <a:endParaRPr lang="en-US" sz="800" b="0" i="1" u="none" strike="noStrike" kern="1200" dirty="0">
                        <a:solidFill>
                          <a:schemeClr val="tx1"/>
                        </a:solidFill>
                        <a:effectLst/>
                        <a:latin typeface="Century Gothic" panose="020B0502020202020204" pitchFamily="34" charset="0"/>
                        <a:ea typeface="+mn-ea"/>
                        <a:cs typeface="+mn-cs"/>
                      </a:endParaRPr>
                    </a:p>
                  </a:txBody>
                  <a:tcPr marL="7271" marR="69797" marT="6610" marB="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0" i="1" u="none" strike="noStrike" kern="1200" dirty="0">
                        <a:solidFill>
                          <a:schemeClr val="tx1"/>
                        </a:solidFill>
                        <a:effectLst/>
                        <a:latin typeface="Century Gothic" panose="020B0502020202020204" pitchFamily="34" charset="0"/>
                        <a:ea typeface="+mn-ea"/>
                        <a:cs typeface="+mn-cs"/>
                      </a:endParaRPr>
                    </a:p>
                  </a:txBody>
                  <a:tcPr marL="7271" marR="9144" marT="6610" marB="8313"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0" i="1" u="none" strike="noStrike" kern="1200" dirty="0">
                        <a:solidFill>
                          <a:schemeClr val="tx1"/>
                        </a:solidFill>
                        <a:effectLst/>
                        <a:latin typeface="Century Gothic" panose="020B0502020202020204" pitchFamily="34" charset="0"/>
                        <a:ea typeface="+mn-ea"/>
                        <a:cs typeface="+mn-cs"/>
                      </a:endParaRPr>
                    </a:p>
                  </a:txBody>
                  <a:tcPr marL="7271" marR="9144" marT="6610" marB="8313"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1" u="none" strike="noStrike" kern="1200" dirty="0">
                          <a:solidFill>
                            <a:schemeClr val="tx1"/>
                          </a:solidFill>
                          <a:effectLst/>
                          <a:latin typeface="Century Gothic" panose="020B0502020202020204" pitchFamily="34" charset="0"/>
                          <a:ea typeface="+mn-ea"/>
                          <a:cs typeface="+mn-cs"/>
                        </a:rPr>
                        <a:t>A</a:t>
                      </a:r>
                    </a:p>
                  </a:txBody>
                  <a:tcPr marL="7271" marR="7271" marT="6610" marB="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1" u="none" strike="noStrike" kern="1200" dirty="0">
                          <a:solidFill>
                            <a:schemeClr val="tx1"/>
                          </a:solidFill>
                          <a:effectLst/>
                          <a:latin typeface="Century Gothic" panose="020B0502020202020204" pitchFamily="34" charset="0"/>
                          <a:ea typeface="+mn-ea"/>
                          <a:cs typeface="+mn-cs"/>
                        </a:rPr>
                        <a:t>B</a:t>
                      </a:r>
                    </a:p>
                  </a:txBody>
                  <a:tcPr marL="7271" marR="7271" marT="6610" marB="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1" u="none" strike="noStrike" kern="1200" dirty="0">
                          <a:solidFill>
                            <a:schemeClr val="tx1"/>
                          </a:solidFill>
                          <a:effectLst/>
                          <a:latin typeface="Century Gothic" panose="020B0502020202020204" pitchFamily="34" charset="0"/>
                          <a:ea typeface="+mn-ea"/>
                          <a:cs typeface="+mn-cs"/>
                        </a:rPr>
                        <a:t>C</a:t>
                      </a:r>
                    </a:p>
                  </a:txBody>
                  <a:tcPr marL="7271" marR="7271" marT="6610" marB="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590320"/>
                  </a:ext>
                </a:extLst>
              </a:tr>
              <a:tr h="229815">
                <a:tc>
                  <a:txBody>
                    <a:bodyPr/>
                    <a:lstStyle/>
                    <a:p>
                      <a:pPr algn="r" fontAlgn="b"/>
                      <a:endParaRPr lang="en-US" sz="800" b="0" i="1" u="none" strike="noStrike" kern="1200" dirty="0">
                        <a:solidFill>
                          <a:schemeClr val="tx1"/>
                        </a:solidFill>
                        <a:effectLst/>
                        <a:latin typeface="Century Gothic" panose="020B0502020202020204" pitchFamily="34" charset="0"/>
                        <a:ea typeface="+mn-ea"/>
                        <a:cs typeface="+mn-cs"/>
                      </a:endParaRPr>
                    </a:p>
                  </a:txBody>
                  <a:tcPr marL="7271" marR="69797" marT="6610" marB="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1" u="none" strike="noStrike" kern="1200" dirty="0">
                          <a:solidFill>
                            <a:schemeClr val="tx1"/>
                          </a:solidFill>
                          <a:effectLst/>
                          <a:latin typeface="Century Gothic" panose="020B0502020202020204" pitchFamily="34" charset="0"/>
                          <a:ea typeface="+mn-ea"/>
                          <a:cs typeface="+mn-cs"/>
                        </a:rPr>
                        <a:t>Base</a:t>
                      </a:r>
                    </a:p>
                  </a:txBody>
                  <a:tcPr marL="7271" marR="9144" marT="6610" marB="8313"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0" i="1" u="none" strike="noStrike" kern="1200" dirty="0">
                        <a:solidFill>
                          <a:schemeClr val="tx1"/>
                        </a:solidFill>
                        <a:effectLst/>
                        <a:latin typeface="Century Gothic" panose="020B0502020202020204" pitchFamily="34" charset="0"/>
                        <a:ea typeface="+mn-ea"/>
                        <a:cs typeface="+mn-cs"/>
                      </a:endParaRPr>
                    </a:p>
                  </a:txBody>
                  <a:tcPr marL="7271" marR="9144" marT="6610" marB="8313"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1" u="none" strike="noStrike" kern="1200" dirty="0">
                          <a:solidFill>
                            <a:schemeClr val="bg1">
                              <a:lumMod val="50000"/>
                            </a:schemeClr>
                          </a:solidFill>
                          <a:effectLst/>
                          <a:latin typeface="+mn-lt"/>
                          <a:ea typeface="+mn-ea"/>
                          <a:cs typeface="+mn-cs"/>
                        </a:rPr>
                        <a:t>220</a:t>
                      </a:r>
                    </a:p>
                  </a:txBody>
                  <a:tcPr marL="12679" marR="12679" marT="8659" marB="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1" u="none" strike="noStrike" kern="1200" dirty="0">
                          <a:solidFill>
                            <a:schemeClr val="bg1">
                              <a:lumMod val="50000"/>
                            </a:schemeClr>
                          </a:solidFill>
                          <a:effectLst/>
                          <a:latin typeface="+mn-lt"/>
                          <a:ea typeface="+mn-ea"/>
                          <a:cs typeface="+mn-cs"/>
                        </a:rPr>
                        <a:t>219</a:t>
                      </a:r>
                    </a:p>
                  </a:txBody>
                  <a:tcPr marL="12679" marR="12679" marT="8659" marB="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1" u="none" strike="noStrike" kern="1200" dirty="0">
                          <a:solidFill>
                            <a:schemeClr val="bg1">
                              <a:lumMod val="50000"/>
                            </a:schemeClr>
                          </a:solidFill>
                          <a:effectLst/>
                          <a:latin typeface="+mn-lt"/>
                          <a:ea typeface="+mn-ea"/>
                          <a:cs typeface="+mn-cs"/>
                        </a:rPr>
                        <a:t>220</a:t>
                      </a:r>
                    </a:p>
                  </a:txBody>
                  <a:tcPr marL="12679" marR="12679" marT="8659" marB="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33239924"/>
                  </a:ext>
                </a:extLst>
              </a:tr>
              <a:tr h="498923">
                <a:tc>
                  <a:txBody>
                    <a:bodyPr/>
                    <a:lstStyle/>
                    <a:p>
                      <a:pPr algn="r" fontAlgn="b"/>
                      <a:r>
                        <a:rPr lang="en-US" sz="1000" b="1" i="0" u="none" strike="noStrike" dirty="0">
                          <a:solidFill>
                            <a:schemeClr val="tx1"/>
                          </a:solidFill>
                          <a:effectLst/>
                          <a:latin typeface="Century Gothic" panose="020B0502020202020204" pitchFamily="34" charset="0"/>
                        </a:rPr>
                        <a:t>Alienation</a:t>
                      </a:r>
                    </a:p>
                    <a:p>
                      <a:pPr algn="r" fontAlgn="b">
                        <a:spcBef>
                          <a:spcPts val="300"/>
                        </a:spcBef>
                      </a:pPr>
                      <a:r>
                        <a:rPr lang="en-US" sz="900" b="0" i="1" u="none" strike="noStrike" dirty="0">
                          <a:solidFill>
                            <a:schemeClr val="tx1"/>
                          </a:solidFill>
                          <a:effectLst/>
                          <a:latin typeface="Century Gothic" panose="020B0502020202020204" pitchFamily="34" charset="0"/>
                        </a:rPr>
                        <a:t>Post-Taste B2B Purchase Intent | 70% confidence</a:t>
                      </a:r>
                    </a:p>
                  </a:txBody>
                  <a:tcPr marL="7271" marR="69797" marT="6610" marB="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b="0" i="0" u="none" strike="noStrike" dirty="0">
                          <a:solidFill>
                            <a:schemeClr val="tx1"/>
                          </a:solidFill>
                          <a:effectLst/>
                          <a:latin typeface="Century Gothic" panose="020B0502020202020204" pitchFamily="34" charset="0"/>
                        </a:rPr>
                        <a:t>B2B</a:t>
                      </a:r>
                    </a:p>
                  </a:txBody>
                  <a:tcPr marL="7271" marR="9144" marT="6610" marB="8313"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900" b="0" i="0" u="none" strike="noStrike" dirty="0">
                        <a:solidFill>
                          <a:schemeClr val="tx1"/>
                        </a:solidFill>
                        <a:effectLst/>
                        <a:latin typeface="Century Gothic" panose="020B0502020202020204" pitchFamily="34" charset="0"/>
                      </a:endParaRPr>
                    </a:p>
                  </a:txBody>
                  <a:tcPr marL="7271" marR="9144" marT="6610" marB="8313"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0%</a:t>
                      </a:r>
                    </a:p>
                  </a:txBody>
                  <a:tcPr marL="12679" marR="12679" marT="8659" marB="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0%</a:t>
                      </a:r>
                      <a:endParaRPr kumimoji="0" lang="en-US" sz="1000" b="1" i="0" u="none" strike="noStrike" kern="1200" cap="none" spc="0" normalizeH="0" baseline="0" noProof="0" dirty="0">
                        <a:ln>
                          <a:noFill/>
                        </a:ln>
                        <a:solidFill>
                          <a:srgbClr val="4BA0D2"/>
                        </a:solidFill>
                        <a:effectLst/>
                        <a:uLnTx/>
                        <a:uFillTx/>
                        <a:latin typeface="+mn-lt"/>
                        <a:ea typeface="+mn-ea"/>
                        <a:cs typeface="+mn-cs"/>
                      </a:endParaRPr>
                    </a:p>
                  </a:txBody>
                  <a:tcPr marL="12679" marR="12679" marT="8659" marB="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1%</a:t>
                      </a:r>
                    </a:p>
                  </a:txBody>
                  <a:tcPr marL="12679" marR="12679" marT="8659" marB="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7675960"/>
                  </a:ext>
                </a:extLst>
              </a:tr>
              <a:tr h="498923">
                <a:tc>
                  <a:txBody>
                    <a:bodyPr/>
                    <a:lstStyle/>
                    <a:p>
                      <a:pPr algn="r" fontAlgn="b"/>
                      <a:r>
                        <a:rPr lang="en-US" sz="1000" b="1" i="0" u="none" strike="noStrike" dirty="0">
                          <a:solidFill>
                            <a:schemeClr val="tx1"/>
                          </a:solidFill>
                          <a:effectLst/>
                          <a:latin typeface="Century Gothic" panose="020B0502020202020204" pitchFamily="34" charset="0"/>
                        </a:rPr>
                        <a:t>Overall Liking</a:t>
                      </a:r>
                    </a:p>
                    <a:p>
                      <a:pPr marL="0" marR="0" lvl="0" indent="0" algn="r" defTabSz="685800" rtl="0" eaLnBrk="1" fontAlgn="b" latinLnBrk="0" hangingPunct="1">
                        <a:lnSpc>
                          <a:spcPct val="100000"/>
                        </a:lnSpc>
                        <a:spcBef>
                          <a:spcPts val="300"/>
                        </a:spcBef>
                        <a:spcAft>
                          <a:spcPts val="0"/>
                        </a:spcAft>
                        <a:buClrTx/>
                        <a:buSzTx/>
                        <a:buFontTx/>
                        <a:buNone/>
                        <a:tabLst/>
                        <a:defRPr/>
                      </a:pPr>
                      <a:r>
                        <a:rPr kumimoji="0" lang="en-US" sz="900" b="0" i="1"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Mean Score, 9pt scale | 90% confidence</a:t>
                      </a:r>
                    </a:p>
                  </a:txBody>
                  <a:tcPr marL="7271" marR="69797" marT="6610" marB="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b="0" i="0" u="none" strike="noStrike" dirty="0">
                          <a:solidFill>
                            <a:schemeClr val="tx1"/>
                          </a:solidFill>
                          <a:effectLst/>
                          <a:latin typeface="Century Gothic" panose="020B0502020202020204" pitchFamily="34" charset="0"/>
                        </a:rPr>
                        <a:t>Avg.</a:t>
                      </a:r>
                    </a:p>
                  </a:txBody>
                  <a:tcPr marL="7271" marR="9144" marT="6610" marB="8313"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900" b="0" i="0" u="none" strike="noStrike" dirty="0">
                        <a:solidFill>
                          <a:schemeClr val="tx1"/>
                        </a:solidFill>
                        <a:effectLst/>
                        <a:latin typeface="Century Gothic" panose="020B0502020202020204" pitchFamily="34" charset="0"/>
                      </a:endParaRPr>
                    </a:p>
                  </a:txBody>
                  <a:tcPr marL="7271" marR="9144" marT="6610" marB="8313"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chemeClr val="tx1"/>
                          </a:solidFill>
                          <a:effectLst/>
                          <a:uLnTx/>
                          <a:uFillTx/>
                          <a:latin typeface="+mn-lt"/>
                          <a:ea typeface="+mn-ea"/>
                          <a:cs typeface="+mn-cs"/>
                        </a:rPr>
                        <a:t>8.48</a:t>
                      </a:r>
                    </a:p>
                  </a:txBody>
                  <a:tcPr marL="38100" marR="38100" marT="19050" marB="1905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chemeClr val="tx1"/>
                          </a:solidFill>
                          <a:effectLst/>
                          <a:uLnTx/>
                          <a:uFillTx/>
                          <a:latin typeface="+mn-lt"/>
                          <a:ea typeface="+mn-ea"/>
                          <a:cs typeface="+mn-cs"/>
                        </a:rPr>
                        <a:t>8.45</a:t>
                      </a:r>
                    </a:p>
                  </a:txBody>
                  <a:tcPr marL="38100" marR="38100" marT="19050" marB="1905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chemeClr val="tx1"/>
                          </a:solidFill>
                          <a:effectLst/>
                          <a:uLnTx/>
                          <a:uFillTx/>
                          <a:latin typeface="+mn-lt"/>
                          <a:ea typeface="+mn-ea"/>
                          <a:cs typeface="+mn-cs"/>
                        </a:rPr>
                        <a:t>8.45</a:t>
                      </a:r>
                    </a:p>
                  </a:txBody>
                  <a:tcPr marL="38100" marR="38100" marT="19050" marB="1905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21386969"/>
                  </a:ext>
                </a:extLst>
              </a:tr>
              <a:tr h="498923">
                <a:tc>
                  <a:txBody>
                    <a:bodyPr/>
                    <a:lstStyle/>
                    <a:p>
                      <a:pPr algn="r" fontAlgn="b"/>
                      <a:r>
                        <a:rPr lang="en-US" sz="1000" b="1" i="0" u="none" strike="noStrike" dirty="0">
                          <a:solidFill>
                            <a:schemeClr val="tx1"/>
                          </a:solidFill>
                          <a:effectLst/>
                          <a:latin typeface="Century Gothic" panose="020B0502020202020204" pitchFamily="34" charset="0"/>
                        </a:rPr>
                        <a:t>Meets Expectations</a:t>
                      </a:r>
                    </a:p>
                    <a:p>
                      <a:pPr marL="0" marR="0" lvl="0" indent="0" algn="r" defTabSz="685800" rtl="0" eaLnBrk="1" fontAlgn="b" latinLnBrk="0" hangingPunct="1">
                        <a:lnSpc>
                          <a:spcPct val="100000"/>
                        </a:lnSpc>
                        <a:spcBef>
                          <a:spcPts val="300"/>
                        </a:spcBef>
                        <a:spcAft>
                          <a:spcPts val="0"/>
                        </a:spcAft>
                        <a:buClrTx/>
                        <a:buSzTx/>
                        <a:buFontTx/>
                        <a:buNone/>
                        <a:tabLst/>
                        <a:defRPr/>
                      </a:pPr>
                      <a:r>
                        <a:rPr kumimoji="0" lang="en-US" sz="900" b="0" i="1"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T3B Score, 5pt scale | 90% confidence</a:t>
                      </a:r>
                    </a:p>
                  </a:txBody>
                  <a:tcPr marL="7271" marR="69797" marT="6610" marB="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b="0" i="0" u="none" strike="noStrike" dirty="0">
                          <a:solidFill>
                            <a:schemeClr val="tx1"/>
                          </a:solidFill>
                          <a:effectLst/>
                          <a:latin typeface="Century Gothic" panose="020B0502020202020204" pitchFamily="34" charset="0"/>
                        </a:rPr>
                        <a:t>T3B</a:t>
                      </a:r>
                    </a:p>
                  </a:txBody>
                  <a:tcPr marL="7271" marR="9144" marT="6610" marB="8313"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900" b="0" i="0" u="none" strike="noStrike" dirty="0">
                        <a:solidFill>
                          <a:schemeClr val="tx1"/>
                        </a:solidFill>
                        <a:effectLst/>
                        <a:latin typeface="Century Gothic" panose="020B0502020202020204" pitchFamily="34" charset="0"/>
                      </a:endParaRPr>
                    </a:p>
                  </a:txBody>
                  <a:tcPr marL="7271" marR="9144" marT="6610" marB="8313"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buFont typeface="Arial" panose="020B0604020202020204" pitchFamily="34" charset="0"/>
                        <a:buNone/>
                      </a:pPr>
                      <a:r>
                        <a:rPr kumimoji="0" lang="en-US" sz="1000" b="0" i="0" u="none" strike="noStrike" kern="1200" cap="none" spc="0" normalizeH="0" baseline="0" dirty="0">
                          <a:ln>
                            <a:noFill/>
                          </a:ln>
                          <a:solidFill>
                            <a:schemeClr val="tx1"/>
                          </a:solidFill>
                          <a:effectLst/>
                          <a:uLnTx/>
                          <a:uFillTx/>
                          <a:latin typeface="+mn-lt"/>
                          <a:ea typeface="+mn-ea"/>
                          <a:cs typeface="+mn-cs"/>
                        </a:rPr>
                        <a:t>100%</a:t>
                      </a:r>
                    </a:p>
                  </a:txBody>
                  <a:tcPr marL="38100" marR="38100" marT="19050" marB="1905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buFont typeface="Arial" panose="020B0604020202020204" pitchFamily="34" charset="0"/>
                        <a:buNone/>
                      </a:pPr>
                      <a:r>
                        <a:rPr kumimoji="0" lang="en-US" sz="1000" b="0" i="0" u="none" strike="noStrike" kern="1200" cap="none" spc="0" normalizeH="0" baseline="0" dirty="0">
                          <a:ln>
                            <a:noFill/>
                          </a:ln>
                          <a:solidFill>
                            <a:schemeClr val="tx1"/>
                          </a:solidFill>
                          <a:effectLst/>
                          <a:uLnTx/>
                          <a:uFillTx/>
                          <a:latin typeface="+mn-lt"/>
                          <a:ea typeface="+mn-ea"/>
                          <a:cs typeface="+mn-cs"/>
                        </a:rPr>
                        <a:t>98%</a:t>
                      </a:r>
                    </a:p>
                  </a:txBody>
                  <a:tcPr marL="38100" marR="38100" marT="19050" marB="1905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buFont typeface="Arial" panose="020B0604020202020204" pitchFamily="34" charset="0"/>
                        <a:buNone/>
                      </a:pPr>
                      <a:r>
                        <a:rPr kumimoji="0" lang="en-US" sz="1000" b="0" i="0" u="none" strike="noStrike" kern="1200" cap="none" spc="0" normalizeH="0" baseline="0" dirty="0">
                          <a:ln>
                            <a:noFill/>
                          </a:ln>
                          <a:solidFill>
                            <a:schemeClr val="tx1"/>
                          </a:solidFill>
                          <a:effectLst/>
                          <a:uLnTx/>
                          <a:uFillTx/>
                          <a:latin typeface="+mn-lt"/>
                          <a:ea typeface="+mn-ea"/>
                          <a:cs typeface="+mn-cs"/>
                        </a:rPr>
                        <a:t>98%</a:t>
                      </a:r>
                    </a:p>
                  </a:txBody>
                  <a:tcPr marL="38100" marR="38100" marT="19050" marB="1905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5893992"/>
                  </a:ext>
                </a:extLst>
              </a:tr>
            </a:tbl>
          </a:graphicData>
        </a:graphic>
      </p:graphicFrame>
      <p:sp>
        <p:nvSpPr>
          <p:cNvPr id="9" name="Rounded Rectangle 8">
            <a:extLst>
              <a:ext uri="{FF2B5EF4-FFF2-40B4-BE49-F238E27FC236}">
                <a16:creationId xmlns:a16="http://schemas.microsoft.com/office/drawing/2014/main" id="{6A4A016F-8E91-A463-B71C-221F8E63A7CD}"/>
              </a:ext>
            </a:extLst>
          </p:cNvPr>
          <p:cNvSpPr/>
          <p:nvPr/>
        </p:nvSpPr>
        <p:spPr>
          <a:xfrm>
            <a:off x="55602" y="4411492"/>
            <a:ext cx="4088135" cy="330224"/>
          </a:xfrm>
          <a:prstGeom prst="roundRect">
            <a:avLst>
              <a:gd name="adj" fmla="val 2203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tx1"/>
                </a:solidFill>
              </a:rPr>
              <a:t>Uppercase letters (A B | C D | A C | B D ) represent sig. at the 90% confidence interval. </a:t>
            </a:r>
          </a:p>
          <a:p>
            <a:r>
              <a:rPr lang="en-US" sz="700" dirty="0">
                <a:solidFill>
                  <a:schemeClr val="tx1"/>
                </a:solidFill>
              </a:rPr>
              <a:t>Lowercase letters (a b | c d | a c | b d ) represent sig. at the 70% confidence interval.</a:t>
            </a:r>
          </a:p>
        </p:txBody>
      </p:sp>
      <p:pic>
        <p:nvPicPr>
          <p:cNvPr id="8" name="Picture 7" descr="A bag of food on a white background&#10;&#10;Description automatically generated with medium confidence">
            <a:extLst>
              <a:ext uri="{FF2B5EF4-FFF2-40B4-BE49-F238E27FC236}">
                <a16:creationId xmlns:a16="http://schemas.microsoft.com/office/drawing/2014/main" id="{060BEDDE-C5F5-9A5F-A859-D11DD0187E7D}"/>
              </a:ext>
            </a:extLst>
          </p:cNvPr>
          <p:cNvPicPr>
            <a:picLocks noChangeAspect="1"/>
          </p:cNvPicPr>
          <p:nvPr/>
        </p:nvPicPr>
        <p:blipFill>
          <a:blip r:embed="rId3"/>
          <a:stretch>
            <a:fillRect/>
          </a:stretch>
        </p:blipFill>
        <p:spPr>
          <a:xfrm>
            <a:off x="55602" y="1773865"/>
            <a:ext cx="2127661" cy="2127661"/>
          </a:xfrm>
          <a:prstGeom prst="rect">
            <a:avLst/>
          </a:prstGeom>
        </p:spPr>
      </p:pic>
      <p:pic>
        <p:nvPicPr>
          <p:cNvPr id="11" name="Picture 10">
            <a:extLst>
              <a:ext uri="{FF2B5EF4-FFF2-40B4-BE49-F238E27FC236}">
                <a16:creationId xmlns:a16="http://schemas.microsoft.com/office/drawing/2014/main" id="{5DC3BF5B-7BA5-2577-3FA6-625DFC802F08}"/>
              </a:ext>
            </a:extLst>
          </p:cNvPr>
          <p:cNvPicPr>
            <a:picLocks noChangeAspect="1"/>
          </p:cNvPicPr>
          <p:nvPr/>
        </p:nvPicPr>
        <p:blipFill>
          <a:blip r:embed="rId4"/>
          <a:stretch>
            <a:fillRect/>
          </a:stretch>
        </p:blipFill>
        <p:spPr>
          <a:xfrm>
            <a:off x="5571962" y="3425572"/>
            <a:ext cx="181068" cy="181068"/>
          </a:xfrm>
          <a:prstGeom prst="rect">
            <a:avLst/>
          </a:prstGeom>
        </p:spPr>
      </p:pic>
      <p:pic>
        <p:nvPicPr>
          <p:cNvPr id="12" name="Picture 11">
            <a:extLst>
              <a:ext uri="{FF2B5EF4-FFF2-40B4-BE49-F238E27FC236}">
                <a16:creationId xmlns:a16="http://schemas.microsoft.com/office/drawing/2014/main" id="{F6799BC9-0038-C1D2-9917-8510B27E8738}"/>
              </a:ext>
            </a:extLst>
          </p:cNvPr>
          <p:cNvPicPr>
            <a:picLocks noChangeAspect="1"/>
          </p:cNvPicPr>
          <p:nvPr/>
        </p:nvPicPr>
        <p:blipFill>
          <a:blip r:embed="rId4"/>
          <a:stretch>
            <a:fillRect/>
          </a:stretch>
        </p:blipFill>
        <p:spPr>
          <a:xfrm>
            <a:off x="5571962" y="3908696"/>
            <a:ext cx="181068" cy="181068"/>
          </a:xfrm>
          <a:prstGeom prst="rect">
            <a:avLst/>
          </a:prstGeom>
        </p:spPr>
      </p:pic>
    </p:spTree>
    <p:extLst>
      <p:ext uri="{BB962C8B-B14F-4D97-AF65-F5344CB8AC3E}">
        <p14:creationId xmlns:p14="http://schemas.microsoft.com/office/powerpoint/2010/main" val="1880408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8A886B99-9809-A246-8D28-6662C88288B4}"/>
              </a:ext>
            </a:extLst>
          </p:cNvPr>
          <p:cNvSpPr>
            <a:spLocks/>
          </p:cNvSpPr>
          <p:nvPr/>
        </p:nvSpPr>
        <p:spPr>
          <a:xfrm>
            <a:off x="1111343" y="1036810"/>
            <a:ext cx="3235925" cy="3610863"/>
          </a:xfrm>
          <a:prstGeom prst="roundRect">
            <a:avLst>
              <a:gd name="adj" fmla="val 11271"/>
            </a:avLst>
          </a:prstGeom>
          <a:solidFill>
            <a:schemeClr val="bg1"/>
          </a:solidFill>
          <a:ln>
            <a:noFill/>
          </a:ln>
          <a:effectLst>
            <a:outerShdw blurRad="254000" sx="102000" sy="102000" algn="ctr" rotWithShape="0">
              <a:schemeClr val="bg1">
                <a:lumMod val="75000"/>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a:p>
            <a:pPr algn="ctr">
              <a:spcBef>
                <a:spcPts val="600"/>
              </a:spcBef>
            </a:pPr>
            <a:endParaRPr lang="en-US" dirty="0"/>
          </a:p>
          <a:p>
            <a:pPr algn="ctr"/>
            <a:r>
              <a:rPr lang="en-US" sz="1200" b="1" dirty="0">
                <a:solidFill>
                  <a:schemeClr val="accent1"/>
                </a:solidFill>
                <a:cs typeface="Arial"/>
              </a:rPr>
              <a:t>BOTH Test products expected to perform on par with Control and should be considered for in-market progression.</a:t>
            </a:r>
          </a:p>
          <a:p>
            <a:pPr algn="ctr"/>
            <a:endParaRPr lang="en-US" sz="600" dirty="0">
              <a:highlight>
                <a:srgbClr val="FFFF00"/>
              </a:highlight>
            </a:endParaRPr>
          </a:p>
          <a:p>
            <a:pPr marL="171450" indent="-171450">
              <a:spcBef>
                <a:spcPts val="400"/>
              </a:spcBef>
              <a:buClr>
                <a:srgbClr val="DF2A63"/>
              </a:buClr>
              <a:buFont typeface="Arial" panose="020B0604020202020204" pitchFamily="34" charset="0"/>
              <a:buChar char="•"/>
              <a:defRPr/>
            </a:pPr>
            <a:r>
              <a:rPr lang="en-US" sz="1050" b="1" dirty="0">
                <a:solidFill>
                  <a:srgbClr val="FFC000"/>
                </a:solidFill>
                <a:cs typeface="Arial"/>
              </a:rPr>
              <a:t>Control</a:t>
            </a:r>
            <a:r>
              <a:rPr lang="en-US" sz="1050" b="1" dirty="0">
                <a:solidFill>
                  <a:schemeClr val="tx1"/>
                </a:solidFill>
                <a:cs typeface="Arial"/>
              </a:rPr>
              <a:t>,</a:t>
            </a:r>
            <a:r>
              <a:rPr lang="en-US" sz="1050" b="1" dirty="0">
                <a:solidFill>
                  <a:schemeClr val="accent1"/>
                </a:solidFill>
                <a:cs typeface="Arial"/>
              </a:rPr>
              <a:t> Test 1 </a:t>
            </a:r>
            <a:r>
              <a:rPr lang="en-US" sz="1050" dirty="0">
                <a:solidFill>
                  <a:schemeClr val="tx1"/>
                </a:solidFill>
                <a:cs typeface="Arial"/>
              </a:rPr>
              <a:t>and</a:t>
            </a:r>
            <a:r>
              <a:rPr lang="en-US" sz="1050" b="1" dirty="0">
                <a:solidFill>
                  <a:srgbClr val="223BA1"/>
                </a:solidFill>
                <a:cs typeface="Arial"/>
              </a:rPr>
              <a:t> </a:t>
            </a:r>
            <a:r>
              <a:rPr lang="en-US" sz="1050" b="1" dirty="0">
                <a:solidFill>
                  <a:schemeClr val="accent3"/>
                </a:solidFill>
                <a:cs typeface="Arial"/>
              </a:rPr>
              <a:t>Test 2 </a:t>
            </a:r>
            <a:r>
              <a:rPr lang="en-US" sz="1050" dirty="0">
                <a:solidFill>
                  <a:schemeClr val="tx1"/>
                </a:solidFill>
                <a:cs typeface="Arial"/>
              </a:rPr>
              <a:t>are parity on alienation, overall liking, and meet expectations, indicating the Treehouse pretzel would neither help nor hinder overall perceptions of Gardetto’s.</a:t>
            </a:r>
            <a:endParaRPr lang="en-US" sz="1000" dirty="0">
              <a:solidFill>
                <a:schemeClr val="tx1"/>
              </a:solidFill>
              <a:cs typeface="Arial"/>
            </a:endParaRPr>
          </a:p>
          <a:p>
            <a:pPr marL="171450" lvl="0" indent="-171450">
              <a:spcBef>
                <a:spcPts val="600"/>
              </a:spcBef>
              <a:buClr>
                <a:srgbClr val="DF2A63"/>
              </a:buClr>
              <a:buFont typeface="Arial" panose="020B0604020202020204" pitchFamily="34" charset="0"/>
              <a:buChar char="•"/>
              <a:defRPr/>
            </a:pPr>
            <a:endParaRPr lang="en-US" sz="700" dirty="0">
              <a:solidFill>
                <a:schemeClr val="tx1"/>
              </a:solidFill>
              <a:cs typeface="Arial"/>
            </a:endParaRPr>
          </a:p>
        </p:txBody>
      </p:sp>
      <p:sp>
        <p:nvSpPr>
          <p:cNvPr id="39" name="Rounded Rectangle 38">
            <a:extLst>
              <a:ext uri="{FF2B5EF4-FFF2-40B4-BE49-F238E27FC236}">
                <a16:creationId xmlns:a16="http://schemas.microsoft.com/office/drawing/2014/main" id="{F9F41ACC-0FEF-1944-A291-F6FD6FEFDD85}"/>
              </a:ext>
            </a:extLst>
          </p:cNvPr>
          <p:cNvSpPr>
            <a:spLocks/>
          </p:cNvSpPr>
          <p:nvPr/>
        </p:nvSpPr>
        <p:spPr>
          <a:xfrm>
            <a:off x="4802056" y="1046749"/>
            <a:ext cx="3230601" cy="3610863"/>
          </a:xfrm>
          <a:prstGeom prst="roundRect">
            <a:avLst>
              <a:gd name="adj" fmla="val 11271"/>
            </a:avLst>
          </a:prstGeom>
          <a:solidFill>
            <a:schemeClr val="bg1"/>
          </a:solidFill>
          <a:ln>
            <a:noFill/>
          </a:ln>
          <a:effectLst>
            <a:outerShdw blurRad="254000" sx="102000" sy="102000" algn="ctr" rotWithShape="0">
              <a:schemeClr val="bg1">
                <a:lumMod val="75000"/>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endParaRPr lang="en-US" dirty="0">
              <a:solidFill>
                <a:srgbClr val="FFFFFF"/>
              </a:solidFill>
            </a:endParaRPr>
          </a:p>
          <a:p>
            <a:pPr lvl="0" algn="ctr">
              <a:spcBef>
                <a:spcPts val="600"/>
              </a:spcBef>
            </a:pPr>
            <a:endParaRPr lang="en-US" dirty="0">
              <a:solidFill>
                <a:srgbClr val="FFFFFF"/>
              </a:solidFill>
            </a:endParaRPr>
          </a:p>
          <a:p>
            <a:pPr lvl="0" algn="ctr"/>
            <a:r>
              <a:rPr lang="en-US" sz="1200" b="1" dirty="0">
                <a:solidFill>
                  <a:srgbClr val="DF2A63"/>
                </a:solidFill>
                <a:cs typeface="Arial"/>
              </a:rPr>
              <a:t>Reducing the number of pretzel pieces could make the mix more interesting and improve overall taste perceptions.</a:t>
            </a:r>
          </a:p>
          <a:p>
            <a:pPr lvl="0" algn="ctr"/>
            <a:endParaRPr lang="en-US" sz="600" dirty="0">
              <a:solidFill>
                <a:srgbClr val="FFFFFF"/>
              </a:solidFill>
            </a:endParaRPr>
          </a:p>
          <a:p>
            <a:pPr marL="171450" lvl="0" indent="-171450">
              <a:spcBef>
                <a:spcPts val="400"/>
              </a:spcBef>
              <a:buClr>
                <a:srgbClr val="DF2A63"/>
              </a:buClr>
              <a:buFont typeface="Arial" panose="020B0604020202020204" pitchFamily="34" charset="0"/>
              <a:buChar char="•"/>
              <a:defRPr/>
            </a:pPr>
            <a:r>
              <a:rPr lang="en-US" sz="1000" dirty="0">
                <a:solidFill>
                  <a:srgbClr val="303030"/>
                </a:solidFill>
                <a:cs typeface="Arial"/>
              </a:rPr>
              <a:t>Though many dislike nothing about Gardetto’s, the ratio of pieces is a universally suggested area for improvement. </a:t>
            </a:r>
          </a:p>
          <a:p>
            <a:pPr marL="171450" lvl="0" indent="-171450">
              <a:spcBef>
                <a:spcPts val="400"/>
              </a:spcBef>
              <a:buClr>
                <a:srgbClr val="DF2A63"/>
              </a:buClr>
              <a:buFont typeface="Arial" panose="020B0604020202020204" pitchFamily="34" charset="0"/>
              <a:buChar char="•"/>
              <a:defRPr/>
            </a:pPr>
            <a:r>
              <a:rPr lang="en-US" sz="1000" dirty="0">
                <a:solidFill>
                  <a:srgbClr val="303030"/>
                </a:solidFill>
                <a:cs typeface="Arial"/>
              </a:rPr>
              <a:t>Regardless of product received, shoppers have a clear preference for the Rye Chip, neutral to negative perceptions of the pretzel pieces, which are sometimes seen as boring or bland. </a:t>
            </a:r>
          </a:p>
          <a:p>
            <a:pPr marL="171450" lvl="0" indent="-171450">
              <a:spcBef>
                <a:spcPts val="400"/>
              </a:spcBef>
              <a:buClr>
                <a:srgbClr val="DF2A63"/>
              </a:buClr>
              <a:buFont typeface="Arial" panose="020B0604020202020204" pitchFamily="34" charset="0"/>
              <a:buChar char="•"/>
              <a:defRPr/>
            </a:pPr>
            <a:r>
              <a:rPr lang="en-US" sz="1000" dirty="0">
                <a:solidFill>
                  <a:srgbClr val="303030"/>
                </a:solidFill>
                <a:cs typeface="Arial"/>
              </a:rPr>
              <a:t>If the team were to consider optimizations to the product itself, focus on reducing the ratio of pretzel pieces.</a:t>
            </a:r>
          </a:p>
        </p:txBody>
      </p:sp>
      <p:sp>
        <p:nvSpPr>
          <p:cNvPr id="10" name="Title 9">
            <a:extLst>
              <a:ext uri="{FF2B5EF4-FFF2-40B4-BE49-F238E27FC236}">
                <a16:creationId xmlns:a16="http://schemas.microsoft.com/office/drawing/2014/main" id="{F392321F-8874-0B4A-9FD3-FCAC5CBF1D4D}"/>
              </a:ext>
            </a:extLst>
          </p:cNvPr>
          <p:cNvSpPr>
            <a:spLocks noGrp="1"/>
          </p:cNvSpPr>
          <p:nvPr>
            <p:ph type="title"/>
          </p:nvPr>
        </p:nvSpPr>
        <p:spPr/>
        <p:txBody>
          <a:bodyPr/>
          <a:lstStyle/>
          <a:p>
            <a:pPr algn="ctr"/>
            <a:r>
              <a:rPr lang="en-US" dirty="0"/>
              <a:t>Key Insights &amp; Recommendations</a:t>
            </a:r>
          </a:p>
        </p:txBody>
      </p:sp>
      <p:sp>
        <p:nvSpPr>
          <p:cNvPr id="3" name="Slide Number Placeholder 2">
            <a:extLst>
              <a:ext uri="{FF2B5EF4-FFF2-40B4-BE49-F238E27FC236}">
                <a16:creationId xmlns:a16="http://schemas.microsoft.com/office/drawing/2014/main" id="{D55824DC-B8F7-C24A-955D-FE09BE89913F}"/>
              </a:ext>
            </a:extLst>
          </p:cNvPr>
          <p:cNvSpPr>
            <a:spLocks noGrp="1"/>
          </p:cNvSpPr>
          <p:nvPr>
            <p:ph type="sldNum" sz="quarter" idx="10"/>
          </p:nvPr>
        </p:nvSpPr>
        <p:spPr/>
        <p:txBody>
          <a:bodyPr/>
          <a:lstStyle/>
          <a:p>
            <a:fld id="{A82C3BC0-3EBF-3C4C-A3D8-795624EBC6AA}" type="slidenum">
              <a:rPr lang="en-US" smtClean="0"/>
              <a:pPr/>
              <a:t>4</a:t>
            </a:fld>
            <a:endParaRPr lang="en-US"/>
          </a:p>
        </p:txBody>
      </p:sp>
      <p:sp>
        <p:nvSpPr>
          <p:cNvPr id="22" name="Oval 21">
            <a:extLst>
              <a:ext uri="{FF2B5EF4-FFF2-40B4-BE49-F238E27FC236}">
                <a16:creationId xmlns:a16="http://schemas.microsoft.com/office/drawing/2014/main" id="{586AC53E-676D-F541-B0B6-41597B26A43D}"/>
              </a:ext>
            </a:extLst>
          </p:cNvPr>
          <p:cNvSpPr/>
          <p:nvPr/>
        </p:nvSpPr>
        <p:spPr>
          <a:xfrm>
            <a:off x="2320039" y="823845"/>
            <a:ext cx="818532" cy="818532"/>
          </a:xfrm>
          <a:prstGeom prst="ellipse">
            <a:avLst/>
          </a:prstGeom>
          <a:solidFill>
            <a:schemeClr val="bg1"/>
          </a:solidFill>
          <a:ln>
            <a:noFill/>
          </a:ln>
          <a:effectLst>
            <a:outerShdw blurRad="254000" sx="102000" sy="102000" algn="ctr" rotWithShape="0">
              <a:schemeClr val="bg1">
                <a:lumMod val="75000"/>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7F61636-E9DB-CB4E-ABAB-7FCB28963C41}"/>
              </a:ext>
            </a:extLst>
          </p:cNvPr>
          <p:cNvSpPr/>
          <p:nvPr/>
        </p:nvSpPr>
        <p:spPr>
          <a:xfrm>
            <a:off x="6010752" y="823845"/>
            <a:ext cx="818532" cy="818532"/>
          </a:xfrm>
          <a:prstGeom prst="ellipse">
            <a:avLst/>
          </a:prstGeom>
          <a:solidFill>
            <a:schemeClr val="bg1"/>
          </a:solidFill>
          <a:ln>
            <a:noFill/>
          </a:ln>
          <a:effectLst>
            <a:outerShdw blurRad="254000" sx="102000" sy="102000" algn="ctr" rotWithShape="0">
              <a:schemeClr val="bg1">
                <a:lumMod val="75000"/>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A074B4D-73DF-62B8-2691-C573729C6EF6}"/>
              </a:ext>
            </a:extLst>
          </p:cNvPr>
          <p:cNvPicPr>
            <a:picLocks noChangeAspect="1"/>
          </p:cNvPicPr>
          <p:nvPr/>
        </p:nvPicPr>
        <p:blipFill rotWithShape="1">
          <a:blip r:embed="rId3"/>
          <a:srcRect b="34078"/>
          <a:stretch/>
        </p:blipFill>
        <p:spPr>
          <a:xfrm>
            <a:off x="6123942" y="1036810"/>
            <a:ext cx="592151" cy="390361"/>
          </a:xfrm>
          <a:prstGeom prst="rect">
            <a:avLst/>
          </a:prstGeom>
        </p:spPr>
      </p:pic>
      <p:pic>
        <p:nvPicPr>
          <p:cNvPr id="6" name="Graphic 5" descr="Pretzel with solid fill">
            <a:extLst>
              <a:ext uri="{FF2B5EF4-FFF2-40B4-BE49-F238E27FC236}">
                <a16:creationId xmlns:a16="http://schemas.microsoft.com/office/drawing/2014/main" id="{A016056A-7DF0-34A2-0189-7C7637F7C1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69834" y="972519"/>
            <a:ext cx="518942" cy="518942"/>
          </a:xfrm>
          <a:prstGeom prst="rect">
            <a:avLst/>
          </a:prstGeom>
        </p:spPr>
      </p:pic>
    </p:spTree>
    <p:extLst>
      <p:ext uri="{BB962C8B-B14F-4D97-AF65-F5344CB8AC3E}">
        <p14:creationId xmlns:p14="http://schemas.microsoft.com/office/powerpoint/2010/main" val="107721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52A605-E12E-3A44-B6B3-2C23A780B28C}"/>
              </a:ext>
            </a:extLst>
          </p:cNvPr>
          <p:cNvSpPr>
            <a:spLocks noGrp="1"/>
          </p:cNvSpPr>
          <p:nvPr>
            <p:ph type="sldNum" sz="quarter" idx="10"/>
          </p:nvPr>
        </p:nvSpPr>
        <p:spPr/>
        <p:txBody>
          <a:bodyPr/>
          <a:lstStyle/>
          <a:p>
            <a:fld id="{A82C3BC0-3EBF-3C4C-A3D8-795624EBC6AA}" type="slidenum">
              <a:rPr lang="en-US" smtClean="0"/>
              <a:pPr/>
              <a:t>5</a:t>
            </a:fld>
            <a:endParaRPr lang="en-US"/>
          </a:p>
        </p:txBody>
      </p:sp>
      <p:sp>
        <p:nvSpPr>
          <p:cNvPr id="4" name="Title 3">
            <a:extLst>
              <a:ext uri="{FF2B5EF4-FFF2-40B4-BE49-F238E27FC236}">
                <a16:creationId xmlns:a16="http://schemas.microsoft.com/office/drawing/2014/main" id="{9D7ADAFF-B7E8-D14F-A74B-31C56EB0A0B2}"/>
              </a:ext>
            </a:extLst>
          </p:cNvPr>
          <p:cNvSpPr>
            <a:spLocks noGrp="1"/>
          </p:cNvSpPr>
          <p:nvPr>
            <p:ph type="title"/>
          </p:nvPr>
        </p:nvSpPr>
        <p:spPr>
          <a:xfrm>
            <a:off x="349250" y="1952469"/>
            <a:ext cx="8464549" cy="655095"/>
          </a:xfrm>
        </p:spPr>
        <p:txBody>
          <a:bodyPr/>
          <a:lstStyle/>
          <a:p>
            <a:r>
              <a:rPr lang="en-US" dirty="0"/>
              <a:t>Overall Impressions</a:t>
            </a:r>
          </a:p>
        </p:txBody>
      </p:sp>
    </p:spTree>
    <p:extLst>
      <p:ext uri="{BB962C8B-B14F-4D97-AF65-F5344CB8AC3E}">
        <p14:creationId xmlns:p14="http://schemas.microsoft.com/office/powerpoint/2010/main" val="2064196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641EE-BBC2-73FC-9CA6-9DBEEA5EF165}"/>
              </a:ext>
            </a:extLst>
          </p:cNvPr>
          <p:cNvSpPr>
            <a:spLocks noGrp="1"/>
          </p:cNvSpPr>
          <p:nvPr>
            <p:ph type="title"/>
          </p:nvPr>
        </p:nvSpPr>
        <p:spPr>
          <a:xfrm>
            <a:off x="349248" y="285750"/>
            <a:ext cx="8794752" cy="442140"/>
          </a:xfrm>
        </p:spPr>
        <p:txBody>
          <a:bodyPr/>
          <a:lstStyle/>
          <a:p>
            <a:r>
              <a:rPr lang="en-US" dirty="0"/>
              <a:t>Alienation is mitigated.</a:t>
            </a:r>
          </a:p>
        </p:txBody>
      </p:sp>
      <p:sp>
        <p:nvSpPr>
          <p:cNvPr id="3" name="Slide Number Placeholder 2">
            <a:extLst>
              <a:ext uri="{FF2B5EF4-FFF2-40B4-BE49-F238E27FC236}">
                <a16:creationId xmlns:a16="http://schemas.microsoft.com/office/drawing/2014/main" id="{35661100-86B8-D9DF-70DE-EE9037F79794}"/>
              </a:ext>
            </a:extLst>
          </p:cNvPr>
          <p:cNvSpPr>
            <a:spLocks noGrp="1"/>
          </p:cNvSpPr>
          <p:nvPr>
            <p:ph type="sldNum" sz="quarter" idx="10"/>
          </p:nvPr>
        </p:nvSpPr>
        <p:spPr/>
        <p:txBody>
          <a:bodyPr/>
          <a:lstStyle/>
          <a:p>
            <a:fld id="{A82C3BC0-3EBF-3C4C-A3D8-795624EBC6AA}" type="slidenum">
              <a:rPr lang="en-US" smtClean="0"/>
              <a:pPr/>
              <a:t>6</a:t>
            </a:fld>
            <a:endParaRPr lang="en-US"/>
          </a:p>
        </p:txBody>
      </p:sp>
      <p:sp>
        <p:nvSpPr>
          <p:cNvPr id="4" name="Content Placeholder 3">
            <a:extLst>
              <a:ext uri="{FF2B5EF4-FFF2-40B4-BE49-F238E27FC236}">
                <a16:creationId xmlns:a16="http://schemas.microsoft.com/office/drawing/2014/main" id="{BA7D6289-8363-78AE-A142-8B454516E758}"/>
              </a:ext>
            </a:extLst>
          </p:cNvPr>
          <p:cNvSpPr>
            <a:spLocks noGrp="1"/>
          </p:cNvSpPr>
          <p:nvPr>
            <p:ph sz="quarter" idx="11"/>
          </p:nvPr>
        </p:nvSpPr>
        <p:spPr/>
        <p:txBody>
          <a:bodyPr/>
          <a:lstStyle/>
          <a:p>
            <a:r>
              <a:rPr lang="en-US" dirty="0"/>
              <a:t>Overall, alienation is minimal and at parity for </a:t>
            </a:r>
            <a:r>
              <a:rPr lang="en-US" b="1" dirty="0">
                <a:solidFill>
                  <a:schemeClr val="accent1"/>
                </a:solidFill>
              </a:rPr>
              <a:t>Test 1</a:t>
            </a:r>
            <a:r>
              <a:rPr lang="en-US" b="1" dirty="0">
                <a:solidFill>
                  <a:srgbClr val="223BA1"/>
                </a:solidFill>
              </a:rPr>
              <a:t> </a:t>
            </a:r>
            <a:r>
              <a:rPr lang="en-US" dirty="0"/>
              <a:t>and</a:t>
            </a:r>
            <a:r>
              <a:rPr lang="en-US" b="1" dirty="0">
                <a:solidFill>
                  <a:srgbClr val="223BA1"/>
                </a:solidFill>
              </a:rPr>
              <a:t> </a:t>
            </a:r>
            <a:r>
              <a:rPr lang="en-US" b="1" dirty="0">
                <a:solidFill>
                  <a:schemeClr val="accent3"/>
                </a:solidFill>
              </a:rPr>
              <a:t>Test 2</a:t>
            </a:r>
            <a:r>
              <a:rPr lang="en-US" dirty="0"/>
              <a:t>, suggesting the pretzel changes have not been met with resistance. </a:t>
            </a:r>
          </a:p>
        </p:txBody>
      </p:sp>
      <p:sp>
        <p:nvSpPr>
          <p:cNvPr id="5" name="Text Placeholder 4">
            <a:extLst>
              <a:ext uri="{FF2B5EF4-FFF2-40B4-BE49-F238E27FC236}">
                <a16:creationId xmlns:a16="http://schemas.microsoft.com/office/drawing/2014/main" id="{1F98829E-FF8A-FB75-1B6D-2D42E23B2F29}"/>
              </a:ext>
            </a:extLst>
          </p:cNvPr>
          <p:cNvSpPr>
            <a:spLocks noGrp="1"/>
          </p:cNvSpPr>
          <p:nvPr>
            <p:ph type="body" sz="quarter" idx="12"/>
          </p:nvPr>
        </p:nvSpPr>
        <p:spPr/>
        <p:txBody>
          <a:bodyPr/>
          <a:lstStyle/>
          <a:p>
            <a:r>
              <a:rPr lang="en-US" dirty="0"/>
              <a:t>PURCHASE INTENT</a:t>
            </a:r>
          </a:p>
        </p:txBody>
      </p:sp>
      <p:sp>
        <p:nvSpPr>
          <p:cNvPr id="6" name="Text Placeholder 5">
            <a:extLst>
              <a:ext uri="{FF2B5EF4-FFF2-40B4-BE49-F238E27FC236}">
                <a16:creationId xmlns:a16="http://schemas.microsoft.com/office/drawing/2014/main" id="{F501A5AB-E67F-0420-0A55-E3D2D6E42984}"/>
              </a:ext>
            </a:extLst>
          </p:cNvPr>
          <p:cNvSpPr>
            <a:spLocks noGrp="1"/>
          </p:cNvSpPr>
          <p:nvPr>
            <p:ph type="body" sz="quarter" idx="15"/>
          </p:nvPr>
        </p:nvSpPr>
        <p:spPr/>
        <p:txBody>
          <a:bodyPr/>
          <a:lstStyle/>
          <a:p>
            <a:r>
              <a:rPr lang="en-US" sz="700" dirty="0">
                <a:latin typeface="Century Gothic" panose="020B0502020202020204" pitchFamily="34" charset="0"/>
              </a:rPr>
              <a:t>Q: </a:t>
            </a:r>
            <a:r>
              <a:rPr lang="en-US" sz="700" dirty="0">
                <a:effectLst/>
                <a:latin typeface="Century Gothic" panose="020B0502020202020204" pitchFamily="34" charset="0"/>
                <a:ea typeface="Avenir" panose="02000503020000020003" pitchFamily="2" charset="0"/>
                <a:cs typeface="Avenir" panose="02000503020000020003" pitchFamily="2" charset="0"/>
              </a:rPr>
              <a:t>If this Gardetto’s Snack Mix were available where you shop, how likely would you be to buy it for your household?</a:t>
            </a:r>
          </a:p>
          <a:p>
            <a:r>
              <a:rPr lang="en-US" sz="700" dirty="0">
                <a:effectLst/>
                <a:latin typeface="Century Gothic" panose="020B0502020202020204" pitchFamily="34" charset="0"/>
                <a:ea typeface="Times New Roman" panose="02020603050405020304" pitchFamily="18" charset="0"/>
              </a:rPr>
              <a:t>Q: </a:t>
            </a:r>
            <a:r>
              <a:rPr lang="en-US" sz="700" dirty="0">
                <a:effectLst/>
                <a:latin typeface="Century Gothic" panose="020B0502020202020204" pitchFamily="34" charset="0"/>
                <a:ea typeface="Avenir" panose="02000503020000020003" pitchFamily="2" charset="0"/>
                <a:cs typeface="Avenir" panose="02000503020000020003" pitchFamily="2" charset="0"/>
              </a:rPr>
              <a:t>Please say why you are [insert previous answer] to purchase this Gardetto’s Snack Mix in the future. </a:t>
            </a:r>
            <a:r>
              <a:rPr lang="en-US" sz="700" i="1" dirty="0">
                <a:effectLst/>
                <a:latin typeface="Century Gothic" panose="020B0502020202020204" pitchFamily="34" charset="0"/>
                <a:ea typeface="Avenir" panose="02000503020000020003" pitchFamily="2" charset="0"/>
                <a:cs typeface="Avenir" panose="02000503020000020003" pitchFamily="2" charset="0"/>
              </a:rPr>
              <a:t>Open-ended response</a:t>
            </a:r>
            <a:endParaRPr lang="en-US" sz="700" dirty="0">
              <a:effectLst/>
              <a:latin typeface="Century Gothic" panose="020B0502020202020204" pitchFamily="34" charset="0"/>
              <a:ea typeface="Times New Roman" panose="02020603050405020304" pitchFamily="18" charset="0"/>
            </a:endParaRPr>
          </a:p>
        </p:txBody>
      </p:sp>
      <p:graphicFrame>
        <p:nvGraphicFramePr>
          <p:cNvPr id="7" name="Chart 6">
            <a:extLst>
              <a:ext uri="{FF2B5EF4-FFF2-40B4-BE49-F238E27FC236}">
                <a16:creationId xmlns:a16="http://schemas.microsoft.com/office/drawing/2014/main" id="{A47F0FD4-1402-4168-9603-AEA12632E440}"/>
              </a:ext>
            </a:extLst>
          </p:cNvPr>
          <p:cNvGraphicFramePr/>
          <p:nvPr/>
        </p:nvGraphicFramePr>
        <p:xfrm>
          <a:off x="108606" y="1462513"/>
          <a:ext cx="8100897" cy="2601174"/>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13">
            <a:extLst>
              <a:ext uri="{FF2B5EF4-FFF2-40B4-BE49-F238E27FC236}">
                <a16:creationId xmlns:a16="http://schemas.microsoft.com/office/drawing/2014/main" id="{22332385-9476-0D93-C723-1763B4BCFFCE}"/>
              </a:ext>
            </a:extLst>
          </p:cNvPr>
          <p:cNvSpPr txBox="1"/>
          <p:nvPr/>
        </p:nvSpPr>
        <p:spPr>
          <a:xfrm>
            <a:off x="132520" y="1306643"/>
            <a:ext cx="659155" cy="215444"/>
          </a:xfrm>
          <a:prstGeom prst="rect">
            <a:avLst/>
          </a:prstGeom>
          <a:noFill/>
        </p:spPr>
        <p:txBody>
          <a:bodyPr wrap="none" rtlCol="0">
            <a:spAutoFit/>
          </a:bodyPr>
          <a:lstStyle/>
          <a:p>
            <a:pPr algn="l"/>
            <a:r>
              <a:rPr lang="en-US" sz="800" b="1" dirty="0">
                <a:latin typeface="Century Gothic" panose="020B0502020202020204" pitchFamily="34" charset="0"/>
              </a:rPr>
              <a:t>Top 2 Box</a:t>
            </a:r>
          </a:p>
        </p:txBody>
      </p:sp>
      <p:sp>
        <p:nvSpPr>
          <p:cNvPr id="15" name="TextBox 14">
            <a:extLst>
              <a:ext uri="{FF2B5EF4-FFF2-40B4-BE49-F238E27FC236}">
                <a16:creationId xmlns:a16="http://schemas.microsoft.com/office/drawing/2014/main" id="{3748E16F-018D-6FA9-685D-669D24A014C0}"/>
              </a:ext>
            </a:extLst>
          </p:cNvPr>
          <p:cNvSpPr txBox="1"/>
          <p:nvPr/>
        </p:nvSpPr>
        <p:spPr>
          <a:xfrm>
            <a:off x="132520" y="4060620"/>
            <a:ext cx="830677" cy="215444"/>
          </a:xfrm>
          <a:prstGeom prst="rect">
            <a:avLst/>
          </a:prstGeom>
          <a:noFill/>
        </p:spPr>
        <p:txBody>
          <a:bodyPr wrap="none" rtlCol="0">
            <a:spAutoFit/>
          </a:bodyPr>
          <a:lstStyle/>
          <a:p>
            <a:pPr algn="l"/>
            <a:r>
              <a:rPr lang="en-US" sz="800" b="1" dirty="0">
                <a:latin typeface="Century Gothic" panose="020B0502020202020204" pitchFamily="34" charset="0"/>
              </a:rPr>
              <a:t>Bottom 2 Box</a:t>
            </a:r>
          </a:p>
        </p:txBody>
      </p:sp>
      <p:graphicFrame>
        <p:nvGraphicFramePr>
          <p:cNvPr id="16" name="Table 15">
            <a:extLst>
              <a:ext uri="{FF2B5EF4-FFF2-40B4-BE49-F238E27FC236}">
                <a16:creationId xmlns:a16="http://schemas.microsoft.com/office/drawing/2014/main" id="{E21F91EC-C873-C8F3-7CFC-A4E6750EECEF}"/>
              </a:ext>
            </a:extLst>
          </p:cNvPr>
          <p:cNvGraphicFramePr>
            <a:graphicFrameLocks noGrp="1"/>
          </p:cNvGraphicFramePr>
          <p:nvPr/>
        </p:nvGraphicFramePr>
        <p:xfrm>
          <a:off x="1851604" y="1580879"/>
          <a:ext cx="1943575" cy="2720340"/>
        </p:xfrm>
        <a:graphic>
          <a:graphicData uri="http://schemas.openxmlformats.org/drawingml/2006/table">
            <a:tbl>
              <a:tblPr firstRow="1" bandRow="1">
                <a:tableStyleId>{5C22544A-7EE6-4342-B048-85BDC9FD1C3A}</a:tableStyleId>
              </a:tblPr>
              <a:tblGrid>
                <a:gridCol w="1943575">
                  <a:extLst>
                    <a:ext uri="{9D8B030D-6E8A-4147-A177-3AD203B41FA5}">
                      <a16:colId xmlns:a16="http://schemas.microsoft.com/office/drawing/2014/main" val="1661912119"/>
                    </a:ext>
                  </a:extLst>
                </a:gridCol>
              </a:tblGrid>
              <a:tr h="18359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a:t>
                      </a:r>
                      <a:r>
                        <a:rPr kumimoji="0" lang="en-US" sz="65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More flavorful than chips</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 with a </a:t>
                      </a:r>
                      <a:r>
                        <a:rPr kumimoji="0" lang="en-US" sz="65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nice variety of food items </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included in the snack mix. The rye chips are my favorite.”</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84511508"/>
                  </a:ext>
                </a:extLst>
              </a:tr>
              <a:tr h="18359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“This has always been </a:t>
                      </a:r>
                      <a:r>
                        <a:rPr kumimoji="0" lang="en-US" sz="65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one of my favorite snacks.  </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My </a:t>
                      </a:r>
                      <a:r>
                        <a:rPr kumimoji="0" lang="en-US" sz="65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wife was actually eating out of a bag</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 we had purchased a couple days prior when I opened the box this survey arrived in.”</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7835075"/>
                  </a:ext>
                </a:extLst>
              </a:tr>
              <a:tr h="18359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“This </a:t>
                      </a:r>
                      <a:r>
                        <a:rPr kumimoji="0" lang="en-US" sz="65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snack mix is great</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 Seasoned well, </a:t>
                      </a:r>
                      <a:r>
                        <a:rPr kumimoji="0" lang="en-US" sz="65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extra crunchy and good variety</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 of different food items.”</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14899066"/>
                  </a:ext>
                </a:extLst>
              </a:tr>
              <a:tr h="18359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“We </a:t>
                      </a:r>
                      <a:r>
                        <a:rPr kumimoji="0" lang="en-US" sz="65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love Gardetto’s at this house</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 Also, my oldest(11m) has an eating disorder of fear of food and </a:t>
                      </a:r>
                      <a:r>
                        <a:rPr kumimoji="0" lang="en-US" sz="65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Gardetto’s are one of his safe foods</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50418283"/>
                  </a:ext>
                </a:extLst>
              </a:tr>
              <a:tr h="18359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“I </a:t>
                      </a:r>
                      <a:r>
                        <a:rPr kumimoji="0" lang="en-US" sz="65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enjoy the mixture of textures </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and flavors. It’s </a:t>
                      </a:r>
                      <a:r>
                        <a:rPr kumimoji="0" lang="en-US" sz="65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better than potato chips</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98088063"/>
                  </a:ext>
                </a:extLst>
              </a:tr>
              <a:tr h="18359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“My </a:t>
                      </a:r>
                      <a:r>
                        <a:rPr kumimoji="0" lang="en-US" sz="650" b="1" i="0" u="none" strike="noStrike" kern="1200" cap="none" spc="0" normalizeH="0" baseline="0" noProof="0" dirty="0">
                          <a:ln>
                            <a:noFill/>
                          </a:ln>
                          <a:solidFill>
                            <a:schemeClr val="accent3"/>
                          </a:solidFill>
                          <a:effectLst/>
                          <a:uLnTx/>
                          <a:uFillTx/>
                          <a:latin typeface="Century Gothic" panose="020B0502020202020204" pitchFamily="34" charset="0"/>
                          <a:ea typeface="+mn-ea"/>
                          <a:cs typeface="+mn-cs"/>
                        </a:rPr>
                        <a:t>family enjoys the taste </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and it is an easy snack.”</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22020103"/>
                  </a:ext>
                </a:extLst>
              </a:tr>
              <a:tr h="27906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“It’s good but </a:t>
                      </a:r>
                      <a:r>
                        <a:rPr kumimoji="0" lang="en-US" sz="650" b="1" i="0" u="none" strike="noStrike" kern="1200" cap="none" spc="0" normalizeH="0" baseline="0" noProof="0" dirty="0">
                          <a:ln>
                            <a:noFill/>
                          </a:ln>
                          <a:solidFill>
                            <a:schemeClr val="accent4"/>
                          </a:solidFill>
                          <a:effectLst/>
                          <a:uLnTx/>
                          <a:uFillTx/>
                          <a:latin typeface="Century Gothic" panose="020B0502020202020204" pitchFamily="34" charset="0"/>
                          <a:ea typeface="+mn-ea"/>
                          <a:cs typeface="+mn-cs"/>
                        </a:rPr>
                        <a:t>not all of us like it</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 Some of the pieces are not the best, we </a:t>
                      </a:r>
                      <a:r>
                        <a:rPr kumimoji="0" lang="en-US" sz="650" b="1" i="0" u="none" strike="noStrike" kern="1200" cap="none" spc="0" normalizeH="0" baseline="0" noProof="0" dirty="0">
                          <a:ln>
                            <a:noFill/>
                          </a:ln>
                          <a:solidFill>
                            <a:schemeClr val="accent4"/>
                          </a:solidFill>
                          <a:effectLst/>
                          <a:uLnTx/>
                          <a:uFillTx/>
                          <a:latin typeface="Century Gothic" panose="020B0502020202020204" pitchFamily="34" charset="0"/>
                          <a:ea typeface="+mn-ea"/>
                          <a:cs typeface="+mn-cs"/>
                        </a:rPr>
                        <a:t>don’t need 2 different pretzels</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2740222"/>
                  </a:ext>
                </a:extLst>
              </a:tr>
            </a:tbl>
          </a:graphicData>
        </a:graphic>
      </p:graphicFrame>
      <p:sp>
        <p:nvSpPr>
          <p:cNvPr id="18" name="TextBox 17">
            <a:extLst>
              <a:ext uri="{FF2B5EF4-FFF2-40B4-BE49-F238E27FC236}">
                <a16:creationId xmlns:a16="http://schemas.microsoft.com/office/drawing/2014/main" id="{A417EAF1-2A88-CACD-F1A4-CCCD6BEEFF02}"/>
              </a:ext>
            </a:extLst>
          </p:cNvPr>
          <p:cNvSpPr txBox="1"/>
          <p:nvPr/>
        </p:nvSpPr>
        <p:spPr>
          <a:xfrm>
            <a:off x="1172862" y="1226077"/>
            <a:ext cx="709868" cy="261610"/>
          </a:xfrm>
          <a:prstGeom prst="rect">
            <a:avLst/>
          </a:prstGeom>
          <a:noFill/>
        </p:spPr>
        <p:txBody>
          <a:bodyPr wrap="square" rtlCol="0">
            <a:spAutoFit/>
          </a:bodyPr>
          <a:lstStyle/>
          <a:p>
            <a:pPr algn="ctr" defTabSz="914400"/>
            <a:r>
              <a:rPr lang="en-US" sz="1100" b="1" dirty="0">
                <a:solidFill>
                  <a:schemeClr val="accent4">
                    <a:lumMod val="75000"/>
                  </a:schemeClr>
                </a:solidFill>
                <a:latin typeface="Century Gothic" panose="020B0502020202020204" pitchFamily="34" charset="0"/>
                <a:ea typeface="Helvetica Neue Light" charset="0"/>
                <a:cs typeface="Helvetica Neue Light" charset="0"/>
              </a:rPr>
              <a:t>98%</a:t>
            </a:r>
          </a:p>
        </p:txBody>
      </p:sp>
      <p:sp>
        <p:nvSpPr>
          <p:cNvPr id="19" name="TextBox 18">
            <a:extLst>
              <a:ext uri="{FF2B5EF4-FFF2-40B4-BE49-F238E27FC236}">
                <a16:creationId xmlns:a16="http://schemas.microsoft.com/office/drawing/2014/main" id="{0D8FEAC5-2119-A17E-1339-F1AD7BFA46AA}"/>
              </a:ext>
            </a:extLst>
          </p:cNvPr>
          <p:cNvSpPr txBox="1"/>
          <p:nvPr/>
        </p:nvSpPr>
        <p:spPr>
          <a:xfrm>
            <a:off x="1266948" y="4060620"/>
            <a:ext cx="494997" cy="215444"/>
          </a:xfrm>
          <a:prstGeom prst="rect">
            <a:avLst/>
          </a:prstGeom>
          <a:noFill/>
        </p:spPr>
        <p:txBody>
          <a:bodyPr wrap="square" rtlCol="0">
            <a:spAutoFit/>
          </a:bodyPr>
          <a:lstStyle/>
          <a:p>
            <a:pPr algn="ctr" defTabSz="914400"/>
            <a:r>
              <a:rPr lang="en-US" sz="800" b="1" dirty="0">
                <a:solidFill>
                  <a:schemeClr val="accent4">
                    <a:lumMod val="75000"/>
                  </a:schemeClr>
                </a:solidFill>
                <a:latin typeface="Century Gothic" panose="020B0502020202020204" pitchFamily="34" charset="0"/>
                <a:ea typeface="Helvetica Neue Light" charset="0"/>
                <a:cs typeface="Helvetica Neue Light" charset="0"/>
              </a:rPr>
              <a:t>2%</a:t>
            </a:r>
          </a:p>
        </p:txBody>
      </p:sp>
      <p:sp>
        <p:nvSpPr>
          <p:cNvPr id="20" name="TextBox 19">
            <a:extLst>
              <a:ext uri="{FF2B5EF4-FFF2-40B4-BE49-F238E27FC236}">
                <a16:creationId xmlns:a16="http://schemas.microsoft.com/office/drawing/2014/main" id="{E9D04EEE-ED86-539B-3325-D5AAFC506700}"/>
              </a:ext>
            </a:extLst>
          </p:cNvPr>
          <p:cNvSpPr txBox="1"/>
          <p:nvPr/>
        </p:nvSpPr>
        <p:spPr>
          <a:xfrm>
            <a:off x="3908824" y="1226077"/>
            <a:ext cx="555042" cy="261610"/>
          </a:xfrm>
          <a:prstGeom prst="rect">
            <a:avLst/>
          </a:prstGeom>
          <a:noFill/>
        </p:spPr>
        <p:txBody>
          <a:bodyPr wrap="square" rtlCol="0">
            <a:spAutoFit/>
          </a:bodyPr>
          <a:lstStyle/>
          <a:p>
            <a:pPr algn="ctr" defTabSz="914400"/>
            <a:r>
              <a:rPr lang="en-US" sz="1100" b="1" dirty="0">
                <a:solidFill>
                  <a:schemeClr val="accent1"/>
                </a:solidFill>
                <a:latin typeface="Century Gothic" panose="020B0502020202020204" pitchFamily="34" charset="0"/>
                <a:ea typeface="Helvetica Neue Light" charset="0"/>
                <a:cs typeface="Helvetica Neue Light" charset="0"/>
              </a:rPr>
              <a:t>98%</a:t>
            </a:r>
          </a:p>
        </p:txBody>
      </p:sp>
      <p:sp>
        <p:nvSpPr>
          <p:cNvPr id="21" name="TextBox 20">
            <a:extLst>
              <a:ext uri="{FF2B5EF4-FFF2-40B4-BE49-F238E27FC236}">
                <a16:creationId xmlns:a16="http://schemas.microsoft.com/office/drawing/2014/main" id="{6FE0ADA9-2D38-1128-9BEC-F46B26E76D11}"/>
              </a:ext>
            </a:extLst>
          </p:cNvPr>
          <p:cNvSpPr txBox="1"/>
          <p:nvPr/>
        </p:nvSpPr>
        <p:spPr>
          <a:xfrm>
            <a:off x="3959404" y="4060620"/>
            <a:ext cx="525090" cy="215444"/>
          </a:xfrm>
          <a:prstGeom prst="rect">
            <a:avLst/>
          </a:prstGeom>
          <a:noFill/>
        </p:spPr>
        <p:txBody>
          <a:bodyPr wrap="square" rtlCol="0">
            <a:spAutoFit/>
          </a:bodyPr>
          <a:lstStyle/>
          <a:p>
            <a:pPr algn="ctr" defTabSz="914400"/>
            <a:r>
              <a:rPr lang="en-US" sz="800" b="1" dirty="0">
                <a:solidFill>
                  <a:schemeClr val="accent1"/>
                </a:solidFill>
                <a:latin typeface="Century Gothic" panose="020B0502020202020204" pitchFamily="34" charset="0"/>
                <a:ea typeface="Helvetica Neue Light" charset="0"/>
                <a:cs typeface="Helvetica Neue Light" charset="0"/>
              </a:rPr>
              <a:t>2%</a:t>
            </a:r>
          </a:p>
        </p:txBody>
      </p:sp>
      <p:sp>
        <p:nvSpPr>
          <p:cNvPr id="22" name="TextBox 21">
            <a:extLst>
              <a:ext uri="{FF2B5EF4-FFF2-40B4-BE49-F238E27FC236}">
                <a16:creationId xmlns:a16="http://schemas.microsoft.com/office/drawing/2014/main" id="{8A9473C5-5321-44F9-F398-D986CED9CEA3}"/>
              </a:ext>
            </a:extLst>
          </p:cNvPr>
          <p:cNvSpPr txBox="1"/>
          <p:nvPr/>
        </p:nvSpPr>
        <p:spPr>
          <a:xfrm>
            <a:off x="1105519" y="4276064"/>
            <a:ext cx="817853" cy="446276"/>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b="1" dirty="0">
                <a:latin typeface="Century Gothic" panose="020B0502020202020204" pitchFamily="34" charset="0"/>
                <a:ea typeface="Helvetica Neue Light" charset="0"/>
                <a:cs typeface="Helvetica Neue Light" charset="0"/>
              </a:rPr>
              <a:t>A</a:t>
            </a:r>
          </a:p>
          <a:p>
            <a:pPr marR="0" algn="ctr" defTabSz="914400" eaLnBrk="1" fontAlgn="auto" latinLnBrk="0" hangingPunct="1">
              <a:lnSpc>
                <a:spcPct val="100000"/>
              </a:lnSpc>
              <a:spcBef>
                <a:spcPts val="0"/>
              </a:spcBef>
              <a:spcAft>
                <a:spcPts val="0"/>
              </a:spcAft>
              <a:buClrTx/>
              <a:buSzTx/>
            </a:pPr>
            <a:r>
              <a:rPr lang="en-US" sz="800" b="1" dirty="0">
                <a:solidFill>
                  <a:schemeClr val="accent4">
                    <a:lumMod val="75000"/>
                  </a:schemeClr>
                </a:solidFill>
                <a:latin typeface="Century Gothic" panose="020B0502020202020204" pitchFamily="34" charset="0"/>
                <a:ea typeface="Helvetica Neue Light" charset="0"/>
                <a:cs typeface="Helvetica Neue Light" charset="0"/>
              </a:rPr>
              <a:t>Control - 425</a:t>
            </a:r>
          </a:p>
          <a:p>
            <a:pPr marR="0" algn="ctr" defTabSz="914400" eaLnBrk="1" fontAlgn="auto" latinLnBrk="0" hangingPunct="1">
              <a:lnSpc>
                <a:spcPct val="100000"/>
              </a:lnSpc>
              <a:spcBef>
                <a:spcPts val="0"/>
              </a:spcBef>
              <a:spcAft>
                <a:spcPts val="0"/>
              </a:spcAft>
              <a:buClrTx/>
              <a:buSzTx/>
            </a:pPr>
            <a:r>
              <a:rPr lang="en-US" sz="700" dirty="0">
                <a:latin typeface="Century Gothic" panose="020B0502020202020204" pitchFamily="34" charset="0"/>
                <a:ea typeface="Helvetica Neue Light" charset="0"/>
                <a:cs typeface="Helvetica Neue Light" charset="0"/>
              </a:rPr>
              <a:t>n = 220</a:t>
            </a:r>
          </a:p>
        </p:txBody>
      </p:sp>
      <p:sp>
        <p:nvSpPr>
          <p:cNvPr id="23" name="TextBox 22">
            <a:extLst>
              <a:ext uri="{FF2B5EF4-FFF2-40B4-BE49-F238E27FC236}">
                <a16:creationId xmlns:a16="http://schemas.microsoft.com/office/drawing/2014/main" id="{4DBCC1C6-37DE-59E6-110B-0F9F052750E7}"/>
              </a:ext>
            </a:extLst>
          </p:cNvPr>
          <p:cNvSpPr txBox="1"/>
          <p:nvPr/>
        </p:nvSpPr>
        <p:spPr>
          <a:xfrm>
            <a:off x="3844105" y="4276064"/>
            <a:ext cx="729687" cy="446276"/>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b="1" dirty="0">
                <a:latin typeface="Century Gothic" panose="020B0502020202020204" pitchFamily="34" charset="0"/>
                <a:ea typeface="Helvetica Neue Light" charset="0"/>
                <a:cs typeface="Helvetica Neue Light" charset="0"/>
              </a:rPr>
              <a:t>B</a:t>
            </a:r>
          </a:p>
          <a:p>
            <a:pPr marR="0" algn="ctr" defTabSz="914400" eaLnBrk="1" fontAlgn="auto" latinLnBrk="0" hangingPunct="1">
              <a:lnSpc>
                <a:spcPct val="100000"/>
              </a:lnSpc>
              <a:spcBef>
                <a:spcPts val="0"/>
              </a:spcBef>
              <a:spcAft>
                <a:spcPts val="0"/>
              </a:spcAft>
              <a:buClrTx/>
              <a:buSzTx/>
            </a:pPr>
            <a:r>
              <a:rPr lang="en-US" sz="800" b="1" dirty="0">
                <a:solidFill>
                  <a:schemeClr val="accent1"/>
                </a:solidFill>
                <a:latin typeface="Century Gothic" panose="020B0502020202020204" pitchFamily="34" charset="0"/>
                <a:ea typeface="Helvetica Neue Light" charset="0"/>
                <a:cs typeface="Helvetica Neue Light" charset="0"/>
              </a:rPr>
              <a:t>Test 1 - 920</a:t>
            </a:r>
          </a:p>
          <a:p>
            <a:pPr marR="0" algn="ctr" defTabSz="914400" eaLnBrk="1" fontAlgn="auto" latinLnBrk="0" hangingPunct="1">
              <a:lnSpc>
                <a:spcPct val="100000"/>
              </a:lnSpc>
              <a:spcBef>
                <a:spcPts val="0"/>
              </a:spcBef>
              <a:spcAft>
                <a:spcPts val="0"/>
              </a:spcAft>
              <a:buClrTx/>
              <a:buSzTx/>
            </a:pPr>
            <a:r>
              <a:rPr lang="en-US" sz="700" dirty="0">
                <a:latin typeface="Century Gothic" panose="020B0502020202020204" pitchFamily="34" charset="0"/>
                <a:ea typeface="Helvetica Neue Light" charset="0"/>
                <a:cs typeface="Helvetica Neue Light" charset="0"/>
              </a:rPr>
              <a:t>n = 219</a:t>
            </a:r>
          </a:p>
        </p:txBody>
      </p:sp>
      <p:graphicFrame>
        <p:nvGraphicFramePr>
          <p:cNvPr id="9" name="Table 8">
            <a:extLst>
              <a:ext uri="{FF2B5EF4-FFF2-40B4-BE49-F238E27FC236}">
                <a16:creationId xmlns:a16="http://schemas.microsoft.com/office/drawing/2014/main" id="{B0DADDE6-16D5-6169-4DAF-2AC0F21527D6}"/>
              </a:ext>
            </a:extLst>
          </p:cNvPr>
          <p:cNvGraphicFramePr>
            <a:graphicFrameLocks noGrp="1"/>
          </p:cNvGraphicFramePr>
          <p:nvPr/>
        </p:nvGraphicFramePr>
        <p:xfrm>
          <a:off x="4529749" y="1341808"/>
          <a:ext cx="1943575" cy="2811780"/>
        </p:xfrm>
        <a:graphic>
          <a:graphicData uri="http://schemas.openxmlformats.org/drawingml/2006/table">
            <a:tbl>
              <a:tblPr firstRow="1" bandRow="1">
                <a:tableStyleId>{5C22544A-7EE6-4342-B048-85BDC9FD1C3A}</a:tableStyleId>
              </a:tblPr>
              <a:tblGrid>
                <a:gridCol w="1943575">
                  <a:extLst>
                    <a:ext uri="{9D8B030D-6E8A-4147-A177-3AD203B41FA5}">
                      <a16:colId xmlns:a16="http://schemas.microsoft.com/office/drawing/2014/main" val="1661912119"/>
                    </a:ext>
                  </a:extLst>
                </a:gridCol>
              </a:tblGrid>
              <a:tr h="18359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“It's </a:t>
                      </a:r>
                      <a:r>
                        <a:rPr kumimoji="0" lang="en-US" sz="65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not sweet and it's got a nice crunch and flavor</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 I like the </a:t>
                      </a:r>
                      <a:r>
                        <a:rPr kumimoji="0" lang="en-US" sz="65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variety of pieces </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I get when I reach in and grab a handful. It also has a good </a:t>
                      </a:r>
                      <a:r>
                        <a:rPr kumimoji="0" lang="en-US" sz="65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blend of textures</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14899066"/>
                  </a:ext>
                </a:extLst>
              </a:tr>
              <a:tr h="18359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“It is the </a:t>
                      </a:r>
                      <a:r>
                        <a:rPr kumimoji="0" lang="en-US" sz="65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perfect mix </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of salty and savory.”</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50418283"/>
                  </a:ext>
                </a:extLst>
              </a:tr>
              <a:tr h="18359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“I </a:t>
                      </a:r>
                      <a:r>
                        <a:rPr kumimoji="0" lang="en-US" sz="65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love garlic</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 This product is a </a:t>
                      </a:r>
                      <a:r>
                        <a:rPr kumimoji="0" lang="en-US" sz="65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nice combination </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of pretzels, pretzel sticks, garlic chips, and round cracker type snacks.”</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98088063"/>
                  </a:ext>
                </a:extLst>
              </a:tr>
              <a:tr h="18359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“We really enjoy all the pieces of the mix.”</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22020103"/>
                  </a:ext>
                </a:extLst>
              </a:tr>
              <a:tr h="27906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“My </a:t>
                      </a:r>
                      <a:r>
                        <a:rPr kumimoji="0" lang="en-US" sz="65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family loves Gardetto’s </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and we’ve been buying it for years! The variety in the bag is great </a:t>
                      </a:r>
                      <a:r>
                        <a:rPr kumimoji="0" lang="en-US" sz="65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everyone has their favorite bits</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 The </a:t>
                      </a:r>
                      <a:r>
                        <a:rPr kumimoji="0" lang="en-US" sz="65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value is good </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and the product lasts.”</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2740222"/>
                  </a:ext>
                </a:extLst>
              </a:tr>
              <a:tr h="18359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“I love these. The </a:t>
                      </a:r>
                      <a:r>
                        <a:rPr kumimoji="0" lang="en-US" sz="650" b="1" i="0" u="none" strike="noStrike" kern="1200" cap="none" spc="0" normalizeH="0" baseline="0" noProof="0" dirty="0">
                          <a:ln>
                            <a:noFill/>
                          </a:ln>
                          <a:solidFill>
                            <a:schemeClr val="accent3"/>
                          </a:solidFill>
                          <a:effectLst/>
                          <a:uLnTx/>
                          <a:uFillTx/>
                          <a:latin typeface="Century Gothic" panose="020B0502020202020204" pitchFamily="34" charset="0"/>
                          <a:ea typeface="+mn-ea"/>
                          <a:cs typeface="+mn-cs"/>
                        </a:rPr>
                        <a:t>only downside is that they aren’t the healthiest option </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and that is where my only hesitation is.”</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11310550"/>
                  </a:ext>
                </a:extLst>
              </a:tr>
              <a:tr h="183594">
                <a:tc>
                  <a:txBody>
                    <a:bodyPr/>
                    <a:lstStyle/>
                    <a:p>
                      <a:r>
                        <a:rPr lang="en-US" sz="650" dirty="0">
                          <a:latin typeface="Century Gothic" panose="020B0502020202020204" pitchFamily="34" charset="0"/>
                        </a:rPr>
                        <a:t>“</a:t>
                      </a:r>
                      <a:r>
                        <a:rPr lang="en-US" sz="650" b="1" dirty="0">
                          <a:solidFill>
                            <a:schemeClr val="accent3"/>
                          </a:solidFill>
                          <a:latin typeface="Century Gothic" panose="020B0502020202020204" pitchFamily="34" charset="0"/>
                        </a:rPr>
                        <a:t>Great snack, good crunch</a:t>
                      </a:r>
                      <a:r>
                        <a:rPr lang="en-US" sz="650" dirty="0">
                          <a:latin typeface="Century Gothic" panose="020B0502020202020204" pitchFamily="34" charset="0"/>
                        </a:rPr>
                        <a:t>, salty fix, great size for our big family.”</a:t>
                      </a:r>
                    </a:p>
                  </a:txBody>
                  <a:tcPr marR="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5884277"/>
                  </a:ext>
                </a:extLst>
              </a:tr>
              <a:tr h="183594">
                <a:tc>
                  <a:txBody>
                    <a:bodyPr/>
                    <a:lstStyle/>
                    <a:p>
                      <a:r>
                        <a:rPr lang="en-US" sz="650" dirty="0">
                          <a:latin typeface="Century Gothic" panose="020B0502020202020204" pitchFamily="34" charset="0"/>
                        </a:rPr>
                        <a:t>“The product </a:t>
                      </a:r>
                      <a:r>
                        <a:rPr lang="en-US" sz="650" b="1" dirty="0">
                          <a:solidFill>
                            <a:schemeClr val="accent4"/>
                          </a:solidFill>
                          <a:latin typeface="Century Gothic" panose="020B0502020202020204" pitchFamily="34" charset="0"/>
                        </a:rPr>
                        <a:t>didn’t seem as salty as the normal </a:t>
                      </a:r>
                      <a:r>
                        <a:rPr lang="en-US" sz="650" dirty="0">
                          <a:latin typeface="Century Gothic" panose="020B0502020202020204" pitchFamily="34" charset="0"/>
                        </a:rPr>
                        <a:t>ones we purchase. </a:t>
                      </a:r>
                      <a:r>
                        <a:rPr lang="en-US" sz="650" b="1" dirty="0">
                          <a:solidFill>
                            <a:schemeClr val="accent4"/>
                          </a:solidFill>
                          <a:latin typeface="Century Gothic" panose="020B0502020202020204" pitchFamily="34" charset="0"/>
                        </a:rPr>
                        <a:t>They also seemed more burnt </a:t>
                      </a:r>
                      <a:r>
                        <a:rPr lang="en-US" sz="650" dirty="0">
                          <a:latin typeface="Century Gothic" panose="020B0502020202020204" pitchFamily="34" charset="0"/>
                        </a:rPr>
                        <a:t>on some pieces.”</a:t>
                      </a:r>
                    </a:p>
                  </a:txBody>
                  <a:tcPr marR="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12874578"/>
                  </a:ext>
                </a:extLst>
              </a:tr>
            </a:tbl>
          </a:graphicData>
        </a:graphic>
      </p:graphicFrame>
      <p:graphicFrame>
        <p:nvGraphicFramePr>
          <p:cNvPr id="10" name="Table 9">
            <a:extLst>
              <a:ext uri="{FF2B5EF4-FFF2-40B4-BE49-F238E27FC236}">
                <a16:creationId xmlns:a16="http://schemas.microsoft.com/office/drawing/2014/main" id="{7DB5E10A-0310-B74A-9B65-DE03D7B1EF39}"/>
              </a:ext>
            </a:extLst>
          </p:cNvPr>
          <p:cNvGraphicFramePr>
            <a:graphicFrameLocks noGrp="1"/>
          </p:cNvGraphicFramePr>
          <p:nvPr/>
        </p:nvGraphicFramePr>
        <p:xfrm>
          <a:off x="7207895" y="1372941"/>
          <a:ext cx="1736939" cy="2811780"/>
        </p:xfrm>
        <a:graphic>
          <a:graphicData uri="http://schemas.openxmlformats.org/drawingml/2006/table">
            <a:tbl>
              <a:tblPr firstRow="1" bandRow="1">
                <a:tableStyleId>{5C22544A-7EE6-4342-B048-85BDC9FD1C3A}</a:tableStyleId>
              </a:tblPr>
              <a:tblGrid>
                <a:gridCol w="1736939">
                  <a:extLst>
                    <a:ext uri="{9D8B030D-6E8A-4147-A177-3AD203B41FA5}">
                      <a16:colId xmlns:a16="http://schemas.microsoft.com/office/drawing/2014/main" val="1661912119"/>
                    </a:ext>
                  </a:extLst>
                </a:gridCol>
              </a:tblGrid>
              <a:tr h="18839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“I love the </a:t>
                      </a:r>
                      <a:r>
                        <a:rPr kumimoji="0" lang="en-US" sz="65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salty garlicky taste </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and the </a:t>
                      </a:r>
                      <a:r>
                        <a:rPr kumimoji="0" lang="en-US" sz="65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crunch of this snack</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 I also love the </a:t>
                      </a:r>
                      <a:r>
                        <a:rPr kumimoji="0" lang="en-US" sz="65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variety of the different pieces </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in it.”</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7835075"/>
                  </a:ext>
                </a:extLst>
              </a:tr>
              <a:tr h="18839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a:t>
                      </a:r>
                      <a:r>
                        <a:rPr kumimoji="0" lang="en-US" sz="65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Gardetto’s snack mix is a great salty treat </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that my </a:t>
                      </a:r>
                      <a:r>
                        <a:rPr kumimoji="0" lang="en-US" sz="65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family enjoys </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having in the house”</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14899066"/>
                  </a:ext>
                </a:extLst>
              </a:tr>
              <a:tr h="14318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“All </a:t>
                      </a:r>
                      <a:r>
                        <a:rPr kumimoji="0" lang="en-US" sz="65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family members love </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it!”</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50418283"/>
                  </a:ext>
                </a:extLst>
              </a:tr>
              <a:tr h="28636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“I </a:t>
                      </a:r>
                      <a:r>
                        <a:rPr kumimoji="0" lang="en-US" sz="65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loved the taste</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 All the different items in the package worked together. Also my </a:t>
                      </a:r>
                      <a:r>
                        <a:rPr kumimoji="0" lang="en-US" sz="65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children loved it </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so that’s helpful.”</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98088063"/>
                  </a:ext>
                </a:extLst>
              </a:tr>
              <a:tr h="28636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“It’s has </a:t>
                      </a:r>
                      <a:r>
                        <a:rPr kumimoji="0" lang="en-US" sz="65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great flavor</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  </a:t>
                      </a:r>
                      <a:r>
                        <a:rPr kumimoji="0" lang="en-US" sz="65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6 grams of fat</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 Not bad. And less than </a:t>
                      </a:r>
                      <a:r>
                        <a:rPr kumimoji="0" lang="en-US" sz="65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1 gram of sugar</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22020103"/>
                  </a:ext>
                </a:extLst>
              </a:tr>
              <a:tr h="28636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a:t>
                      </a:r>
                      <a:r>
                        <a:rPr kumimoji="0" lang="en-US" sz="65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Good assortment of textures </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in the bag between the pretzels, rye chips, etc.”</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2740222"/>
                  </a:ext>
                </a:extLst>
              </a:tr>
              <a:tr h="28636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“I have </a:t>
                      </a:r>
                      <a:r>
                        <a:rPr kumimoji="0" lang="en-US" sz="650" b="1" i="0" u="none" strike="noStrike" kern="1200" cap="none" spc="0" normalizeH="0" baseline="0" noProof="0" dirty="0">
                          <a:ln>
                            <a:noFill/>
                          </a:ln>
                          <a:solidFill>
                            <a:schemeClr val="accent3"/>
                          </a:solidFill>
                          <a:effectLst/>
                          <a:uLnTx/>
                          <a:uFillTx/>
                          <a:latin typeface="Century Gothic" panose="020B0502020202020204" pitchFamily="34" charset="0"/>
                          <a:ea typeface="+mn-ea"/>
                          <a:cs typeface="+mn-cs"/>
                        </a:rPr>
                        <a:t>always liked Gardetto's </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and my </a:t>
                      </a:r>
                      <a:r>
                        <a:rPr kumimoji="0" lang="en-US" sz="650" b="1" i="0" u="none" strike="noStrike" kern="1200" cap="none" spc="0" normalizeH="0" baseline="0" noProof="0" dirty="0">
                          <a:ln>
                            <a:noFill/>
                          </a:ln>
                          <a:solidFill>
                            <a:schemeClr val="accent3"/>
                          </a:solidFill>
                          <a:effectLst/>
                          <a:uLnTx/>
                          <a:uFillTx/>
                          <a:latin typeface="Century Gothic" panose="020B0502020202020204" pitchFamily="34" charset="0"/>
                          <a:ea typeface="+mn-ea"/>
                          <a:cs typeface="+mn-cs"/>
                        </a:rPr>
                        <a:t>kids also think it is a good snack</a:t>
                      </a:r>
                      <a:r>
                        <a:rPr kumimoji="0" lang="en-US" sz="65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  Tasty and low in sugar.”</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11310550"/>
                  </a:ext>
                </a:extLst>
              </a:tr>
              <a:tr h="188398">
                <a:tc>
                  <a:txBody>
                    <a:bodyPr/>
                    <a:lstStyle/>
                    <a:p>
                      <a:r>
                        <a:rPr lang="en-US" sz="650" dirty="0">
                          <a:latin typeface="Century Gothic" panose="020B0502020202020204" pitchFamily="34" charset="0"/>
                        </a:rPr>
                        <a:t>“To my taste, it </a:t>
                      </a:r>
                      <a:r>
                        <a:rPr lang="en-US" sz="650" b="1" dirty="0">
                          <a:solidFill>
                            <a:schemeClr val="accent4"/>
                          </a:solidFill>
                          <a:latin typeface="Century Gothic" panose="020B0502020202020204" pitchFamily="34" charset="0"/>
                        </a:rPr>
                        <a:t>seems as though there is less seasoning </a:t>
                      </a:r>
                      <a:r>
                        <a:rPr lang="en-US" sz="650" dirty="0">
                          <a:latin typeface="Century Gothic" panose="020B0502020202020204" pitchFamily="34" charset="0"/>
                        </a:rPr>
                        <a:t>than there used to be. Likewise, there are far </a:t>
                      </a:r>
                      <a:r>
                        <a:rPr lang="en-US" sz="650" b="1" dirty="0">
                          <a:solidFill>
                            <a:schemeClr val="accent4"/>
                          </a:solidFill>
                          <a:latin typeface="Century Gothic" panose="020B0502020202020204" pitchFamily="34" charset="0"/>
                        </a:rPr>
                        <a:t>too many pretzel </a:t>
                      </a:r>
                      <a:r>
                        <a:rPr lang="en-US" sz="650" dirty="0">
                          <a:latin typeface="Century Gothic" panose="020B0502020202020204" pitchFamily="34" charset="0"/>
                        </a:rPr>
                        <a:t>pieces.”</a:t>
                      </a:r>
                    </a:p>
                  </a:txBody>
                  <a:tcPr marR="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5884277"/>
                  </a:ext>
                </a:extLst>
              </a:tr>
            </a:tbl>
          </a:graphicData>
        </a:graphic>
      </p:graphicFrame>
      <p:sp>
        <p:nvSpPr>
          <p:cNvPr id="13" name="TextBox 12">
            <a:extLst>
              <a:ext uri="{FF2B5EF4-FFF2-40B4-BE49-F238E27FC236}">
                <a16:creationId xmlns:a16="http://schemas.microsoft.com/office/drawing/2014/main" id="{05BDD418-2EDA-135C-31C3-44C8B85169F4}"/>
              </a:ext>
            </a:extLst>
          </p:cNvPr>
          <p:cNvSpPr txBox="1"/>
          <p:nvPr/>
        </p:nvSpPr>
        <p:spPr>
          <a:xfrm>
            <a:off x="6603675" y="1216258"/>
            <a:ext cx="555042" cy="261610"/>
          </a:xfrm>
          <a:prstGeom prst="rect">
            <a:avLst/>
          </a:prstGeom>
          <a:noFill/>
        </p:spPr>
        <p:txBody>
          <a:bodyPr wrap="square" rtlCol="0">
            <a:spAutoFit/>
          </a:bodyPr>
          <a:lstStyle/>
          <a:p>
            <a:pPr algn="ctr" defTabSz="914400"/>
            <a:r>
              <a:rPr lang="en-US" sz="1100" b="1" dirty="0">
                <a:solidFill>
                  <a:schemeClr val="accent3"/>
                </a:solidFill>
                <a:latin typeface="Century Gothic" panose="020B0502020202020204" pitchFamily="34" charset="0"/>
                <a:ea typeface="Helvetica Neue Light" charset="0"/>
                <a:cs typeface="Helvetica Neue Light" charset="0"/>
              </a:rPr>
              <a:t>97%</a:t>
            </a:r>
          </a:p>
        </p:txBody>
      </p:sp>
      <p:sp>
        <p:nvSpPr>
          <p:cNvPr id="24" name="TextBox 23">
            <a:extLst>
              <a:ext uri="{FF2B5EF4-FFF2-40B4-BE49-F238E27FC236}">
                <a16:creationId xmlns:a16="http://schemas.microsoft.com/office/drawing/2014/main" id="{DEBD83D8-D8A1-960B-1F60-40448FF5B52C}"/>
              </a:ext>
            </a:extLst>
          </p:cNvPr>
          <p:cNvSpPr txBox="1"/>
          <p:nvPr/>
        </p:nvSpPr>
        <p:spPr>
          <a:xfrm>
            <a:off x="6537688" y="4271139"/>
            <a:ext cx="700833" cy="446276"/>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b="1" dirty="0">
                <a:latin typeface="Century Gothic" panose="020B0502020202020204" pitchFamily="34" charset="0"/>
                <a:ea typeface="Helvetica Neue Light" charset="0"/>
                <a:cs typeface="Helvetica Neue Light" charset="0"/>
              </a:rPr>
              <a:t>C</a:t>
            </a:r>
          </a:p>
          <a:p>
            <a:pPr marR="0" algn="ctr" defTabSz="914400" eaLnBrk="1" fontAlgn="auto" latinLnBrk="0" hangingPunct="1">
              <a:lnSpc>
                <a:spcPct val="100000"/>
              </a:lnSpc>
              <a:spcBef>
                <a:spcPts val="0"/>
              </a:spcBef>
              <a:spcAft>
                <a:spcPts val="0"/>
              </a:spcAft>
              <a:buClrTx/>
              <a:buSzTx/>
            </a:pPr>
            <a:r>
              <a:rPr lang="en-US" sz="800" b="1" dirty="0">
                <a:solidFill>
                  <a:schemeClr val="accent3"/>
                </a:solidFill>
                <a:latin typeface="Century Gothic" panose="020B0502020202020204" pitchFamily="34" charset="0"/>
                <a:ea typeface="Helvetica Neue Light" charset="0"/>
                <a:cs typeface="Helvetica Neue Light" charset="0"/>
              </a:rPr>
              <a:t>Test 2- 163</a:t>
            </a:r>
          </a:p>
          <a:p>
            <a:pPr marR="0" algn="ctr" defTabSz="914400" eaLnBrk="1" fontAlgn="auto" latinLnBrk="0" hangingPunct="1">
              <a:lnSpc>
                <a:spcPct val="100000"/>
              </a:lnSpc>
              <a:spcBef>
                <a:spcPts val="0"/>
              </a:spcBef>
              <a:spcAft>
                <a:spcPts val="0"/>
              </a:spcAft>
              <a:buClrTx/>
              <a:buSzTx/>
            </a:pPr>
            <a:r>
              <a:rPr lang="en-US" sz="700" dirty="0">
                <a:latin typeface="Century Gothic" panose="020B0502020202020204" pitchFamily="34" charset="0"/>
                <a:ea typeface="Helvetica Neue Light" charset="0"/>
                <a:cs typeface="Helvetica Neue Light" charset="0"/>
              </a:rPr>
              <a:t>n = 220</a:t>
            </a:r>
          </a:p>
        </p:txBody>
      </p:sp>
      <p:sp>
        <p:nvSpPr>
          <p:cNvPr id="25" name="TextBox 24">
            <a:extLst>
              <a:ext uri="{FF2B5EF4-FFF2-40B4-BE49-F238E27FC236}">
                <a16:creationId xmlns:a16="http://schemas.microsoft.com/office/drawing/2014/main" id="{36B0B040-7573-D390-4B72-296EDC7AE884}"/>
              </a:ext>
            </a:extLst>
          </p:cNvPr>
          <p:cNvSpPr txBox="1"/>
          <p:nvPr/>
        </p:nvSpPr>
        <p:spPr>
          <a:xfrm>
            <a:off x="6625559" y="4053641"/>
            <a:ext cx="525090" cy="215444"/>
          </a:xfrm>
          <a:prstGeom prst="rect">
            <a:avLst/>
          </a:prstGeom>
          <a:noFill/>
        </p:spPr>
        <p:txBody>
          <a:bodyPr wrap="square" rtlCol="0">
            <a:spAutoFit/>
          </a:bodyPr>
          <a:lstStyle/>
          <a:p>
            <a:pPr algn="ctr" defTabSz="914400"/>
            <a:r>
              <a:rPr lang="en-US" sz="800" b="1" dirty="0">
                <a:solidFill>
                  <a:schemeClr val="accent3"/>
                </a:solidFill>
                <a:latin typeface="Century Gothic" panose="020B0502020202020204" pitchFamily="34" charset="0"/>
                <a:ea typeface="Helvetica Neue Light" charset="0"/>
                <a:cs typeface="Helvetica Neue Light" charset="0"/>
              </a:rPr>
              <a:t>2%</a:t>
            </a:r>
          </a:p>
        </p:txBody>
      </p:sp>
    </p:spTree>
    <p:extLst>
      <p:ext uri="{BB962C8B-B14F-4D97-AF65-F5344CB8AC3E}">
        <p14:creationId xmlns:p14="http://schemas.microsoft.com/office/powerpoint/2010/main" val="4250886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B3365-BD10-596B-AA44-B31B42594609}"/>
              </a:ext>
            </a:extLst>
          </p:cNvPr>
          <p:cNvSpPr>
            <a:spLocks noGrp="1"/>
          </p:cNvSpPr>
          <p:nvPr>
            <p:ph type="title"/>
          </p:nvPr>
        </p:nvSpPr>
        <p:spPr>
          <a:xfrm>
            <a:off x="349248" y="285750"/>
            <a:ext cx="8794751" cy="442140"/>
          </a:xfrm>
        </p:spPr>
        <p:txBody>
          <a:bodyPr/>
          <a:lstStyle/>
          <a:p>
            <a:r>
              <a:rPr lang="en-US" sz="1650" dirty="0"/>
              <a:t>Overall liking is at parity.</a:t>
            </a:r>
          </a:p>
        </p:txBody>
      </p:sp>
      <p:sp>
        <p:nvSpPr>
          <p:cNvPr id="3" name="Slide Number Placeholder 2">
            <a:extLst>
              <a:ext uri="{FF2B5EF4-FFF2-40B4-BE49-F238E27FC236}">
                <a16:creationId xmlns:a16="http://schemas.microsoft.com/office/drawing/2014/main" id="{044027A8-4E60-9D01-D295-9D40928CDDB3}"/>
              </a:ext>
            </a:extLst>
          </p:cNvPr>
          <p:cNvSpPr>
            <a:spLocks noGrp="1"/>
          </p:cNvSpPr>
          <p:nvPr>
            <p:ph type="sldNum" sz="quarter" idx="10"/>
          </p:nvPr>
        </p:nvSpPr>
        <p:spPr/>
        <p:txBody>
          <a:bodyPr/>
          <a:lstStyle/>
          <a:p>
            <a:fld id="{A82C3BC0-3EBF-3C4C-A3D8-795624EBC6AA}" type="slidenum">
              <a:rPr lang="en-US" smtClean="0"/>
              <a:pPr/>
              <a:t>7</a:t>
            </a:fld>
            <a:endParaRPr lang="en-US"/>
          </a:p>
        </p:txBody>
      </p:sp>
      <p:sp>
        <p:nvSpPr>
          <p:cNvPr id="4" name="Content Placeholder 3">
            <a:extLst>
              <a:ext uri="{FF2B5EF4-FFF2-40B4-BE49-F238E27FC236}">
                <a16:creationId xmlns:a16="http://schemas.microsoft.com/office/drawing/2014/main" id="{91A3E936-6BCD-4862-E0C4-7655AFC4F373}"/>
              </a:ext>
            </a:extLst>
          </p:cNvPr>
          <p:cNvSpPr>
            <a:spLocks noGrp="1"/>
          </p:cNvSpPr>
          <p:nvPr>
            <p:ph sz="quarter" idx="11"/>
          </p:nvPr>
        </p:nvSpPr>
        <p:spPr/>
        <p:txBody>
          <a:bodyPr/>
          <a:lstStyle/>
          <a:p>
            <a:r>
              <a:rPr lang="en-US" dirty="0"/>
              <a:t>As with purchase intent, overall liking for </a:t>
            </a:r>
            <a:r>
              <a:rPr lang="en-US" b="1" dirty="0">
                <a:solidFill>
                  <a:schemeClr val="accent4"/>
                </a:solidFill>
              </a:rPr>
              <a:t>Control</a:t>
            </a:r>
            <a:r>
              <a:rPr lang="en-US" dirty="0"/>
              <a:t> , </a:t>
            </a:r>
            <a:r>
              <a:rPr lang="en-US" b="1" dirty="0">
                <a:solidFill>
                  <a:schemeClr val="accent1"/>
                </a:solidFill>
              </a:rPr>
              <a:t>Test 1</a:t>
            </a:r>
            <a:r>
              <a:rPr lang="en-US" b="1" dirty="0">
                <a:solidFill>
                  <a:srgbClr val="223BA1"/>
                </a:solidFill>
              </a:rPr>
              <a:t>, </a:t>
            </a:r>
            <a:r>
              <a:rPr lang="en-US" dirty="0"/>
              <a:t>and</a:t>
            </a:r>
            <a:r>
              <a:rPr lang="en-US" b="1" dirty="0">
                <a:solidFill>
                  <a:srgbClr val="223BA1"/>
                </a:solidFill>
              </a:rPr>
              <a:t> </a:t>
            </a:r>
            <a:r>
              <a:rPr lang="en-US" b="1" dirty="0">
                <a:solidFill>
                  <a:schemeClr val="accent3"/>
                </a:solidFill>
              </a:rPr>
              <a:t>Test 2</a:t>
            </a:r>
            <a:r>
              <a:rPr lang="en-US" b="1" dirty="0">
                <a:solidFill>
                  <a:srgbClr val="223BA1"/>
                </a:solidFill>
              </a:rPr>
              <a:t> </a:t>
            </a:r>
            <a:r>
              <a:rPr lang="en-US" dirty="0"/>
              <a:t>is consistent. Flavor/seasoning tops reasons for liking the products, followed by the combination and variety of pieces, specifically the Rye Chip. For improvements, the ratio of pieces could be improved, and pretzels are specifically named as being too abundant. </a:t>
            </a:r>
          </a:p>
        </p:txBody>
      </p:sp>
      <p:sp>
        <p:nvSpPr>
          <p:cNvPr id="5" name="Text Placeholder 4">
            <a:extLst>
              <a:ext uri="{FF2B5EF4-FFF2-40B4-BE49-F238E27FC236}">
                <a16:creationId xmlns:a16="http://schemas.microsoft.com/office/drawing/2014/main" id="{F227CE65-2CD5-1590-571C-FAC2F737B300}"/>
              </a:ext>
            </a:extLst>
          </p:cNvPr>
          <p:cNvSpPr>
            <a:spLocks noGrp="1"/>
          </p:cNvSpPr>
          <p:nvPr>
            <p:ph type="body" sz="quarter" idx="12"/>
          </p:nvPr>
        </p:nvSpPr>
        <p:spPr/>
        <p:txBody>
          <a:bodyPr/>
          <a:lstStyle/>
          <a:p>
            <a:r>
              <a:rPr lang="en-US" dirty="0"/>
              <a:t>OVERALL LIKING | LIKES &amp; DISLIKES</a:t>
            </a:r>
          </a:p>
        </p:txBody>
      </p:sp>
      <p:sp>
        <p:nvSpPr>
          <p:cNvPr id="6" name="Text Placeholder 5">
            <a:extLst>
              <a:ext uri="{FF2B5EF4-FFF2-40B4-BE49-F238E27FC236}">
                <a16:creationId xmlns:a16="http://schemas.microsoft.com/office/drawing/2014/main" id="{EF1CF651-31FE-CBDC-14ED-7792D7FE0B7C}"/>
              </a:ext>
            </a:extLst>
          </p:cNvPr>
          <p:cNvSpPr>
            <a:spLocks noGrp="1"/>
          </p:cNvSpPr>
          <p:nvPr>
            <p:ph type="body" sz="quarter" idx="15"/>
          </p:nvPr>
        </p:nvSpPr>
        <p:spPr/>
        <p:txBody>
          <a:bodyPr/>
          <a:lstStyle/>
          <a:p>
            <a:r>
              <a:rPr lang="en-US" sz="700" dirty="0">
                <a:latin typeface="Century Gothic" panose="020B0502020202020204" pitchFamily="34" charset="0"/>
              </a:rPr>
              <a:t>Q: </a:t>
            </a:r>
            <a:r>
              <a:rPr lang="en-US" sz="700" dirty="0">
                <a:effectLst/>
                <a:latin typeface="Century Gothic" panose="020B0502020202020204" pitchFamily="34" charset="0"/>
                <a:ea typeface="Avenir" panose="02000503020000020003" pitchFamily="2" charset="0"/>
                <a:cs typeface="Avenir" panose="02000503020000020003" pitchFamily="2" charset="0"/>
              </a:rPr>
              <a:t>Overall, how much do you like or dislike this Gardetto’s Snack Mix?</a:t>
            </a:r>
            <a:endParaRPr lang="en-US" sz="700" dirty="0">
              <a:effectLst/>
              <a:latin typeface="Century Gothic" panose="020B0502020202020204" pitchFamily="34" charset="0"/>
              <a:ea typeface="Times New Roman" panose="02020603050405020304" pitchFamily="18" charset="0"/>
            </a:endParaRPr>
          </a:p>
          <a:p>
            <a:r>
              <a:rPr lang="en-US" sz="700" dirty="0">
                <a:latin typeface="Century Gothic" panose="020B0502020202020204" pitchFamily="34" charset="0"/>
              </a:rPr>
              <a:t>Q: </a:t>
            </a:r>
            <a:r>
              <a:rPr lang="en-US" sz="700" dirty="0">
                <a:effectLst/>
                <a:latin typeface="Century Gothic" panose="020B0502020202020204" pitchFamily="34" charset="0"/>
                <a:ea typeface="Avenir" panose="02000503020000020003" pitchFamily="2" charset="0"/>
                <a:cs typeface="Avenir" panose="02000503020000020003" pitchFamily="2" charset="0"/>
              </a:rPr>
              <a:t>What, if anything, do you like about this Gardetto’s Snack Mix? </a:t>
            </a:r>
            <a:r>
              <a:rPr lang="en-US" sz="700" i="1" dirty="0">
                <a:effectLst/>
                <a:latin typeface="Century Gothic" panose="020B0502020202020204" pitchFamily="34" charset="0"/>
                <a:ea typeface="Avenir" panose="02000503020000020003" pitchFamily="2" charset="0"/>
                <a:cs typeface="Avenir" panose="02000503020000020003" pitchFamily="2" charset="0"/>
              </a:rPr>
              <a:t>Open-ended response</a:t>
            </a:r>
          </a:p>
          <a:p>
            <a:r>
              <a:rPr lang="en-US" sz="700" dirty="0">
                <a:latin typeface="Century Gothic" panose="020B0502020202020204" pitchFamily="34" charset="0"/>
              </a:rPr>
              <a:t>Q: </a:t>
            </a:r>
            <a:r>
              <a:rPr lang="en-US" sz="700" dirty="0">
                <a:effectLst/>
                <a:latin typeface="Century Gothic" panose="020B0502020202020204" pitchFamily="34" charset="0"/>
                <a:ea typeface="Avenir" panose="02000503020000020003" pitchFamily="2" charset="0"/>
                <a:cs typeface="Avenir" panose="02000503020000020003" pitchFamily="2" charset="0"/>
              </a:rPr>
              <a:t>What, if anything, do you dislike about this Gardetto’s Snack Mix? </a:t>
            </a:r>
            <a:r>
              <a:rPr lang="en-US" sz="700" i="1" dirty="0">
                <a:effectLst/>
                <a:latin typeface="Century Gothic" panose="020B0502020202020204" pitchFamily="34" charset="0"/>
                <a:ea typeface="Avenir" panose="02000503020000020003" pitchFamily="2" charset="0"/>
                <a:cs typeface="Avenir" panose="02000503020000020003" pitchFamily="2" charset="0"/>
              </a:rPr>
              <a:t>Open-ended response</a:t>
            </a:r>
            <a:endParaRPr lang="en-US" sz="700" dirty="0">
              <a:latin typeface="Century Gothic" panose="020B0502020202020204" pitchFamily="34" charset="0"/>
            </a:endParaRPr>
          </a:p>
        </p:txBody>
      </p:sp>
      <p:graphicFrame>
        <p:nvGraphicFramePr>
          <p:cNvPr id="48" name="Chart 47">
            <a:extLst>
              <a:ext uri="{FF2B5EF4-FFF2-40B4-BE49-F238E27FC236}">
                <a16:creationId xmlns:a16="http://schemas.microsoft.com/office/drawing/2014/main" id="{2F960C22-94D9-0D52-668D-7B5B9F08938D}"/>
              </a:ext>
            </a:extLst>
          </p:cNvPr>
          <p:cNvGraphicFramePr/>
          <p:nvPr/>
        </p:nvGraphicFramePr>
        <p:xfrm>
          <a:off x="2247024" y="1478311"/>
          <a:ext cx="4719904" cy="928924"/>
        </p:xfrm>
        <a:graphic>
          <a:graphicData uri="http://schemas.openxmlformats.org/drawingml/2006/chart">
            <c:chart xmlns:c="http://schemas.openxmlformats.org/drawingml/2006/chart" xmlns:r="http://schemas.openxmlformats.org/officeDocument/2006/relationships" r:id="rId3"/>
          </a:graphicData>
        </a:graphic>
      </p:graphicFrame>
      <p:sp>
        <p:nvSpPr>
          <p:cNvPr id="50" name="TextBox 49">
            <a:extLst>
              <a:ext uri="{FF2B5EF4-FFF2-40B4-BE49-F238E27FC236}">
                <a16:creationId xmlns:a16="http://schemas.microsoft.com/office/drawing/2014/main" id="{7FB874B9-71B3-6FF6-F437-3A2A318661A8}"/>
              </a:ext>
            </a:extLst>
          </p:cNvPr>
          <p:cNvSpPr txBox="1"/>
          <p:nvPr/>
        </p:nvSpPr>
        <p:spPr>
          <a:xfrm>
            <a:off x="357846" y="1300570"/>
            <a:ext cx="8312727" cy="230832"/>
          </a:xfrm>
          <a:prstGeom prst="rect">
            <a:avLst/>
          </a:prstGeom>
          <a:noFill/>
        </p:spPr>
        <p:txBody>
          <a:bodyPr wrap="square" rtlCol="0" anchor="ctr">
            <a:spAutoFit/>
          </a:bodyPr>
          <a:lstStyle/>
          <a:p>
            <a:pPr marR="0" algn="ctr" defTabSz="914400" eaLnBrk="1" fontAlgn="auto" latinLnBrk="0" hangingPunct="1">
              <a:lnSpc>
                <a:spcPct val="100000"/>
              </a:lnSpc>
              <a:spcBef>
                <a:spcPts val="0"/>
              </a:spcBef>
              <a:spcAft>
                <a:spcPts val="0"/>
              </a:spcAft>
              <a:buClrTx/>
              <a:buSzTx/>
            </a:pPr>
            <a:r>
              <a:rPr lang="en-US" sz="900" spc="300" dirty="0">
                <a:ea typeface="Helvetica Neue Light" charset="0"/>
                <a:cs typeface="Helvetica Neue Light" charset="0"/>
              </a:rPr>
              <a:t>OVERALL LIKIN</a:t>
            </a:r>
            <a:r>
              <a:rPr lang="en-US" sz="900" dirty="0">
                <a:ea typeface="Helvetica Neue Light" charset="0"/>
                <a:cs typeface="Helvetica Neue Light" charset="0"/>
              </a:rPr>
              <a:t>G</a:t>
            </a:r>
          </a:p>
        </p:txBody>
      </p:sp>
      <p:sp>
        <p:nvSpPr>
          <p:cNvPr id="51" name="TextBox 50">
            <a:extLst>
              <a:ext uri="{FF2B5EF4-FFF2-40B4-BE49-F238E27FC236}">
                <a16:creationId xmlns:a16="http://schemas.microsoft.com/office/drawing/2014/main" id="{EB1BC4B6-A6F6-F95F-4454-E6A26B3E2ADF}"/>
              </a:ext>
            </a:extLst>
          </p:cNvPr>
          <p:cNvSpPr txBox="1"/>
          <p:nvPr/>
        </p:nvSpPr>
        <p:spPr>
          <a:xfrm>
            <a:off x="6596612" y="1308264"/>
            <a:ext cx="343364" cy="215444"/>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dirty="0">
                <a:ea typeface="Helvetica Neue Light" charset="0"/>
                <a:cs typeface="Helvetica Neue Light" charset="0"/>
              </a:rPr>
              <a:t>T3B</a:t>
            </a:r>
          </a:p>
        </p:txBody>
      </p:sp>
      <p:sp>
        <p:nvSpPr>
          <p:cNvPr id="52" name="TextBox 51">
            <a:extLst>
              <a:ext uri="{FF2B5EF4-FFF2-40B4-BE49-F238E27FC236}">
                <a16:creationId xmlns:a16="http://schemas.microsoft.com/office/drawing/2014/main" id="{C263E1C3-CBB0-C619-2288-3A5351028C02}"/>
              </a:ext>
            </a:extLst>
          </p:cNvPr>
          <p:cNvSpPr txBox="1"/>
          <p:nvPr/>
        </p:nvSpPr>
        <p:spPr>
          <a:xfrm>
            <a:off x="2072414" y="1308264"/>
            <a:ext cx="359394" cy="215444"/>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dirty="0">
                <a:ea typeface="Helvetica Neue Light" charset="0"/>
                <a:cs typeface="Helvetica Neue Light" charset="0"/>
              </a:rPr>
              <a:t>B3B</a:t>
            </a:r>
          </a:p>
        </p:txBody>
      </p:sp>
      <p:sp>
        <p:nvSpPr>
          <p:cNvPr id="53" name="TextBox 52">
            <a:extLst>
              <a:ext uri="{FF2B5EF4-FFF2-40B4-BE49-F238E27FC236}">
                <a16:creationId xmlns:a16="http://schemas.microsoft.com/office/drawing/2014/main" id="{6679C472-A720-7796-E2E7-D60CBC3500DF}"/>
              </a:ext>
            </a:extLst>
          </p:cNvPr>
          <p:cNvSpPr txBox="1"/>
          <p:nvPr/>
        </p:nvSpPr>
        <p:spPr>
          <a:xfrm>
            <a:off x="7110205" y="1308264"/>
            <a:ext cx="487634" cy="215444"/>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dirty="0">
                <a:ea typeface="Helvetica Neue Light" charset="0"/>
                <a:cs typeface="Helvetica Neue Light" charset="0"/>
              </a:rPr>
              <a:t>MEAN</a:t>
            </a:r>
          </a:p>
        </p:txBody>
      </p:sp>
      <p:graphicFrame>
        <p:nvGraphicFramePr>
          <p:cNvPr id="54" name="Table 53">
            <a:extLst>
              <a:ext uri="{FF2B5EF4-FFF2-40B4-BE49-F238E27FC236}">
                <a16:creationId xmlns:a16="http://schemas.microsoft.com/office/drawing/2014/main" id="{019536F7-D0C1-3EA0-515F-B8B9246E54E4}"/>
              </a:ext>
            </a:extLst>
          </p:cNvPr>
          <p:cNvGraphicFramePr>
            <a:graphicFrameLocks noGrp="1"/>
          </p:cNvGraphicFramePr>
          <p:nvPr>
            <p:extLst>
              <p:ext uri="{D42A27DB-BD31-4B8C-83A1-F6EECF244321}">
                <p14:modId xmlns:p14="http://schemas.microsoft.com/office/powerpoint/2010/main" val="3321164934"/>
              </p:ext>
            </p:extLst>
          </p:nvPr>
        </p:nvGraphicFramePr>
        <p:xfrm>
          <a:off x="6947114" y="1587018"/>
          <a:ext cx="813816" cy="754380"/>
        </p:xfrm>
        <a:graphic>
          <a:graphicData uri="http://schemas.openxmlformats.org/drawingml/2006/table">
            <a:tbl>
              <a:tblPr firstRow="1" bandRow="1">
                <a:tableStyleId>{5C22544A-7EE6-4342-B048-85BDC9FD1C3A}</a:tableStyleId>
              </a:tblPr>
              <a:tblGrid>
                <a:gridCol w="813816">
                  <a:extLst>
                    <a:ext uri="{9D8B030D-6E8A-4147-A177-3AD203B41FA5}">
                      <a16:colId xmlns:a16="http://schemas.microsoft.com/office/drawing/2014/main" val="2402349697"/>
                    </a:ext>
                  </a:extLst>
                </a:gridCol>
              </a:tblGrid>
              <a:tr h="218368">
                <a:tc>
                  <a:txBody>
                    <a:bodyPr/>
                    <a:lstStyle/>
                    <a:p>
                      <a:pPr algn="ctr"/>
                      <a:r>
                        <a:rPr lang="en-US" sz="1050" b="0" dirty="0">
                          <a:solidFill>
                            <a:schemeClr val="tx1"/>
                          </a:solidFill>
                          <a:latin typeface="+mn-lt"/>
                        </a:rPr>
                        <a:t>8.48</a:t>
                      </a:r>
                      <a:endParaRPr lang="en-US" sz="1050" b="1" dirty="0">
                        <a:solidFill>
                          <a:srgbClr val="F7B4BD"/>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30626870"/>
                  </a:ext>
                </a:extLst>
              </a:tr>
              <a:tr h="218368">
                <a:tc>
                  <a:txBody>
                    <a:bodyPr/>
                    <a:lstStyle/>
                    <a:p>
                      <a:pPr algn="ctr"/>
                      <a:r>
                        <a:rPr lang="en-US" sz="1050" b="0" dirty="0">
                          <a:solidFill>
                            <a:schemeClr val="tx1"/>
                          </a:solidFill>
                          <a:latin typeface="+mn-lt"/>
                        </a:rPr>
                        <a:t>8.45</a:t>
                      </a:r>
                      <a:endParaRPr lang="en-US" sz="1050" b="1" dirty="0">
                        <a:solidFill>
                          <a:srgbClr val="BA1F70"/>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30000349"/>
                  </a:ext>
                </a:extLst>
              </a:tr>
              <a:tr h="218368">
                <a:tc>
                  <a:txBody>
                    <a:bodyPr/>
                    <a:lstStyle/>
                    <a:p>
                      <a:pPr algn="ctr"/>
                      <a:r>
                        <a:rPr lang="en-US" sz="1050" b="0" dirty="0">
                          <a:solidFill>
                            <a:schemeClr val="tx1"/>
                          </a:solidFill>
                          <a:latin typeface="+mn-lt"/>
                        </a:rPr>
                        <a:t>8.45</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7198297"/>
                  </a:ext>
                </a:extLst>
              </a:tr>
            </a:tbl>
          </a:graphicData>
        </a:graphic>
      </p:graphicFrame>
      <p:graphicFrame>
        <p:nvGraphicFramePr>
          <p:cNvPr id="55" name="Table 54">
            <a:extLst>
              <a:ext uri="{FF2B5EF4-FFF2-40B4-BE49-F238E27FC236}">
                <a16:creationId xmlns:a16="http://schemas.microsoft.com/office/drawing/2014/main" id="{CEADB76D-ECDD-45E9-1562-2EC1733004E4}"/>
              </a:ext>
            </a:extLst>
          </p:cNvPr>
          <p:cNvGraphicFramePr>
            <a:graphicFrameLocks noGrp="1"/>
          </p:cNvGraphicFramePr>
          <p:nvPr>
            <p:extLst>
              <p:ext uri="{D42A27DB-BD31-4B8C-83A1-F6EECF244321}">
                <p14:modId xmlns:p14="http://schemas.microsoft.com/office/powerpoint/2010/main" val="2005737897"/>
              </p:ext>
            </p:extLst>
          </p:nvPr>
        </p:nvGraphicFramePr>
        <p:xfrm>
          <a:off x="1934111" y="2601015"/>
          <a:ext cx="2542141" cy="2035236"/>
        </p:xfrm>
        <a:graphic>
          <a:graphicData uri="http://schemas.openxmlformats.org/drawingml/2006/table">
            <a:tbl>
              <a:tblPr firstRow="1" bandRow="1">
                <a:tableStyleId>{5C22544A-7EE6-4342-B048-85BDC9FD1C3A}</a:tableStyleId>
              </a:tblPr>
              <a:tblGrid>
                <a:gridCol w="2542141">
                  <a:extLst>
                    <a:ext uri="{9D8B030D-6E8A-4147-A177-3AD203B41FA5}">
                      <a16:colId xmlns:a16="http://schemas.microsoft.com/office/drawing/2014/main" val="1359310849"/>
                    </a:ext>
                  </a:extLst>
                </a:gridCol>
              </a:tblGrid>
              <a:tr h="236916">
                <a:tc>
                  <a:txBody>
                    <a:bodyPr/>
                    <a:lstStyle/>
                    <a:p>
                      <a:r>
                        <a:rPr lang="en-US" sz="700" b="0" i="0" kern="1200" dirty="0">
                          <a:solidFill>
                            <a:schemeClr val="tx1"/>
                          </a:solidFill>
                          <a:latin typeface="+mn-lt"/>
                          <a:ea typeface="+mn-ea"/>
                          <a:cs typeface="+mn-cs"/>
                        </a:rPr>
                        <a:t>“I like the </a:t>
                      </a:r>
                      <a:r>
                        <a:rPr lang="en-US" sz="700" b="1" i="0" kern="1200" dirty="0">
                          <a:solidFill>
                            <a:srgbClr val="FFC000"/>
                          </a:solidFill>
                          <a:latin typeface="+mn-lt"/>
                          <a:ea typeface="+mn-ea"/>
                          <a:cs typeface="+mn-cs"/>
                        </a:rPr>
                        <a:t>flavor and portability of it</a:t>
                      </a:r>
                      <a:r>
                        <a:rPr lang="en-US" sz="700" b="0" i="0" kern="1200" dirty="0">
                          <a:solidFill>
                            <a:schemeClr val="tx1"/>
                          </a:solidFill>
                          <a:latin typeface="+mn-lt"/>
                          <a:ea typeface="+mn-ea"/>
                          <a:cs typeface="+mn-cs"/>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09634867"/>
                  </a:ext>
                </a:extLst>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mn-lt"/>
                          <a:ea typeface="+mn-ea"/>
                          <a:cs typeface="+mn-cs"/>
                        </a:rPr>
                        <a:t>““It has a </a:t>
                      </a:r>
                      <a:r>
                        <a:rPr kumimoji="0" lang="en-US" sz="700" b="1" i="0" u="none" strike="noStrike" kern="1200" cap="none" spc="0" normalizeH="0" baseline="0" noProof="0" dirty="0">
                          <a:ln>
                            <a:noFill/>
                          </a:ln>
                          <a:solidFill>
                            <a:schemeClr val="accent1"/>
                          </a:solidFill>
                          <a:effectLst/>
                          <a:uLnTx/>
                          <a:uFillTx/>
                          <a:latin typeface="+mn-lt"/>
                          <a:ea typeface="+mn-ea"/>
                          <a:cs typeface="+mn-cs"/>
                        </a:rPr>
                        <a:t>delicious spice seasoning, </a:t>
                      </a:r>
                      <a:r>
                        <a:rPr kumimoji="0" lang="en-US" sz="700" b="0" i="0" u="none" strike="noStrike" kern="1200" cap="none" spc="0" normalizeH="0" baseline="0" noProof="0" dirty="0">
                          <a:ln>
                            <a:noFill/>
                          </a:ln>
                          <a:solidFill>
                            <a:schemeClr val="tx1"/>
                          </a:solidFill>
                          <a:effectLst/>
                          <a:uLnTx/>
                          <a:uFillTx/>
                          <a:latin typeface="+mn-lt"/>
                          <a:ea typeface="+mn-ea"/>
                          <a:cs typeface="+mn-cs"/>
                        </a:rPr>
                        <a:t>so much flavor!!</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97304647"/>
                  </a:ext>
                </a:extLst>
              </a:tr>
              <a:tr h="13936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mn-lt"/>
                          <a:ea typeface="+mn-ea"/>
                          <a:cs typeface="+mn-cs"/>
                        </a:rPr>
                        <a:t>“The </a:t>
                      </a:r>
                      <a:r>
                        <a:rPr kumimoji="0" lang="en-US" sz="700" b="1" i="0" u="none" strike="noStrike" kern="1200" cap="none" spc="0" normalizeH="0" baseline="0" noProof="0" dirty="0">
                          <a:ln>
                            <a:noFill/>
                          </a:ln>
                          <a:solidFill>
                            <a:schemeClr val="accent3"/>
                          </a:solidFill>
                          <a:effectLst/>
                          <a:uLnTx/>
                          <a:uFillTx/>
                          <a:latin typeface="+mn-lt"/>
                          <a:ea typeface="+mn-ea"/>
                          <a:cs typeface="+mn-cs"/>
                        </a:rPr>
                        <a:t>flavor is a nice change </a:t>
                      </a:r>
                      <a:r>
                        <a:rPr kumimoji="0" lang="en-US" sz="700" b="0" i="0" u="none" strike="noStrike" kern="1200" cap="none" spc="0" normalizeH="0" baseline="0" noProof="0" dirty="0">
                          <a:ln>
                            <a:noFill/>
                          </a:ln>
                          <a:solidFill>
                            <a:schemeClr val="tx1"/>
                          </a:solidFill>
                          <a:effectLst/>
                          <a:uLnTx/>
                          <a:uFillTx/>
                          <a:latin typeface="+mn-lt"/>
                          <a:ea typeface="+mn-ea"/>
                          <a:cs typeface="+mn-cs"/>
                        </a:rPr>
                        <a:t>from other snack mix.”</a:t>
                      </a:r>
                      <a:endParaRPr kumimoji="0" lang="en-US" sz="700" b="0" i="0" u="none" strike="noStrike" kern="1200" cap="none" spc="0" normalizeH="0" baseline="0" noProof="0" dirty="0">
                        <a:ln>
                          <a:noFill/>
                        </a:ln>
                        <a:solidFill>
                          <a:schemeClr val="tx1"/>
                        </a:solidFill>
                        <a:effectLst/>
                        <a:uLnTx/>
                        <a:uFillTx/>
                        <a:latin typeface="Century Gothic" panose="020F0302020204030204"/>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30817543"/>
                  </a:ext>
                </a:extLst>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mn-lt"/>
                          <a:ea typeface="+mn-ea"/>
                          <a:cs typeface="+mn-cs"/>
                        </a:rPr>
                        <a:t>“We love the </a:t>
                      </a:r>
                      <a:r>
                        <a:rPr kumimoji="0" lang="en-US" sz="700" b="1" i="0" u="none" strike="noStrike" kern="1200" cap="none" spc="0" normalizeH="0" baseline="0" noProof="0" dirty="0">
                          <a:ln>
                            <a:noFill/>
                          </a:ln>
                          <a:solidFill>
                            <a:srgbClr val="FFC000"/>
                          </a:solidFill>
                          <a:effectLst/>
                          <a:uLnTx/>
                          <a:uFillTx/>
                          <a:latin typeface="+mn-lt"/>
                          <a:ea typeface="+mn-ea"/>
                          <a:cs typeface="+mn-cs"/>
                        </a:rPr>
                        <a:t>variety of items in the snack mix </a:t>
                      </a:r>
                      <a:r>
                        <a:rPr kumimoji="0" lang="en-US" sz="700" b="0" i="0" u="none" strike="noStrike" kern="1200" cap="none" spc="0" normalizeH="0" baseline="0" noProof="0" dirty="0">
                          <a:ln>
                            <a:noFill/>
                          </a:ln>
                          <a:solidFill>
                            <a:schemeClr val="tx1"/>
                          </a:solidFill>
                          <a:effectLst/>
                          <a:uLnTx/>
                          <a:uFillTx/>
                          <a:latin typeface="+mn-lt"/>
                          <a:ea typeface="+mn-ea"/>
                          <a:cs typeface="+mn-cs"/>
                        </a:rPr>
                        <a:t>as well as the delicious flavor!”</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2702984"/>
                  </a:ext>
                </a:extLst>
              </a:tr>
              <a:tr h="13936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mn-lt"/>
                          <a:ea typeface="+mn-ea"/>
                          <a:cs typeface="+mn-cs"/>
                        </a:rPr>
                        <a:t>“The </a:t>
                      </a:r>
                      <a:r>
                        <a:rPr kumimoji="0" lang="en-US" sz="700" b="1" i="0" u="none" strike="noStrike" kern="1200" cap="none" spc="0" normalizeH="0" baseline="0" noProof="0" dirty="0">
                          <a:ln>
                            <a:noFill/>
                          </a:ln>
                          <a:solidFill>
                            <a:schemeClr val="accent1"/>
                          </a:solidFill>
                          <a:effectLst/>
                          <a:uLnTx/>
                          <a:uFillTx/>
                          <a:latin typeface="+mn-lt"/>
                          <a:ea typeface="+mn-ea"/>
                          <a:cs typeface="+mn-cs"/>
                        </a:rPr>
                        <a:t>combination of different salty snacks </a:t>
                      </a:r>
                      <a:r>
                        <a:rPr kumimoji="0" lang="en-US" sz="700" b="0" i="0" u="none" strike="noStrike" kern="1200" cap="none" spc="0" normalizeH="0" baseline="0" noProof="0" dirty="0">
                          <a:ln>
                            <a:noFill/>
                          </a:ln>
                          <a:solidFill>
                            <a:schemeClr val="tx1"/>
                          </a:solidFill>
                          <a:effectLst/>
                          <a:uLnTx/>
                          <a:uFillTx/>
                          <a:latin typeface="+mn-lt"/>
                          <a:ea typeface="+mn-ea"/>
                          <a:cs typeface="+mn-cs"/>
                        </a:rPr>
                        <a:t>is delicious.”</a:t>
                      </a:r>
                      <a:endParaRPr kumimoji="0" lang="en-US" sz="700" b="0" i="0" u="none" strike="noStrike" kern="1200" cap="none" spc="0" normalizeH="0" baseline="0" noProof="0" dirty="0">
                        <a:ln>
                          <a:noFill/>
                        </a:ln>
                        <a:solidFill>
                          <a:schemeClr val="tx1"/>
                        </a:solidFill>
                        <a:effectLst/>
                        <a:uLnTx/>
                        <a:uFillTx/>
                        <a:latin typeface="Century Gothic" panose="020F0302020204030204"/>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14091619"/>
                  </a:ext>
                </a:extLst>
              </a:tr>
              <a:tr h="13936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mn-lt"/>
                          <a:ea typeface="+mn-ea"/>
                          <a:cs typeface="+mn-cs"/>
                        </a:rPr>
                        <a:t>“The flavor and </a:t>
                      </a:r>
                      <a:r>
                        <a:rPr kumimoji="0" lang="en-US" sz="700" b="1" i="0" u="none" strike="noStrike" kern="1200" cap="none" spc="0" normalizeH="0" baseline="0" noProof="0" dirty="0">
                          <a:ln>
                            <a:noFill/>
                          </a:ln>
                          <a:solidFill>
                            <a:schemeClr val="accent3"/>
                          </a:solidFill>
                          <a:effectLst/>
                          <a:uLnTx/>
                          <a:uFillTx/>
                          <a:latin typeface="+mn-lt"/>
                          <a:ea typeface="+mn-ea"/>
                          <a:cs typeface="+mn-cs"/>
                        </a:rPr>
                        <a:t>variety of chips</a:t>
                      </a:r>
                      <a:r>
                        <a:rPr kumimoji="0" lang="en-US" sz="700" b="0" i="0" u="none" strike="noStrike" kern="1200" cap="none" spc="0" normalizeH="0" baseline="0" noProof="0" dirty="0">
                          <a:ln>
                            <a:noFill/>
                          </a:ln>
                          <a:solidFill>
                            <a:schemeClr val="tx1"/>
                          </a:solidFill>
                          <a:effectLst/>
                          <a:uLnTx/>
                          <a:uFillTx/>
                          <a:latin typeface="+mn-lt"/>
                          <a:ea typeface="+mn-ea"/>
                          <a:cs typeface="+mn-cs"/>
                        </a:rPr>
                        <a:t>."</a:t>
                      </a:r>
                      <a:endParaRPr kumimoji="0" lang="en-US" sz="700" b="0" i="0" u="none" strike="noStrike" kern="1200" cap="none" spc="0" normalizeH="0" baseline="0" noProof="0" dirty="0">
                        <a:ln>
                          <a:noFill/>
                        </a:ln>
                        <a:solidFill>
                          <a:schemeClr val="tx1"/>
                        </a:solidFill>
                        <a:effectLst/>
                        <a:uLnTx/>
                        <a:uFillTx/>
                        <a:latin typeface="Century Gothic" panose="020F0302020204030204"/>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37714198"/>
                  </a:ext>
                </a:extLst>
              </a:tr>
              <a:tr h="17849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mn-lt"/>
                          <a:ea typeface="+mn-ea"/>
                          <a:cs typeface="+mn-cs"/>
                        </a:rPr>
                        <a:t>“The </a:t>
                      </a:r>
                      <a:r>
                        <a:rPr kumimoji="0" lang="en-US" sz="700" b="1" i="0" u="none" strike="noStrike" kern="1200" cap="none" spc="0" normalizeH="0" baseline="0" noProof="0" dirty="0">
                          <a:ln>
                            <a:noFill/>
                          </a:ln>
                          <a:solidFill>
                            <a:srgbClr val="FFC000"/>
                          </a:solidFill>
                          <a:effectLst/>
                          <a:uLnTx/>
                          <a:uFillTx/>
                          <a:latin typeface="+mn-lt"/>
                          <a:ea typeface="+mn-ea"/>
                          <a:cs typeface="+mn-cs"/>
                        </a:rPr>
                        <a:t>rye chips are delicious</a:t>
                      </a:r>
                      <a:r>
                        <a:rPr kumimoji="0" lang="en-US" sz="700" b="0" i="0" u="none" strike="noStrike" kern="1200" cap="none" spc="0" normalizeH="0" baseline="0" noProof="0" dirty="0">
                          <a:ln>
                            <a:noFill/>
                          </a:ln>
                          <a:solidFill>
                            <a:schemeClr val="tx1"/>
                          </a:solidFill>
                          <a:effectLst/>
                          <a:uLnTx/>
                          <a:uFillTx/>
                          <a:latin typeface="+mn-lt"/>
                          <a:ea typeface="+mn-ea"/>
                          <a:cs typeface="+mn-cs"/>
                        </a:rPr>
                        <a:t>.</a:t>
                      </a:r>
                      <a:endParaRPr kumimoji="0" lang="en-US" sz="700" b="0" i="0" u="none" strike="noStrike" kern="1200" cap="none" spc="0" normalizeH="0" baseline="0" noProof="0" dirty="0">
                        <a:ln>
                          <a:noFill/>
                        </a:ln>
                        <a:solidFill>
                          <a:schemeClr val="tx1"/>
                        </a:solidFill>
                        <a:effectLst/>
                        <a:uLnTx/>
                        <a:uFillTx/>
                        <a:latin typeface="Century Gothic" panose="020F0302020204030204"/>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61887235"/>
                  </a:ext>
                </a:extLst>
              </a:tr>
              <a:tr h="13936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Century Gothic" panose="020F0302020204030204"/>
                          <a:ea typeface="+mn-ea"/>
                          <a:cs typeface="+mn-cs"/>
                        </a:rPr>
                        <a:t>“</a:t>
                      </a:r>
                      <a:r>
                        <a:rPr kumimoji="0" lang="en-US" sz="700" b="0" i="0" u="none" strike="noStrike" kern="1200" cap="none" spc="0" normalizeH="0" baseline="0" noProof="0" dirty="0">
                          <a:ln>
                            <a:noFill/>
                          </a:ln>
                          <a:solidFill>
                            <a:schemeClr val="tx1"/>
                          </a:solidFill>
                          <a:effectLst/>
                          <a:uLnTx/>
                          <a:uFillTx/>
                          <a:latin typeface="+mn-lt"/>
                          <a:ea typeface="+mn-ea"/>
                          <a:cs typeface="+mn-cs"/>
                        </a:rPr>
                        <a:t>I like the </a:t>
                      </a:r>
                      <a:r>
                        <a:rPr kumimoji="0" lang="en-US" sz="700" b="1" i="0" u="none" strike="noStrike" kern="1200" cap="none" spc="0" normalizeH="0" baseline="0" noProof="0" dirty="0">
                          <a:ln>
                            <a:noFill/>
                          </a:ln>
                          <a:solidFill>
                            <a:schemeClr val="accent1"/>
                          </a:solidFill>
                          <a:effectLst/>
                          <a:uLnTx/>
                          <a:uFillTx/>
                          <a:latin typeface="+mn-lt"/>
                          <a:ea typeface="+mn-ea"/>
                          <a:cs typeface="+mn-cs"/>
                        </a:rPr>
                        <a:t>little rye chips the best</a:t>
                      </a:r>
                      <a:r>
                        <a:rPr kumimoji="0" lang="en-US" sz="700" b="0" i="0" u="none" strike="noStrike" kern="1200" cap="none" spc="0" normalizeH="0" baseline="0" noProof="0" dirty="0">
                          <a:ln>
                            <a:noFill/>
                          </a:ln>
                          <a:solidFill>
                            <a:schemeClr val="tx1"/>
                          </a:solidFill>
                          <a:effectLst/>
                          <a:uLnTx/>
                          <a:uFillTx/>
                          <a:latin typeface="+mn-lt"/>
                          <a:ea typeface="+mn-ea"/>
                          <a:cs typeface="+mn-cs"/>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7866319"/>
                  </a:ext>
                </a:extLst>
              </a:tr>
              <a:tr h="13936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mn-lt"/>
                          <a:ea typeface="+mn-ea"/>
                          <a:cs typeface="+mn-cs"/>
                        </a:rPr>
                        <a:t>“Specifically </a:t>
                      </a:r>
                      <a:r>
                        <a:rPr kumimoji="0" lang="en-US" sz="700" b="1" i="0" u="none" strike="noStrike" kern="1200" cap="none" spc="0" normalizeH="0" baseline="0" noProof="0" dirty="0">
                          <a:ln>
                            <a:noFill/>
                          </a:ln>
                          <a:solidFill>
                            <a:schemeClr val="accent3"/>
                          </a:solidFill>
                          <a:effectLst/>
                          <a:uLnTx/>
                          <a:uFillTx/>
                          <a:latin typeface="+mn-lt"/>
                          <a:ea typeface="+mn-ea"/>
                          <a:cs typeface="+mn-cs"/>
                        </a:rPr>
                        <a:t>like the rye chips</a:t>
                      </a:r>
                      <a:r>
                        <a:rPr kumimoji="0" lang="en-US" sz="700" b="0" i="0" u="none" strike="noStrike" kern="1200" cap="none" spc="0" normalizeH="0" baseline="0" noProof="0" dirty="0">
                          <a:ln>
                            <a:noFill/>
                          </a:ln>
                          <a:solidFill>
                            <a:schemeClr val="tx1"/>
                          </a:solidFill>
                          <a:effectLst/>
                          <a:uLnTx/>
                          <a:uFillTx/>
                          <a:latin typeface="+mn-lt"/>
                          <a:ea typeface="+mn-ea"/>
                          <a:cs typeface="+mn-cs"/>
                        </a:rPr>
                        <a:t>.  Wish there were more in the mix.”</a:t>
                      </a:r>
                      <a:endParaRPr kumimoji="0" lang="en-US" sz="700" b="0" i="0" u="none" strike="noStrike" kern="1200" cap="none" spc="0" normalizeH="0" baseline="0" noProof="0" dirty="0">
                        <a:ln>
                          <a:noFill/>
                        </a:ln>
                        <a:solidFill>
                          <a:schemeClr val="tx1"/>
                        </a:solidFill>
                        <a:effectLst/>
                        <a:uLnTx/>
                        <a:uFillTx/>
                        <a:latin typeface="Century Gothic" panose="020F0302020204030204"/>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94716043"/>
                  </a:ext>
                </a:extLst>
              </a:tr>
            </a:tbl>
          </a:graphicData>
        </a:graphic>
      </p:graphicFrame>
      <p:grpSp>
        <p:nvGrpSpPr>
          <p:cNvPr id="12" name="Group 11">
            <a:extLst>
              <a:ext uri="{FF2B5EF4-FFF2-40B4-BE49-F238E27FC236}">
                <a16:creationId xmlns:a16="http://schemas.microsoft.com/office/drawing/2014/main" id="{D99DFA65-E24D-139C-3B7D-2AEF0B1AC31C}"/>
              </a:ext>
            </a:extLst>
          </p:cNvPr>
          <p:cNvGrpSpPr/>
          <p:nvPr/>
        </p:nvGrpSpPr>
        <p:grpSpPr>
          <a:xfrm>
            <a:off x="233035" y="2728065"/>
            <a:ext cx="1659506" cy="1715270"/>
            <a:chOff x="230475" y="2911452"/>
            <a:chExt cx="1659506" cy="1715270"/>
          </a:xfrm>
        </p:grpSpPr>
        <p:grpSp>
          <p:nvGrpSpPr>
            <p:cNvPr id="56" name="Group 55">
              <a:extLst>
                <a:ext uri="{FF2B5EF4-FFF2-40B4-BE49-F238E27FC236}">
                  <a16:creationId xmlns:a16="http://schemas.microsoft.com/office/drawing/2014/main" id="{3F6A0BC1-A953-8239-C8A7-1D5BDE270FF7}"/>
                </a:ext>
              </a:extLst>
            </p:cNvPr>
            <p:cNvGrpSpPr/>
            <p:nvPr/>
          </p:nvGrpSpPr>
          <p:grpSpPr>
            <a:xfrm>
              <a:off x="230475" y="2911452"/>
              <a:ext cx="1659504" cy="465120"/>
              <a:chOff x="303006" y="2762521"/>
              <a:chExt cx="1659504" cy="465120"/>
            </a:xfrm>
          </p:grpSpPr>
          <p:sp>
            <p:nvSpPr>
              <p:cNvPr id="57" name="Rounded Rectangle 56">
                <a:extLst>
                  <a:ext uri="{FF2B5EF4-FFF2-40B4-BE49-F238E27FC236}">
                    <a16:creationId xmlns:a16="http://schemas.microsoft.com/office/drawing/2014/main" id="{76FB4DBF-1BD1-3EED-BD46-E3B4734582D4}"/>
                  </a:ext>
                </a:extLst>
              </p:cNvPr>
              <p:cNvSpPr/>
              <p:nvPr/>
            </p:nvSpPr>
            <p:spPr>
              <a:xfrm>
                <a:off x="409028" y="2762521"/>
                <a:ext cx="1553482" cy="465120"/>
              </a:xfrm>
              <a:prstGeom prst="roundRect">
                <a:avLst/>
              </a:prstGeom>
              <a:solidFill>
                <a:schemeClr val="bg1"/>
              </a:solidFill>
              <a:ln>
                <a:solidFill>
                  <a:schemeClr val="tx1">
                    <a:lumMod val="10000"/>
                    <a:lumOff val="90000"/>
                  </a:schemeClr>
                </a:solidFill>
              </a:ln>
              <a:effectLst>
                <a:outerShdw blurRad="152400" sx="105000" sy="105000" algn="ctr" rotWithShape="0">
                  <a:schemeClr val="tx1">
                    <a:lumMod val="10000"/>
                    <a:lumOff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303030"/>
                    </a:solidFill>
                    <a:effectLst/>
                    <a:uLnTx/>
                    <a:uFillTx/>
                    <a:ea typeface="+mn-ea"/>
                    <a:cs typeface="+mn-cs"/>
                  </a:rPr>
                  <a:t>Flavor/Seasoning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accent4">
                        <a:lumMod val="75000"/>
                      </a:schemeClr>
                    </a:solidFill>
                    <a:effectLst/>
                    <a:uLnTx/>
                    <a:uFillTx/>
                    <a:ea typeface="Helvetica Neue Light" charset="0"/>
                    <a:cs typeface="Helvetica Neue Light" charset="0"/>
                  </a:rPr>
                  <a:t>42% </a:t>
                </a:r>
                <a:r>
                  <a:rPr kumimoji="0" lang="en-US" sz="800" b="1" i="0" u="none" strike="noStrike" kern="1200" cap="none" spc="0" normalizeH="0" baseline="0" noProof="0" dirty="0">
                    <a:ln>
                      <a:noFill/>
                    </a:ln>
                    <a:solidFill>
                      <a:schemeClr val="tx1"/>
                    </a:solidFill>
                    <a:effectLst/>
                    <a:uLnTx/>
                    <a:uFillTx/>
                    <a:ea typeface="Helvetica Neue Light" charset="0"/>
                    <a:cs typeface="Helvetica Neue Light" charset="0"/>
                  </a:rPr>
                  <a:t>|</a:t>
                </a:r>
                <a:r>
                  <a:rPr kumimoji="0" lang="en-US" sz="800" b="1" i="0" u="none" strike="noStrike" kern="1200" cap="none" spc="0" normalizeH="0" baseline="0" noProof="0" dirty="0">
                    <a:ln>
                      <a:noFill/>
                    </a:ln>
                    <a:solidFill>
                      <a:srgbClr val="8100A9"/>
                    </a:solidFill>
                    <a:effectLst/>
                    <a:uLnTx/>
                    <a:uFillTx/>
                    <a:ea typeface="Helvetica Neue Light" charset="0"/>
                    <a:cs typeface="Helvetica Neue Light" charset="0"/>
                  </a:rPr>
                  <a:t> </a:t>
                </a:r>
                <a:r>
                  <a:rPr kumimoji="0" lang="en-US" sz="800" b="1" i="0" u="none" strike="noStrike" kern="1200" cap="none" spc="0" normalizeH="0" baseline="0" noProof="0" dirty="0">
                    <a:ln>
                      <a:noFill/>
                    </a:ln>
                    <a:solidFill>
                      <a:schemeClr val="accent1"/>
                    </a:solidFill>
                    <a:effectLst/>
                    <a:uLnTx/>
                    <a:uFillTx/>
                    <a:ea typeface="Helvetica Neue Light" charset="0"/>
                    <a:cs typeface="Helvetica Neue Light" charset="0"/>
                  </a:rPr>
                  <a:t>47% </a:t>
                </a:r>
                <a:r>
                  <a:rPr kumimoji="0" lang="en-US" sz="800" b="1" i="0" u="none" strike="noStrike" kern="1200" cap="none" spc="0" normalizeH="0" baseline="0" noProof="0" dirty="0">
                    <a:ln>
                      <a:noFill/>
                    </a:ln>
                    <a:solidFill>
                      <a:schemeClr val="tx1"/>
                    </a:solidFill>
                    <a:effectLst/>
                    <a:uLnTx/>
                    <a:uFillTx/>
                    <a:ea typeface="Helvetica Neue Light" charset="0"/>
                    <a:cs typeface="Helvetica Neue Light" charset="0"/>
                  </a:rPr>
                  <a:t>|</a:t>
                </a:r>
                <a:r>
                  <a:rPr kumimoji="0" lang="en-US" sz="800" b="1" i="0" u="none" strike="noStrike" kern="1200" cap="none" spc="0" normalizeH="0" baseline="0" noProof="0" dirty="0">
                    <a:ln>
                      <a:noFill/>
                    </a:ln>
                    <a:solidFill>
                      <a:srgbClr val="8100A9"/>
                    </a:solidFill>
                    <a:effectLst/>
                    <a:uLnTx/>
                    <a:uFillTx/>
                    <a:ea typeface="Helvetica Neue Light" charset="0"/>
                    <a:cs typeface="Helvetica Neue Light" charset="0"/>
                  </a:rPr>
                  <a:t> </a:t>
                </a:r>
                <a:r>
                  <a:rPr kumimoji="0" lang="en-US" sz="800" b="1" i="0" u="none" strike="noStrike" kern="1200" cap="none" spc="0" normalizeH="0" baseline="0" noProof="0" dirty="0">
                    <a:ln>
                      <a:noFill/>
                    </a:ln>
                    <a:solidFill>
                      <a:schemeClr val="accent3"/>
                    </a:solidFill>
                    <a:effectLst/>
                    <a:uLnTx/>
                    <a:uFillTx/>
                    <a:ea typeface="Helvetica Neue Light" charset="0"/>
                    <a:cs typeface="Helvetica Neue Light" charset="0"/>
                  </a:rPr>
                  <a:t>31%</a:t>
                </a:r>
              </a:p>
            </p:txBody>
          </p:sp>
          <p:sp>
            <p:nvSpPr>
              <p:cNvPr id="58" name="Oval 57">
                <a:extLst>
                  <a:ext uri="{FF2B5EF4-FFF2-40B4-BE49-F238E27FC236}">
                    <a16:creationId xmlns:a16="http://schemas.microsoft.com/office/drawing/2014/main" id="{CA83F663-0ABE-3100-5509-EFB057D6ACED}"/>
                  </a:ext>
                </a:extLst>
              </p:cNvPr>
              <p:cNvSpPr/>
              <p:nvPr/>
            </p:nvSpPr>
            <p:spPr>
              <a:xfrm>
                <a:off x="303006" y="2889060"/>
                <a:ext cx="212042" cy="21204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ea typeface="+mn-ea"/>
                    <a:cs typeface="+mn-cs"/>
                  </a:rPr>
                  <a:t>1</a:t>
                </a:r>
                <a:endParaRPr kumimoji="0" lang="en-US" sz="1800" b="1" i="0" u="none" strike="noStrike" kern="1200" cap="none" spc="0" normalizeH="0" baseline="0" noProof="0" dirty="0">
                  <a:ln>
                    <a:noFill/>
                  </a:ln>
                  <a:solidFill>
                    <a:srgbClr val="FFFFFF"/>
                  </a:solidFill>
                  <a:effectLst/>
                  <a:uLnTx/>
                  <a:uFillTx/>
                  <a:ea typeface="+mn-ea"/>
                  <a:cs typeface="+mn-cs"/>
                </a:endParaRPr>
              </a:p>
            </p:txBody>
          </p:sp>
        </p:grpSp>
        <p:grpSp>
          <p:nvGrpSpPr>
            <p:cNvPr id="59" name="Group 58">
              <a:extLst>
                <a:ext uri="{FF2B5EF4-FFF2-40B4-BE49-F238E27FC236}">
                  <a16:creationId xmlns:a16="http://schemas.microsoft.com/office/drawing/2014/main" id="{CB4F3BC9-19E6-3BD7-99F0-7574F3B25EA0}"/>
                </a:ext>
              </a:extLst>
            </p:cNvPr>
            <p:cNvGrpSpPr/>
            <p:nvPr/>
          </p:nvGrpSpPr>
          <p:grpSpPr>
            <a:xfrm>
              <a:off x="230475" y="3536222"/>
              <a:ext cx="1659504" cy="465120"/>
              <a:chOff x="303006" y="3387291"/>
              <a:chExt cx="1659504" cy="465120"/>
            </a:xfrm>
          </p:grpSpPr>
          <p:sp>
            <p:nvSpPr>
              <p:cNvPr id="60" name="Rounded Rectangle 59">
                <a:extLst>
                  <a:ext uri="{FF2B5EF4-FFF2-40B4-BE49-F238E27FC236}">
                    <a16:creationId xmlns:a16="http://schemas.microsoft.com/office/drawing/2014/main" id="{4DA8D3ED-CAD2-A3B6-9DAB-E39D097D92B1}"/>
                  </a:ext>
                </a:extLst>
              </p:cNvPr>
              <p:cNvSpPr/>
              <p:nvPr/>
            </p:nvSpPr>
            <p:spPr>
              <a:xfrm>
                <a:off x="409027" y="3387291"/>
                <a:ext cx="1553483" cy="465120"/>
              </a:xfrm>
              <a:prstGeom prst="roundRect">
                <a:avLst/>
              </a:prstGeom>
              <a:solidFill>
                <a:schemeClr val="bg1"/>
              </a:solidFill>
              <a:ln>
                <a:solidFill>
                  <a:schemeClr val="tx1">
                    <a:lumMod val="10000"/>
                    <a:lumOff val="90000"/>
                  </a:schemeClr>
                </a:solidFill>
              </a:ln>
              <a:effectLst>
                <a:outerShdw blurRad="152400" sx="105000" sy="105000" algn="ctr" rotWithShape="0">
                  <a:schemeClr val="tx1">
                    <a:lumMod val="10000"/>
                    <a:lumOff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45720" rtlCol="0" anchor="ctr"/>
              <a:lstStyle/>
              <a:p>
                <a:pPr marR="0" defTabSz="914400" eaLnBrk="1" fontAlgn="auto" latinLnBrk="0" hangingPunct="1">
                  <a:lnSpc>
                    <a:spcPct val="100000"/>
                  </a:lnSpc>
                  <a:spcBef>
                    <a:spcPts val="0"/>
                  </a:spcBef>
                  <a:spcAft>
                    <a:spcPts val="0"/>
                  </a:spcAft>
                  <a:buClrTx/>
                  <a:buSzTx/>
                </a:pPr>
                <a:r>
                  <a:rPr lang="en-US" sz="800" b="1" dirty="0">
                    <a:solidFill>
                      <a:srgbClr val="303030"/>
                    </a:solidFill>
                  </a:rPr>
                  <a:t>Combination/Variety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accent4">
                        <a:lumMod val="75000"/>
                      </a:schemeClr>
                    </a:solidFill>
                    <a:ea typeface="Helvetica Neue Light" charset="0"/>
                    <a:cs typeface="Helvetica Neue Light" charset="0"/>
                  </a:rPr>
                  <a:t>28</a:t>
                </a:r>
                <a:r>
                  <a:rPr kumimoji="0" lang="en-US" sz="800" b="1" i="0" u="none" strike="noStrike" kern="1200" cap="none" spc="0" normalizeH="0" baseline="0" noProof="0" dirty="0">
                    <a:ln>
                      <a:noFill/>
                    </a:ln>
                    <a:solidFill>
                      <a:schemeClr val="accent4">
                        <a:lumMod val="75000"/>
                      </a:schemeClr>
                    </a:solidFill>
                    <a:effectLst/>
                    <a:uLnTx/>
                    <a:uFillTx/>
                    <a:ea typeface="Helvetica Neue Light" charset="0"/>
                    <a:cs typeface="Helvetica Neue Light" charset="0"/>
                  </a:rPr>
                  <a:t>% </a:t>
                </a:r>
                <a:r>
                  <a:rPr kumimoji="0" lang="en-US" sz="800" b="1" i="0" u="none" strike="noStrike" kern="1200" cap="none" spc="0" normalizeH="0" baseline="0" noProof="0" dirty="0">
                    <a:ln>
                      <a:noFill/>
                    </a:ln>
                    <a:solidFill>
                      <a:schemeClr val="tx1"/>
                    </a:solidFill>
                    <a:effectLst/>
                    <a:uLnTx/>
                    <a:uFillTx/>
                    <a:ea typeface="Helvetica Neue Light" charset="0"/>
                    <a:cs typeface="Helvetica Neue Light" charset="0"/>
                  </a:rPr>
                  <a:t>|</a:t>
                </a:r>
                <a:r>
                  <a:rPr kumimoji="0" lang="en-US" sz="800" b="1" i="0" u="none" strike="noStrike" kern="1200" cap="none" spc="0" normalizeH="0" baseline="0" noProof="0" dirty="0">
                    <a:ln>
                      <a:noFill/>
                    </a:ln>
                    <a:solidFill>
                      <a:srgbClr val="8100A9"/>
                    </a:solidFill>
                    <a:effectLst/>
                    <a:uLnTx/>
                    <a:uFillTx/>
                    <a:ea typeface="Helvetica Neue Light" charset="0"/>
                    <a:cs typeface="Helvetica Neue Light" charset="0"/>
                  </a:rPr>
                  <a:t> </a:t>
                </a:r>
                <a:r>
                  <a:rPr kumimoji="0" lang="en-US" sz="800" b="1" i="0" u="none" strike="noStrike" kern="1200" cap="none" spc="0" normalizeH="0" baseline="0" noProof="0" dirty="0">
                    <a:ln>
                      <a:noFill/>
                    </a:ln>
                    <a:solidFill>
                      <a:schemeClr val="accent1"/>
                    </a:solidFill>
                    <a:effectLst/>
                    <a:uLnTx/>
                    <a:uFillTx/>
                    <a:ea typeface="Helvetica Neue Light" charset="0"/>
                    <a:cs typeface="Helvetica Neue Light" charset="0"/>
                  </a:rPr>
                  <a:t>21% </a:t>
                </a:r>
                <a:r>
                  <a:rPr kumimoji="0" lang="en-US" sz="800" b="1" i="0" u="none" strike="noStrike" kern="1200" cap="none" spc="0" normalizeH="0" baseline="0" noProof="0" dirty="0">
                    <a:ln>
                      <a:noFill/>
                    </a:ln>
                    <a:solidFill>
                      <a:schemeClr val="tx1"/>
                    </a:solidFill>
                    <a:effectLst/>
                    <a:uLnTx/>
                    <a:uFillTx/>
                    <a:ea typeface="Helvetica Neue Light" charset="0"/>
                    <a:cs typeface="Helvetica Neue Light" charset="0"/>
                  </a:rPr>
                  <a:t>|</a:t>
                </a:r>
                <a:r>
                  <a:rPr kumimoji="0" lang="en-US" sz="800" b="1" i="0" u="none" strike="noStrike" kern="1200" cap="none" spc="0" normalizeH="0" baseline="0" noProof="0" dirty="0">
                    <a:ln>
                      <a:noFill/>
                    </a:ln>
                    <a:solidFill>
                      <a:srgbClr val="8100A9"/>
                    </a:solidFill>
                    <a:effectLst/>
                    <a:uLnTx/>
                    <a:uFillTx/>
                    <a:ea typeface="Helvetica Neue Light" charset="0"/>
                    <a:cs typeface="Helvetica Neue Light" charset="0"/>
                  </a:rPr>
                  <a:t> </a:t>
                </a:r>
                <a:r>
                  <a:rPr lang="en-US" sz="800" b="1" dirty="0">
                    <a:solidFill>
                      <a:schemeClr val="accent3"/>
                    </a:solidFill>
                    <a:ea typeface="Helvetica Neue Light" charset="0"/>
                    <a:cs typeface="Helvetica Neue Light" charset="0"/>
                  </a:rPr>
                  <a:t>28</a:t>
                </a:r>
                <a:r>
                  <a:rPr kumimoji="0" lang="en-US" sz="800" b="1" i="0" u="none" strike="noStrike" kern="1200" cap="none" spc="0" normalizeH="0" baseline="0" noProof="0" dirty="0">
                    <a:ln>
                      <a:noFill/>
                    </a:ln>
                    <a:solidFill>
                      <a:schemeClr val="accent3"/>
                    </a:solidFill>
                    <a:effectLst/>
                    <a:uLnTx/>
                    <a:uFillTx/>
                    <a:ea typeface="Helvetica Neue Light" charset="0"/>
                    <a:cs typeface="Helvetica Neue Light" charset="0"/>
                  </a:rPr>
                  <a:t>%</a:t>
                </a:r>
              </a:p>
            </p:txBody>
          </p:sp>
          <p:sp>
            <p:nvSpPr>
              <p:cNvPr id="61" name="Oval 60">
                <a:extLst>
                  <a:ext uri="{FF2B5EF4-FFF2-40B4-BE49-F238E27FC236}">
                    <a16:creationId xmlns:a16="http://schemas.microsoft.com/office/drawing/2014/main" id="{7951A9E4-3F9E-4699-7F5F-F4566CB683B6}"/>
                  </a:ext>
                </a:extLst>
              </p:cNvPr>
              <p:cNvSpPr/>
              <p:nvPr/>
            </p:nvSpPr>
            <p:spPr>
              <a:xfrm>
                <a:off x="303006" y="3513830"/>
                <a:ext cx="212042" cy="21204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ea typeface="+mn-ea"/>
                    <a:cs typeface="+mn-cs"/>
                  </a:rPr>
                  <a:t>2</a:t>
                </a:r>
                <a:endParaRPr kumimoji="0" lang="en-US" sz="1800" b="1" i="0" u="none" strike="noStrike" kern="1200" cap="none" spc="0" normalizeH="0" baseline="0" noProof="0" dirty="0">
                  <a:ln>
                    <a:noFill/>
                  </a:ln>
                  <a:solidFill>
                    <a:srgbClr val="FFFFFF"/>
                  </a:solidFill>
                  <a:effectLst/>
                  <a:uLnTx/>
                  <a:uFillTx/>
                  <a:ea typeface="+mn-ea"/>
                  <a:cs typeface="+mn-cs"/>
                </a:endParaRPr>
              </a:p>
            </p:txBody>
          </p:sp>
        </p:grpSp>
        <p:grpSp>
          <p:nvGrpSpPr>
            <p:cNvPr id="62" name="Group 61">
              <a:extLst>
                <a:ext uri="{FF2B5EF4-FFF2-40B4-BE49-F238E27FC236}">
                  <a16:creationId xmlns:a16="http://schemas.microsoft.com/office/drawing/2014/main" id="{C2E9F520-A12E-8443-2353-2F9B57372984}"/>
                </a:ext>
              </a:extLst>
            </p:cNvPr>
            <p:cNvGrpSpPr/>
            <p:nvPr/>
          </p:nvGrpSpPr>
          <p:grpSpPr>
            <a:xfrm>
              <a:off x="230475" y="4160992"/>
              <a:ext cx="1659506" cy="465730"/>
              <a:chOff x="-1764483" y="1919636"/>
              <a:chExt cx="1659506" cy="465730"/>
            </a:xfrm>
          </p:grpSpPr>
          <p:sp>
            <p:nvSpPr>
              <p:cNvPr id="63" name="Rounded Rectangle 62">
                <a:extLst>
                  <a:ext uri="{FF2B5EF4-FFF2-40B4-BE49-F238E27FC236}">
                    <a16:creationId xmlns:a16="http://schemas.microsoft.com/office/drawing/2014/main" id="{4562F293-5688-9360-7BF1-58BCDDE0C4D4}"/>
                  </a:ext>
                </a:extLst>
              </p:cNvPr>
              <p:cNvSpPr/>
              <p:nvPr/>
            </p:nvSpPr>
            <p:spPr>
              <a:xfrm>
                <a:off x="-1658461" y="1919636"/>
                <a:ext cx="1553484" cy="465730"/>
              </a:xfrm>
              <a:prstGeom prst="roundRect">
                <a:avLst/>
              </a:prstGeom>
              <a:solidFill>
                <a:schemeClr val="bg1"/>
              </a:solidFill>
              <a:ln>
                <a:solidFill>
                  <a:schemeClr val="tx1">
                    <a:lumMod val="10000"/>
                    <a:lumOff val="90000"/>
                  </a:schemeClr>
                </a:solidFill>
              </a:ln>
              <a:effectLst>
                <a:outerShdw blurRad="152400" sx="105000" sy="105000" algn="ctr" rotWithShape="0">
                  <a:schemeClr val="tx1">
                    <a:lumMod val="10000"/>
                    <a:lumOff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303030"/>
                    </a:solidFill>
                    <a:effectLst/>
                    <a:uLnTx/>
                    <a:uFillTx/>
                    <a:ea typeface="Helvetica Neue Light" charset="0"/>
                    <a:cs typeface="Helvetica Neue Light" charset="0"/>
                  </a:rPr>
                  <a:t>Rye Chips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accent4">
                        <a:lumMod val="75000"/>
                      </a:schemeClr>
                    </a:solidFill>
                    <a:effectLst/>
                    <a:uLnTx/>
                    <a:uFillTx/>
                    <a:ea typeface="Helvetica Neue Light" charset="0"/>
                    <a:cs typeface="Helvetica Neue Light" charset="0"/>
                  </a:rPr>
                  <a:t>26% </a:t>
                </a:r>
                <a:r>
                  <a:rPr kumimoji="0" lang="en-US" sz="800" b="1" i="0" u="none" strike="noStrike" kern="1200" cap="none" spc="0" normalizeH="0" baseline="0" noProof="0" dirty="0">
                    <a:ln>
                      <a:noFill/>
                    </a:ln>
                    <a:solidFill>
                      <a:schemeClr val="tx1"/>
                    </a:solidFill>
                    <a:effectLst/>
                    <a:uLnTx/>
                    <a:uFillTx/>
                    <a:ea typeface="Helvetica Neue Light" charset="0"/>
                    <a:cs typeface="Helvetica Neue Light" charset="0"/>
                  </a:rPr>
                  <a:t>|</a:t>
                </a:r>
                <a:r>
                  <a:rPr kumimoji="0" lang="en-US" sz="800" b="1" i="0" u="none" strike="noStrike" kern="1200" cap="none" spc="0" normalizeH="0" baseline="0" noProof="0" dirty="0">
                    <a:ln>
                      <a:noFill/>
                    </a:ln>
                    <a:solidFill>
                      <a:srgbClr val="8100A9"/>
                    </a:solidFill>
                    <a:effectLst/>
                    <a:uLnTx/>
                    <a:uFillTx/>
                    <a:ea typeface="Helvetica Neue Light" charset="0"/>
                    <a:cs typeface="Helvetica Neue Light" charset="0"/>
                  </a:rPr>
                  <a:t> </a:t>
                </a:r>
                <a:r>
                  <a:rPr kumimoji="0" lang="en-US" sz="800" b="1" i="0" u="none" strike="noStrike" kern="1200" cap="none" spc="0" normalizeH="0" baseline="0" noProof="0" dirty="0">
                    <a:ln>
                      <a:noFill/>
                    </a:ln>
                    <a:solidFill>
                      <a:schemeClr val="accent1"/>
                    </a:solidFill>
                    <a:effectLst/>
                    <a:uLnTx/>
                    <a:uFillTx/>
                    <a:ea typeface="Helvetica Neue Light" charset="0"/>
                    <a:cs typeface="Helvetica Neue Light" charset="0"/>
                  </a:rPr>
                  <a:t>25% </a:t>
                </a:r>
                <a:r>
                  <a:rPr kumimoji="0" lang="en-US" sz="800" b="1" i="0" u="none" strike="noStrike" kern="1200" cap="none" spc="0" normalizeH="0" baseline="0" noProof="0" dirty="0">
                    <a:ln>
                      <a:noFill/>
                    </a:ln>
                    <a:solidFill>
                      <a:schemeClr val="tx1"/>
                    </a:solidFill>
                    <a:effectLst/>
                    <a:uLnTx/>
                    <a:uFillTx/>
                    <a:ea typeface="Helvetica Neue Light" charset="0"/>
                    <a:cs typeface="Helvetica Neue Light" charset="0"/>
                  </a:rPr>
                  <a:t>|</a:t>
                </a:r>
                <a:r>
                  <a:rPr kumimoji="0" lang="en-US" sz="800" b="1" i="0" u="none" strike="noStrike" kern="1200" cap="none" spc="0" normalizeH="0" baseline="0" noProof="0" dirty="0">
                    <a:ln>
                      <a:noFill/>
                    </a:ln>
                    <a:solidFill>
                      <a:srgbClr val="8100A9"/>
                    </a:solidFill>
                    <a:effectLst/>
                    <a:uLnTx/>
                    <a:uFillTx/>
                    <a:ea typeface="Helvetica Neue Light" charset="0"/>
                    <a:cs typeface="Helvetica Neue Light" charset="0"/>
                  </a:rPr>
                  <a:t> </a:t>
                </a:r>
                <a:r>
                  <a:rPr lang="en-US" sz="800" b="1" dirty="0">
                    <a:solidFill>
                      <a:schemeClr val="accent3"/>
                    </a:solidFill>
                    <a:ea typeface="Helvetica Neue Light" charset="0"/>
                    <a:cs typeface="Helvetica Neue Light" charset="0"/>
                  </a:rPr>
                  <a:t>23</a:t>
                </a:r>
                <a:r>
                  <a:rPr kumimoji="0" lang="en-US" sz="800" b="1" i="0" u="none" strike="noStrike" kern="1200" cap="none" spc="0" normalizeH="0" baseline="0" noProof="0" dirty="0">
                    <a:ln>
                      <a:noFill/>
                    </a:ln>
                    <a:solidFill>
                      <a:schemeClr val="accent3"/>
                    </a:solidFill>
                    <a:effectLst/>
                    <a:uLnTx/>
                    <a:uFillTx/>
                    <a:ea typeface="Helvetica Neue Light" charset="0"/>
                    <a:cs typeface="Helvetica Neue Light" charset="0"/>
                  </a:rPr>
                  <a:t>%</a:t>
                </a:r>
              </a:p>
            </p:txBody>
          </p:sp>
          <p:sp>
            <p:nvSpPr>
              <p:cNvPr id="64" name="Oval 63">
                <a:extLst>
                  <a:ext uri="{FF2B5EF4-FFF2-40B4-BE49-F238E27FC236}">
                    <a16:creationId xmlns:a16="http://schemas.microsoft.com/office/drawing/2014/main" id="{05A7D076-FEE1-8FEC-945F-D9E5A7EE021B}"/>
                  </a:ext>
                </a:extLst>
              </p:cNvPr>
              <p:cNvSpPr/>
              <p:nvPr/>
            </p:nvSpPr>
            <p:spPr>
              <a:xfrm>
                <a:off x="-1764483" y="2046480"/>
                <a:ext cx="212042" cy="21204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ea typeface="+mn-ea"/>
                    <a:cs typeface="+mn-cs"/>
                  </a:rPr>
                  <a:t>3</a:t>
                </a:r>
                <a:endParaRPr kumimoji="0" lang="en-US" sz="1800" b="1" i="0" u="none" strike="noStrike" kern="1200" cap="none" spc="0" normalizeH="0" baseline="0" noProof="0" dirty="0">
                  <a:ln>
                    <a:noFill/>
                  </a:ln>
                  <a:solidFill>
                    <a:srgbClr val="FFFFFF"/>
                  </a:solidFill>
                  <a:effectLst/>
                  <a:uLnTx/>
                  <a:uFillTx/>
                  <a:ea typeface="+mn-ea"/>
                  <a:cs typeface="+mn-cs"/>
                </a:endParaRPr>
              </a:p>
            </p:txBody>
          </p:sp>
        </p:grpSp>
      </p:grpSp>
      <p:graphicFrame>
        <p:nvGraphicFramePr>
          <p:cNvPr id="67" name="Table 66">
            <a:extLst>
              <a:ext uri="{FF2B5EF4-FFF2-40B4-BE49-F238E27FC236}">
                <a16:creationId xmlns:a16="http://schemas.microsoft.com/office/drawing/2014/main" id="{BAED5B8E-F5A3-BE2A-9C4F-2AA66E36B93B}"/>
              </a:ext>
            </a:extLst>
          </p:cNvPr>
          <p:cNvGraphicFramePr>
            <a:graphicFrameLocks noGrp="1"/>
          </p:cNvGraphicFramePr>
          <p:nvPr>
            <p:extLst>
              <p:ext uri="{D42A27DB-BD31-4B8C-83A1-F6EECF244321}">
                <p14:modId xmlns:p14="http://schemas.microsoft.com/office/powerpoint/2010/main" val="929184312"/>
              </p:ext>
            </p:extLst>
          </p:nvPr>
        </p:nvGraphicFramePr>
        <p:xfrm>
          <a:off x="6532313" y="2651308"/>
          <a:ext cx="2643817" cy="2170894"/>
        </p:xfrm>
        <a:graphic>
          <a:graphicData uri="http://schemas.openxmlformats.org/drawingml/2006/table">
            <a:tbl>
              <a:tblPr firstRow="1" bandRow="1">
                <a:tableStyleId>{5C22544A-7EE6-4342-B048-85BDC9FD1C3A}</a:tableStyleId>
              </a:tblPr>
              <a:tblGrid>
                <a:gridCol w="2643817">
                  <a:extLst>
                    <a:ext uri="{9D8B030D-6E8A-4147-A177-3AD203B41FA5}">
                      <a16:colId xmlns:a16="http://schemas.microsoft.com/office/drawing/2014/main" val="1359310849"/>
                    </a:ext>
                  </a:extLst>
                </a:gridCol>
              </a:tblGrid>
              <a:tr h="265894">
                <a:tc>
                  <a:txBody>
                    <a:bodyPr/>
                    <a:lstStyle/>
                    <a:p>
                      <a:r>
                        <a:rPr lang="en-US" sz="700" b="0" i="0" kern="1200" dirty="0">
                          <a:solidFill>
                            <a:schemeClr val="tx1"/>
                          </a:solidFill>
                          <a:latin typeface="+mn-lt"/>
                          <a:ea typeface="+mn-ea"/>
                          <a:cs typeface="+mn-cs"/>
                        </a:rPr>
                        <a:t>“There are </a:t>
                      </a:r>
                      <a:r>
                        <a:rPr lang="en-US" sz="700" b="1" i="0" kern="1200" dirty="0">
                          <a:solidFill>
                            <a:schemeClr val="accent4">
                              <a:lumMod val="75000"/>
                            </a:schemeClr>
                          </a:solidFill>
                          <a:latin typeface="+mn-lt"/>
                          <a:ea typeface="+mn-ea"/>
                          <a:cs typeface="+mn-cs"/>
                        </a:rPr>
                        <a:t>too many pretzels compared to the ratio of other items </a:t>
                      </a:r>
                      <a:r>
                        <a:rPr lang="en-US" sz="700" b="0" i="0" kern="1200" dirty="0">
                          <a:solidFill>
                            <a:schemeClr val="tx1"/>
                          </a:solidFill>
                          <a:latin typeface="+mn-lt"/>
                          <a:ea typeface="+mn-ea"/>
                          <a:cs typeface="+mn-cs"/>
                        </a:rPr>
                        <a:t>in the snack mix.”</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09634867"/>
                  </a:ext>
                </a:extLst>
              </a:tr>
              <a:tr h="17283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mn-lt"/>
                          <a:ea typeface="+mn-ea"/>
                          <a:cs typeface="+mn-cs"/>
                        </a:rPr>
                        <a:t>“</a:t>
                      </a:r>
                      <a:r>
                        <a:rPr kumimoji="0" lang="en-US" sz="700" b="1" i="0" u="none" strike="noStrike" kern="1200" cap="none" spc="0" normalizeH="0" baseline="0" noProof="0" dirty="0">
                          <a:ln>
                            <a:noFill/>
                          </a:ln>
                          <a:solidFill>
                            <a:schemeClr val="accent1"/>
                          </a:solidFill>
                          <a:effectLst/>
                          <a:uLnTx/>
                          <a:uFillTx/>
                          <a:latin typeface="+mn-lt"/>
                          <a:ea typeface="+mn-ea"/>
                          <a:cs typeface="+mn-cs"/>
                        </a:rPr>
                        <a:t>Ratio of pretzels </a:t>
                      </a:r>
                      <a:r>
                        <a:rPr kumimoji="0" lang="en-US" sz="700" b="0" i="0" u="none" strike="noStrike" kern="1200" cap="none" spc="0" normalizeH="0" baseline="0" noProof="0" dirty="0">
                          <a:ln>
                            <a:noFill/>
                          </a:ln>
                          <a:solidFill>
                            <a:schemeClr val="tx1"/>
                          </a:solidFill>
                          <a:effectLst/>
                          <a:uLnTx/>
                          <a:uFillTx/>
                          <a:latin typeface="+mn-lt"/>
                          <a:ea typeface="+mn-ea"/>
                          <a:cs typeface="+mn-cs"/>
                        </a:rPr>
                        <a:t>to other pieces is too high.”</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97304647"/>
                  </a:ext>
                </a:extLst>
              </a:tr>
              <a:tr h="26589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mn-lt"/>
                          <a:ea typeface="+mn-ea"/>
                          <a:cs typeface="+mn-cs"/>
                        </a:rPr>
                        <a:t>“</a:t>
                      </a:r>
                      <a:r>
                        <a:rPr kumimoji="0" lang="en-US" sz="700" b="1" i="0" u="none" strike="noStrike" kern="1200" cap="none" spc="0" normalizeH="0" baseline="0" noProof="0" dirty="0">
                          <a:ln>
                            <a:noFill/>
                          </a:ln>
                          <a:solidFill>
                            <a:schemeClr val="accent3"/>
                          </a:solidFill>
                          <a:effectLst/>
                          <a:uLnTx/>
                          <a:uFillTx/>
                          <a:latin typeface="+mn-lt"/>
                          <a:ea typeface="+mn-ea"/>
                          <a:cs typeface="+mn-cs"/>
                        </a:rPr>
                        <a:t>Disproportionate amount of rye chips </a:t>
                      </a:r>
                      <a:r>
                        <a:rPr kumimoji="0" lang="en-US" sz="700" b="0" i="0" u="none" strike="noStrike" kern="1200" cap="none" spc="0" normalizeH="0" baseline="0" noProof="0" dirty="0">
                          <a:ln>
                            <a:noFill/>
                          </a:ln>
                          <a:solidFill>
                            <a:schemeClr val="tx1"/>
                          </a:solidFill>
                          <a:effectLst/>
                          <a:uLnTx/>
                          <a:uFillTx/>
                          <a:latin typeface="+mn-lt"/>
                          <a:ea typeface="+mn-ea"/>
                          <a:cs typeface="+mn-cs"/>
                        </a:rPr>
                        <a:t>to pretzels.”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39790244"/>
                  </a:ext>
                </a:extLst>
              </a:tr>
              <a:tr h="17283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mn-lt"/>
                          <a:ea typeface="+mn-ea"/>
                          <a:cs typeface="+mn-cs"/>
                        </a:rPr>
                        <a:t>“A little </a:t>
                      </a:r>
                      <a:r>
                        <a:rPr kumimoji="0" lang="en-US" sz="700" b="1" i="0" u="none" strike="noStrike" kern="1200" cap="none" spc="0" normalizeH="0" baseline="0" noProof="0" dirty="0">
                          <a:ln>
                            <a:noFill/>
                          </a:ln>
                          <a:solidFill>
                            <a:schemeClr val="accent4">
                              <a:lumMod val="75000"/>
                            </a:schemeClr>
                          </a:solidFill>
                          <a:effectLst/>
                          <a:uLnTx/>
                          <a:uFillTx/>
                          <a:latin typeface="+mn-lt"/>
                          <a:ea typeface="+mn-ea"/>
                          <a:cs typeface="+mn-cs"/>
                        </a:rPr>
                        <a:t>too salty for my kids</a:t>
                      </a:r>
                      <a:r>
                        <a:rPr kumimoji="0" lang="en-US" sz="700" b="0" i="0" u="none" strike="noStrike" kern="1200" cap="none" spc="0" normalizeH="0" baseline="0" noProof="0" dirty="0">
                          <a:ln>
                            <a:noFill/>
                          </a:ln>
                          <a:solidFill>
                            <a:schemeClr val="tx1"/>
                          </a:solidFill>
                          <a:effectLst/>
                          <a:uLnTx/>
                          <a:uFillTx/>
                          <a:latin typeface="+mn-lt"/>
                          <a:ea typeface="+mn-ea"/>
                          <a:cs typeface="+mn-cs"/>
                        </a:rPr>
                        <a:t>.”</a:t>
                      </a:r>
                      <a:endParaRPr kumimoji="0" lang="en-US" sz="700" b="0" i="0" u="none" strike="noStrike" kern="1200" cap="none" spc="0" normalizeH="0" baseline="0" noProof="0" dirty="0">
                        <a:ln>
                          <a:noFill/>
                        </a:ln>
                        <a:solidFill>
                          <a:schemeClr val="tx1"/>
                        </a:solidFill>
                        <a:effectLst/>
                        <a:uLnTx/>
                        <a:uFillTx/>
                        <a:latin typeface="Century Gothic" panose="020F0302020204030204"/>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2702984"/>
                  </a:ext>
                </a:extLst>
              </a:tr>
              <a:tr h="17283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mn-lt"/>
                          <a:ea typeface="+mn-ea"/>
                          <a:cs typeface="+mn-cs"/>
                        </a:rPr>
                        <a:t>“A </a:t>
                      </a:r>
                      <a:r>
                        <a:rPr kumimoji="0" lang="en-US" sz="700" b="1" i="0" u="none" strike="noStrike" kern="1200" cap="none" spc="0" normalizeH="0" baseline="0" noProof="0" dirty="0">
                          <a:ln>
                            <a:noFill/>
                          </a:ln>
                          <a:solidFill>
                            <a:schemeClr val="accent1"/>
                          </a:solidFill>
                          <a:effectLst/>
                          <a:uLnTx/>
                          <a:uFillTx/>
                          <a:latin typeface="+mn-lt"/>
                          <a:ea typeface="+mn-ea"/>
                          <a:cs typeface="+mn-cs"/>
                        </a:rPr>
                        <a:t>little high in sodium</a:t>
                      </a:r>
                      <a:r>
                        <a:rPr kumimoji="0" lang="en-US" sz="700" b="0" i="0" u="none" strike="noStrike" kern="1200" cap="none" spc="0" normalizeH="0" baseline="0" noProof="0" dirty="0">
                          <a:ln>
                            <a:noFill/>
                          </a:ln>
                          <a:solidFill>
                            <a:schemeClr val="tx1"/>
                          </a:solidFill>
                          <a:effectLst/>
                          <a:uLnTx/>
                          <a:uFillTx/>
                          <a:latin typeface="+mn-lt"/>
                          <a:ea typeface="+mn-ea"/>
                          <a:cs typeface="+mn-cs"/>
                        </a:rPr>
                        <a:t>.”</a:t>
                      </a:r>
                      <a:endParaRPr kumimoji="0" lang="en-US" sz="700" b="0" i="0" u="none" strike="noStrike" kern="1200" cap="none" spc="0" normalizeH="0" baseline="0" noProof="0" dirty="0">
                        <a:ln>
                          <a:noFill/>
                        </a:ln>
                        <a:solidFill>
                          <a:schemeClr val="tx1"/>
                        </a:solidFill>
                        <a:effectLst/>
                        <a:uLnTx/>
                        <a:uFillTx/>
                        <a:latin typeface="Century Gothic" panose="020F0302020204030204"/>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14091619"/>
                  </a:ext>
                </a:extLst>
              </a:tr>
              <a:tr h="17283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mn-lt"/>
                          <a:ea typeface="+mn-ea"/>
                          <a:cs typeface="+mn-cs"/>
                        </a:rPr>
                        <a:t>“Slightly </a:t>
                      </a:r>
                      <a:r>
                        <a:rPr kumimoji="0" lang="en-US" sz="700" b="1" i="0" u="none" strike="noStrike" kern="1200" cap="none" spc="0" normalizeH="0" baseline="0" noProof="0" dirty="0">
                          <a:ln>
                            <a:noFill/>
                          </a:ln>
                          <a:solidFill>
                            <a:schemeClr val="accent3"/>
                          </a:solidFill>
                          <a:effectLst/>
                          <a:uLnTx/>
                          <a:uFillTx/>
                          <a:latin typeface="+mn-lt"/>
                          <a:ea typeface="+mn-ea"/>
                          <a:cs typeface="+mn-cs"/>
                        </a:rPr>
                        <a:t>too salty.</a:t>
                      </a:r>
                      <a:r>
                        <a:rPr kumimoji="0" lang="en-US" sz="700" b="0" i="0" u="none" strike="noStrike" kern="1200" cap="none" spc="0" normalizeH="0" baseline="0" noProof="0" dirty="0">
                          <a:ln>
                            <a:noFill/>
                          </a:ln>
                          <a:solidFill>
                            <a:schemeClr val="tx1"/>
                          </a:solidFill>
                          <a:effectLst/>
                          <a:uLnTx/>
                          <a:uFillTx/>
                          <a:latin typeface="+mn-lt"/>
                          <a:ea typeface="+mn-ea"/>
                          <a:cs typeface="+mn-cs"/>
                        </a:rPr>
                        <a:t>”</a:t>
                      </a:r>
                      <a:endParaRPr kumimoji="0" lang="en-US" sz="700" b="0" i="0" u="none" strike="noStrike" kern="1200" cap="none" spc="0" normalizeH="0" baseline="0" noProof="0" dirty="0">
                        <a:ln>
                          <a:noFill/>
                        </a:ln>
                        <a:solidFill>
                          <a:schemeClr val="tx1"/>
                        </a:solidFill>
                        <a:effectLst/>
                        <a:uLnTx/>
                        <a:uFillTx/>
                        <a:latin typeface="Century Gothic" panose="020F0302020204030204"/>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37714198"/>
                  </a:ext>
                </a:extLst>
              </a:tr>
              <a:tr h="26589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mn-lt"/>
                          <a:ea typeface="+mn-ea"/>
                          <a:cs typeface="+mn-cs"/>
                        </a:rPr>
                        <a:t>“There are </a:t>
                      </a:r>
                      <a:r>
                        <a:rPr kumimoji="0" lang="en-US" sz="700" b="1" i="0" u="none" strike="noStrike" kern="1200" cap="none" spc="0" normalizeH="0" baseline="0" noProof="0" dirty="0">
                          <a:ln>
                            <a:noFill/>
                          </a:ln>
                          <a:solidFill>
                            <a:schemeClr val="accent4">
                              <a:lumMod val="75000"/>
                            </a:schemeClr>
                          </a:solidFill>
                          <a:effectLst/>
                          <a:uLnTx/>
                          <a:uFillTx/>
                          <a:latin typeface="+mn-lt"/>
                          <a:ea typeface="+mn-ea"/>
                          <a:cs typeface="+mn-cs"/>
                        </a:rPr>
                        <a:t>too many pretzels </a:t>
                      </a:r>
                      <a:r>
                        <a:rPr kumimoji="0" lang="en-US" sz="700" b="0" i="0" u="none" strike="noStrike" kern="1200" cap="none" spc="0" normalizeH="0" baseline="0" noProof="0" dirty="0">
                          <a:ln>
                            <a:noFill/>
                          </a:ln>
                          <a:solidFill>
                            <a:schemeClr val="tx1"/>
                          </a:solidFill>
                          <a:effectLst/>
                          <a:uLnTx/>
                          <a:uFillTx/>
                          <a:latin typeface="+mn-lt"/>
                          <a:ea typeface="+mn-ea"/>
                          <a:cs typeface="+mn-cs"/>
                        </a:rPr>
                        <a:t>- I run out of the other pieces.”</a:t>
                      </a:r>
                      <a:endParaRPr kumimoji="0" lang="en-US" sz="700" b="0" i="0" u="none" strike="noStrike" kern="1200" cap="none" spc="0" normalizeH="0" baseline="0" noProof="0" dirty="0">
                        <a:ln>
                          <a:noFill/>
                        </a:ln>
                        <a:solidFill>
                          <a:schemeClr val="tx1"/>
                        </a:solidFill>
                        <a:effectLst/>
                        <a:uLnTx/>
                        <a:uFillTx/>
                        <a:latin typeface="Century Gothic" panose="020F0302020204030204"/>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07715687"/>
                  </a:ext>
                </a:extLst>
              </a:tr>
              <a:tr h="26589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mn-lt"/>
                          <a:ea typeface="+mn-ea"/>
                          <a:cs typeface="+mn-cs"/>
                        </a:rPr>
                        <a:t>“There are </a:t>
                      </a:r>
                      <a:r>
                        <a:rPr kumimoji="0" lang="en-US" sz="700" b="1" i="0" u="none" strike="noStrike" kern="1200" cap="none" spc="0" normalizeH="0" baseline="0" noProof="0" dirty="0" err="1">
                          <a:ln>
                            <a:noFill/>
                          </a:ln>
                          <a:solidFill>
                            <a:schemeClr val="accent1"/>
                          </a:solidFill>
                          <a:effectLst/>
                          <a:uLnTx/>
                          <a:uFillTx/>
                          <a:latin typeface="+mn-lt"/>
                          <a:ea typeface="+mn-ea"/>
                          <a:cs typeface="+mn-cs"/>
                        </a:rPr>
                        <a:t>waaaaay</a:t>
                      </a:r>
                      <a:r>
                        <a:rPr kumimoji="0" lang="en-US" sz="700" b="1" i="0" u="none" strike="noStrike" kern="1200" cap="none" spc="0" normalizeH="0" baseline="0" noProof="0" dirty="0">
                          <a:ln>
                            <a:noFill/>
                          </a:ln>
                          <a:solidFill>
                            <a:schemeClr val="accent1"/>
                          </a:solidFill>
                          <a:effectLst/>
                          <a:uLnTx/>
                          <a:uFillTx/>
                          <a:latin typeface="+mn-lt"/>
                          <a:ea typeface="+mn-ea"/>
                          <a:cs typeface="+mn-cs"/>
                        </a:rPr>
                        <a:t> too many pretzels</a:t>
                      </a:r>
                      <a:r>
                        <a:rPr kumimoji="0" lang="en-US" sz="700" b="0" i="0" u="none" strike="noStrike" kern="1200" cap="none" spc="0" normalizeH="0" baseline="0" noProof="0" dirty="0">
                          <a:ln>
                            <a:noFill/>
                          </a:ln>
                          <a:solidFill>
                            <a:schemeClr val="tx1"/>
                          </a:solidFill>
                          <a:effectLst/>
                          <a:uLnTx/>
                          <a:uFillTx/>
                          <a:latin typeface="+mn-lt"/>
                          <a:ea typeface="+mn-ea"/>
                          <a:cs typeface="+mn-cs"/>
                        </a:rPr>
                        <a:t>.  More breadsticks are preferred.”</a:t>
                      </a:r>
                      <a:endParaRPr kumimoji="0" lang="en-US" sz="700" b="0" i="0" u="none" strike="noStrike" kern="1200" cap="none" spc="0" normalizeH="0" baseline="0" noProof="0" dirty="0">
                        <a:ln>
                          <a:noFill/>
                        </a:ln>
                        <a:solidFill>
                          <a:schemeClr val="tx1"/>
                        </a:solidFill>
                        <a:effectLst/>
                        <a:uLnTx/>
                        <a:uFillTx/>
                        <a:latin typeface="Century Gothic" panose="020F0302020204030204"/>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02221084"/>
                  </a:ext>
                </a:extLst>
              </a:tr>
              <a:tr h="17283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mn-lt"/>
                          <a:ea typeface="+mn-ea"/>
                          <a:cs typeface="+mn-cs"/>
                        </a:rPr>
                        <a:t>“</a:t>
                      </a:r>
                      <a:r>
                        <a:rPr kumimoji="0" lang="en-US" sz="700" b="1" i="0" u="none" strike="noStrike" kern="1200" cap="none" spc="0" normalizeH="0" baseline="0" noProof="0" dirty="0">
                          <a:ln>
                            <a:noFill/>
                          </a:ln>
                          <a:solidFill>
                            <a:schemeClr val="accent3"/>
                          </a:solidFill>
                          <a:effectLst/>
                          <a:uLnTx/>
                          <a:uFillTx/>
                          <a:latin typeface="+mn-lt"/>
                          <a:ea typeface="+mn-ea"/>
                          <a:cs typeface="+mn-cs"/>
                        </a:rPr>
                        <a:t>Too many pretzel sticks</a:t>
                      </a:r>
                      <a:r>
                        <a:rPr kumimoji="0" lang="en-US" sz="700" b="0" i="0" u="none" strike="noStrike" kern="1200" cap="none" spc="0" normalizeH="0" baseline="0" noProof="0" dirty="0">
                          <a:ln>
                            <a:noFill/>
                          </a:ln>
                          <a:solidFill>
                            <a:schemeClr val="tx1"/>
                          </a:solidFill>
                          <a:effectLst/>
                          <a:uLnTx/>
                          <a:uFillTx/>
                          <a:latin typeface="+mn-lt"/>
                          <a:ea typeface="+mn-ea"/>
                          <a:cs typeface="+mn-cs"/>
                        </a:rPr>
                        <a:t>.”</a:t>
                      </a:r>
                      <a:endParaRPr kumimoji="0" lang="en-US" sz="700" b="0" i="0" u="none" strike="noStrike" kern="1200" cap="none" spc="0" normalizeH="0" baseline="0" noProof="0" dirty="0">
                        <a:ln>
                          <a:noFill/>
                        </a:ln>
                        <a:solidFill>
                          <a:schemeClr val="tx1"/>
                        </a:solidFill>
                        <a:effectLst/>
                        <a:uLnTx/>
                        <a:uFillTx/>
                        <a:latin typeface="Century Gothic" panose="020F0302020204030204"/>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07144948"/>
                  </a:ext>
                </a:extLst>
              </a:tr>
            </a:tbl>
          </a:graphicData>
        </a:graphic>
      </p:graphicFrame>
      <p:grpSp>
        <p:nvGrpSpPr>
          <p:cNvPr id="8" name="Group 7">
            <a:extLst>
              <a:ext uri="{FF2B5EF4-FFF2-40B4-BE49-F238E27FC236}">
                <a16:creationId xmlns:a16="http://schemas.microsoft.com/office/drawing/2014/main" id="{C791530B-73F7-4B05-D44A-E6F893371A1A}"/>
              </a:ext>
            </a:extLst>
          </p:cNvPr>
          <p:cNvGrpSpPr/>
          <p:nvPr/>
        </p:nvGrpSpPr>
        <p:grpSpPr>
          <a:xfrm>
            <a:off x="4836737" y="2704823"/>
            <a:ext cx="1659506" cy="1715270"/>
            <a:chOff x="5197239" y="2911452"/>
            <a:chExt cx="1659506" cy="1715270"/>
          </a:xfrm>
        </p:grpSpPr>
        <p:grpSp>
          <p:nvGrpSpPr>
            <p:cNvPr id="68" name="Group 67">
              <a:extLst>
                <a:ext uri="{FF2B5EF4-FFF2-40B4-BE49-F238E27FC236}">
                  <a16:creationId xmlns:a16="http://schemas.microsoft.com/office/drawing/2014/main" id="{DCB6FDB6-3D07-8597-7123-EDA32A07B9D5}"/>
                </a:ext>
              </a:extLst>
            </p:cNvPr>
            <p:cNvGrpSpPr/>
            <p:nvPr/>
          </p:nvGrpSpPr>
          <p:grpSpPr>
            <a:xfrm>
              <a:off x="5197239" y="2911452"/>
              <a:ext cx="1659504" cy="465120"/>
              <a:chOff x="303006" y="2762521"/>
              <a:chExt cx="1659504" cy="465120"/>
            </a:xfrm>
          </p:grpSpPr>
          <p:sp>
            <p:nvSpPr>
              <p:cNvPr id="69" name="Rounded Rectangle 68">
                <a:extLst>
                  <a:ext uri="{FF2B5EF4-FFF2-40B4-BE49-F238E27FC236}">
                    <a16:creationId xmlns:a16="http://schemas.microsoft.com/office/drawing/2014/main" id="{49C246F4-14EA-60D2-2118-8DC873BF088A}"/>
                  </a:ext>
                </a:extLst>
              </p:cNvPr>
              <p:cNvSpPr/>
              <p:nvPr/>
            </p:nvSpPr>
            <p:spPr>
              <a:xfrm>
                <a:off x="409028" y="2762521"/>
                <a:ext cx="1553482" cy="465120"/>
              </a:xfrm>
              <a:prstGeom prst="roundRect">
                <a:avLst/>
              </a:prstGeom>
              <a:solidFill>
                <a:schemeClr val="bg1"/>
              </a:solidFill>
              <a:ln>
                <a:solidFill>
                  <a:schemeClr val="tx1">
                    <a:lumMod val="10000"/>
                    <a:lumOff val="90000"/>
                  </a:schemeClr>
                </a:solidFill>
              </a:ln>
              <a:effectLst>
                <a:outerShdw blurRad="152400" sx="105000" sy="105000" algn="ctr" rotWithShape="0">
                  <a:schemeClr val="tx1">
                    <a:lumMod val="10000"/>
                    <a:lumOff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303030"/>
                    </a:solidFill>
                    <a:effectLst/>
                    <a:uLnTx/>
                    <a:uFillTx/>
                    <a:ea typeface="+mn-ea"/>
                    <a:cs typeface="+mn-cs"/>
                  </a:rPr>
                  <a:t>Ratio of Pieces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accent4">
                        <a:lumMod val="75000"/>
                      </a:schemeClr>
                    </a:solidFill>
                    <a:effectLst/>
                    <a:uLnTx/>
                    <a:uFillTx/>
                    <a:ea typeface="Helvetica Neue Light" charset="0"/>
                    <a:cs typeface="Helvetica Neue Light" charset="0"/>
                  </a:rPr>
                  <a:t>30% </a:t>
                </a:r>
                <a:r>
                  <a:rPr kumimoji="0" lang="en-US" sz="800" b="1" i="0" u="none" strike="noStrike" kern="1200" cap="none" spc="0" normalizeH="0" baseline="0" noProof="0" dirty="0">
                    <a:ln>
                      <a:noFill/>
                    </a:ln>
                    <a:solidFill>
                      <a:schemeClr val="tx1"/>
                    </a:solidFill>
                    <a:effectLst/>
                    <a:uLnTx/>
                    <a:uFillTx/>
                    <a:ea typeface="Helvetica Neue Light" charset="0"/>
                    <a:cs typeface="Helvetica Neue Light" charset="0"/>
                  </a:rPr>
                  <a:t>|</a:t>
                </a:r>
                <a:r>
                  <a:rPr kumimoji="0" lang="en-US" sz="800" b="1" i="0" u="none" strike="noStrike" kern="1200" cap="none" spc="0" normalizeH="0" baseline="0" noProof="0" dirty="0">
                    <a:ln>
                      <a:noFill/>
                    </a:ln>
                    <a:solidFill>
                      <a:srgbClr val="8100A9"/>
                    </a:solidFill>
                    <a:effectLst/>
                    <a:uLnTx/>
                    <a:uFillTx/>
                    <a:ea typeface="Helvetica Neue Light" charset="0"/>
                    <a:cs typeface="Helvetica Neue Light" charset="0"/>
                  </a:rPr>
                  <a:t> </a:t>
                </a:r>
                <a:r>
                  <a:rPr kumimoji="0" lang="en-US" sz="800" b="1" i="0" u="none" strike="noStrike" kern="1200" cap="none" spc="0" normalizeH="0" baseline="0" noProof="0" dirty="0">
                    <a:ln>
                      <a:noFill/>
                    </a:ln>
                    <a:solidFill>
                      <a:schemeClr val="accent1"/>
                    </a:solidFill>
                    <a:effectLst/>
                    <a:uLnTx/>
                    <a:uFillTx/>
                    <a:ea typeface="Helvetica Neue Light" charset="0"/>
                    <a:cs typeface="Helvetica Neue Light" charset="0"/>
                  </a:rPr>
                  <a:t>20% </a:t>
                </a:r>
                <a:r>
                  <a:rPr kumimoji="0" lang="en-US" sz="800" b="1" i="0" u="none" strike="noStrike" kern="1200" cap="none" spc="0" normalizeH="0" baseline="0" noProof="0" dirty="0">
                    <a:ln>
                      <a:noFill/>
                    </a:ln>
                    <a:solidFill>
                      <a:schemeClr val="tx1"/>
                    </a:solidFill>
                    <a:effectLst/>
                    <a:uLnTx/>
                    <a:uFillTx/>
                    <a:ea typeface="Helvetica Neue Light" charset="0"/>
                    <a:cs typeface="Helvetica Neue Light" charset="0"/>
                  </a:rPr>
                  <a:t>|</a:t>
                </a:r>
                <a:r>
                  <a:rPr kumimoji="0" lang="en-US" sz="800" b="1" i="0" u="none" strike="noStrike" kern="1200" cap="none" spc="0" normalizeH="0" baseline="0" noProof="0" dirty="0">
                    <a:ln>
                      <a:noFill/>
                    </a:ln>
                    <a:solidFill>
                      <a:srgbClr val="8100A9"/>
                    </a:solidFill>
                    <a:effectLst/>
                    <a:uLnTx/>
                    <a:uFillTx/>
                    <a:ea typeface="Helvetica Neue Light" charset="0"/>
                    <a:cs typeface="Helvetica Neue Light" charset="0"/>
                  </a:rPr>
                  <a:t> </a:t>
                </a:r>
                <a:r>
                  <a:rPr lang="en-US" sz="800" b="1" dirty="0">
                    <a:solidFill>
                      <a:schemeClr val="accent3"/>
                    </a:solidFill>
                    <a:ea typeface="Helvetica Neue Light" charset="0"/>
                    <a:cs typeface="Helvetica Neue Light" charset="0"/>
                  </a:rPr>
                  <a:t>20</a:t>
                </a:r>
                <a:r>
                  <a:rPr kumimoji="0" lang="en-US" sz="800" b="1" i="0" u="none" strike="noStrike" kern="1200" cap="none" spc="0" normalizeH="0" baseline="0" noProof="0" dirty="0">
                    <a:ln>
                      <a:noFill/>
                    </a:ln>
                    <a:solidFill>
                      <a:schemeClr val="accent3"/>
                    </a:solidFill>
                    <a:effectLst/>
                    <a:uLnTx/>
                    <a:uFillTx/>
                    <a:ea typeface="Helvetica Neue Light" charset="0"/>
                    <a:cs typeface="Helvetica Neue Light" charset="0"/>
                  </a:rPr>
                  <a:t>%</a:t>
                </a:r>
              </a:p>
            </p:txBody>
          </p:sp>
          <p:sp>
            <p:nvSpPr>
              <p:cNvPr id="70" name="Oval 69">
                <a:extLst>
                  <a:ext uri="{FF2B5EF4-FFF2-40B4-BE49-F238E27FC236}">
                    <a16:creationId xmlns:a16="http://schemas.microsoft.com/office/drawing/2014/main" id="{4B71AFC9-F4F4-2A65-6401-F654A368071A}"/>
                  </a:ext>
                </a:extLst>
              </p:cNvPr>
              <p:cNvSpPr/>
              <p:nvPr/>
            </p:nvSpPr>
            <p:spPr>
              <a:xfrm>
                <a:off x="303006" y="2889060"/>
                <a:ext cx="212042" cy="21204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ea typeface="+mn-ea"/>
                    <a:cs typeface="+mn-cs"/>
                  </a:rPr>
                  <a:t>1</a:t>
                </a:r>
                <a:endParaRPr kumimoji="0" lang="en-US" sz="1800" b="1" i="0" u="none" strike="noStrike" kern="1200" cap="none" spc="0" normalizeH="0" baseline="0" noProof="0" dirty="0">
                  <a:ln>
                    <a:noFill/>
                  </a:ln>
                  <a:solidFill>
                    <a:srgbClr val="FFFFFF"/>
                  </a:solidFill>
                  <a:effectLst/>
                  <a:uLnTx/>
                  <a:uFillTx/>
                  <a:ea typeface="+mn-ea"/>
                  <a:cs typeface="+mn-cs"/>
                </a:endParaRPr>
              </a:p>
            </p:txBody>
          </p:sp>
        </p:grpSp>
        <p:grpSp>
          <p:nvGrpSpPr>
            <p:cNvPr id="71" name="Group 70">
              <a:extLst>
                <a:ext uri="{FF2B5EF4-FFF2-40B4-BE49-F238E27FC236}">
                  <a16:creationId xmlns:a16="http://schemas.microsoft.com/office/drawing/2014/main" id="{C9FB4F97-BE79-9DD9-646D-0004BE4B9898}"/>
                </a:ext>
              </a:extLst>
            </p:cNvPr>
            <p:cNvGrpSpPr/>
            <p:nvPr/>
          </p:nvGrpSpPr>
          <p:grpSpPr>
            <a:xfrm>
              <a:off x="5197239" y="3536222"/>
              <a:ext cx="1659504" cy="465120"/>
              <a:chOff x="303006" y="3387291"/>
              <a:chExt cx="1659504" cy="465120"/>
            </a:xfrm>
          </p:grpSpPr>
          <p:sp>
            <p:nvSpPr>
              <p:cNvPr id="72" name="Rounded Rectangle 71">
                <a:extLst>
                  <a:ext uri="{FF2B5EF4-FFF2-40B4-BE49-F238E27FC236}">
                    <a16:creationId xmlns:a16="http://schemas.microsoft.com/office/drawing/2014/main" id="{AA851317-1BD0-F500-2C84-DB7DA0250EA3}"/>
                  </a:ext>
                </a:extLst>
              </p:cNvPr>
              <p:cNvSpPr/>
              <p:nvPr/>
            </p:nvSpPr>
            <p:spPr>
              <a:xfrm>
                <a:off x="409027" y="3387291"/>
                <a:ext cx="1553483" cy="465120"/>
              </a:xfrm>
              <a:prstGeom prst="roundRect">
                <a:avLst/>
              </a:prstGeom>
              <a:solidFill>
                <a:schemeClr val="bg1"/>
              </a:solidFill>
              <a:ln>
                <a:solidFill>
                  <a:schemeClr val="tx1">
                    <a:lumMod val="10000"/>
                    <a:lumOff val="90000"/>
                  </a:schemeClr>
                </a:solidFill>
              </a:ln>
              <a:effectLst>
                <a:outerShdw blurRad="152400" sx="105000" sy="105000" algn="ctr" rotWithShape="0">
                  <a:schemeClr val="tx1">
                    <a:lumMod val="10000"/>
                    <a:lumOff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303030"/>
                    </a:solidFill>
                    <a:effectLst/>
                    <a:uLnTx/>
                    <a:uFillTx/>
                    <a:ea typeface="+mn-ea"/>
                    <a:cs typeface="+mn-cs"/>
                  </a:rPr>
                  <a:t>Too Salty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accent4">
                        <a:lumMod val="75000"/>
                      </a:schemeClr>
                    </a:solidFill>
                    <a:ea typeface="Helvetica Neue Light" charset="0"/>
                    <a:cs typeface="Helvetica Neue Light" charset="0"/>
                  </a:rPr>
                  <a:t>9</a:t>
                </a:r>
                <a:r>
                  <a:rPr kumimoji="0" lang="en-US" sz="800" b="1" i="0" u="none" strike="noStrike" kern="1200" cap="none" spc="0" normalizeH="0" baseline="0" noProof="0" dirty="0">
                    <a:ln>
                      <a:noFill/>
                    </a:ln>
                    <a:solidFill>
                      <a:schemeClr val="accent4">
                        <a:lumMod val="75000"/>
                      </a:schemeClr>
                    </a:solidFill>
                    <a:effectLst/>
                    <a:uLnTx/>
                    <a:uFillTx/>
                    <a:ea typeface="Helvetica Neue Light" charset="0"/>
                    <a:cs typeface="Helvetica Neue Light" charset="0"/>
                  </a:rPr>
                  <a:t>% </a:t>
                </a:r>
                <a:r>
                  <a:rPr kumimoji="0" lang="en-US" sz="800" b="1" i="0" u="none" strike="noStrike" kern="1200" cap="none" spc="0" normalizeH="0" baseline="0" noProof="0" dirty="0">
                    <a:ln>
                      <a:noFill/>
                    </a:ln>
                    <a:solidFill>
                      <a:schemeClr val="tx1"/>
                    </a:solidFill>
                    <a:effectLst/>
                    <a:uLnTx/>
                    <a:uFillTx/>
                    <a:ea typeface="Helvetica Neue Light" charset="0"/>
                    <a:cs typeface="Helvetica Neue Light" charset="0"/>
                  </a:rPr>
                  <a:t>|</a:t>
                </a:r>
                <a:r>
                  <a:rPr kumimoji="0" lang="en-US" sz="800" b="1" i="0" u="none" strike="noStrike" kern="1200" cap="none" spc="0" normalizeH="0" baseline="0" noProof="0" dirty="0">
                    <a:ln>
                      <a:noFill/>
                    </a:ln>
                    <a:solidFill>
                      <a:srgbClr val="8100A9"/>
                    </a:solidFill>
                    <a:effectLst/>
                    <a:uLnTx/>
                    <a:uFillTx/>
                    <a:ea typeface="Helvetica Neue Light" charset="0"/>
                    <a:cs typeface="Helvetica Neue Light" charset="0"/>
                  </a:rPr>
                  <a:t> </a:t>
                </a:r>
                <a:r>
                  <a:rPr lang="en-US" sz="800" b="1" dirty="0">
                    <a:solidFill>
                      <a:schemeClr val="accent1"/>
                    </a:solidFill>
                    <a:ea typeface="Helvetica Neue Light" charset="0"/>
                    <a:cs typeface="Helvetica Neue Light" charset="0"/>
                  </a:rPr>
                  <a:t>6</a:t>
                </a:r>
                <a:r>
                  <a:rPr kumimoji="0" lang="en-US" sz="800" b="1" i="0" u="none" strike="noStrike" kern="1200" cap="none" spc="0" normalizeH="0" baseline="0" noProof="0" dirty="0">
                    <a:ln>
                      <a:noFill/>
                    </a:ln>
                    <a:solidFill>
                      <a:schemeClr val="accent1"/>
                    </a:solidFill>
                    <a:effectLst/>
                    <a:uLnTx/>
                    <a:uFillTx/>
                    <a:ea typeface="Helvetica Neue Light" charset="0"/>
                    <a:cs typeface="Helvetica Neue Light" charset="0"/>
                  </a:rPr>
                  <a:t>% </a:t>
                </a:r>
                <a:r>
                  <a:rPr kumimoji="0" lang="en-US" sz="800" b="1" i="0" u="none" strike="noStrike" kern="1200" cap="none" spc="0" normalizeH="0" baseline="0" noProof="0" dirty="0">
                    <a:ln>
                      <a:noFill/>
                    </a:ln>
                    <a:solidFill>
                      <a:schemeClr val="tx1"/>
                    </a:solidFill>
                    <a:effectLst/>
                    <a:uLnTx/>
                    <a:uFillTx/>
                    <a:ea typeface="Helvetica Neue Light" charset="0"/>
                    <a:cs typeface="Helvetica Neue Light" charset="0"/>
                  </a:rPr>
                  <a:t>|</a:t>
                </a:r>
                <a:r>
                  <a:rPr kumimoji="0" lang="en-US" sz="800" b="1" i="0" u="none" strike="noStrike" kern="1200" cap="none" spc="0" normalizeH="0" baseline="0" noProof="0" dirty="0">
                    <a:ln>
                      <a:noFill/>
                    </a:ln>
                    <a:solidFill>
                      <a:srgbClr val="8100A9"/>
                    </a:solidFill>
                    <a:effectLst/>
                    <a:uLnTx/>
                    <a:uFillTx/>
                    <a:ea typeface="Helvetica Neue Light" charset="0"/>
                    <a:cs typeface="Helvetica Neue Light" charset="0"/>
                  </a:rPr>
                  <a:t> </a:t>
                </a:r>
                <a:r>
                  <a:rPr lang="en-US" sz="800" b="1" dirty="0">
                    <a:solidFill>
                      <a:schemeClr val="accent3"/>
                    </a:solidFill>
                    <a:ea typeface="Helvetica Neue Light" charset="0"/>
                    <a:cs typeface="Helvetica Neue Light" charset="0"/>
                  </a:rPr>
                  <a:t>6</a:t>
                </a:r>
                <a:r>
                  <a:rPr kumimoji="0" lang="en-US" sz="800" b="1" i="0" u="none" strike="noStrike" kern="1200" cap="none" spc="0" normalizeH="0" baseline="0" noProof="0" dirty="0">
                    <a:ln>
                      <a:noFill/>
                    </a:ln>
                    <a:solidFill>
                      <a:schemeClr val="accent3"/>
                    </a:solidFill>
                    <a:effectLst/>
                    <a:uLnTx/>
                    <a:uFillTx/>
                    <a:ea typeface="Helvetica Neue Light" charset="0"/>
                    <a:cs typeface="Helvetica Neue Light" charset="0"/>
                  </a:rPr>
                  <a:t>%</a:t>
                </a:r>
              </a:p>
            </p:txBody>
          </p:sp>
          <p:sp>
            <p:nvSpPr>
              <p:cNvPr id="73" name="Oval 72">
                <a:extLst>
                  <a:ext uri="{FF2B5EF4-FFF2-40B4-BE49-F238E27FC236}">
                    <a16:creationId xmlns:a16="http://schemas.microsoft.com/office/drawing/2014/main" id="{2339A05C-7270-FD6E-B0AD-DB6653952D1A}"/>
                  </a:ext>
                </a:extLst>
              </p:cNvPr>
              <p:cNvSpPr/>
              <p:nvPr/>
            </p:nvSpPr>
            <p:spPr>
              <a:xfrm>
                <a:off x="303006" y="3513830"/>
                <a:ext cx="212042" cy="21204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ea typeface="+mn-ea"/>
                    <a:cs typeface="+mn-cs"/>
                  </a:rPr>
                  <a:t>2</a:t>
                </a:r>
                <a:endParaRPr kumimoji="0" lang="en-US" sz="1800" b="1" i="0" u="none" strike="noStrike" kern="1200" cap="none" spc="0" normalizeH="0" baseline="0" noProof="0" dirty="0">
                  <a:ln>
                    <a:noFill/>
                  </a:ln>
                  <a:solidFill>
                    <a:srgbClr val="FFFFFF"/>
                  </a:solidFill>
                  <a:effectLst/>
                  <a:uLnTx/>
                  <a:uFillTx/>
                  <a:ea typeface="+mn-ea"/>
                  <a:cs typeface="+mn-cs"/>
                </a:endParaRPr>
              </a:p>
            </p:txBody>
          </p:sp>
        </p:grpSp>
        <p:grpSp>
          <p:nvGrpSpPr>
            <p:cNvPr id="74" name="Group 73">
              <a:extLst>
                <a:ext uri="{FF2B5EF4-FFF2-40B4-BE49-F238E27FC236}">
                  <a16:creationId xmlns:a16="http://schemas.microsoft.com/office/drawing/2014/main" id="{CF5B4E50-D14E-1A6B-233D-863B813FFE9B}"/>
                </a:ext>
              </a:extLst>
            </p:cNvPr>
            <p:cNvGrpSpPr/>
            <p:nvPr/>
          </p:nvGrpSpPr>
          <p:grpSpPr>
            <a:xfrm>
              <a:off x="5197239" y="4160992"/>
              <a:ext cx="1659506" cy="465730"/>
              <a:chOff x="-1764483" y="1919636"/>
              <a:chExt cx="1659506" cy="465730"/>
            </a:xfrm>
          </p:grpSpPr>
          <p:sp>
            <p:nvSpPr>
              <p:cNvPr id="75" name="Rounded Rectangle 74">
                <a:extLst>
                  <a:ext uri="{FF2B5EF4-FFF2-40B4-BE49-F238E27FC236}">
                    <a16:creationId xmlns:a16="http://schemas.microsoft.com/office/drawing/2014/main" id="{D74D774B-C71F-FFBA-68BC-45B7DAFCAE14}"/>
                  </a:ext>
                </a:extLst>
              </p:cNvPr>
              <p:cNvSpPr/>
              <p:nvPr/>
            </p:nvSpPr>
            <p:spPr>
              <a:xfrm>
                <a:off x="-1658461" y="1919636"/>
                <a:ext cx="1553484" cy="465730"/>
              </a:xfrm>
              <a:prstGeom prst="roundRect">
                <a:avLst/>
              </a:prstGeom>
              <a:solidFill>
                <a:schemeClr val="bg1"/>
              </a:solidFill>
              <a:ln>
                <a:solidFill>
                  <a:schemeClr val="tx1">
                    <a:lumMod val="10000"/>
                    <a:lumOff val="90000"/>
                  </a:schemeClr>
                </a:solidFill>
              </a:ln>
              <a:effectLst>
                <a:outerShdw blurRad="152400" sx="105000" sy="105000" algn="ctr" rotWithShape="0">
                  <a:schemeClr val="tx1">
                    <a:lumMod val="10000"/>
                    <a:lumOff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303030"/>
                    </a:solidFill>
                    <a:effectLst/>
                    <a:uLnTx/>
                    <a:uFillTx/>
                    <a:ea typeface="Helvetica Neue Light" charset="0"/>
                    <a:cs typeface="Helvetica Neue Light" charset="0"/>
                  </a:rPr>
                  <a:t>Pretzels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accent4">
                        <a:lumMod val="75000"/>
                      </a:schemeClr>
                    </a:solidFill>
                    <a:ea typeface="Helvetica Neue Light" charset="0"/>
                    <a:cs typeface="Helvetica Neue Light" charset="0"/>
                  </a:rPr>
                  <a:t>6</a:t>
                </a:r>
                <a:r>
                  <a:rPr kumimoji="0" lang="en-US" sz="800" b="1" i="0" u="none" strike="noStrike" kern="1200" cap="none" spc="0" normalizeH="0" baseline="0" noProof="0" dirty="0">
                    <a:ln>
                      <a:noFill/>
                    </a:ln>
                    <a:solidFill>
                      <a:schemeClr val="accent4">
                        <a:lumMod val="75000"/>
                      </a:schemeClr>
                    </a:solidFill>
                    <a:effectLst/>
                    <a:uLnTx/>
                    <a:uFillTx/>
                    <a:ea typeface="Helvetica Neue Light" charset="0"/>
                    <a:cs typeface="Helvetica Neue Light" charset="0"/>
                  </a:rPr>
                  <a:t>% </a:t>
                </a:r>
                <a:r>
                  <a:rPr kumimoji="0" lang="en-US" sz="800" b="1" i="0" u="none" strike="noStrike" kern="1200" cap="none" spc="0" normalizeH="0" baseline="0" noProof="0" dirty="0">
                    <a:ln>
                      <a:noFill/>
                    </a:ln>
                    <a:solidFill>
                      <a:schemeClr val="tx1"/>
                    </a:solidFill>
                    <a:effectLst/>
                    <a:uLnTx/>
                    <a:uFillTx/>
                    <a:ea typeface="Helvetica Neue Light" charset="0"/>
                    <a:cs typeface="Helvetica Neue Light" charset="0"/>
                  </a:rPr>
                  <a:t>|</a:t>
                </a:r>
                <a:r>
                  <a:rPr kumimoji="0" lang="en-US" sz="800" b="1" i="0" u="none" strike="noStrike" kern="1200" cap="none" spc="0" normalizeH="0" baseline="0" noProof="0" dirty="0">
                    <a:ln>
                      <a:noFill/>
                    </a:ln>
                    <a:solidFill>
                      <a:srgbClr val="8100A9"/>
                    </a:solidFill>
                    <a:effectLst/>
                    <a:uLnTx/>
                    <a:uFillTx/>
                    <a:ea typeface="Helvetica Neue Light" charset="0"/>
                    <a:cs typeface="Helvetica Neue Light" charset="0"/>
                  </a:rPr>
                  <a:t> </a:t>
                </a:r>
                <a:r>
                  <a:rPr lang="en-US" sz="800" b="1" dirty="0">
                    <a:solidFill>
                      <a:schemeClr val="accent1"/>
                    </a:solidFill>
                    <a:ea typeface="Helvetica Neue Light" charset="0"/>
                    <a:cs typeface="Helvetica Neue Light" charset="0"/>
                  </a:rPr>
                  <a:t>7</a:t>
                </a:r>
                <a:r>
                  <a:rPr kumimoji="0" lang="en-US" sz="800" b="1" i="0" u="none" strike="noStrike" kern="1200" cap="none" spc="0" normalizeH="0" baseline="0" noProof="0" dirty="0">
                    <a:ln>
                      <a:noFill/>
                    </a:ln>
                    <a:solidFill>
                      <a:schemeClr val="accent1"/>
                    </a:solidFill>
                    <a:effectLst/>
                    <a:uLnTx/>
                    <a:uFillTx/>
                    <a:ea typeface="Helvetica Neue Light" charset="0"/>
                    <a:cs typeface="Helvetica Neue Light" charset="0"/>
                  </a:rPr>
                  <a:t>% </a:t>
                </a:r>
                <a:r>
                  <a:rPr kumimoji="0" lang="en-US" sz="800" b="1" i="0" u="none" strike="noStrike" kern="1200" cap="none" spc="0" normalizeH="0" baseline="0" noProof="0" dirty="0">
                    <a:ln>
                      <a:noFill/>
                    </a:ln>
                    <a:solidFill>
                      <a:schemeClr val="tx1"/>
                    </a:solidFill>
                    <a:effectLst/>
                    <a:uLnTx/>
                    <a:uFillTx/>
                    <a:ea typeface="Helvetica Neue Light" charset="0"/>
                    <a:cs typeface="Helvetica Neue Light" charset="0"/>
                  </a:rPr>
                  <a:t>|</a:t>
                </a:r>
                <a:r>
                  <a:rPr kumimoji="0" lang="en-US" sz="800" b="1" i="0" u="none" strike="noStrike" kern="1200" cap="none" spc="0" normalizeH="0" baseline="0" noProof="0" dirty="0">
                    <a:ln>
                      <a:noFill/>
                    </a:ln>
                    <a:solidFill>
                      <a:srgbClr val="8100A9"/>
                    </a:solidFill>
                    <a:effectLst/>
                    <a:uLnTx/>
                    <a:uFillTx/>
                    <a:ea typeface="Helvetica Neue Light" charset="0"/>
                    <a:cs typeface="Helvetica Neue Light" charset="0"/>
                  </a:rPr>
                  <a:t> </a:t>
                </a:r>
                <a:r>
                  <a:rPr lang="en-US" sz="800" b="1" dirty="0">
                    <a:solidFill>
                      <a:schemeClr val="accent3"/>
                    </a:solidFill>
                    <a:ea typeface="Helvetica Neue Light" charset="0"/>
                    <a:cs typeface="Helvetica Neue Light" charset="0"/>
                  </a:rPr>
                  <a:t>1</a:t>
                </a:r>
                <a:r>
                  <a:rPr kumimoji="0" lang="en-US" sz="800" b="1" i="0" u="none" strike="noStrike" kern="1200" cap="none" spc="0" normalizeH="0" baseline="0" noProof="0" dirty="0">
                    <a:ln>
                      <a:noFill/>
                    </a:ln>
                    <a:solidFill>
                      <a:schemeClr val="accent3"/>
                    </a:solidFill>
                    <a:effectLst/>
                    <a:uLnTx/>
                    <a:uFillTx/>
                    <a:ea typeface="Helvetica Neue Light" charset="0"/>
                    <a:cs typeface="Helvetica Neue Light" charset="0"/>
                  </a:rPr>
                  <a:t>%</a:t>
                </a:r>
              </a:p>
            </p:txBody>
          </p:sp>
          <p:sp>
            <p:nvSpPr>
              <p:cNvPr id="76" name="Oval 75">
                <a:extLst>
                  <a:ext uri="{FF2B5EF4-FFF2-40B4-BE49-F238E27FC236}">
                    <a16:creationId xmlns:a16="http://schemas.microsoft.com/office/drawing/2014/main" id="{A5BD781E-0D78-0938-3014-3D595DC44474}"/>
                  </a:ext>
                </a:extLst>
              </p:cNvPr>
              <p:cNvSpPr/>
              <p:nvPr/>
            </p:nvSpPr>
            <p:spPr>
              <a:xfrm>
                <a:off x="-1764483" y="2046480"/>
                <a:ext cx="212042" cy="21204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ea typeface="+mn-ea"/>
                    <a:cs typeface="+mn-cs"/>
                  </a:rPr>
                  <a:t>3</a:t>
                </a:r>
                <a:endParaRPr kumimoji="0" lang="en-US" sz="1800" b="1" i="0" u="none" strike="noStrike" kern="1200" cap="none" spc="0" normalizeH="0" baseline="0" noProof="0" dirty="0">
                  <a:ln>
                    <a:noFill/>
                  </a:ln>
                  <a:solidFill>
                    <a:srgbClr val="FFFFFF"/>
                  </a:solidFill>
                  <a:effectLst/>
                  <a:uLnTx/>
                  <a:uFillTx/>
                  <a:ea typeface="+mn-ea"/>
                  <a:cs typeface="+mn-cs"/>
                </a:endParaRPr>
              </a:p>
            </p:txBody>
          </p:sp>
        </p:grpSp>
      </p:grpSp>
      <p:cxnSp>
        <p:nvCxnSpPr>
          <p:cNvPr id="77" name="Straight Connector 76">
            <a:extLst>
              <a:ext uri="{FF2B5EF4-FFF2-40B4-BE49-F238E27FC236}">
                <a16:creationId xmlns:a16="http://schemas.microsoft.com/office/drawing/2014/main" id="{22C4E4E9-517F-5025-2E12-26856567B4B4}"/>
              </a:ext>
            </a:extLst>
          </p:cNvPr>
          <p:cNvCxnSpPr>
            <a:cxnSpLocks/>
          </p:cNvCxnSpPr>
          <p:nvPr/>
        </p:nvCxnSpPr>
        <p:spPr>
          <a:xfrm flipH="1" flipV="1">
            <a:off x="4572000" y="2541286"/>
            <a:ext cx="0" cy="1677504"/>
          </a:xfrm>
          <a:prstGeom prst="line">
            <a:avLst/>
          </a:prstGeom>
          <a:ln>
            <a:solidFill>
              <a:srgbClr val="DAD9D9"/>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682169B2-6880-8FB7-CF0D-BA60D7C31D3C}"/>
              </a:ext>
            </a:extLst>
          </p:cNvPr>
          <p:cNvGrpSpPr/>
          <p:nvPr/>
        </p:nvGrpSpPr>
        <p:grpSpPr>
          <a:xfrm>
            <a:off x="-8515" y="2431338"/>
            <a:ext cx="4571995" cy="249382"/>
            <a:chOff x="0" y="2532116"/>
            <a:chExt cx="4571995" cy="249382"/>
          </a:xfrm>
        </p:grpSpPr>
        <p:sp>
          <p:nvSpPr>
            <p:cNvPr id="65" name="TextBox 64">
              <a:extLst>
                <a:ext uri="{FF2B5EF4-FFF2-40B4-BE49-F238E27FC236}">
                  <a16:creationId xmlns:a16="http://schemas.microsoft.com/office/drawing/2014/main" id="{874EA370-5AB1-903F-854E-0F9709954503}"/>
                </a:ext>
              </a:extLst>
            </p:cNvPr>
            <p:cNvSpPr txBox="1"/>
            <p:nvPr/>
          </p:nvSpPr>
          <p:spPr>
            <a:xfrm>
              <a:off x="0" y="2541391"/>
              <a:ext cx="4571995" cy="230832"/>
            </a:xfrm>
            <a:prstGeom prst="rect">
              <a:avLst/>
            </a:prstGeom>
            <a:solidFill>
              <a:schemeClr val="bg1"/>
            </a:solidFill>
          </p:spPr>
          <p:txBody>
            <a:bodyPr wrap="square" rtlCol="0" anchor="ctr">
              <a:spAutoFit/>
            </a:bodyPr>
            <a:lstStyle/>
            <a:p>
              <a:pPr marR="0" algn="ctr" defTabSz="914400" eaLnBrk="1" fontAlgn="auto" latinLnBrk="0" hangingPunct="1">
                <a:lnSpc>
                  <a:spcPct val="100000"/>
                </a:lnSpc>
                <a:spcBef>
                  <a:spcPts val="0"/>
                </a:spcBef>
                <a:spcAft>
                  <a:spcPts val="0"/>
                </a:spcAft>
                <a:buClrTx/>
                <a:buSzTx/>
              </a:pPr>
              <a:r>
                <a:rPr lang="en-US" sz="900" spc="300" dirty="0">
                  <a:ea typeface="Helvetica Neue Light" charset="0"/>
                  <a:cs typeface="Helvetica Neue Light" charset="0"/>
                </a:rPr>
                <a:t>LIKES</a:t>
              </a:r>
              <a:endParaRPr lang="en-US" sz="900" dirty="0">
                <a:ea typeface="Helvetica Neue Light" charset="0"/>
                <a:cs typeface="Helvetica Neue Light" charset="0"/>
              </a:endParaRPr>
            </a:p>
          </p:txBody>
        </p:sp>
        <p:pic>
          <p:nvPicPr>
            <p:cNvPr id="78" name="Picture 77">
              <a:extLst>
                <a:ext uri="{FF2B5EF4-FFF2-40B4-BE49-F238E27FC236}">
                  <a16:creationId xmlns:a16="http://schemas.microsoft.com/office/drawing/2014/main" id="{0E59F426-9DE9-120A-3C1D-E78C92F1D217}"/>
                </a:ext>
              </a:extLst>
            </p:cNvPr>
            <p:cNvPicPr>
              <a:picLocks noChangeAspect="1"/>
            </p:cNvPicPr>
            <p:nvPr/>
          </p:nvPicPr>
          <p:blipFill>
            <a:blip r:embed="rId4"/>
            <a:stretch>
              <a:fillRect/>
            </a:stretch>
          </p:blipFill>
          <p:spPr>
            <a:xfrm>
              <a:off x="1703607" y="2532116"/>
              <a:ext cx="249382" cy="249382"/>
            </a:xfrm>
            <a:prstGeom prst="rect">
              <a:avLst/>
            </a:prstGeom>
          </p:spPr>
        </p:pic>
      </p:grpSp>
      <p:grpSp>
        <p:nvGrpSpPr>
          <p:cNvPr id="10" name="Group 9">
            <a:extLst>
              <a:ext uri="{FF2B5EF4-FFF2-40B4-BE49-F238E27FC236}">
                <a16:creationId xmlns:a16="http://schemas.microsoft.com/office/drawing/2014/main" id="{6953493E-08E2-74A6-A974-32AB1E99DD67}"/>
              </a:ext>
            </a:extLst>
          </p:cNvPr>
          <p:cNvGrpSpPr/>
          <p:nvPr/>
        </p:nvGrpSpPr>
        <p:grpSpPr>
          <a:xfrm>
            <a:off x="4563480" y="2431338"/>
            <a:ext cx="4572005" cy="249382"/>
            <a:chOff x="4571995" y="2532116"/>
            <a:chExt cx="4572005" cy="249382"/>
          </a:xfrm>
        </p:grpSpPr>
        <p:sp>
          <p:nvSpPr>
            <p:cNvPr id="66" name="TextBox 65">
              <a:extLst>
                <a:ext uri="{FF2B5EF4-FFF2-40B4-BE49-F238E27FC236}">
                  <a16:creationId xmlns:a16="http://schemas.microsoft.com/office/drawing/2014/main" id="{D301D7A3-AE71-E978-2254-868A0D919BA6}"/>
                </a:ext>
              </a:extLst>
            </p:cNvPr>
            <p:cNvSpPr txBox="1"/>
            <p:nvPr/>
          </p:nvSpPr>
          <p:spPr>
            <a:xfrm>
              <a:off x="4571995" y="2541391"/>
              <a:ext cx="4572005" cy="230832"/>
            </a:xfrm>
            <a:prstGeom prst="rect">
              <a:avLst/>
            </a:prstGeom>
            <a:solidFill>
              <a:schemeClr val="bg1"/>
            </a:solidFill>
          </p:spPr>
          <p:txBody>
            <a:bodyPr wrap="square" rtlCol="0" anchor="ctr">
              <a:spAutoFit/>
            </a:bodyPr>
            <a:lstStyle/>
            <a:p>
              <a:pPr marR="0" algn="ctr" defTabSz="914400" eaLnBrk="1" fontAlgn="auto" latinLnBrk="0" hangingPunct="1">
                <a:lnSpc>
                  <a:spcPct val="100000"/>
                </a:lnSpc>
                <a:spcBef>
                  <a:spcPts val="0"/>
                </a:spcBef>
                <a:spcAft>
                  <a:spcPts val="0"/>
                </a:spcAft>
                <a:buClrTx/>
                <a:buSzTx/>
              </a:pPr>
              <a:r>
                <a:rPr lang="en-US" sz="900" spc="300" dirty="0">
                  <a:ea typeface="Helvetica Neue Light" charset="0"/>
                  <a:cs typeface="Helvetica Neue Light" charset="0"/>
                </a:rPr>
                <a:t>DISLIKES</a:t>
              </a:r>
              <a:endParaRPr lang="en-US" sz="900" dirty="0">
                <a:ea typeface="Helvetica Neue Light" charset="0"/>
                <a:cs typeface="Helvetica Neue Light" charset="0"/>
              </a:endParaRPr>
            </a:p>
          </p:txBody>
        </p:sp>
        <p:pic>
          <p:nvPicPr>
            <p:cNvPr id="79" name="Picture 78">
              <a:extLst>
                <a:ext uri="{FF2B5EF4-FFF2-40B4-BE49-F238E27FC236}">
                  <a16:creationId xmlns:a16="http://schemas.microsoft.com/office/drawing/2014/main" id="{439C94AF-AD8C-D751-241D-B3531E5F84BA}"/>
                </a:ext>
              </a:extLst>
            </p:cNvPr>
            <p:cNvPicPr>
              <a:picLocks noChangeAspect="1"/>
            </p:cNvPicPr>
            <p:nvPr/>
          </p:nvPicPr>
          <p:blipFill>
            <a:blip r:embed="rId5"/>
            <a:stretch>
              <a:fillRect/>
            </a:stretch>
          </p:blipFill>
          <p:spPr>
            <a:xfrm>
              <a:off x="6142534" y="2532116"/>
              <a:ext cx="249382" cy="249382"/>
            </a:xfrm>
            <a:prstGeom prst="rect">
              <a:avLst/>
            </a:prstGeom>
          </p:spPr>
        </p:pic>
      </p:grpSp>
      <p:sp>
        <p:nvSpPr>
          <p:cNvPr id="80" name="Rounded Rectangle 79">
            <a:extLst>
              <a:ext uri="{FF2B5EF4-FFF2-40B4-BE49-F238E27FC236}">
                <a16:creationId xmlns:a16="http://schemas.microsoft.com/office/drawing/2014/main" id="{CDA76B58-5C6B-5E66-2F47-86EFD0D92B08}"/>
              </a:ext>
            </a:extLst>
          </p:cNvPr>
          <p:cNvSpPr/>
          <p:nvPr/>
        </p:nvSpPr>
        <p:spPr>
          <a:xfrm>
            <a:off x="7354022" y="2432964"/>
            <a:ext cx="1702416" cy="242911"/>
          </a:xfrm>
          <a:prstGeom prst="roundRect">
            <a:avLst/>
          </a:prstGeom>
          <a:solidFill>
            <a:schemeClr val="bg1"/>
          </a:solidFill>
          <a:ln>
            <a:solidFill>
              <a:schemeClr val="tx1">
                <a:lumMod val="10000"/>
                <a:lumOff val="90000"/>
              </a:schemeClr>
            </a:solidFill>
          </a:ln>
          <a:effectLst>
            <a:outerShdw blurRad="152400" sx="105000" sy="105000" algn="ctr" rotWithShape="0">
              <a:schemeClr val="tx1">
                <a:lumMod val="10000"/>
                <a:lumOff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defTabSz="914400"/>
            <a:r>
              <a:rPr lang="en-US" sz="700" b="1" dirty="0">
                <a:solidFill>
                  <a:srgbClr val="303030"/>
                </a:solidFill>
                <a:ea typeface="Helvetica Neue Light" charset="0"/>
                <a:cs typeface="Helvetica Neue Light" charset="0"/>
              </a:rPr>
              <a:t>Dislike Nothing: </a:t>
            </a:r>
            <a:r>
              <a:rPr lang="en-US" sz="700" b="1" dirty="0">
                <a:solidFill>
                  <a:schemeClr val="accent4">
                    <a:lumMod val="75000"/>
                  </a:schemeClr>
                </a:solidFill>
                <a:ea typeface="Helvetica Neue Light" charset="0"/>
                <a:cs typeface="Helvetica Neue Light" charset="0"/>
              </a:rPr>
              <a:t>63</a:t>
            </a:r>
            <a:r>
              <a:rPr kumimoji="0" lang="en-US" sz="700" b="1" i="0" u="none" strike="noStrike" kern="1200" cap="none" spc="0" normalizeH="0" baseline="0" noProof="0" dirty="0">
                <a:ln>
                  <a:noFill/>
                </a:ln>
                <a:solidFill>
                  <a:schemeClr val="accent4">
                    <a:lumMod val="75000"/>
                  </a:schemeClr>
                </a:solidFill>
                <a:effectLst/>
                <a:uLnTx/>
                <a:uFillTx/>
                <a:ea typeface="Helvetica Neue Light" charset="0"/>
                <a:cs typeface="Helvetica Neue Light" charset="0"/>
              </a:rPr>
              <a:t>%</a:t>
            </a:r>
            <a:r>
              <a:rPr kumimoji="0" lang="en-US" sz="700" b="1" i="0" u="none" strike="noStrike" kern="1200" cap="none" spc="0" normalizeH="0" baseline="0" noProof="0" dirty="0">
                <a:ln>
                  <a:noFill/>
                </a:ln>
                <a:solidFill>
                  <a:srgbClr val="8100A9"/>
                </a:solidFill>
                <a:effectLst/>
                <a:uLnTx/>
                <a:uFillTx/>
                <a:ea typeface="Helvetica Neue Light" charset="0"/>
                <a:cs typeface="Helvetica Neue Light" charset="0"/>
              </a:rPr>
              <a:t> </a:t>
            </a:r>
            <a:r>
              <a:rPr kumimoji="0" lang="en-US" sz="700" b="1" i="0" u="none" strike="noStrike" kern="1200" cap="none" spc="0" normalizeH="0" baseline="0" noProof="0" dirty="0">
                <a:ln>
                  <a:noFill/>
                </a:ln>
                <a:solidFill>
                  <a:schemeClr val="tx1"/>
                </a:solidFill>
                <a:effectLst/>
                <a:uLnTx/>
                <a:uFillTx/>
                <a:ea typeface="Helvetica Neue Light" charset="0"/>
                <a:cs typeface="Helvetica Neue Light" charset="0"/>
              </a:rPr>
              <a:t>|</a:t>
            </a:r>
            <a:r>
              <a:rPr kumimoji="0" lang="en-US" sz="700" b="1" i="0" u="none" strike="noStrike" kern="1200" cap="none" spc="0" normalizeH="0" baseline="0" noProof="0" dirty="0">
                <a:ln>
                  <a:noFill/>
                </a:ln>
                <a:solidFill>
                  <a:srgbClr val="8100A9"/>
                </a:solidFill>
                <a:effectLst/>
                <a:uLnTx/>
                <a:uFillTx/>
                <a:ea typeface="Helvetica Neue Light" charset="0"/>
                <a:cs typeface="Helvetica Neue Light" charset="0"/>
              </a:rPr>
              <a:t> </a:t>
            </a:r>
            <a:r>
              <a:rPr lang="en-US" sz="700" b="1" dirty="0">
                <a:solidFill>
                  <a:schemeClr val="accent1"/>
                </a:solidFill>
                <a:ea typeface="Helvetica Neue Light" charset="0"/>
                <a:cs typeface="Helvetica Neue Light" charset="0"/>
              </a:rPr>
              <a:t>65</a:t>
            </a:r>
            <a:r>
              <a:rPr kumimoji="0" lang="en-US" sz="700" b="1" i="0" u="none" strike="noStrike" kern="1200" cap="none" spc="0" normalizeH="0" baseline="0" noProof="0" dirty="0">
                <a:ln>
                  <a:noFill/>
                </a:ln>
                <a:solidFill>
                  <a:schemeClr val="accent1"/>
                </a:solidFill>
                <a:effectLst/>
                <a:uLnTx/>
                <a:uFillTx/>
                <a:ea typeface="Helvetica Neue Light" charset="0"/>
                <a:cs typeface="Helvetica Neue Light" charset="0"/>
              </a:rPr>
              <a:t>%</a:t>
            </a:r>
            <a:r>
              <a:rPr kumimoji="0" lang="en-US" sz="700" b="1" i="0" u="none" strike="noStrike" kern="1200" cap="none" spc="0" normalizeH="0" baseline="0" noProof="0" dirty="0">
                <a:ln>
                  <a:noFill/>
                </a:ln>
                <a:solidFill>
                  <a:srgbClr val="223BA1"/>
                </a:solidFill>
                <a:effectLst/>
                <a:uLnTx/>
                <a:uFillTx/>
                <a:ea typeface="Helvetica Neue Light" charset="0"/>
                <a:cs typeface="Helvetica Neue Light" charset="0"/>
              </a:rPr>
              <a:t> </a:t>
            </a:r>
            <a:r>
              <a:rPr kumimoji="0" lang="en-US" sz="700" b="1" i="0" u="none" strike="noStrike" kern="1200" cap="none" spc="0" normalizeH="0" baseline="0" noProof="0" dirty="0">
                <a:ln>
                  <a:noFill/>
                </a:ln>
                <a:solidFill>
                  <a:schemeClr val="tx1"/>
                </a:solidFill>
                <a:effectLst/>
                <a:uLnTx/>
                <a:uFillTx/>
                <a:ea typeface="Helvetica Neue Light" charset="0"/>
                <a:cs typeface="Helvetica Neue Light" charset="0"/>
              </a:rPr>
              <a:t>|</a:t>
            </a:r>
            <a:r>
              <a:rPr kumimoji="0" lang="en-US" sz="700" b="1" i="0" u="none" strike="noStrike" kern="1200" cap="none" spc="0" normalizeH="0" baseline="0" noProof="0" dirty="0">
                <a:ln>
                  <a:noFill/>
                </a:ln>
                <a:solidFill>
                  <a:srgbClr val="8100A9"/>
                </a:solidFill>
                <a:effectLst/>
                <a:uLnTx/>
                <a:uFillTx/>
                <a:ea typeface="Helvetica Neue Light" charset="0"/>
                <a:cs typeface="Helvetica Neue Light" charset="0"/>
              </a:rPr>
              <a:t> </a:t>
            </a:r>
            <a:r>
              <a:rPr lang="en-US" sz="700" b="1" dirty="0">
                <a:solidFill>
                  <a:schemeClr val="accent3"/>
                </a:solidFill>
                <a:ea typeface="Helvetica Neue Light" charset="0"/>
                <a:cs typeface="Helvetica Neue Light" charset="0"/>
              </a:rPr>
              <a:t>69</a:t>
            </a:r>
            <a:r>
              <a:rPr kumimoji="0" lang="en-US" sz="700" b="1" i="0" u="none" strike="noStrike" kern="1200" cap="none" spc="0" normalizeH="0" baseline="0" noProof="0" dirty="0">
                <a:ln>
                  <a:noFill/>
                </a:ln>
                <a:solidFill>
                  <a:schemeClr val="accent3"/>
                </a:solidFill>
                <a:effectLst/>
                <a:uLnTx/>
                <a:uFillTx/>
                <a:ea typeface="Helvetica Neue Light" charset="0"/>
                <a:cs typeface="Helvetica Neue Light" charset="0"/>
              </a:rPr>
              <a:t>%</a:t>
            </a:r>
          </a:p>
        </p:txBody>
      </p:sp>
      <p:grpSp>
        <p:nvGrpSpPr>
          <p:cNvPr id="14" name="Group 13">
            <a:extLst>
              <a:ext uri="{FF2B5EF4-FFF2-40B4-BE49-F238E27FC236}">
                <a16:creationId xmlns:a16="http://schemas.microsoft.com/office/drawing/2014/main" id="{62A78F6D-B855-4A2F-3755-F2A7175FCD18}"/>
              </a:ext>
            </a:extLst>
          </p:cNvPr>
          <p:cNvGrpSpPr/>
          <p:nvPr/>
        </p:nvGrpSpPr>
        <p:grpSpPr>
          <a:xfrm>
            <a:off x="3340799" y="4412849"/>
            <a:ext cx="2592338" cy="448104"/>
            <a:chOff x="3381222" y="4216832"/>
            <a:chExt cx="2592338" cy="448104"/>
          </a:xfrm>
        </p:grpSpPr>
        <p:grpSp>
          <p:nvGrpSpPr>
            <p:cNvPr id="94" name="Group 93">
              <a:extLst>
                <a:ext uri="{FF2B5EF4-FFF2-40B4-BE49-F238E27FC236}">
                  <a16:creationId xmlns:a16="http://schemas.microsoft.com/office/drawing/2014/main" id="{FB690448-7305-484C-86FA-055DFADAB877}"/>
                </a:ext>
              </a:extLst>
            </p:cNvPr>
            <p:cNvGrpSpPr/>
            <p:nvPr/>
          </p:nvGrpSpPr>
          <p:grpSpPr>
            <a:xfrm>
              <a:off x="3381222" y="4217783"/>
              <a:ext cx="1693660" cy="447153"/>
              <a:chOff x="3865391" y="4283930"/>
              <a:chExt cx="1452690" cy="447153"/>
            </a:xfrm>
          </p:grpSpPr>
          <p:sp>
            <p:nvSpPr>
              <p:cNvPr id="95" name="TextBox 94">
                <a:extLst>
                  <a:ext uri="{FF2B5EF4-FFF2-40B4-BE49-F238E27FC236}">
                    <a16:creationId xmlns:a16="http://schemas.microsoft.com/office/drawing/2014/main" id="{C6BD1A94-EFC2-C91F-B135-6FB64738B843}"/>
                  </a:ext>
                </a:extLst>
              </p:cNvPr>
              <p:cNvSpPr txBox="1"/>
              <p:nvPr/>
            </p:nvSpPr>
            <p:spPr>
              <a:xfrm>
                <a:off x="3865391" y="4283930"/>
                <a:ext cx="701491" cy="446276"/>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b="1" dirty="0">
                    <a:latin typeface="Century Gothic" panose="020B0502020202020204" pitchFamily="34" charset="0"/>
                    <a:ea typeface="Helvetica Neue Light" charset="0"/>
                    <a:cs typeface="Helvetica Neue Light" charset="0"/>
                  </a:rPr>
                  <a:t>A</a:t>
                </a:r>
              </a:p>
              <a:p>
                <a:pPr marR="0" algn="ctr" defTabSz="914400" eaLnBrk="1" fontAlgn="auto" latinLnBrk="0" hangingPunct="1">
                  <a:lnSpc>
                    <a:spcPct val="100000"/>
                  </a:lnSpc>
                  <a:spcBef>
                    <a:spcPts val="0"/>
                  </a:spcBef>
                  <a:spcAft>
                    <a:spcPts val="0"/>
                  </a:spcAft>
                  <a:buClrTx/>
                  <a:buSzTx/>
                </a:pPr>
                <a:r>
                  <a:rPr lang="en-US" sz="800" b="1" dirty="0">
                    <a:solidFill>
                      <a:schemeClr val="accent4">
                        <a:lumMod val="75000"/>
                      </a:schemeClr>
                    </a:solidFill>
                    <a:latin typeface="Century Gothic" panose="020B0502020202020204" pitchFamily="34" charset="0"/>
                    <a:ea typeface="Helvetica Neue Light" charset="0"/>
                    <a:cs typeface="Helvetica Neue Light" charset="0"/>
                  </a:rPr>
                  <a:t>Control - 425</a:t>
                </a:r>
              </a:p>
              <a:p>
                <a:pPr marR="0" algn="ctr" defTabSz="914400" eaLnBrk="1" fontAlgn="auto" latinLnBrk="0" hangingPunct="1">
                  <a:lnSpc>
                    <a:spcPct val="100000"/>
                  </a:lnSpc>
                  <a:spcBef>
                    <a:spcPts val="0"/>
                  </a:spcBef>
                  <a:spcAft>
                    <a:spcPts val="0"/>
                  </a:spcAft>
                  <a:buClrTx/>
                  <a:buSzTx/>
                </a:pPr>
                <a:r>
                  <a:rPr lang="en-US" sz="700" dirty="0">
                    <a:latin typeface="Century Gothic" panose="020B0502020202020204" pitchFamily="34" charset="0"/>
                    <a:ea typeface="Helvetica Neue Light" charset="0"/>
                    <a:cs typeface="Helvetica Neue Light" charset="0"/>
                  </a:rPr>
                  <a:t>n = 220</a:t>
                </a:r>
              </a:p>
            </p:txBody>
          </p:sp>
          <p:sp>
            <p:nvSpPr>
              <p:cNvPr id="96" name="TextBox 95">
                <a:extLst>
                  <a:ext uri="{FF2B5EF4-FFF2-40B4-BE49-F238E27FC236}">
                    <a16:creationId xmlns:a16="http://schemas.microsoft.com/office/drawing/2014/main" id="{BBAFE95D-8CF1-02AF-9C7B-1211BBA92C91}"/>
                  </a:ext>
                </a:extLst>
              </p:cNvPr>
              <p:cNvSpPr txBox="1"/>
              <p:nvPr/>
            </p:nvSpPr>
            <p:spPr>
              <a:xfrm>
                <a:off x="4692212" y="4284807"/>
                <a:ext cx="625869" cy="446276"/>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b="1" dirty="0">
                    <a:latin typeface="Century Gothic" panose="020B0502020202020204" pitchFamily="34" charset="0"/>
                    <a:ea typeface="Helvetica Neue Light" charset="0"/>
                    <a:cs typeface="Helvetica Neue Light" charset="0"/>
                  </a:rPr>
                  <a:t>B</a:t>
                </a:r>
              </a:p>
              <a:p>
                <a:pPr marR="0" algn="ctr" defTabSz="914400" eaLnBrk="1" fontAlgn="auto" latinLnBrk="0" hangingPunct="1">
                  <a:lnSpc>
                    <a:spcPct val="100000"/>
                  </a:lnSpc>
                  <a:spcBef>
                    <a:spcPts val="0"/>
                  </a:spcBef>
                  <a:spcAft>
                    <a:spcPts val="0"/>
                  </a:spcAft>
                  <a:buClrTx/>
                  <a:buSzTx/>
                </a:pPr>
                <a:r>
                  <a:rPr lang="en-US" sz="800" b="1" dirty="0">
                    <a:solidFill>
                      <a:schemeClr val="accent1"/>
                    </a:solidFill>
                    <a:latin typeface="Century Gothic" panose="020B0502020202020204" pitchFamily="34" charset="0"/>
                    <a:ea typeface="Helvetica Neue Light" charset="0"/>
                    <a:cs typeface="Helvetica Neue Light" charset="0"/>
                  </a:rPr>
                  <a:t>Test 1 - 920</a:t>
                </a:r>
              </a:p>
              <a:p>
                <a:pPr marR="0" algn="ctr" defTabSz="914400" eaLnBrk="1" fontAlgn="auto" latinLnBrk="0" hangingPunct="1">
                  <a:lnSpc>
                    <a:spcPct val="100000"/>
                  </a:lnSpc>
                  <a:spcBef>
                    <a:spcPts val="0"/>
                  </a:spcBef>
                  <a:spcAft>
                    <a:spcPts val="0"/>
                  </a:spcAft>
                  <a:buClrTx/>
                  <a:buSzTx/>
                </a:pPr>
                <a:r>
                  <a:rPr lang="en-US" sz="700" dirty="0">
                    <a:latin typeface="Century Gothic" panose="020B0502020202020204" pitchFamily="34" charset="0"/>
                    <a:ea typeface="Helvetica Neue Light" charset="0"/>
                    <a:cs typeface="Helvetica Neue Light" charset="0"/>
                  </a:rPr>
                  <a:t>n = 219</a:t>
                </a:r>
              </a:p>
            </p:txBody>
          </p:sp>
        </p:grpSp>
        <p:sp>
          <p:nvSpPr>
            <p:cNvPr id="7" name="TextBox 6">
              <a:extLst>
                <a:ext uri="{FF2B5EF4-FFF2-40B4-BE49-F238E27FC236}">
                  <a16:creationId xmlns:a16="http://schemas.microsoft.com/office/drawing/2014/main" id="{537F0487-30FB-4A06-B0DB-DDAC155D2080}"/>
                </a:ext>
              </a:extLst>
            </p:cNvPr>
            <p:cNvSpPr txBox="1"/>
            <p:nvPr/>
          </p:nvSpPr>
          <p:spPr>
            <a:xfrm>
              <a:off x="5243872" y="4216832"/>
              <a:ext cx="729688" cy="446276"/>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b="1" dirty="0">
                  <a:latin typeface="Century Gothic" panose="020B0502020202020204" pitchFamily="34" charset="0"/>
                  <a:ea typeface="Helvetica Neue Light" charset="0"/>
                  <a:cs typeface="Helvetica Neue Light" charset="0"/>
                </a:rPr>
                <a:t>C</a:t>
              </a:r>
            </a:p>
            <a:p>
              <a:pPr marR="0" algn="ctr" defTabSz="914400" eaLnBrk="1" fontAlgn="auto" latinLnBrk="0" hangingPunct="1">
                <a:lnSpc>
                  <a:spcPct val="100000"/>
                </a:lnSpc>
                <a:spcBef>
                  <a:spcPts val="0"/>
                </a:spcBef>
                <a:spcAft>
                  <a:spcPts val="0"/>
                </a:spcAft>
                <a:buClrTx/>
                <a:buSzTx/>
              </a:pPr>
              <a:r>
                <a:rPr lang="en-US" sz="800" b="1" dirty="0">
                  <a:solidFill>
                    <a:schemeClr val="accent3"/>
                  </a:solidFill>
                  <a:latin typeface="Century Gothic" panose="020B0502020202020204" pitchFamily="34" charset="0"/>
                  <a:ea typeface="Helvetica Neue Light" charset="0"/>
                  <a:cs typeface="Helvetica Neue Light" charset="0"/>
                </a:rPr>
                <a:t>Test 2 - 163</a:t>
              </a:r>
            </a:p>
            <a:p>
              <a:pPr marR="0" algn="ctr" defTabSz="914400" eaLnBrk="1" fontAlgn="auto" latinLnBrk="0" hangingPunct="1">
                <a:lnSpc>
                  <a:spcPct val="100000"/>
                </a:lnSpc>
                <a:spcBef>
                  <a:spcPts val="0"/>
                </a:spcBef>
                <a:spcAft>
                  <a:spcPts val="0"/>
                </a:spcAft>
                <a:buClrTx/>
                <a:buSzTx/>
              </a:pPr>
              <a:r>
                <a:rPr lang="en-US" sz="700" dirty="0">
                  <a:latin typeface="Century Gothic" panose="020B0502020202020204" pitchFamily="34" charset="0"/>
                  <a:ea typeface="Helvetica Neue Light" charset="0"/>
                  <a:cs typeface="Helvetica Neue Light" charset="0"/>
                </a:rPr>
                <a:t>n = 220</a:t>
              </a:r>
            </a:p>
          </p:txBody>
        </p:sp>
      </p:grpSp>
      <p:sp>
        <p:nvSpPr>
          <p:cNvPr id="9" name="TextBox 8">
            <a:extLst>
              <a:ext uri="{FF2B5EF4-FFF2-40B4-BE49-F238E27FC236}">
                <a16:creationId xmlns:a16="http://schemas.microsoft.com/office/drawing/2014/main" id="{CE0A7F50-100A-8F04-9AB1-8843EEF3E33F}"/>
              </a:ext>
            </a:extLst>
          </p:cNvPr>
          <p:cNvSpPr txBox="1"/>
          <p:nvPr/>
        </p:nvSpPr>
        <p:spPr>
          <a:xfrm>
            <a:off x="5934418" y="1553281"/>
            <a:ext cx="736099" cy="276999"/>
          </a:xfrm>
          <a:prstGeom prst="rect">
            <a:avLst/>
          </a:prstGeom>
          <a:noFill/>
        </p:spPr>
        <p:txBody>
          <a:bodyPr wrap="none" rtlCol="0">
            <a:spAutoFit/>
          </a:bodyPr>
          <a:lstStyle/>
          <a:p>
            <a:pPr algn="l"/>
            <a:r>
              <a:rPr lang="en-US" sz="1200" dirty="0">
                <a:solidFill>
                  <a:schemeClr val="bg1"/>
                </a:solidFill>
                <a:latin typeface="Century Gothic" panose="020B0502020202020204" pitchFamily="34" charset="0"/>
              </a:rPr>
              <a:t>Control</a:t>
            </a:r>
          </a:p>
        </p:txBody>
      </p:sp>
      <p:sp>
        <p:nvSpPr>
          <p:cNvPr id="13" name="TextBox 12">
            <a:extLst>
              <a:ext uri="{FF2B5EF4-FFF2-40B4-BE49-F238E27FC236}">
                <a16:creationId xmlns:a16="http://schemas.microsoft.com/office/drawing/2014/main" id="{32A17102-2DB1-01DD-3C1D-0914EB0CE6B5}"/>
              </a:ext>
            </a:extLst>
          </p:cNvPr>
          <p:cNvSpPr txBox="1"/>
          <p:nvPr/>
        </p:nvSpPr>
        <p:spPr>
          <a:xfrm>
            <a:off x="6088288" y="1811387"/>
            <a:ext cx="590226" cy="276999"/>
          </a:xfrm>
          <a:prstGeom prst="rect">
            <a:avLst/>
          </a:prstGeom>
          <a:noFill/>
        </p:spPr>
        <p:txBody>
          <a:bodyPr wrap="none" rtlCol="0">
            <a:spAutoFit/>
          </a:bodyPr>
          <a:lstStyle/>
          <a:p>
            <a:pPr algn="l"/>
            <a:r>
              <a:rPr lang="en-US" sz="1200" dirty="0">
                <a:solidFill>
                  <a:schemeClr val="bg1"/>
                </a:solidFill>
                <a:latin typeface="Century Gothic" panose="020B0502020202020204" pitchFamily="34" charset="0"/>
              </a:rPr>
              <a:t>Test 1</a:t>
            </a:r>
          </a:p>
        </p:txBody>
      </p:sp>
      <p:sp>
        <p:nvSpPr>
          <p:cNvPr id="15" name="TextBox 14">
            <a:extLst>
              <a:ext uri="{FF2B5EF4-FFF2-40B4-BE49-F238E27FC236}">
                <a16:creationId xmlns:a16="http://schemas.microsoft.com/office/drawing/2014/main" id="{E02587CC-DF58-EB14-9C70-E6838602177D}"/>
              </a:ext>
            </a:extLst>
          </p:cNvPr>
          <p:cNvSpPr txBox="1"/>
          <p:nvPr/>
        </p:nvSpPr>
        <p:spPr>
          <a:xfrm>
            <a:off x="6080291" y="2057024"/>
            <a:ext cx="590226" cy="276999"/>
          </a:xfrm>
          <a:prstGeom prst="rect">
            <a:avLst/>
          </a:prstGeom>
          <a:noFill/>
        </p:spPr>
        <p:txBody>
          <a:bodyPr wrap="none" rtlCol="0">
            <a:spAutoFit/>
          </a:bodyPr>
          <a:lstStyle/>
          <a:p>
            <a:pPr algn="l"/>
            <a:r>
              <a:rPr lang="en-US" sz="1200" dirty="0">
                <a:solidFill>
                  <a:schemeClr val="bg1"/>
                </a:solidFill>
                <a:latin typeface="Century Gothic" panose="020B0502020202020204" pitchFamily="34" charset="0"/>
              </a:rPr>
              <a:t>Test 2</a:t>
            </a:r>
          </a:p>
        </p:txBody>
      </p:sp>
    </p:spTree>
    <p:extLst>
      <p:ext uri="{BB962C8B-B14F-4D97-AF65-F5344CB8AC3E}">
        <p14:creationId xmlns:p14="http://schemas.microsoft.com/office/powerpoint/2010/main" val="1197392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D58A7-0A82-9673-7ADA-CF048C9FECEE}"/>
              </a:ext>
            </a:extLst>
          </p:cNvPr>
          <p:cNvSpPr>
            <a:spLocks noGrp="1"/>
          </p:cNvSpPr>
          <p:nvPr>
            <p:ph type="title"/>
          </p:nvPr>
        </p:nvSpPr>
        <p:spPr>
          <a:xfrm>
            <a:off x="349249" y="285750"/>
            <a:ext cx="8794751" cy="442140"/>
          </a:xfrm>
        </p:spPr>
        <p:txBody>
          <a:bodyPr/>
          <a:lstStyle/>
          <a:p>
            <a:r>
              <a:rPr lang="en-US" sz="1680" dirty="0"/>
              <a:t>All products meet or exceed expectations. Gardetto’s is all about the flavor!</a:t>
            </a:r>
          </a:p>
        </p:txBody>
      </p:sp>
      <p:sp>
        <p:nvSpPr>
          <p:cNvPr id="3" name="Slide Number Placeholder 2">
            <a:extLst>
              <a:ext uri="{FF2B5EF4-FFF2-40B4-BE49-F238E27FC236}">
                <a16:creationId xmlns:a16="http://schemas.microsoft.com/office/drawing/2014/main" id="{6F435A58-B90E-05D8-C7A6-E680A2E0C79D}"/>
              </a:ext>
            </a:extLst>
          </p:cNvPr>
          <p:cNvSpPr>
            <a:spLocks noGrp="1"/>
          </p:cNvSpPr>
          <p:nvPr>
            <p:ph type="sldNum" sz="quarter" idx="10"/>
          </p:nvPr>
        </p:nvSpPr>
        <p:spPr/>
        <p:txBody>
          <a:bodyPr/>
          <a:lstStyle/>
          <a:p>
            <a:fld id="{A82C3BC0-3EBF-3C4C-A3D8-795624EBC6AA}" type="slidenum">
              <a:rPr lang="en-US" smtClean="0"/>
              <a:pPr/>
              <a:t>8</a:t>
            </a:fld>
            <a:endParaRPr lang="en-US"/>
          </a:p>
        </p:txBody>
      </p:sp>
      <p:sp>
        <p:nvSpPr>
          <p:cNvPr id="4" name="Content Placeholder 3">
            <a:extLst>
              <a:ext uri="{FF2B5EF4-FFF2-40B4-BE49-F238E27FC236}">
                <a16:creationId xmlns:a16="http://schemas.microsoft.com/office/drawing/2014/main" id="{2D9ABB82-6DCA-A38C-AEFE-D9FEE821E7EC}"/>
              </a:ext>
            </a:extLst>
          </p:cNvPr>
          <p:cNvSpPr>
            <a:spLocks noGrp="1"/>
          </p:cNvSpPr>
          <p:nvPr>
            <p:ph sz="quarter" idx="11"/>
          </p:nvPr>
        </p:nvSpPr>
        <p:spPr/>
        <p:txBody>
          <a:bodyPr/>
          <a:lstStyle/>
          <a:p>
            <a:r>
              <a:rPr lang="en-US" dirty="0"/>
              <a:t>Prior experiences with Gardetto’s helps to set expectations as shoppers indicate the samples taste like what they purchase in the store. Gardetto’s unique </a:t>
            </a:r>
            <a:r>
              <a:rPr lang="en-US" b="1" dirty="0"/>
              <a:t>seasoning blend</a:t>
            </a:r>
            <a:r>
              <a:rPr lang="en-US" dirty="0"/>
              <a:t>, </a:t>
            </a:r>
            <a:r>
              <a:rPr lang="en-US" b="1" dirty="0"/>
              <a:t>flavor strength</a:t>
            </a:r>
            <a:r>
              <a:rPr lang="en-US" dirty="0"/>
              <a:t>, and </a:t>
            </a:r>
            <a:r>
              <a:rPr lang="en-US" b="1" dirty="0"/>
              <a:t>flavor retention </a:t>
            </a:r>
            <a:r>
              <a:rPr lang="en-US" dirty="0"/>
              <a:t>relative to other snack mixes help set up all products to exceed shopper expectations.    </a:t>
            </a:r>
          </a:p>
        </p:txBody>
      </p:sp>
      <p:sp>
        <p:nvSpPr>
          <p:cNvPr id="5" name="Text Placeholder 4">
            <a:extLst>
              <a:ext uri="{FF2B5EF4-FFF2-40B4-BE49-F238E27FC236}">
                <a16:creationId xmlns:a16="http://schemas.microsoft.com/office/drawing/2014/main" id="{896BF96B-0353-46C2-1A87-CEABB90D4E18}"/>
              </a:ext>
            </a:extLst>
          </p:cNvPr>
          <p:cNvSpPr>
            <a:spLocks noGrp="1"/>
          </p:cNvSpPr>
          <p:nvPr>
            <p:ph type="body" sz="quarter" idx="12"/>
          </p:nvPr>
        </p:nvSpPr>
        <p:spPr/>
        <p:txBody>
          <a:bodyPr/>
          <a:lstStyle/>
          <a:p>
            <a:r>
              <a:rPr lang="en-US" dirty="0"/>
              <a:t>EXPECTATIONS</a:t>
            </a:r>
          </a:p>
        </p:txBody>
      </p:sp>
      <p:sp>
        <p:nvSpPr>
          <p:cNvPr id="6" name="Text Placeholder 5">
            <a:extLst>
              <a:ext uri="{FF2B5EF4-FFF2-40B4-BE49-F238E27FC236}">
                <a16:creationId xmlns:a16="http://schemas.microsoft.com/office/drawing/2014/main" id="{D824F153-042F-024D-D5B2-492829872E0C}"/>
              </a:ext>
            </a:extLst>
          </p:cNvPr>
          <p:cNvSpPr>
            <a:spLocks noGrp="1"/>
          </p:cNvSpPr>
          <p:nvPr>
            <p:ph type="body" sz="quarter" idx="15"/>
          </p:nvPr>
        </p:nvSpPr>
        <p:spPr/>
        <p:txBody>
          <a:bodyPr/>
          <a:lstStyle/>
          <a:p>
            <a:r>
              <a:rPr lang="en-US" sz="700" dirty="0">
                <a:latin typeface="Century Gothic" panose="020B0502020202020204" pitchFamily="34" charset="0"/>
              </a:rPr>
              <a:t>Q: </a:t>
            </a:r>
            <a:r>
              <a:rPr lang="en-US" sz="700" dirty="0">
                <a:effectLst/>
                <a:latin typeface="Century Gothic" panose="020B0502020202020204" pitchFamily="34" charset="0"/>
                <a:ea typeface="Avenir" panose="02000503020000020003" pitchFamily="2" charset="0"/>
                <a:cs typeface="Avenir" panose="02000503020000020003" pitchFamily="2" charset="0"/>
              </a:rPr>
              <a:t>After trying this Gardetto’s Snack Mix, was it…?</a:t>
            </a:r>
            <a:endParaRPr lang="en-US" sz="700" dirty="0">
              <a:effectLst/>
              <a:latin typeface="Century Gothic" panose="020B0502020202020204" pitchFamily="34" charset="0"/>
              <a:ea typeface="Times New Roman" panose="02020603050405020304" pitchFamily="18" charset="0"/>
            </a:endParaRPr>
          </a:p>
          <a:p>
            <a:r>
              <a:rPr lang="en-US" sz="700" dirty="0">
                <a:latin typeface="Century Gothic" panose="020B0502020202020204" pitchFamily="34" charset="0"/>
              </a:rPr>
              <a:t>Q: </a:t>
            </a:r>
            <a:r>
              <a:rPr lang="en-US" sz="700" dirty="0">
                <a:effectLst/>
                <a:latin typeface="Century Gothic" panose="020B0502020202020204" pitchFamily="34" charset="0"/>
                <a:ea typeface="Avenir" panose="02000503020000020003" pitchFamily="2" charset="0"/>
                <a:cs typeface="Avenir" panose="02000503020000020003" pitchFamily="2" charset="0"/>
              </a:rPr>
              <a:t>Please say why this Gardetto’s Snack Mix was [insert previous answer]. </a:t>
            </a:r>
            <a:r>
              <a:rPr lang="en-US" sz="700" i="1" dirty="0">
                <a:effectLst/>
                <a:latin typeface="Century Gothic" panose="020B0502020202020204" pitchFamily="34" charset="0"/>
                <a:ea typeface="Avenir" panose="02000503020000020003" pitchFamily="2" charset="0"/>
                <a:cs typeface="Avenir" panose="02000503020000020003" pitchFamily="2" charset="0"/>
              </a:rPr>
              <a:t>Open-ended response</a:t>
            </a:r>
          </a:p>
        </p:txBody>
      </p:sp>
      <p:graphicFrame>
        <p:nvGraphicFramePr>
          <p:cNvPr id="7" name="Chart 6">
            <a:extLst>
              <a:ext uri="{FF2B5EF4-FFF2-40B4-BE49-F238E27FC236}">
                <a16:creationId xmlns:a16="http://schemas.microsoft.com/office/drawing/2014/main" id="{2CBF3110-1987-C578-ACD5-C915BFC1B7FB}"/>
              </a:ext>
            </a:extLst>
          </p:cNvPr>
          <p:cNvGraphicFramePr/>
          <p:nvPr/>
        </p:nvGraphicFramePr>
        <p:xfrm>
          <a:off x="185299" y="1536435"/>
          <a:ext cx="8004107" cy="2601174"/>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F0439075-6F4D-85E4-CF49-F50AC34ABEA2}"/>
              </a:ext>
            </a:extLst>
          </p:cNvPr>
          <p:cNvSpPr txBox="1"/>
          <p:nvPr/>
        </p:nvSpPr>
        <p:spPr>
          <a:xfrm>
            <a:off x="1293534" y="1312249"/>
            <a:ext cx="659154" cy="261610"/>
          </a:xfrm>
          <a:prstGeom prst="rect">
            <a:avLst/>
          </a:prstGeom>
          <a:noFill/>
        </p:spPr>
        <p:txBody>
          <a:bodyPr wrap="square" rtlCol="0">
            <a:spAutoFit/>
          </a:bodyPr>
          <a:lstStyle/>
          <a:p>
            <a:pPr algn="ctr" defTabSz="914400"/>
            <a:r>
              <a:rPr lang="en-US" sz="1100" b="1" dirty="0">
                <a:solidFill>
                  <a:schemeClr val="accent4">
                    <a:lumMod val="75000"/>
                  </a:schemeClr>
                </a:solidFill>
                <a:latin typeface="Century Gothic" panose="020B0502020202020204" pitchFamily="34" charset="0"/>
                <a:ea typeface="Helvetica Neue Light" charset="0"/>
                <a:cs typeface="Helvetica Neue Light" charset="0"/>
              </a:rPr>
              <a:t>100%</a:t>
            </a:r>
          </a:p>
        </p:txBody>
      </p:sp>
      <p:sp>
        <p:nvSpPr>
          <p:cNvPr id="9" name="TextBox 8">
            <a:extLst>
              <a:ext uri="{FF2B5EF4-FFF2-40B4-BE49-F238E27FC236}">
                <a16:creationId xmlns:a16="http://schemas.microsoft.com/office/drawing/2014/main" id="{85FDF64A-4A0F-C096-4CBC-47D3F4888A92}"/>
              </a:ext>
            </a:extLst>
          </p:cNvPr>
          <p:cNvSpPr txBox="1"/>
          <p:nvPr/>
        </p:nvSpPr>
        <p:spPr>
          <a:xfrm>
            <a:off x="1308691" y="4121164"/>
            <a:ext cx="494997" cy="215444"/>
          </a:xfrm>
          <a:prstGeom prst="rect">
            <a:avLst/>
          </a:prstGeom>
          <a:noFill/>
        </p:spPr>
        <p:txBody>
          <a:bodyPr wrap="square" rtlCol="0">
            <a:spAutoFit/>
          </a:bodyPr>
          <a:lstStyle/>
          <a:p>
            <a:pPr algn="ctr" defTabSz="914400"/>
            <a:r>
              <a:rPr lang="en-US" sz="800" b="1" dirty="0">
                <a:solidFill>
                  <a:schemeClr val="accent4">
                    <a:lumMod val="75000"/>
                  </a:schemeClr>
                </a:solidFill>
                <a:latin typeface="Century Gothic" panose="020B0502020202020204" pitchFamily="34" charset="0"/>
                <a:ea typeface="Helvetica Neue Light" charset="0"/>
                <a:cs typeface="Helvetica Neue Light" charset="0"/>
              </a:rPr>
              <a:t>0%</a:t>
            </a:r>
          </a:p>
        </p:txBody>
      </p:sp>
      <p:sp>
        <p:nvSpPr>
          <p:cNvPr id="10" name="TextBox 9">
            <a:extLst>
              <a:ext uri="{FF2B5EF4-FFF2-40B4-BE49-F238E27FC236}">
                <a16:creationId xmlns:a16="http://schemas.microsoft.com/office/drawing/2014/main" id="{927DDDDF-E6B3-2080-5A8D-5A3701FE7674}"/>
              </a:ext>
            </a:extLst>
          </p:cNvPr>
          <p:cNvSpPr txBox="1"/>
          <p:nvPr/>
        </p:nvSpPr>
        <p:spPr>
          <a:xfrm>
            <a:off x="3980278" y="1306643"/>
            <a:ext cx="515389" cy="261610"/>
          </a:xfrm>
          <a:prstGeom prst="rect">
            <a:avLst/>
          </a:prstGeom>
          <a:noFill/>
        </p:spPr>
        <p:txBody>
          <a:bodyPr wrap="square" rtlCol="0">
            <a:spAutoFit/>
          </a:bodyPr>
          <a:lstStyle/>
          <a:p>
            <a:pPr algn="ctr" defTabSz="914400"/>
            <a:r>
              <a:rPr lang="en-US" sz="1100" b="1" dirty="0">
                <a:solidFill>
                  <a:schemeClr val="accent1"/>
                </a:solidFill>
                <a:latin typeface="Century Gothic" panose="020B0502020202020204" pitchFamily="34" charset="0"/>
                <a:ea typeface="Helvetica Neue Light" charset="0"/>
                <a:cs typeface="Helvetica Neue Light" charset="0"/>
              </a:rPr>
              <a:t>98%</a:t>
            </a:r>
          </a:p>
        </p:txBody>
      </p:sp>
      <p:sp>
        <p:nvSpPr>
          <p:cNvPr id="11" name="TextBox 10">
            <a:extLst>
              <a:ext uri="{FF2B5EF4-FFF2-40B4-BE49-F238E27FC236}">
                <a16:creationId xmlns:a16="http://schemas.microsoft.com/office/drawing/2014/main" id="{C7CE61B6-68BF-EF33-F5C0-5C3C162FBFEC}"/>
              </a:ext>
            </a:extLst>
          </p:cNvPr>
          <p:cNvSpPr txBox="1"/>
          <p:nvPr/>
        </p:nvSpPr>
        <p:spPr>
          <a:xfrm>
            <a:off x="3940769" y="4121772"/>
            <a:ext cx="525090" cy="215444"/>
          </a:xfrm>
          <a:prstGeom prst="rect">
            <a:avLst/>
          </a:prstGeom>
          <a:noFill/>
        </p:spPr>
        <p:txBody>
          <a:bodyPr wrap="square" rtlCol="0">
            <a:spAutoFit/>
          </a:bodyPr>
          <a:lstStyle/>
          <a:p>
            <a:pPr algn="ctr" defTabSz="914400"/>
            <a:r>
              <a:rPr lang="en-US" sz="800" b="1" dirty="0">
                <a:solidFill>
                  <a:schemeClr val="accent1"/>
                </a:solidFill>
                <a:latin typeface="Century Gothic" panose="020B0502020202020204" pitchFamily="34" charset="0"/>
                <a:ea typeface="Helvetica Neue Light" charset="0"/>
                <a:cs typeface="Helvetica Neue Light" charset="0"/>
              </a:rPr>
              <a:t>2%</a:t>
            </a:r>
          </a:p>
        </p:txBody>
      </p:sp>
      <p:sp>
        <p:nvSpPr>
          <p:cNvPr id="14" name="TextBox 13">
            <a:extLst>
              <a:ext uri="{FF2B5EF4-FFF2-40B4-BE49-F238E27FC236}">
                <a16:creationId xmlns:a16="http://schemas.microsoft.com/office/drawing/2014/main" id="{CB9FFED7-A432-EFF9-ECB2-3DFA89FFF940}"/>
              </a:ext>
            </a:extLst>
          </p:cNvPr>
          <p:cNvSpPr txBox="1"/>
          <p:nvPr/>
        </p:nvSpPr>
        <p:spPr>
          <a:xfrm>
            <a:off x="209924" y="1349109"/>
            <a:ext cx="659155" cy="215444"/>
          </a:xfrm>
          <a:prstGeom prst="rect">
            <a:avLst/>
          </a:prstGeom>
          <a:noFill/>
        </p:spPr>
        <p:txBody>
          <a:bodyPr wrap="none" rtlCol="0">
            <a:spAutoFit/>
          </a:bodyPr>
          <a:lstStyle/>
          <a:p>
            <a:pPr algn="l"/>
            <a:r>
              <a:rPr lang="en-US" sz="800" b="1" dirty="0">
                <a:latin typeface="Century Gothic" panose="020B0502020202020204" pitchFamily="34" charset="0"/>
              </a:rPr>
              <a:t>Top 3 Box</a:t>
            </a:r>
          </a:p>
        </p:txBody>
      </p:sp>
      <p:sp>
        <p:nvSpPr>
          <p:cNvPr id="15" name="TextBox 14">
            <a:extLst>
              <a:ext uri="{FF2B5EF4-FFF2-40B4-BE49-F238E27FC236}">
                <a16:creationId xmlns:a16="http://schemas.microsoft.com/office/drawing/2014/main" id="{0CF56E83-0A20-8617-43BD-CBB5BAEE0404}"/>
              </a:ext>
            </a:extLst>
          </p:cNvPr>
          <p:cNvSpPr txBox="1"/>
          <p:nvPr/>
        </p:nvSpPr>
        <p:spPr>
          <a:xfrm>
            <a:off x="209924" y="4120494"/>
            <a:ext cx="830677" cy="215444"/>
          </a:xfrm>
          <a:prstGeom prst="rect">
            <a:avLst/>
          </a:prstGeom>
          <a:noFill/>
        </p:spPr>
        <p:txBody>
          <a:bodyPr wrap="none" rtlCol="0">
            <a:spAutoFit/>
          </a:bodyPr>
          <a:lstStyle/>
          <a:p>
            <a:pPr algn="l"/>
            <a:r>
              <a:rPr lang="en-US" sz="800" b="1" dirty="0">
                <a:latin typeface="Century Gothic" panose="020B0502020202020204" pitchFamily="34" charset="0"/>
              </a:rPr>
              <a:t>Bottom 2 Box</a:t>
            </a:r>
          </a:p>
        </p:txBody>
      </p:sp>
      <p:graphicFrame>
        <p:nvGraphicFramePr>
          <p:cNvPr id="16" name="Table 15">
            <a:extLst>
              <a:ext uri="{FF2B5EF4-FFF2-40B4-BE49-F238E27FC236}">
                <a16:creationId xmlns:a16="http://schemas.microsoft.com/office/drawing/2014/main" id="{C1173CEB-CB3B-88F7-9DD2-07AB528CB375}"/>
              </a:ext>
            </a:extLst>
          </p:cNvPr>
          <p:cNvGraphicFramePr>
            <a:graphicFrameLocks noGrp="1"/>
          </p:cNvGraphicFramePr>
          <p:nvPr>
            <p:extLst>
              <p:ext uri="{D42A27DB-BD31-4B8C-83A1-F6EECF244321}">
                <p14:modId xmlns:p14="http://schemas.microsoft.com/office/powerpoint/2010/main" val="3491949342"/>
              </p:ext>
            </p:extLst>
          </p:nvPr>
        </p:nvGraphicFramePr>
        <p:xfrm>
          <a:off x="1812817" y="1461873"/>
          <a:ext cx="1962154" cy="2880360"/>
        </p:xfrm>
        <a:graphic>
          <a:graphicData uri="http://schemas.openxmlformats.org/drawingml/2006/table">
            <a:tbl>
              <a:tblPr firstRow="1" bandRow="1">
                <a:tableStyleId>{5C22544A-7EE6-4342-B048-85BDC9FD1C3A}</a:tableStyleId>
              </a:tblPr>
              <a:tblGrid>
                <a:gridCol w="1962154">
                  <a:extLst>
                    <a:ext uri="{9D8B030D-6E8A-4147-A177-3AD203B41FA5}">
                      <a16:colId xmlns:a16="http://schemas.microsoft.com/office/drawing/2014/main" val="1661912119"/>
                    </a:ext>
                  </a:extLst>
                </a:gridCol>
              </a:tblGrid>
              <a:tr h="26805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“The </a:t>
                      </a:r>
                      <a:r>
                        <a:rPr kumimoji="0" lang="en-US" sz="70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seasoning blend is better than I anticipated</a:t>
                      </a: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 nothing beats it!”</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35437147"/>
                  </a:ext>
                </a:extLst>
              </a:tr>
              <a:tr h="54952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“I have tried other snack mixes where the individual snacks lose their individual flavors, they all blend together. With this mix </a:t>
                      </a:r>
                      <a:r>
                        <a:rPr kumimoji="0" lang="en-US" sz="70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they retain their own flavor while mixing well with the others</a:t>
                      </a: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84511508"/>
                  </a:ext>
                </a:extLst>
              </a:tr>
              <a:tr h="45570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“As with any snack mix, you never know if it’s going to be overpowering. This snack mix however was </a:t>
                      </a:r>
                      <a:r>
                        <a:rPr kumimoji="0" lang="en-US" sz="700" b="1" i="0" u="none" strike="noStrike" kern="1200" cap="none" spc="0" normalizeH="0" baseline="0" noProof="0" dirty="0">
                          <a:ln>
                            <a:noFill/>
                          </a:ln>
                          <a:solidFill>
                            <a:schemeClr val="accent3"/>
                          </a:solidFill>
                          <a:effectLst/>
                          <a:uLnTx/>
                          <a:uFillTx/>
                          <a:latin typeface="Century Gothic" panose="020B0502020202020204" pitchFamily="34" charset="0"/>
                          <a:ea typeface="+mn-ea"/>
                          <a:cs typeface="+mn-cs"/>
                        </a:rPr>
                        <a:t>the perfect mix for me so it’s better than what I expected</a:t>
                      </a: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7835075"/>
                  </a:ext>
                </a:extLst>
              </a:tr>
              <a:tr h="6433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“Our family eats these all the time, so it was exactly </a:t>
                      </a:r>
                      <a:r>
                        <a:rPr kumimoji="0" lang="en-US" sz="700" b="1" i="0" u="none" strike="noStrike" kern="1200" cap="none" spc="0" normalizeH="0" baseline="0" noProof="0" dirty="0">
                          <a:ln>
                            <a:noFill/>
                          </a:ln>
                          <a:solidFill>
                            <a:schemeClr val="accent4"/>
                          </a:solidFill>
                          <a:effectLst/>
                          <a:uLnTx/>
                          <a:uFillTx/>
                          <a:latin typeface="Century Gothic" panose="020B0502020202020204" pitchFamily="34" charset="0"/>
                          <a:ea typeface="+mn-ea"/>
                          <a:cs typeface="+mn-cs"/>
                        </a:rPr>
                        <a:t>as I expected it to taste. Zero complaints!  </a:t>
                      </a: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Nothing but a bag of deliciousness. I have to buy 2 bags at a time. One for me and one for the rest of the family.”</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68633741"/>
                  </a:ext>
                </a:extLst>
              </a:tr>
              <a:tr h="27603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“The snack mix appeared as it’s shown on the packaging; </a:t>
                      </a:r>
                      <a:r>
                        <a:rPr kumimoji="0" lang="en-US" sz="700" b="1" i="0" u="none" strike="noStrike" kern="1200" cap="none" spc="0" normalizeH="0" baseline="0" noProof="0" dirty="0">
                          <a:ln>
                            <a:noFill/>
                          </a:ln>
                          <a:solidFill>
                            <a:schemeClr val="accent4"/>
                          </a:solidFill>
                          <a:effectLst/>
                          <a:uLnTx/>
                          <a:uFillTx/>
                          <a:latin typeface="Century Gothic" panose="020B0502020202020204" pitchFamily="34" charset="0"/>
                          <a:ea typeface="+mn-ea"/>
                          <a:cs typeface="+mn-cs"/>
                        </a:rPr>
                        <a:t>the flavors were good</a:t>
                      </a: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14899066"/>
                  </a:ext>
                </a:extLst>
              </a:tr>
              <a:tr h="0">
                <a:tc>
                  <a:txBody>
                    <a:bodyPr/>
                    <a:lstStyle/>
                    <a:p>
                      <a:r>
                        <a:rPr lang="en-US" sz="700" dirty="0">
                          <a:latin typeface="Century Gothic" panose="020B0502020202020204" pitchFamily="34" charset="0"/>
                        </a:rPr>
                        <a:t>“</a:t>
                      </a:r>
                      <a:r>
                        <a:rPr lang="en-US" sz="700" b="1" dirty="0">
                          <a:solidFill>
                            <a:schemeClr val="accent4"/>
                          </a:solidFill>
                          <a:latin typeface="Century Gothic" panose="020B0502020202020204" pitchFamily="34" charset="0"/>
                        </a:rPr>
                        <a:t>Tastes like it always does. Delicious</a:t>
                      </a:r>
                      <a:r>
                        <a:rPr lang="en-US" sz="700" dirty="0">
                          <a:latin typeface="Century Gothic" panose="020B0502020202020204" pitchFamily="34" charset="0"/>
                        </a:rPr>
                        <a:t>!”</a:t>
                      </a:r>
                    </a:p>
                  </a:txBody>
                  <a:tcPr marR="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5884277"/>
                  </a:ext>
                </a:extLst>
              </a:tr>
              <a:tr h="0">
                <a:tc>
                  <a:txBody>
                    <a:bodyPr/>
                    <a:lstStyle/>
                    <a:p>
                      <a:r>
                        <a:rPr lang="en-US" sz="700" dirty="0">
                          <a:latin typeface="Century Gothic" panose="020B0502020202020204" pitchFamily="34" charset="0"/>
                        </a:rPr>
                        <a:t>“I </a:t>
                      </a:r>
                      <a:r>
                        <a:rPr lang="en-US" sz="700" b="1" dirty="0">
                          <a:solidFill>
                            <a:schemeClr val="accent4"/>
                          </a:solidFill>
                          <a:latin typeface="Century Gothic" panose="020B0502020202020204" pitchFamily="34" charset="0"/>
                        </a:rPr>
                        <a:t>thought it would be good and it was</a:t>
                      </a:r>
                      <a:r>
                        <a:rPr lang="en-US" sz="700" dirty="0">
                          <a:latin typeface="Century Gothic" panose="020B0502020202020204" pitchFamily="34" charset="0"/>
                        </a:rPr>
                        <a:t>.”</a:t>
                      </a:r>
                    </a:p>
                  </a:txBody>
                  <a:tcPr marR="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12874578"/>
                  </a:ext>
                </a:extLst>
              </a:tr>
            </a:tbl>
          </a:graphicData>
        </a:graphic>
      </p:graphicFrame>
      <p:sp>
        <p:nvSpPr>
          <p:cNvPr id="18" name="TextBox 17">
            <a:extLst>
              <a:ext uri="{FF2B5EF4-FFF2-40B4-BE49-F238E27FC236}">
                <a16:creationId xmlns:a16="http://schemas.microsoft.com/office/drawing/2014/main" id="{726C960B-E0BE-B185-50B2-B2BA684286C5}"/>
              </a:ext>
            </a:extLst>
          </p:cNvPr>
          <p:cNvSpPr txBox="1"/>
          <p:nvPr/>
        </p:nvSpPr>
        <p:spPr>
          <a:xfrm>
            <a:off x="1146700" y="4281187"/>
            <a:ext cx="817853" cy="446276"/>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b="1" dirty="0">
                <a:latin typeface="Century Gothic" panose="020B0502020202020204" pitchFamily="34" charset="0"/>
                <a:ea typeface="Helvetica Neue Light" charset="0"/>
                <a:cs typeface="Helvetica Neue Light" charset="0"/>
              </a:rPr>
              <a:t>A</a:t>
            </a:r>
          </a:p>
          <a:p>
            <a:pPr marR="0" algn="ctr" defTabSz="914400" eaLnBrk="1" fontAlgn="auto" latinLnBrk="0" hangingPunct="1">
              <a:lnSpc>
                <a:spcPct val="100000"/>
              </a:lnSpc>
              <a:spcBef>
                <a:spcPts val="0"/>
              </a:spcBef>
              <a:spcAft>
                <a:spcPts val="0"/>
              </a:spcAft>
              <a:buClrTx/>
              <a:buSzTx/>
            </a:pPr>
            <a:r>
              <a:rPr lang="en-US" sz="800" b="1" dirty="0">
                <a:solidFill>
                  <a:schemeClr val="accent4">
                    <a:lumMod val="75000"/>
                  </a:schemeClr>
                </a:solidFill>
                <a:latin typeface="Century Gothic" panose="020B0502020202020204" pitchFamily="34" charset="0"/>
                <a:ea typeface="Helvetica Neue Light" charset="0"/>
                <a:cs typeface="Helvetica Neue Light" charset="0"/>
              </a:rPr>
              <a:t>Control - 425</a:t>
            </a:r>
          </a:p>
          <a:p>
            <a:pPr marR="0" algn="ctr" defTabSz="914400" eaLnBrk="1" fontAlgn="auto" latinLnBrk="0" hangingPunct="1">
              <a:lnSpc>
                <a:spcPct val="100000"/>
              </a:lnSpc>
              <a:spcBef>
                <a:spcPts val="0"/>
              </a:spcBef>
              <a:spcAft>
                <a:spcPts val="0"/>
              </a:spcAft>
              <a:buClrTx/>
              <a:buSzTx/>
            </a:pPr>
            <a:r>
              <a:rPr lang="en-US" sz="700" dirty="0">
                <a:latin typeface="Century Gothic" panose="020B0502020202020204" pitchFamily="34" charset="0"/>
                <a:ea typeface="Helvetica Neue Light" charset="0"/>
                <a:cs typeface="Helvetica Neue Light" charset="0"/>
              </a:rPr>
              <a:t>n = 220</a:t>
            </a:r>
          </a:p>
        </p:txBody>
      </p:sp>
      <p:sp>
        <p:nvSpPr>
          <p:cNvPr id="19" name="TextBox 18">
            <a:extLst>
              <a:ext uri="{FF2B5EF4-FFF2-40B4-BE49-F238E27FC236}">
                <a16:creationId xmlns:a16="http://schemas.microsoft.com/office/drawing/2014/main" id="{9183B195-8DAD-0A16-7AC8-72C0BD2D5BD7}"/>
              </a:ext>
            </a:extLst>
          </p:cNvPr>
          <p:cNvSpPr txBox="1"/>
          <p:nvPr/>
        </p:nvSpPr>
        <p:spPr>
          <a:xfrm>
            <a:off x="3854153" y="4286112"/>
            <a:ext cx="729687" cy="446276"/>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b="1" dirty="0">
                <a:latin typeface="Century Gothic" panose="020B0502020202020204" pitchFamily="34" charset="0"/>
                <a:ea typeface="Helvetica Neue Light" charset="0"/>
                <a:cs typeface="Helvetica Neue Light" charset="0"/>
              </a:rPr>
              <a:t>B</a:t>
            </a:r>
          </a:p>
          <a:p>
            <a:pPr marR="0" algn="ctr" defTabSz="914400" eaLnBrk="1" fontAlgn="auto" latinLnBrk="0" hangingPunct="1">
              <a:lnSpc>
                <a:spcPct val="100000"/>
              </a:lnSpc>
              <a:spcBef>
                <a:spcPts val="0"/>
              </a:spcBef>
              <a:spcAft>
                <a:spcPts val="0"/>
              </a:spcAft>
              <a:buClrTx/>
              <a:buSzTx/>
            </a:pPr>
            <a:r>
              <a:rPr lang="en-US" sz="800" b="1" dirty="0">
                <a:solidFill>
                  <a:schemeClr val="accent1"/>
                </a:solidFill>
                <a:latin typeface="Century Gothic" panose="020B0502020202020204" pitchFamily="34" charset="0"/>
                <a:ea typeface="Helvetica Neue Light" charset="0"/>
                <a:cs typeface="Helvetica Neue Light" charset="0"/>
              </a:rPr>
              <a:t>Test 1 - 920</a:t>
            </a:r>
          </a:p>
          <a:p>
            <a:pPr marR="0" algn="ctr" defTabSz="914400" eaLnBrk="1" fontAlgn="auto" latinLnBrk="0" hangingPunct="1">
              <a:lnSpc>
                <a:spcPct val="100000"/>
              </a:lnSpc>
              <a:spcBef>
                <a:spcPts val="0"/>
              </a:spcBef>
              <a:spcAft>
                <a:spcPts val="0"/>
              </a:spcAft>
              <a:buClrTx/>
              <a:buSzTx/>
            </a:pPr>
            <a:r>
              <a:rPr lang="en-US" sz="700" dirty="0">
                <a:latin typeface="Century Gothic" panose="020B0502020202020204" pitchFamily="34" charset="0"/>
                <a:ea typeface="Helvetica Neue Light" charset="0"/>
                <a:cs typeface="Helvetica Neue Light" charset="0"/>
              </a:rPr>
              <a:t>n = 219</a:t>
            </a:r>
          </a:p>
        </p:txBody>
      </p:sp>
      <p:sp>
        <p:nvSpPr>
          <p:cNvPr id="20" name="TextBox 19">
            <a:extLst>
              <a:ext uri="{FF2B5EF4-FFF2-40B4-BE49-F238E27FC236}">
                <a16:creationId xmlns:a16="http://schemas.microsoft.com/office/drawing/2014/main" id="{11ED5F54-8BAE-B5A6-007C-23F648E459CD}"/>
              </a:ext>
            </a:extLst>
          </p:cNvPr>
          <p:cNvSpPr txBox="1"/>
          <p:nvPr/>
        </p:nvSpPr>
        <p:spPr>
          <a:xfrm>
            <a:off x="6483069" y="4281187"/>
            <a:ext cx="729688" cy="446276"/>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b="1" dirty="0">
                <a:latin typeface="Century Gothic" panose="020B0502020202020204" pitchFamily="34" charset="0"/>
                <a:ea typeface="Helvetica Neue Light" charset="0"/>
                <a:cs typeface="Helvetica Neue Light" charset="0"/>
              </a:rPr>
              <a:t>C</a:t>
            </a:r>
          </a:p>
          <a:p>
            <a:pPr marR="0" algn="ctr" defTabSz="914400" eaLnBrk="1" fontAlgn="auto" latinLnBrk="0" hangingPunct="1">
              <a:lnSpc>
                <a:spcPct val="100000"/>
              </a:lnSpc>
              <a:spcBef>
                <a:spcPts val="0"/>
              </a:spcBef>
              <a:spcAft>
                <a:spcPts val="0"/>
              </a:spcAft>
              <a:buClrTx/>
              <a:buSzTx/>
            </a:pPr>
            <a:r>
              <a:rPr lang="en-US" sz="800" b="1" dirty="0">
                <a:solidFill>
                  <a:schemeClr val="accent3"/>
                </a:solidFill>
                <a:latin typeface="Century Gothic" panose="020B0502020202020204" pitchFamily="34" charset="0"/>
                <a:ea typeface="Helvetica Neue Light" charset="0"/>
                <a:cs typeface="Helvetica Neue Light" charset="0"/>
              </a:rPr>
              <a:t>Test 2 - 163</a:t>
            </a:r>
          </a:p>
          <a:p>
            <a:pPr marR="0" algn="ctr" defTabSz="914400" eaLnBrk="1" fontAlgn="auto" latinLnBrk="0" hangingPunct="1">
              <a:lnSpc>
                <a:spcPct val="100000"/>
              </a:lnSpc>
              <a:spcBef>
                <a:spcPts val="0"/>
              </a:spcBef>
              <a:spcAft>
                <a:spcPts val="0"/>
              </a:spcAft>
              <a:buClrTx/>
              <a:buSzTx/>
            </a:pPr>
            <a:r>
              <a:rPr lang="en-US" sz="700" dirty="0">
                <a:latin typeface="Century Gothic" panose="020B0502020202020204" pitchFamily="34" charset="0"/>
                <a:ea typeface="Helvetica Neue Light" charset="0"/>
                <a:cs typeface="Helvetica Neue Light" charset="0"/>
              </a:rPr>
              <a:t>n = 220</a:t>
            </a:r>
          </a:p>
        </p:txBody>
      </p:sp>
      <p:graphicFrame>
        <p:nvGraphicFramePr>
          <p:cNvPr id="21" name="Table 20">
            <a:extLst>
              <a:ext uri="{FF2B5EF4-FFF2-40B4-BE49-F238E27FC236}">
                <a16:creationId xmlns:a16="http://schemas.microsoft.com/office/drawing/2014/main" id="{693D38CF-2F82-0D6B-D018-C5EC68337806}"/>
              </a:ext>
            </a:extLst>
          </p:cNvPr>
          <p:cNvGraphicFramePr>
            <a:graphicFrameLocks noGrp="1"/>
          </p:cNvGraphicFramePr>
          <p:nvPr>
            <p:extLst>
              <p:ext uri="{D42A27DB-BD31-4B8C-83A1-F6EECF244321}">
                <p14:modId xmlns:p14="http://schemas.microsoft.com/office/powerpoint/2010/main" val="948235636"/>
              </p:ext>
            </p:extLst>
          </p:nvPr>
        </p:nvGraphicFramePr>
        <p:xfrm>
          <a:off x="4515689" y="1320349"/>
          <a:ext cx="1962154" cy="3010316"/>
        </p:xfrm>
        <a:graphic>
          <a:graphicData uri="http://schemas.openxmlformats.org/drawingml/2006/table">
            <a:tbl>
              <a:tblPr firstRow="1" bandRow="1">
                <a:tableStyleId>{5C22544A-7EE6-4342-B048-85BDC9FD1C3A}</a:tableStyleId>
              </a:tblPr>
              <a:tblGrid>
                <a:gridCol w="1962154">
                  <a:extLst>
                    <a:ext uri="{9D8B030D-6E8A-4147-A177-3AD203B41FA5}">
                      <a16:colId xmlns:a16="http://schemas.microsoft.com/office/drawing/2014/main" val="1661912119"/>
                    </a:ext>
                  </a:extLst>
                </a:gridCol>
              </a:tblGrid>
              <a:tr h="20401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“I have tried several other snack mixes and I am usually disappointed with the flavor.  </a:t>
                      </a:r>
                      <a:r>
                        <a:rPr kumimoji="0" lang="en-US" sz="700" b="1"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Gardetto</a:t>
                      </a:r>
                      <a:r>
                        <a:rPr kumimoji="0" lang="en-US" sz="70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 snack mix tastes great</a:t>
                      </a: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35437147"/>
                  </a:ext>
                </a:extLst>
              </a:tr>
              <a:tr h="31386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“The </a:t>
                      </a:r>
                      <a:r>
                        <a:rPr kumimoji="0" lang="en-US" sz="70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flavor was so good</a:t>
                      </a: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 Everyone in my </a:t>
                      </a:r>
                      <a:r>
                        <a:rPr kumimoji="0" lang="en-US" sz="70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household loved it</a:t>
                      </a: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 Lots of different items included in this snack mix. It had a </a:t>
                      </a:r>
                      <a:r>
                        <a:rPr kumimoji="0" lang="en-US" sz="70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garlic or onion powder taste </a:t>
                      </a: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which we really liked.”</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84511508"/>
                  </a:ext>
                </a:extLst>
              </a:tr>
              <a:tr h="20401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“This mix was much better than expected </a:t>
                      </a:r>
                      <a:r>
                        <a:rPr kumimoji="0" lang="en-US" sz="70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because I was surprised about the seasonings flavor</a:t>
                      </a: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7835075"/>
                  </a:ext>
                </a:extLst>
              </a:tr>
              <a:tr h="20401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“It was a </a:t>
                      </a:r>
                      <a:r>
                        <a:rPr kumimoji="0" lang="en-US" sz="700" b="1" i="0" u="none" strike="noStrike" kern="1200" cap="none" spc="0" normalizeH="0" baseline="0" noProof="0" dirty="0">
                          <a:ln>
                            <a:noFill/>
                          </a:ln>
                          <a:solidFill>
                            <a:schemeClr val="accent3"/>
                          </a:solidFill>
                          <a:effectLst/>
                          <a:uLnTx/>
                          <a:uFillTx/>
                          <a:latin typeface="Century Gothic" panose="020B0502020202020204" pitchFamily="34" charset="0"/>
                          <a:ea typeface="+mn-ea"/>
                          <a:cs typeface="+mn-cs"/>
                        </a:rPr>
                        <a:t>very tasty snack</a:t>
                      </a: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 It was </a:t>
                      </a:r>
                      <a:r>
                        <a:rPr kumimoji="0" lang="en-US" sz="700" b="1" i="0" u="none" strike="noStrike" kern="1200" cap="none" spc="0" normalizeH="0" baseline="0" noProof="0" dirty="0">
                          <a:ln>
                            <a:noFill/>
                          </a:ln>
                          <a:solidFill>
                            <a:schemeClr val="accent3"/>
                          </a:solidFill>
                          <a:effectLst/>
                          <a:uLnTx/>
                          <a:uFillTx/>
                          <a:latin typeface="Century Gothic" panose="020B0502020202020204" pitchFamily="34" charset="0"/>
                          <a:ea typeface="+mn-ea"/>
                          <a:cs typeface="+mn-cs"/>
                        </a:rPr>
                        <a:t>more flavorful than expected</a:t>
                      </a: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68633741"/>
                  </a:ext>
                </a:extLst>
              </a:tr>
              <a:tr h="22757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“The </a:t>
                      </a:r>
                      <a:r>
                        <a:rPr kumimoji="0" lang="en-US" sz="700" b="1" i="0" u="none" strike="noStrike" kern="1200" cap="none" spc="0" normalizeH="0" baseline="0" noProof="0" dirty="0">
                          <a:ln>
                            <a:noFill/>
                          </a:ln>
                          <a:solidFill>
                            <a:schemeClr val="accent3"/>
                          </a:solidFill>
                          <a:effectLst/>
                          <a:uLnTx/>
                          <a:uFillTx/>
                          <a:latin typeface="Century Gothic" panose="020B0502020202020204" pitchFamily="34" charset="0"/>
                          <a:ea typeface="+mn-ea"/>
                          <a:cs typeface="+mn-cs"/>
                        </a:rPr>
                        <a:t>freshness of opening a new bag of Gardetto’s snack mix </a:t>
                      </a: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makes the product more </a:t>
                      </a:r>
                      <a:r>
                        <a:rPr kumimoji="0" lang="en-US" sz="700" b="1" i="0" u="none" strike="noStrike" kern="1200" cap="none" spc="0" normalizeH="0" baseline="0" noProof="0" dirty="0">
                          <a:ln>
                            <a:noFill/>
                          </a:ln>
                          <a:solidFill>
                            <a:schemeClr val="accent3"/>
                          </a:solidFill>
                          <a:effectLst/>
                          <a:uLnTx/>
                          <a:uFillTx/>
                          <a:latin typeface="Century Gothic" panose="020B0502020202020204" pitchFamily="34" charset="0"/>
                          <a:ea typeface="+mn-ea"/>
                          <a:cs typeface="+mn-cs"/>
                        </a:rPr>
                        <a:t>enjoyable than I expected</a:t>
                      </a: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5271667"/>
                  </a:ext>
                </a:extLst>
              </a:tr>
              <a:tr h="22757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“I’ve </a:t>
                      </a:r>
                      <a:r>
                        <a:rPr kumimoji="0" lang="en-US" sz="700" b="1" i="0" u="none" strike="noStrike" kern="1200" cap="none" spc="0" normalizeH="0" baseline="0" noProof="0" dirty="0">
                          <a:ln>
                            <a:noFill/>
                          </a:ln>
                          <a:solidFill>
                            <a:schemeClr val="accent4"/>
                          </a:solidFill>
                          <a:effectLst/>
                          <a:uLnTx/>
                          <a:uFillTx/>
                          <a:latin typeface="Century Gothic" panose="020B0502020202020204" pitchFamily="34" charset="0"/>
                          <a:ea typeface="+mn-ea"/>
                          <a:cs typeface="+mn-cs"/>
                        </a:rPr>
                        <a:t>had this product many times </a:t>
                      </a: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before.”</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14899066"/>
                  </a:ext>
                </a:extLst>
              </a:tr>
              <a:tr h="313865">
                <a:tc>
                  <a:txBody>
                    <a:bodyPr/>
                    <a:lstStyle/>
                    <a:p>
                      <a:r>
                        <a:rPr lang="en-US" sz="700" dirty="0">
                          <a:latin typeface="Century Gothic" panose="020B0502020202020204" pitchFamily="34" charset="0"/>
                        </a:rPr>
                        <a:t>“I’m </a:t>
                      </a:r>
                      <a:r>
                        <a:rPr lang="en-US" sz="700" b="1" dirty="0">
                          <a:solidFill>
                            <a:schemeClr val="accent4"/>
                          </a:solidFill>
                          <a:latin typeface="Century Gothic" panose="020B0502020202020204" pitchFamily="34" charset="0"/>
                        </a:rPr>
                        <a:t>familiar with it and have eaten it before.</a:t>
                      </a:r>
                      <a:r>
                        <a:rPr lang="en-US" sz="700" dirty="0">
                          <a:latin typeface="Century Gothic" panose="020B0502020202020204" pitchFamily="34" charset="0"/>
                        </a:rPr>
                        <a:t>”</a:t>
                      </a:r>
                    </a:p>
                  </a:txBody>
                  <a:tcPr marR="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5884277"/>
                  </a:ext>
                </a:extLst>
              </a:tr>
              <a:tr h="313865">
                <a:tc>
                  <a:txBody>
                    <a:bodyPr/>
                    <a:lstStyle/>
                    <a:p>
                      <a:r>
                        <a:rPr lang="en-US" sz="700" dirty="0">
                          <a:latin typeface="Century Gothic" panose="020B0502020202020204" pitchFamily="34" charset="0"/>
                        </a:rPr>
                        <a:t>“It </a:t>
                      </a:r>
                      <a:r>
                        <a:rPr lang="en-US" sz="700" b="1" dirty="0">
                          <a:solidFill>
                            <a:schemeClr val="accent5"/>
                          </a:solidFill>
                          <a:latin typeface="Century Gothic" panose="020B0502020202020204" pitchFamily="34" charset="0"/>
                        </a:rPr>
                        <a:t>isn't as flavored</a:t>
                      </a:r>
                      <a:r>
                        <a:rPr lang="en-US" sz="700" dirty="0">
                          <a:latin typeface="Century Gothic" panose="020B0502020202020204" pitchFamily="34" charset="0"/>
                        </a:rPr>
                        <a:t>, it's </a:t>
                      </a:r>
                      <a:r>
                        <a:rPr lang="en-US" sz="700" b="1" dirty="0">
                          <a:solidFill>
                            <a:schemeClr val="accent5"/>
                          </a:solidFill>
                          <a:latin typeface="Century Gothic" panose="020B0502020202020204" pitchFamily="34" charset="0"/>
                        </a:rPr>
                        <a:t>missing the "Gardetto's" seasoning</a:t>
                      </a:r>
                      <a:r>
                        <a:rPr lang="en-US" sz="700" dirty="0">
                          <a:latin typeface="Century Gothic" panose="020B0502020202020204" pitchFamily="34" charset="0"/>
                        </a:rPr>
                        <a:t>. I was hoping it had a bolder flavor.”</a:t>
                      </a:r>
                    </a:p>
                  </a:txBody>
                  <a:tcPr marR="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12874578"/>
                  </a:ext>
                </a:extLst>
              </a:tr>
            </a:tbl>
          </a:graphicData>
        </a:graphic>
      </p:graphicFrame>
      <p:graphicFrame>
        <p:nvGraphicFramePr>
          <p:cNvPr id="22" name="Table 21">
            <a:extLst>
              <a:ext uri="{FF2B5EF4-FFF2-40B4-BE49-F238E27FC236}">
                <a16:creationId xmlns:a16="http://schemas.microsoft.com/office/drawing/2014/main" id="{BB1AE867-9C1E-5860-C4AE-2C51AC094E1F}"/>
              </a:ext>
            </a:extLst>
          </p:cNvPr>
          <p:cNvGraphicFramePr>
            <a:graphicFrameLocks noGrp="1"/>
          </p:cNvGraphicFramePr>
          <p:nvPr>
            <p:extLst>
              <p:ext uri="{D42A27DB-BD31-4B8C-83A1-F6EECF244321}">
                <p14:modId xmlns:p14="http://schemas.microsoft.com/office/powerpoint/2010/main" val="3411040549"/>
              </p:ext>
            </p:extLst>
          </p:nvPr>
        </p:nvGraphicFramePr>
        <p:xfrm>
          <a:off x="7082858" y="1487539"/>
          <a:ext cx="1962154" cy="2895317"/>
        </p:xfrm>
        <a:graphic>
          <a:graphicData uri="http://schemas.openxmlformats.org/drawingml/2006/table">
            <a:tbl>
              <a:tblPr firstRow="1" bandRow="1">
                <a:tableStyleId>{5C22544A-7EE6-4342-B048-85BDC9FD1C3A}</a:tableStyleId>
              </a:tblPr>
              <a:tblGrid>
                <a:gridCol w="1962154">
                  <a:extLst>
                    <a:ext uri="{9D8B030D-6E8A-4147-A177-3AD203B41FA5}">
                      <a16:colId xmlns:a16="http://schemas.microsoft.com/office/drawing/2014/main" val="1661912119"/>
                    </a:ext>
                  </a:extLst>
                </a:gridCol>
              </a:tblGrid>
              <a:tr h="20401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“The Gardetto's Snack Mix was better than expected because </a:t>
                      </a:r>
                      <a:r>
                        <a:rPr kumimoji="0" lang="en-US" sz="70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the bag was larger than expected.</a:t>
                      </a: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 The </a:t>
                      </a:r>
                      <a:r>
                        <a:rPr kumimoji="0" lang="en-US" sz="70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flavors blend so well together</a:t>
                      </a: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35437147"/>
                  </a:ext>
                </a:extLst>
              </a:tr>
              <a:tr h="31386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“I expected everything to taste the same. But it didn't, and </a:t>
                      </a:r>
                      <a:r>
                        <a:rPr kumimoji="0" lang="en-US" sz="70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I was pleasantly surprised</a:t>
                      </a: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84511508"/>
                  </a:ext>
                </a:extLst>
              </a:tr>
              <a:tr h="20401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“Salt is shown on the bag so you may think it would be </a:t>
                      </a:r>
                      <a:r>
                        <a:rPr kumimoji="0" lang="en-US" sz="700" b="1"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overpowered with salt and it wasn’t</a:t>
                      </a: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7835075"/>
                  </a:ext>
                </a:extLst>
              </a:tr>
              <a:tr h="20401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a:t>
                      </a:r>
                      <a:r>
                        <a:rPr kumimoji="0" lang="en-US" sz="700" b="1" i="0" u="none" strike="noStrike" kern="1200" cap="none" spc="0" normalizeH="0" baseline="0" noProof="0" dirty="0">
                          <a:ln>
                            <a:noFill/>
                          </a:ln>
                          <a:solidFill>
                            <a:schemeClr val="accent3"/>
                          </a:solidFill>
                          <a:effectLst/>
                          <a:uLnTx/>
                          <a:uFillTx/>
                          <a:latin typeface="Century Gothic" panose="020B0502020202020204" pitchFamily="34" charset="0"/>
                          <a:ea typeface="+mn-ea"/>
                          <a:cs typeface="+mn-cs"/>
                        </a:rPr>
                        <a:t>All the seasonings!  Palate of happiness</a:t>
                      </a: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68633741"/>
                  </a:ext>
                </a:extLst>
              </a:tr>
              <a:tr h="31386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“I guess </a:t>
                      </a:r>
                      <a:r>
                        <a:rPr kumimoji="0" lang="en-US" sz="700" b="1" i="0" u="none" strike="noStrike" kern="1200" cap="none" spc="0" normalizeH="0" baseline="0" noProof="0" dirty="0">
                          <a:ln>
                            <a:noFill/>
                          </a:ln>
                          <a:solidFill>
                            <a:schemeClr val="accent4"/>
                          </a:solidFill>
                          <a:effectLst/>
                          <a:uLnTx/>
                          <a:uFillTx/>
                          <a:latin typeface="Century Gothic" panose="020B0502020202020204" pitchFamily="34" charset="0"/>
                          <a:ea typeface="+mn-ea"/>
                          <a:cs typeface="+mn-cs"/>
                        </a:rPr>
                        <a:t>I have had it so many times</a:t>
                      </a:r>
                      <a:r>
                        <a:rPr kumimoji="0" lang="en-US" sz="700" b="0" i="0" u="none" strike="noStrike" kern="1200" cap="none" spc="0" normalizeH="0" baseline="0" noProof="0" dirty="0">
                          <a:ln>
                            <a:noFill/>
                          </a:ln>
                          <a:solidFill>
                            <a:srgbClr val="303030"/>
                          </a:solidFill>
                          <a:effectLst/>
                          <a:uLnTx/>
                          <a:uFillTx/>
                          <a:latin typeface="Century Gothic" panose="020B0502020202020204" pitchFamily="34" charset="0"/>
                          <a:ea typeface="+mn-ea"/>
                          <a:cs typeface="+mn-cs"/>
                        </a:rPr>
                        <a:t>, wasn’t  new for me.”</a:t>
                      </a:r>
                    </a:p>
                  </a:txBody>
                  <a:tcPr marR="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14899066"/>
                  </a:ext>
                </a:extLst>
              </a:tr>
              <a:tr h="313865">
                <a:tc>
                  <a:txBody>
                    <a:bodyPr/>
                    <a:lstStyle/>
                    <a:p>
                      <a:r>
                        <a:rPr lang="en-US" sz="700" dirty="0">
                          <a:latin typeface="Century Gothic" panose="020B0502020202020204" pitchFamily="34" charset="0"/>
                        </a:rPr>
                        <a:t>“I have bou</a:t>
                      </a:r>
                      <a:r>
                        <a:rPr lang="en-US" sz="700" b="1" dirty="0">
                          <a:solidFill>
                            <a:schemeClr val="accent4"/>
                          </a:solidFill>
                          <a:latin typeface="Century Gothic" panose="020B0502020202020204" pitchFamily="34" charset="0"/>
                        </a:rPr>
                        <a:t>ght this brand in the past and my kids and myself prefer this over Chex mix.</a:t>
                      </a:r>
                      <a:r>
                        <a:rPr lang="en-US" sz="700" dirty="0">
                          <a:latin typeface="Century Gothic" panose="020B0502020202020204" pitchFamily="34" charset="0"/>
                        </a:rPr>
                        <a:t> this doesn't cause me to have heartburn like Chex mix does”</a:t>
                      </a:r>
                    </a:p>
                  </a:txBody>
                  <a:tcPr marR="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5884277"/>
                  </a:ext>
                </a:extLst>
              </a:tr>
              <a:tr h="313865">
                <a:tc>
                  <a:txBody>
                    <a:bodyPr/>
                    <a:lstStyle/>
                    <a:p>
                      <a:r>
                        <a:rPr lang="en-US" sz="700" dirty="0">
                          <a:latin typeface="Century Gothic" panose="020B0502020202020204" pitchFamily="34" charset="0"/>
                        </a:rPr>
                        <a:t>“I expected it to have more seasoning/flavor and to be </a:t>
                      </a:r>
                      <a:r>
                        <a:rPr lang="en-US" sz="700" b="1" dirty="0">
                          <a:solidFill>
                            <a:schemeClr val="accent5"/>
                          </a:solidFill>
                          <a:latin typeface="Century Gothic" panose="020B0502020202020204" pitchFamily="34" charset="0"/>
                        </a:rPr>
                        <a:t>slightly saltier </a:t>
                      </a:r>
                      <a:r>
                        <a:rPr lang="en-US" sz="700" dirty="0">
                          <a:latin typeface="Century Gothic" panose="020B0502020202020204" pitchFamily="34" charset="0"/>
                        </a:rPr>
                        <a:t>than it was. There were also </a:t>
                      </a:r>
                      <a:r>
                        <a:rPr lang="en-US" sz="700" b="1" dirty="0">
                          <a:solidFill>
                            <a:schemeClr val="accent5"/>
                          </a:solidFill>
                          <a:latin typeface="Century Gothic" panose="020B0502020202020204" pitchFamily="34" charset="0"/>
                        </a:rPr>
                        <a:t>more pretzels than I expected</a:t>
                      </a:r>
                      <a:r>
                        <a:rPr lang="en-US" sz="700" dirty="0">
                          <a:latin typeface="Century Gothic" panose="020B0502020202020204" pitchFamily="34" charset="0"/>
                        </a:rPr>
                        <a:t>.”</a:t>
                      </a:r>
                    </a:p>
                  </a:txBody>
                  <a:tcPr marR="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12874578"/>
                  </a:ext>
                </a:extLst>
              </a:tr>
            </a:tbl>
          </a:graphicData>
        </a:graphic>
      </p:graphicFrame>
      <p:sp>
        <p:nvSpPr>
          <p:cNvPr id="23" name="TextBox 22">
            <a:extLst>
              <a:ext uri="{FF2B5EF4-FFF2-40B4-BE49-F238E27FC236}">
                <a16:creationId xmlns:a16="http://schemas.microsoft.com/office/drawing/2014/main" id="{D31EAE18-EBB1-A417-B1F4-1712D5E705AC}"/>
              </a:ext>
            </a:extLst>
          </p:cNvPr>
          <p:cNvSpPr txBox="1"/>
          <p:nvPr/>
        </p:nvSpPr>
        <p:spPr>
          <a:xfrm>
            <a:off x="6587912" y="4102585"/>
            <a:ext cx="525090" cy="215444"/>
          </a:xfrm>
          <a:prstGeom prst="rect">
            <a:avLst/>
          </a:prstGeom>
          <a:noFill/>
        </p:spPr>
        <p:txBody>
          <a:bodyPr wrap="square" rtlCol="0">
            <a:spAutoFit/>
          </a:bodyPr>
          <a:lstStyle/>
          <a:p>
            <a:pPr algn="ctr" defTabSz="914400"/>
            <a:r>
              <a:rPr lang="en-US" sz="800" b="1" dirty="0">
                <a:solidFill>
                  <a:schemeClr val="accent3"/>
                </a:solidFill>
                <a:latin typeface="Century Gothic" panose="020B0502020202020204" pitchFamily="34" charset="0"/>
                <a:ea typeface="Helvetica Neue Light" charset="0"/>
                <a:cs typeface="Helvetica Neue Light" charset="0"/>
              </a:rPr>
              <a:t>2%</a:t>
            </a:r>
          </a:p>
        </p:txBody>
      </p:sp>
      <p:sp>
        <p:nvSpPr>
          <p:cNvPr id="24" name="TextBox 23">
            <a:extLst>
              <a:ext uri="{FF2B5EF4-FFF2-40B4-BE49-F238E27FC236}">
                <a16:creationId xmlns:a16="http://schemas.microsoft.com/office/drawing/2014/main" id="{67FBDA42-A9A4-CF66-6D29-8E23D5CA1C7E}"/>
              </a:ext>
            </a:extLst>
          </p:cNvPr>
          <p:cNvSpPr txBox="1"/>
          <p:nvPr/>
        </p:nvSpPr>
        <p:spPr>
          <a:xfrm>
            <a:off x="6637469" y="1317291"/>
            <a:ext cx="515389" cy="261610"/>
          </a:xfrm>
          <a:prstGeom prst="rect">
            <a:avLst/>
          </a:prstGeom>
          <a:noFill/>
        </p:spPr>
        <p:txBody>
          <a:bodyPr wrap="square" rtlCol="0">
            <a:spAutoFit/>
          </a:bodyPr>
          <a:lstStyle/>
          <a:p>
            <a:pPr algn="ctr" defTabSz="914400"/>
            <a:r>
              <a:rPr lang="en-US" sz="1100" b="1" dirty="0">
                <a:solidFill>
                  <a:schemeClr val="accent3"/>
                </a:solidFill>
                <a:latin typeface="Century Gothic" panose="020B0502020202020204" pitchFamily="34" charset="0"/>
                <a:ea typeface="Helvetica Neue Light" charset="0"/>
                <a:cs typeface="Helvetica Neue Light" charset="0"/>
              </a:rPr>
              <a:t>98%</a:t>
            </a:r>
          </a:p>
        </p:txBody>
      </p:sp>
    </p:spTree>
    <p:extLst>
      <p:ext uri="{BB962C8B-B14F-4D97-AF65-F5344CB8AC3E}">
        <p14:creationId xmlns:p14="http://schemas.microsoft.com/office/powerpoint/2010/main" val="1994589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 name="Table 44">
            <a:extLst>
              <a:ext uri="{FF2B5EF4-FFF2-40B4-BE49-F238E27FC236}">
                <a16:creationId xmlns:a16="http://schemas.microsoft.com/office/drawing/2014/main" id="{D6DB73FA-5D72-C1D2-E913-887F30591A6E}"/>
              </a:ext>
            </a:extLst>
          </p:cNvPr>
          <p:cNvGraphicFramePr>
            <a:graphicFrameLocks noGrp="1"/>
          </p:cNvGraphicFramePr>
          <p:nvPr>
            <p:extLst>
              <p:ext uri="{D42A27DB-BD31-4B8C-83A1-F6EECF244321}">
                <p14:modId xmlns:p14="http://schemas.microsoft.com/office/powerpoint/2010/main" val="1373337905"/>
              </p:ext>
            </p:extLst>
          </p:nvPr>
        </p:nvGraphicFramePr>
        <p:xfrm>
          <a:off x="6567055" y="2072286"/>
          <a:ext cx="2576945" cy="1213878"/>
        </p:xfrm>
        <a:graphic>
          <a:graphicData uri="http://schemas.openxmlformats.org/drawingml/2006/table">
            <a:tbl>
              <a:tblPr firstRow="1" bandRow="1">
                <a:tableStyleId>{5C22544A-7EE6-4342-B048-85BDC9FD1C3A}</a:tableStyleId>
              </a:tblPr>
              <a:tblGrid>
                <a:gridCol w="748145">
                  <a:extLst>
                    <a:ext uri="{9D8B030D-6E8A-4147-A177-3AD203B41FA5}">
                      <a16:colId xmlns:a16="http://schemas.microsoft.com/office/drawing/2014/main" val="2402349697"/>
                    </a:ext>
                  </a:extLst>
                </a:gridCol>
                <a:gridCol w="1080655">
                  <a:extLst>
                    <a:ext uri="{9D8B030D-6E8A-4147-A177-3AD203B41FA5}">
                      <a16:colId xmlns:a16="http://schemas.microsoft.com/office/drawing/2014/main" val="3878226259"/>
                    </a:ext>
                  </a:extLst>
                </a:gridCol>
                <a:gridCol w="748145">
                  <a:extLst>
                    <a:ext uri="{9D8B030D-6E8A-4147-A177-3AD203B41FA5}">
                      <a16:colId xmlns:a16="http://schemas.microsoft.com/office/drawing/2014/main" val="3050725692"/>
                    </a:ext>
                  </a:extLst>
                </a:gridCol>
              </a:tblGrid>
              <a:tr h="482358">
                <a:tc>
                  <a:txBody>
                    <a:bodyPr/>
                    <a:lstStyle/>
                    <a:p>
                      <a:pPr algn="ctr"/>
                      <a:r>
                        <a:rPr lang="en-US" sz="800" b="1" dirty="0">
                          <a:solidFill>
                            <a:schemeClr val="tx1"/>
                          </a:solidFill>
                          <a:latin typeface="+mn-lt"/>
                        </a:rPr>
                        <a:t>Not enough</a:t>
                      </a:r>
                    </a:p>
                  </a:txBody>
                  <a:tcPr marL="83127" marR="83127"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800" b="1" kern="1200" dirty="0">
                          <a:solidFill>
                            <a:schemeClr val="tx1"/>
                          </a:solidFill>
                          <a:latin typeface="+mn-lt"/>
                          <a:ea typeface="+mn-ea"/>
                          <a:cs typeface="+mn-cs"/>
                        </a:rPr>
                        <a:t>JUST ABOUT RIGHT</a:t>
                      </a:r>
                    </a:p>
                  </a:txBody>
                  <a:tcPr marL="83127" marR="83127"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800" b="1" dirty="0">
                          <a:solidFill>
                            <a:schemeClr val="tx1"/>
                          </a:solidFill>
                          <a:latin typeface="+mn-lt"/>
                        </a:rPr>
                        <a:t>Too much</a:t>
                      </a:r>
                    </a:p>
                  </a:txBody>
                  <a:tcPr marL="83127" marR="83127"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13631017"/>
                  </a:ext>
                </a:extLst>
              </a:tr>
              <a:tr h="217907">
                <a:tc>
                  <a:txBody>
                    <a:bodyPr/>
                    <a:lstStyle/>
                    <a:p>
                      <a:pPr algn="ctr"/>
                      <a:r>
                        <a:rPr lang="en-US" sz="800" b="0" dirty="0">
                          <a:solidFill>
                            <a:schemeClr val="tx1"/>
                          </a:solidFill>
                          <a:latin typeface="+mn-lt"/>
                        </a:rPr>
                        <a:t>6%</a:t>
                      </a:r>
                      <a:endParaRPr lang="en-US" sz="800" b="1" dirty="0">
                        <a:solidFill>
                          <a:srgbClr val="EECA66"/>
                        </a:solidFill>
                        <a:latin typeface="+mn-lt"/>
                      </a:endParaRPr>
                    </a:p>
                  </a:txBody>
                  <a:tcPr marL="83127" marR="83127"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1000" b="1" i="0" u="none" strike="noStrike" kern="1200" cap="none" spc="0" normalizeH="0" baseline="0" noProof="0" dirty="0">
                          <a:ln>
                            <a:noFill/>
                          </a:ln>
                          <a:solidFill>
                            <a:schemeClr val="accent4">
                              <a:lumMod val="75000"/>
                            </a:schemeClr>
                          </a:solidFill>
                          <a:effectLst/>
                          <a:uLnTx/>
                          <a:uFillTx/>
                          <a:latin typeface="+mn-lt"/>
                          <a:ea typeface="+mn-ea"/>
                          <a:cs typeface="+mn-cs"/>
                        </a:rPr>
                        <a:t>        87%</a:t>
                      </a:r>
                      <a:endParaRPr lang="en-US" sz="1000" b="1" dirty="0">
                        <a:solidFill>
                          <a:schemeClr val="accent4">
                            <a:lumMod val="75000"/>
                          </a:schemeClr>
                        </a:solidFill>
                        <a:latin typeface="+mn-lt"/>
                      </a:endParaRPr>
                    </a:p>
                  </a:txBody>
                  <a:tcPr marL="83127" marR="83127"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800" b="0" i="0" u="none" strike="noStrike" kern="1200" cap="none" spc="0" normalizeH="0" baseline="0" noProof="0" dirty="0">
                          <a:ln>
                            <a:noFill/>
                          </a:ln>
                          <a:solidFill>
                            <a:srgbClr val="303030"/>
                          </a:solidFill>
                          <a:effectLst/>
                          <a:uLnTx/>
                          <a:uFillTx/>
                          <a:latin typeface="+mn-lt"/>
                          <a:ea typeface="+mn-ea"/>
                          <a:cs typeface="+mn-cs"/>
                        </a:rPr>
                        <a:t>7%</a:t>
                      </a:r>
                      <a:endParaRPr lang="en-US" sz="800" b="1" dirty="0">
                        <a:solidFill>
                          <a:srgbClr val="EA5833"/>
                        </a:solidFill>
                        <a:latin typeface="+mn-lt"/>
                      </a:endParaRPr>
                    </a:p>
                  </a:txBody>
                  <a:tcPr marL="83127" marR="83127"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30000349"/>
                  </a:ext>
                </a:extLst>
              </a:tr>
              <a:tr h="217907">
                <a:tc>
                  <a:txBody>
                    <a:bodyPr/>
                    <a:lstStyle/>
                    <a:p>
                      <a:pPr algn="ctr"/>
                      <a:r>
                        <a:rPr lang="en-US" sz="800" b="0" dirty="0">
                          <a:solidFill>
                            <a:schemeClr val="tx1"/>
                          </a:solidFill>
                          <a:latin typeface="+mn-lt"/>
                        </a:rPr>
                        <a:t>11%</a:t>
                      </a:r>
                      <a:endParaRPr lang="en-US" sz="800" b="1" dirty="0">
                        <a:solidFill>
                          <a:srgbClr val="C41C22"/>
                        </a:solidFill>
                        <a:latin typeface="+mn-lt"/>
                      </a:endParaRPr>
                    </a:p>
                  </a:txBody>
                  <a:tcPr marL="83127" marR="83127"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1000" b="1" i="0" u="none" strike="noStrike" kern="1200" cap="none" spc="0" normalizeH="0" baseline="0" noProof="0" dirty="0">
                          <a:ln>
                            <a:noFill/>
                          </a:ln>
                          <a:solidFill>
                            <a:schemeClr val="accent1"/>
                          </a:solidFill>
                          <a:effectLst/>
                          <a:uLnTx/>
                          <a:uFillTx/>
                          <a:latin typeface="+mn-lt"/>
                          <a:ea typeface="+mn-ea"/>
                          <a:cs typeface="+mn-cs"/>
                        </a:rPr>
                        <a:t>        85%</a:t>
                      </a:r>
                      <a:endParaRPr lang="en-US" sz="1000" b="1" dirty="0">
                        <a:solidFill>
                          <a:schemeClr val="accent1"/>
                        </a:solidFill>
                        <a:latin typeface="+mn-lt"/>
                      </a:endParaRPr>
                    </a:p>
                  </a:txBody>
                  <a:tcPr marL="83127" marR="83127"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800" b="0" i="0" u="none" strike="noStrike" kern="1200" cap="none" spc="0" normalizeH="0" baseline="0" noProof="0" dirty="0">
                          <a:ln>
                            <a:noFill/>
                          </a:ln>
                          <a:solidFill>
                            <a:srgbClr val="303030"/>
                          </a:solidFill>
                          <a:effectLst/>
                          <a:uLnTx/>
                          <a:uFillTx/>
                          <a:latin typeface="+mn-lt"/>
                          <a:ea typeface="+mn-ea"/>
                          <a:cs typeface="+mn-cs"/>
                        </a:rPr>
                        <a:t>4%</a:t>
                      </a:r>
                      <a:endParaRPr lang="en-US" sz="800" b="1" dirty="0">
                        <a:solidFill>
                          <a:srgbClr val="EA5833"/>
                        </a:solidFill>
                        <a:latin typeface="+mn-lt"/>
                      </a:endParaRPr>
                    </a:p>
                  </a:txBody>
                  <a:tcPr marL="83127" marR="83127"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50994919"/>
                  </a:ext>
                </a:extLst>
              </a:tr>
              <a:tr h="223091">
                <a:tc>
                  <a:txBody>
                    <a:bodyPr/>
                    <a:lstStyle/>
                    <a:p>
                      <a:pPr algn="ctr"/>
                      <a:r>
                        <a:rPr lang="en-US" sz="800" b="0" dirty="0">
                          <a:solidFill>
                            <a:schemeClr val="tx1"/>
                          </a:solidFill>
                          <a:latin typeface="+mn-lt"/>
                        </a:rPr>
                        <a:t>11%</a:t>
                      </a:r>
                      <a:endParaRPr lang="en-US" sz="800" b="1" dirty="0">
                        <a:solidFill>
                          <a:srgbClr val="EECA66"/>
                        </a:solidFill>
                        <a:latin typeface="+mn-lt"/>
                      </a:endParaRPr>
                    </a:p>
                  </a:txBody>
                  <a:tcPr marL="83127" marR="83127"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1000" b="1" i="0" u="none" strike="noStrike" kern="1200" cap="none" spc="0" normalizeH="0" baseline="0" noProof="0" dirty="0">
                          <a:ln>
                            <a:noFill/>
                          </a:ln>
                          <a:solidFill>
                            <a:schemeClr val="accent3"/>
                          </a:solidFill>
                          <a:effectLst/>
                          <a:uLnTx/>
                          <a:uFillTx/>
                          <a:latin typeface="+mn-lt"/>
                          <a:ea typeface="+mn-ea"/>
                          <a:cs typeface="+mn-cs"/>
                        </a:rPr>
                        <a:t>        83%</a:t>
                      </a:r>
                      <a:endParaRPr lang="en-US" sz="1000" b="1" dirty="0">
                        <a:solidFill>
                          <a:schemeClr val="accent3"/>
                        </a:solidFill>
                        <a:latin typeface="+mn-lt"/>
                      </a:endParaRPr>
                    </a:p>
                  </a:txBody>
                  <a:tcPr marL="83127" marR="83127"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800" b="0" i="0" u="none" strike="noStrike" kern="1200" cap="none" spc="0" normalizeH="0" baseline="0" noProof="0" dirty="0">
                          <a:ln>
                            <a:noFill/>
                          </a:ln>
                          <a:solidFill>
                            <a:srgbClr val="303030"/>
                          </a:solidFill>
                          <a:effectLst/>
                          <a:uLnTx/>
                          <a:uFillTx/>
                          <a:latin typeface="+mn-lt"/>
                          <a:ea typeface="+mn-ea"/>
                          <a:cs typeface="+mn-cs"/>
                        </a:rPr>
                        <a:t>6%</a:t>
                      </a:r>
                      <a:endParaRPr lang="en-US" sz="800" b="1" dirty="0">
                        <a:solidFill>
                          <a:srgbClr val="EA5833"/>
                        </a:solidFill>
                        <a:latin typeface="+mn-lt"/>
                      </a:endParaRPr>
                    </a:p>
                  </a:txBody>
                  <a:tcPr marL="83127" marR="83127"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4462880"/>
                  </a:ext>
                </a:extLst>
              </a:tr>
            </a:tbl>
          </a:graphicData>
        </a:graphic>
      </p:graphicFrame>
      <p:sp>
        <p:nvSpPr>
          <p:cNvPr id="2" name="Title 1">
            <a:extLst>
              <a:ext uri="{FF2B5EF4-FFF2-40B4-BE49-F238E27FC236}">
                <a16:creationId xmlns:a16="http://schemas.microsoft.com/office/drawing/2014/main" id="{6F440B41-3224-6C6F-C281-2112EFA57273}"/>
              </a:ext>
            </a:extLst>
          </p:cNvPr>
          <p:cNvSpPr>
            <a:spLocks noGrp="1"/>
          </p:cNvSpPr>
          <p:nvPr>
            <p:ph type="title"/>
          </p:nvPr>
        </p:nvSpPr>
        <p:spPr>
          <a:xfrm>
            <a:off x="349249" y="285750"/>
            <a:ext cx="8794751" cy="442140"/>
          </a:xfrm>
        </p:spPr>
        <p:txBody>
          <a:bodyPr/>
          <a:lstStyle/>
          <a:p>
            <a:r>
              <a:rPr lang="en-US" sz="1700" dirty="0"/>
              <a:t>Control and test products elicit equally resonant sensory experiences.</a:t>
            </a:r>
          </a:p>
        </p:txBody>
      </p:sp>
      <p:sp>
        <p:nvSpPr>
          <p:cNvPr id="3" name="Slide Number Placeholder 2">
            <a:extLst>
              <a:ext uri="{FF2B5EF4-FFF2-40B4-BE49-F238E27FC236}">
                <a16:creationId xmlns:a16="http://schemas.microsoft.com/office/drawing/2014/main" id="{00A19AF5-D9FD-6633-5E4A-AA0C8AF598F1}"/>
              </a:ext>
            </a:extLst>
          </p:cNvPr>
          <p:cNvSpPr>
            <a:spLocks noGrp="1"/>
          </p:cNvSpPr>
          <p:nvPr>
            <p:ph type="sldNum" sz="quarter" idx="10"/>
          </p:nvPr>
        </p:nvSpPr>
        <p:spPr/>
        <p:txBody>
          <a:bodyPr/>
          <a:lstStyle/>
          <a:p>
            <a:fld id="{A82C3BC0-3EBF-3C4C-A3D8-795624EBC6AA}" type="slidenum">
              <a:rPr lang="en-US" smtClean="0"/>
              <a:pPr/>
              <a:t>9</a:t>
            </a:fld>
            <a:endParaRPr lang="en-US"/>
          </a:p>
        </p:txBody>
      </p:sp>
      <p:sp>
        <p:nvSpPr>
          <p:cNvPr id="4" name="Content Placeholder 3">
            <a:extLst>
              <a:ext uri="{FF2B5EF4-FFF2-40B4-BE49-F238E27FC236}">
                <a16:creationId xmlns:a16="http://schemas.microsoft.com/office/drawing/2014/main" id="{41233F25-B8BE-AEFF-9BA1-4A9A6C87F371}"/>
              </a:ext>
            </a:extLst>
          </p:cNvPr>
          <p:cNvSpPr>
            <a:spLocks noGrp="1"/>
          </p:cNvSpPr>
          <p:nvPr>
            <p:ph sz="quarter" idx="11"/>
          </p:nvPr>
        </p:nvSpPr>
        <p:spPr/>
        <p:txBody>
          <a:bodyPr/>
          <a:lstStyle/>
          <a:p>
            <a:r>
              <a:rPr lang="en-US" dirty="0"/>
              <a:t>Both test products are at parity with </a:t>
            </a:r>
            <a:r>
              <a:rPr lang="en-US" b="1" dirty="0">
                <a:solidFill>
                  <a:srgbClr val="FFC000"/>
                </a:solidFill>
              </a:rPr>
              <a:t>Control</a:t>
            </a:r>
            <a:r>
              <a:rPr lang="en-US" dirty="0"/>
              <a:t> for the overall sensory metrics. This suggests the pretzel changes do not impact the overall sensory experience in a positive or negative way. The amount of flavor meets the desired 70% mark for both test samples and is comparable to </a:t>
            </a:r>
            <a:r>
              <a:rPr lang="en-US" b="1" dirty="0">
                <a:solidFill>
                  <a:srgbClr val="FFC000"/>
                </a:solidFill>
              </a:rPr>
              <a:t>Control</a:t>
            </a:r>
            <a:r>
              <a:rPr lang="en-US" dirty="0"/>
              <a:t>.  </a:t>
            </a:r>
          </a:p>
        </p:txBody>
      </p:sp>
      <p:sp>
        <p:nvSpPr>
          <p:cNvPr id="5" name="Text Placeholder 4">
            <a:extLst>
              <a:ext uri="{FF2B5EF4-FFF2-40B4-BE49-F238E27FC236}">
                <a16:creationId xmlns:a16="http://schemas.microsoft.com/office/drawing/2014/main" id="{1AC9DDEA-C1E0-5C84-9275-DA863F234364}"/>
              </a:ext>
            </a:extLst>
          </p:cNvPr>
          <p:cNvSpPr>
            <a:spLocks noGrp="1"/>
          </p:cNvSpPr>
          <p:nvPr>
            <p:ph type="body" sz="quarter" idx="12"/>
          </p:nvPr>
        </p:nvSpPr>
        <p:spPr/>
        <p:txBody>
          <a:bodyPr/>
          <a:lstStyle/>
          <a:p>
            <a:r>
              <a:rPr lang="en-US" dirty="0"/>
              <a:t>SENSORY METRICS</a:t>
            </a:r>
          </a:p>
        </p:txBody>
      </p:sp>
      <p:sp>
        <p:nvSpPr>
          <p:cNvPr id="6" name="Text Placeholder 5">
            <a:extLst>
              <a:ext uri="{FF2B5EF4-FFF2-40B4-BE49-F238E27FC236}">
                <a16:creationId xmlns:a16="http://schemas.microsoft.com/office/drawing/2014/main" id="{7CB9B874-AFAF-C333-FD47-2383D091C904}"/>
              </a:ext>
            </a:extLst>
          </p:cNvPr>
          <p:cNvSpPr>
            <a:spLocks noGrp="1"/>
          </p:cNvSpPr>
          <p:nvPr>
            <p:ph type="body" sz="quarter" idx="15"/>
          </p:nvPr>
        </p:nvSpPr>
        <p:spPr/>
        <p:txBody>
          <a:bodyPr/>
          <a:lstStyle/>
          <a:p>
            <a:r>
              <a:rPr lang="en-US" sz="700" dirty="0">
                <a:latin typeface="Century Gothic" panose="020B0502020202020204" pitchFamily="34" charset="0"/>
              </a:rPr>
              <a:t>Q: </a:t>
            </a:r>
            <a:r>
              <a:rPr lang="en-US" sz="700" dirty="0">
                <a:effectLst/>
                <a:latin typeface="Century Gothic" panose="020B0502020202020204" pitchFamily="34" charset="0"/>
                <a:ea typeface="Avenir" panose="02000503020000020003" pitchFamily="2" charset="0"/>
                <a:cs typeface="Avenir" panose="02000503020000020003" pitchFamily="2" charset="0"/>
              </a:rPr>
              <a:t>How much do you like or dislike the overall appearance of this Gardetto’s Snack Mix?    </a:t>
            </a:r>
          </a:p>
          <a:p>
            <a:r>
              <a:rPr lang="en-US" sz="700" dirty="0">
                <a:effectLst/>
                <a:latin typeface="Century Gothic" panose="020B0502020202020204" pitchFamily="34" charset="0"/>
                <a:ea typeface="Avenir" panose="02000503020000020003" pitchFamily="2" charset="0"/>
                <a:cs typeface="Avenir" panose="02000503020000020003" pitchFamily="2" charset="0"/>
              </a:rPr>
              <a:t>Q: How much do you like or dislike the overall flavor of this Gardetto’s Snack Mix?	</a:t>
            </a:r>
            <a:r>
              <a:rPr lang="en-US" sz="700" dirty="0">
                <a:latin typeface="Century Gothic" panose="020B0502020202020204" pitchFamily="34" charset="0"/>
                <a:ea typeface="Avenir" panose="02000503020000020003" pitchFamily="2" charset="0"/>
                <a:cs typeface="Avenir" panose="02000503020000020003" pitchFamily="2" charset="0"/>
              </a:rPr>
              <a:t>           </a:t>
            </a:r>
            <a:r>
              <a:rPr lang="en-US" sz="700" dirty="0">
                <a:latin typeface="Century Gothic" panose="020B0502020202020204" pitchFamily="34" charset="0"/>
              </a:rPr>
              <a:t>Q: </a:t>
            </a:r>
            <a:r>
              <a:rPr lang="en-US" sz="700" dirty="0">
                <a:effectLst/>
                <a:latin typeface="Century Gothic" panose="020B0502020202020204" pitchFamily="34" charset="0"/>
                <a:ea typeface="Avenir" panose="02000503020000020003" pitchFamily="2" charset="0"/>
                <a:cs typeface="Avenir" panose="02000503020000020003" pitchFamily="2" charset="0"/>
              </a:rPr>
              <a:t>The amount of flavor in this Gardetto’s Snack Mix is…</a:t>
            </a:r>
            <a:endParaRPr lang="en-US" sz="700" dirty="0">
              <a:effectLst/>
              <a:latin typeface="Century Gothic" panose="020B0502020202020204" pitchFamily="34" charset="0"/>
              <a:ea typeface="Times New Roman" panose="02020603050405020304" pitchFamily="18" charset="0"/>
            </a:endParaRPr>
          </a:p>
          <a:p>
            <a:r>
              <a:rPr lang="en-US" sz="700" dirty="0"/>
              <a:t>Q: </a:t>
            </a:r>
            <a:r>
              <a:rPr lang="en-US" sz="700" dirty="0">
                <a:effectLst/>
                <a:ea typeface="Avenir" panose="02000503020000020003" pitchFamily="2" charset="0"/>
                <a:cs typeface="Avenir" panose="02000503020000020003" pitchFamily="2" charset="0"/>
              </a:rPr>
              <a:t>How much do you like or dislike the overall texture of this </a:t>
            </a:r>
            <a:r>
              <a:rPr lang="en-US" sz="700" dirty="0">
                <a:ea typeface="Avenir" panose="02000503020000020003" pitchFamily="2" charset="0"/>
                <a:cs typeface="Avenir" panose="02000503020000020003" pitchFamily="2" charset="0"/>
              </a:rPr>
              <a:t>Gardetto’s Snack </a:t>
            </a:r>
            <a:r>
              <a:rPr lang="en-US" sz="700" dirty="0">
                <a:effectLst/>
                <a:ea typeface="Avenir" panose="02000503020000020003" pitchFamily="2" charset="0"/>
                <a:cs typeface="Avenir" panose="02000503020000020003" pitchFamily="2" charset="0"/>
              </a:rPr>
              <a:t>Mix?	</a:t>
            </a:r>
            <a:endParaRPr lang="en-US" sz="700" dirty="0">
              <a:effectLst/>
              <a:ea typeface="Times New Roman" panose="02020603050405020304" pitchFamily="18" charset="0"/>
            </a:endParaRPr>
          </a:p>
        </p:txBody>
      </p:sp>
      <p:graphicFrame>
        <p:nvGraphicFramePr>
          <p:cNvPr id="18" name="Chart 17">
            <a:extLst>
              <a:ext uri="{FF2B5EF4-FFF2-40B4-BE49-F238E27FC236}">
                <a16:creationId xmlns:a16="http://schemas.microsoft.com/office/drawing/2014/main" id="{3A1CA998-BAA6-337A-DCD7-83B231B12147}"/>
              </a:ext>
            </a:extLst>
          </p:cNvPr>
          <p:cNvGraphicFramePr/>
          <p:nvPr>
            <p:extLst>
              <p:ext uri="{D42A27DB-BD31-4B8C-83A1-F6EECF244321}">
                <p14:modId xmlns:p14="http://schemas.microsoft.com/office/powerpoint/2010/main" val="926769563"/>
              </p:ext>
            </p:extLst>
          </p:nvPr>
        </p:nvGraphicFramePr>
        <p:xfrm>
          <a:off x="195338" y="1578641"/>
          <a:ext cx="5802365" cy="2745540"/>
        </p:xfrm>
        <a:graphic>
          <a:graphicData uri="http://schemas.openxmlformats.org/drawingml/2006/chart">
            <c:chart xmlns:c="http://schemas.openxmlformats.org/drawingml/2006/chart" xmlns:r="http://schemas.openxmlformats.org/officeDocument/2006/relationships" r:id="rId2"/>
          </a:graphicData>
        </a:graphic>
      </p:graphicFrame>
      <p:sp>
        <p:nvSpPr>
          <p:cNvPr id="20" name="TextBox 19">
            <a:extLst>
              <a:ext uri="{FF2B5EF4-FFF2-40B4-BE49-F238E27FC236}">
                <a16:creationId xmlns:a16="http://schemas.microsoft.com/office/drawing/2014/main" id="{358C575F-AB85-3CBB-C4EF-5481048B00FB}"/>
              </a:ext>
            </a:extLst>
          </p:cNvPr>
          <p:cNvSpPr txBox="1"/>
          <p:nvPr/>
        </p:nvSpPr>
        <p:spPr>
          <a:xfrm>
            <a:off x="1082182" y="1398695"/>
            <a:ext cx="3927779" cy="236906"/>
          </a:xfrm>
          <a:prstGeom prst="rect">
            <a:avLst/>
          </a:prstGeom>
          <a:solidFill>
            <a:schemeClr val="bg1"/>
          </a:solidFill>
        </p:spPr>
        <p:txBody>
          <a:bodyPr wrap="square" rtlCol="0" anchor="ctr">
            <a:spAutoFit/>
          </a:bodyPr>
          <a:lstStyle/>
          <a:p>
            <a:pPr marR="0" algn="ctr" defTabSz="914400" eaLnBrk="1" fontAlgn="auto" latinLnBrk="0" hangingPunct="1">
              <a:lnSpc>
                <a:spcPct val="100000"/>
              </a:lnSpc>
              <a:spcBef>
                <a:spcPts val="0"/>
              </a:spcBef>
              <a:spcAft>
                <a:spcPts val="0"/>
              </a:spcAft>
              <a:buClrTx/>
              <a:buSzTx/>
            </a:pPr>
            <a:r>
              <a:rPr lang="en-US" sz="900" spc="300" dirty="0">
                <a:ea typeface="Helvetica Neue Light" charset="0"/>
                <a:cs typeface="Helvetica Neue Light" charset="0"/>
              </a:rPr>
              <a:t>OVERALL APPEARANCE LIKING</a:t>
            </a:r>
            <a:endParaRPr lang="en-US" sz="900" dirty="0">
              <a:ea typeface="Helvetica Neue Light" charset="0"/>
              <a:cs typeface="Helvetica Neue Light" charset="0"/>
            </a:endParaRPr>
          </a:p>
        </p:txBody>
      </p:sp>
      <p:sp>
        <p:nvSpPr>
          <p:cNvPr id="23" name="TextBox 22">
            <a:extLst>
              <a:ext uri="{FF2B5EF4-FFF2-40B4-BE49-F238E27FC236}">
                <a16:creationId xmlns:a16="http://schemas.microsoft.com/office/drawing/2014/main" id="{FE11F793-CD58-6797-C31F-3F1ED03DCB47}"/>
              </a:ext>
            </a:extLst>
          </p:cNvPr>
          <p:cNvSpPr txBox="1"/>
          <p:nvPr/>
        </p:nvSpPr>
        <p:spPr>
          <a:xfrm>
            <a:off x="1403971" y="2395608"/>
            <a:ext cx="3101184" cy="230832"/>
          </a:xfrm>
          <a:prstGeom prst="rect">
            <a:avLst/>
          </a:prstGeom>
          <a:solidFill>
            <a:schemeClr val="bg1"/>
          </a:solidFill>
        </p:spPr>
        <p:txBody>
          <a:bodyPr wrap="square" rtlCol="0" anchor="ctr">
            <a:spAutoFit/>
          </a:bodyPr>
          <a:lstStyle/>
          <a:p>
            <a:pPr algn="ctr" defTabSz="914400"/>
            <a:r>
              <a:rPr lang="en-US" sz="900" spc="300" dirty="0">
                <a:ea typeface="Helvetica Neue Light" charset="0"/>
                <a:cs typeface="Helvetica Neue Light" charset="0"/>
              </a:rPr>
              <a:t>OVERALL FLAVOR LIKING</a:t>
            </a:r>
            <a:endParaRPr lang="en-US" sz="900" dirty="0">
              <a:ea typeface="Helvetica Neue Light" charset="0"/>
              <a:cs typeface="Helvetica Neue Light" charset="0"/>
            </a:endParaRPr>
          </a:p>
        </p:txBody>
      </p:sp>
      <p:sp>
        <p:nvSpPr>
          <p:cNvPr id="26" name="TextBox 25">
            <a:extLst>
              <a:ext uri="{FF2B5EF4-FFF2-40B4-BE49-F238E27FC236}">
                <a16:creationId xmlns:a16="http://schemas.microsoft.com/office/drawing/2014/main" id="{1847FDEB-A24B-EE84-C44F-161A32DC3D70}"/>
              </a:ext>
            </a:extLst>
          </p:cNvPr>
          <p:cNvSpPr txBox="1"/>
          <p:nvPr/>
        </p:nvSpPr>
        <p:spPr>
          <a:xfrm>
            <a:off x="5338856" y="1396577"/>
            <a:ext cx="343364" cy="215444"/>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dirty="0">
                <a:ea typeface="Helvetica Neue Light" charset="0"/>
                <a:cs typeface="Helvetica Neue Light" charset="0"/>
              </a:rPr>
              <a:t>T3B</a:t>
            </a:r>
          </a:p>
        </p:txBody>
      </p:sp>
      <p:sp>
        <p:nvSpPr>
          <p:cNvPr id="27" name="TextBox 26">
            <a:extLst>
              <a:ext uri="{FF2B5EF4-FFF2-40B4-BE49-F238E27FC236}">
                <a16:creationId xmlns:a16="http://schemas.microsoft.com/office/drawing/2014/main" id="{AA281501-4410-0098-76D9-5949FA7B434F}"/>
              </a:ext>
            </a:extLst>
          </p:cNvPr>
          <p:cNvSpPr txBox="1"/>
          <p:nvPr/>
        </p:nvSpPr>
        <p:spPr>
          <a:xfrm>
            <a:off x="52816" y="1398077"/>
            <a:ext cx="359394" cy="215444"/>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dirty="0">
                <a:ea typeface="Helvetica Neue Light" charset="0"/>
                <a:cs typeface="Helvetica Neue Light" charset="0"/>
              </a:rPr>
              <a:t>B3B</a:t>
            </a:r>
          </a:p>
        </p:txBody>
      </p:sp>
      <p:cxnSp>
        <p:nvCxnSpPr>
          <p:cNvPr id="30" name="Straight Connector 29">
            <a:extLst>
              <a:ext uri="{FF2B5EF4-FFF2-40B4-BE49-F238E27FC236}">
                <a16:creationId xmlns:a16="http://schemas.microsoft.com/office/drawing/2014/main" id="{3FCF6153-9105-2296-65AE-2EAEEE27D38D}"/>
              </a:ext>
            </a:extLst>
          </p:cNvPr>
          <p:cNvCxnSpPr>
            <a:cxnSpLocks/>
          </p:cNvCxnSpPr>
          <p:nvPr/>
        </p:nvCxnSpPr>
        <p:spPr>
          <a:xfrm flipH="1">
            <a:off x="135736" y="2412010"/>
            <a:ext cx="9008264" cy="0"/>
          </a:xfrm>
          <a:prstGeom prst="line">
            <a:avLst/>
          </a:prstGeom>
          <a:ln>
            <a:solidFill>
              <a:srgbClr val="DAD9D9"/>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0EF60BA-97D5-40B3-0043-DDBC62D430D7}"/>
              </a:ext>
            </a:extLst>
          </p:cNvPr>
          <p:cNvSpPr txBox="1"/>
          <p:nvPr/>
        </p:nvSpPr>
        <p:spPr>
          <a:xfrm>
            <a:off x="1396168" y="3302767"/>
            <a:ext cx="3101184" cy="230832"/>
          </a:xfrm>
          <a:prstGeom prst="rect">
            <a:avLst/>
          </a:prstGeom>
          <a:solidFill>
            <a:schemeClr val="bg1"/>
          </a:solidFill>
        </p:spPr>
        <p:txBody>
          <a:bodyPr wrap="square" rtlCol="0" anchor="ctr">
            <a:spAutoFit/>
          </a:bodyPr>
          <a:lstStyle/>
          <a:p>
            <a:pPr algn="ctr" defTabSz="914400"/>
            <a:r>
              <a:rPr lang="en-US" sz="900" spc="300" dirty="0">
                <a:ea typeface="Helvetica Neue Light" charset="0"/>
                <a:cs typeface="Helvetica Neue Light" charset="0"/>
              </a:rPr>
              <a:t>OVERALL TEXTURE LIKING</a:t>
            </a:r>
            <a:endParaRPr lang="en-US" sz="900" dirty="0">
              <a:ea typeface="Helvetica Neue Light" charset="0"/>
              <a:cs typeface="Helvetica Neue Light" charset="0"/>
            </a:endParaRPr>
          </a:p>
        </p:txBody>
      </p:sp>
      <p:cxnSp>
        <p:nvCxnSpPr>
          <p:cNvPr id="33" name="Straight Connector 32">
            <a:extLst>
              <a:ext uri="{FF2B5EF4-FFF2-40B4-BE49-F238E27FC236}">
                <a16:creationId xmlns:a16="http://schemas.microsoft.com/office/drawing/2014/main" id="{470E8E67-4934-7FC9-F447-4D3D1F0AAD19}"/>
              </a:ext>
            </a:extLst>
          </p:cNvPr>
          <p:cNvCxnSpPr>
            <a:cxnSpLocks/>
          </p:cNvCxnSpPr>
          <p:nvPr/>
        </p:nvCxnSpPr>
        <p:spPr>
          <a:xfrm flipH="1">
            <a:off x="315650" y="3303576"/>
            <a:ext cx="8828350" cy="0"/>
          </a:xfrm>
          <a:prstGeom prst="line">
            <a:avLst/>
          </a:prstGeom>
          <a:ln>
            <a:solidFill>
              <a:srgbClr val="DAD9D9"/>
            </a:solidFill>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50B643F2-F006-B637-44A8-728EF36EE647}"/>
              </a:ext>
            </a:extLst>
          </p:cNvPr>
          <p:cNvPicPr>
            <a:picLocks noChangeAspect="1"/>
          </p:cNvPicPr>
          <p:nvPr/>
        </p:nvPicPr>
        <p:blipFill>
          <a:blip r:embed="rId3"/>
          <a:stretch>
            <a:fillRect/>
          </a:stretch>
        </p:blipFill>
        <p:spPr>
          <a:xfrm>
            <a:off x="7558961" y="2601956"/>
            <a:ext cx="181068" cy="181068"/>
          </a:xfrm>
          <a:prstGeom prst="rect">
            <a:avLst/>
          </a:prstGeom>
        </p:spPr>
      </p:pic>
      <p:pic>
        <p:nvPicPr>
          <p:cNvPr id="35" name="Picture 34">
            <a:extLst>
              <a:ext uri="{FF2B5EF4-FFF2-40B4-BE49-F238E27FC236}">
                <a16:creationId xmlns:a16="http://schemas.microsoft.com/office/drawing/2014/main" id="{5E250699-2DF3-3CCC-A5DA-175689DF04FE}"/>
              </a:ext>
            </a:extLst>
          </p:cNvPr>
          <p:cNvPicPr>
            <a:picLocks noChangeAspect="1"/>
          </p:cNvPicPr>
          <p:nvPr/>
        </p:nvPicPr>
        <p:blipFill>
          <a:blip r:embed="rId3"/>
          <a:stretch>
            <a:fillRect/>
          </a:stretch>
        </p:blipFill>
        <p:spPr>
          <a:xfrm>
            <a:off x="7558961" y="2849238"/>
            <a:ext cx="181068" cy="181068"/>
          </a:xfrm>
          <a:prstGeom prst="rect">
            <a:avLst/>
          </a:prstGeom>
        </p:spPr>
      </p:pic>
      <p:grpSp>
        <p:nvGrpSpPr>
          <p:cNvPr id="38" name="Group 37">
            <a:extLst>
              <a:ext uri="{FF2B5EF4-FFF2-40B4-BE49-F238E27FC236}">
                <a16:creationId xmlns:a16="http://schemas.microsoft.com/office/drawing/2014/main" id="{278D393C-345C-6BC6-B68F-465839DD3BC6}"/>
              </a:ext>
            </a:extLst>
          </p:cNvPr>
          <p:cNvGrpSpPr/>
          <p:nvPr/>
        </p:nvGrpSpPr>
        <p:grpSpPr>
          <a:xfrm>
            <a:off x="52816" y="4207477"/>
            <a:ext cx="3094940" cy="541405"/>
            <a:chOff x="52816" y="4207477"/>
            <a:chExt cx="3094940" cy="541405"/>
          </a:xfrm>
        </p:grpSpPr>
        <p:sp>
          <p:nvSpPr>
            <p:cNvPr id="39" name="Rounded Rectangle 38">
              <a:extLst>
                <a:ext uri="{FF2B5EF4-FFF2-40B4-BE49-F238E27FC236}">
                  <a16:creationId xmlns:a16="http://schemas.microsoft.com/office/drawing/2014/main" id="{4F048C01-2EF5-A9E4-4632-99427F100B4A}"/>
                </a:ext>
              </a:extLst>
            </p:cNvPr>
            <p:cNvSpPr/>
            <p:nvPr/>
          </p:nvSpPr>
          <p:spPr>
            <a:xfrm>
              <a:off x="52816" y="4207477"/>
              <a:ext cx="3013660" cy="541405"/>
            </a:xfrm>
            <a:prstGeom prst="roundRect">
              <a:avLst>
                <a:gd name="adj" fmla="val 10395"/>
              </a:avLst>
            </a:prstGeom>
            <a:solidFill>
              <a:schemeClr val="bg1"/>
            </a:solidFill>
            <a:ln>
              <a:solidFill>
                <a:schemeClr val="tx1">
                  <a:lumMod val="10000"/>
                  <a:lumOff val="90000"/>
                </a:schemeClr>
              </a:solidFill>
            </a:ln>
            <a:effectLst>
              <a:outerShdw blurRad="127000" sx="102000" sy="102000" algn="ctr" rotWithShape="0">
                <a:schemeClr val="tx1">
                  <a:lumMod val="10000"/>
                  <a:lumOff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defTabSz="914400"/>
              <a:endParaRPr lang="en-US" sz="800" b="1" dirty="0">
                <a:solidFill>
                  <a:schemeClr val="tx1"/>
                </a:solidFill>
                <a:latin typeface="Avenir Next" panose="020B0503020202020204" pitchFamily="34" charset="0"/>
                <a:ea typeface="Helvetica Neue Light" charset="0"/>
              </a:endParaRPr>
            </a:p>
          </p:txBody>
        </p:sp>
        <p:sp>
          <p:nvSpPr>
            <p:cNvPr id="40" name="TextBox 39">
              <a:extLst>
                <a:ext uri="{FF2B5EF4-FFF2-40B4-BE49-F238E27FC236}">
                  <a16:creationId xmlns:a16="http://schemas.microsoft.com/office/drawing/2014/main" id="{2FE0377C-B142-1925-FB4D-EA7A886B973F}"/>
                </a:ext>
              </a:extLst>
            </p:cNvPr>
            <p:cNvSpPr txBox="1"/>
            <p:nvPr/>
          </p:nvSpPr>
          <p:spPr>
            <a:xfrm>
              <a:off x="315650" y="4219134"/>
              <a:ext cx="2832106" cy="518091"/>
            </a:xfrm>
            <a:prstGeom prst="rect">
              <a:avLst/>
            </a:prstGeom>
            <a:noFill/>
          </p:spPr>
          <p:txBody>
            <a:bodyPr wrap="square" rtlCol="0" anchor="ctr">
              <a:spAutoFit/>
            </a:bodyPr>
            <a:lstStyle/>
            <a:p>
              <a:pPr marR="0" defTabSz="914400" eaLnBrk="1" fontAlgn="auto" latinLnBrk="0" hangingPunct="1">
                <a:lnSpc>
                  <a:spcPct val="100000"/>
                </a:lnSpc>
                <a:spcBef>
                  <a:spcPts val="400"/>
                </a:spcBef>
                <a:spcAft>
                  <a:spcPts val="0"/>
                </a:spcAft>
                <a:buClrTx/>
                <a:buSzTx/>
              </a:pPr>
              <a:r>
                <a:rPr lang="en-US" sz="700" dirty="0">
                  <a:ea typeface="Helvetica Neue Light" charset="0"/>
                  <a:cs typeface="Helvetica Neue Light" charset="0"/>
                </a:rPr>
                <a:t>Meets 70% JAR</a:t>
              </a:r>
            </a:p>
            <a:p>
              <a:pPr marR="0" defTabSz="914400" eaLnBrk="1" fontAlgn="auto" latinLnBrk="0" hangingPunct="1">
                <a:lnSpc>
                  <a:spcPct val="100000"/>
                </a:lnSpc>
                <a:spcBef>
                  <a:spcPts val="400"/>
                </a:spcBef>
                <a:spcAft>
                  <a:spcPts val="0"/>
                </a:spcAft>
                <a:buClrTx/>
                <a:buSzTx/>
              </a:pPr>
              <a:r>
                <a:rPr lang="en-US" sz="700" dirty="0">
                  <a:ea typeface="Helvetica Neue Light" charset="0"/>
                  <a:cs typeface="Helvetica Neue Light" charset="0"/>
                </a:rPr>
                <a:t>Does not meet 70% JAR but Net Direction for Change &lt;20%</a:t>
              </a:r>
            </a:p>
            <a:p>
              <a:pPr marR="0" defTabSz="914400" eaLnBrk="1" fontAlgn="auto" latinLnBrk="0" hangingPunct="1">
                <a:lnSpc>
                  <a:spcPct val="100000"/>
                </a:lnSpc>
                <a:spcBef>
                  <a:spcPts val="400"/>
                </a:spcBef>
                <a:spcAft>
                  <a:spcPts val="0"/>
                </a:spcAft>
                <a:buClrTx/>
                <a:buSzTx/>
              </a:pPr>
              <a:r>
                <a:rPr lang="en-US" sz="700" dirty="0">
                  <a:ea typeface="Helvetica Neue Light" charset="0"/>
                  <a:cs typeface="Helvetica Neue Light" charset="0"/>
                </a:rPr>
                <a:t>Does not meet 70% JAR and Net Direction for Change 20%+</a:t>
              </a:r>
            </a:p>
          </p:txBody>
        </p:sp>
        <p:grpSp>
          <p:nvGrpSpPr>
            <p:cNvPr id="41" name="Group 40">
              <a:extLst>
                <a:ext uri="{FF2B5EF4-FFF2-40B4-BE49-F238E27FC236}">
                  <a16:creationId xmlns:a16="http://schemas.microsoft.com/office/drawing/2014/main" id="{CEF0BC2D-6A1D-5090-A2A8-AE86B55BB0A7}"/>
                </a:ext>
              </a:extLst>
            </p:cNvPr>
            <p:cNvGrpSpPr/>
            <p:nvPr/>
          </p:nvGrpSpPr>
          <p:grpSpPr>
            <a:xfrm>
              <a:off x="135736" y="4234571"/>
              <a:ext cx="166255" cy="487217"/>
              <a:chOff x="135736" y="4231955"/>
              <a:chExt cx="166255" cy="487217"/>
            </a:xfrm>
          </p:grpSpPr>
          <p:pic>
            <p:nvPicPr>
              <p:cNvPr id="42" name="Picture 41">
                <a:extLst>
                  <a:ext uri="{FF2B5EF4-FFF2-40B4-BE49-F238E27FC236}">
                    <a16:creationId xmlns:a16="http://schemas.microsoft.com/office/drawing/2014/main" id="{51EDDC3B-0403-F64A-FBDC-2FF0B17B7220}"/>
                  </a:ext>
                </a:extLst>
              </p:cNvPr>
              <p:cNvPicPr>
                <a:picLocks noChangeAspect="1"/>
              </p:cNvPicPr>
              <p:nvPr/>
            </p:nvPicPr>
            <p:blipFill>
              <a:blip r:embed="rId4"/>
              <a:stretch>
                <a:fillRect/>
              </a:stretch>
            </p:blipFill>
            <p:spPr>
              <a:xfrm>
                <a:off x="135736" y="4552917"/>
                <a:ext cx="166255" cy="166255"/>
              </a:xfrm>
              <a:prstGeom prst="rect">
                <a:avLst/>
              </a:prstGeom>
            </p:spPr>
          </p:pic>
          <p:pic>
            <p:nvPicPr>
              <p:cNvPr id="43" name="Picture 42">
                <a:extLst>
                  <a:ext uri="{FF2B5EF4-FFF2-40B4-BE49-F238E27FC236}">
                    <a16:creationId xmlns:a16="http://schemas.microsoft.com/office/drawing/2014/main" id="{D4F6F2FA-BB26-2158-BA9B-2FB7F722E610}"/>
                  </a:ext>
                </a:extLst>
              </p:cNvPr>
              <p:cNvPicPr>
                <a:picLocks noChangeAspect="1"/>
              </p:cNvPicPr>
              <p:nvPr/>
            </p:nvPicPr>
            <p:blipFill>
              <a:blip r:embed="rId3"/>
              <a:stretch>
                <a:fillRect/>
              </a:stretch>
            </p:blipFill>
            <p:spPr>
              <a:xfrm>
                <a:off x="135736" y="4231955"/>
                <a:ext cx="166255" cy="166255"/>
              </a:xfrm>
              <a:prstGeom prst="rect">
                <a:avLst/>
              </a:prstGeom>
            </p:spPr>
          </p:pic>
          <p:pic>
            <p:nvPicPr>
              <p:cNvPr id="44" name="Picture 43">
                <a:extLst>
                  <a:ext uri="{FF2B5EF4-FFF2-40B4-BE49-F238E27FC236}">
                    <a16:creationId xmlns:a16="http://schemas.microsoft.com/office/drawing/2014/main" id="{DDE53B28-8770-D2EB-67AC-ED71C4D2C406}"/>
                  </a:ext>
                </a:extLst>
              </p:cNvPr>
              <p:cNvPicPr>
                <a:picLocks noChangeAspect="1"/>
              </p:cNvPicPr>
              <p:nvPr/>
            </p:nvPicPr>
            <p:blipFill>
              <a:blip r:embed="rId5"/>
              <a:stretch>
                <a:fillRect/>
              </a:stretch>
            </p:blipFill>
            <p:spPr>
              <a:xfrm>
                <a:off x="135736" y="4392436"/>
                <a:ext cx="166255" cy="166255"/>
              </a:xfrm>
              <a:prstGeom prst="rect">
                <a:avLst/>
              </a:prstGeom>
            </p:spPr>
          </p:pic>
        </p:grpSp>
      </p:grpSp>
      <p:sp>
        <p:nvSpPr>
          <p:cNvPr id="46" name="TextBox 45">
            <a:extLst>
              <a:ext uri="{FF2B5EF4-FFF2-40B4-BE49-F238E27FC236}">
                <a16:creationId xmlns:a16="http://schemas.microsoft.com/office/drawing/2014/main" id="{BD7D54C4-641C-2C92-4A4D-B07A4F820F15}"/>
              </a:ext>
            </a:extLst>
          </p:cNvPr>
          <p:cNvSpPr txBox="1"/>
          <p:nvPr/>
        </p:nvSpPr>
        <p:spPr>
          <a:xfrm>
            <a:off x="6079421" y="1398695"/>
            <a:ext cx="487634" cy="215444"/>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dirty="0">
                <a:ea typeface="Helvetica Neue Light" charset="0"/>
                <a:cs typeface="Helvetica Neue Light" charset="0"/>
              </a:rPr>
              <a:t>MEAN</a:t>
            </a:r>
          </a:p>
        </p:txBody>
      </p:sp>
      <p:graphicFrame>
        <p:nvGraphicFramePr>
          <p:cNvPr id="47" name="Table 46">
            <a:extLst>
              <a:ext uri="{FF2B5EF4-FFF2-40B4-BE49-F238E27FC236}">
                <a16:creationId xmlns:a16="http://schemas.microsoft.com/office/drawing/2014/main" id="{83E0854C-B7BA-E01C-5DC8-D27612AA2638}"/>
              </a:ext>
            </a:extLst>
          </p:cNvPr>
          <p:cNvGraphicFramePr>
            <a:graphicFrameLocks noGrp="1"/>
          </p:cNvGraphicFramePr>
          <p:nvPr>
            <p:extLst>
              <p:ext uri="{D42A27DB-BD31-4B8C-83A1-F6EECF244321}">
                <p14:modId xmlns:p14="http://schemas.microsoft.com/office/powerpoint/2010/main" val="1475575345"/>
              </p:ext>
            </p:extLst>
          </p:nvPr>
        </p:nvGraphicFramePr>
        <p:xfrm>
          <a:off x="5916803" y="1614848"/>
          <a:ext cx="813816" cy="2682240"/>
        </p:xfrm>
        <a:graphic>
          <a:graphicData uri="http://schemas.openxmlformats.org/drawingml/2006/table">
            <a:tbl>
              <a:tblPr firstRow="1" bandRow="1">
                <a:tableStyleId>{5C22544A-7EE6-4342-B048-85BDC9FD1C3A}</a:tableStyleId>
              </a:tblPr>
              <a:tblGrid>
                <a:gridCol w="813816">
                  <a:extLst>
                    <a:ext uri="{9D8B030D-6E8A-4147-A177-3AD203B41FA5}">
                      <a16:colId xmlns:a16="http://schemas.microsoft.com/office/drawing/2014/main" val="2402349697"/>
                    </a:ext>
                  </a:extLst>
                </a:gridCol>
              </a:tblGrid>
              <a:tr h="229664">
                <a:tc>
                  <a:txBody>
                    <a:bodyPr/>
                    <a:lstStyle/>
                    <a:p>
                      <a:pPr algn="ctr"/>
                      <a:r>
                        <a:rPr lang="en-US" sz="1000" b="0" dirty="0">
                          <a:solidFill>
                            <a:schemeClr val="tx1"/>
                          </a:solidFill>
                          <a:latin typeface="+mn-lt"/>
                        </a:rPr>
                        <a:t>8.05 </a:t>
                      </a:r>
                      <a:endParaRPr lang="en-US" sz="1000" b="1" dirty="0">
                        <a:solidFill>
                          <a:srgbClr val="223BA1"/>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30626870"/>
                  </a:ext>
                </a:extLst>
              </a:tr>
              <a:tr h="229664">
                <a:tc>
                  <a:txBody>
                    <a:bodyPr/>
                    <a:lstStyle/>
                    <a:p>
                      <a:pPr algn="ctr"/>
                      <a:r>
                        <a:rPr lang="en-US" sz="1000" b="0" dirty="0">
                          <a:solidFill>
                            <a:schemeClr val="tx1"/>
                          </a:solidFill>
                          <a:latin typeface="+mn-lt"/>
                        </a:rPr>
                        <a:t>8.05</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30000349"/>
                  </a:ext>
                </a:extLst>
              </a:tr>
              <a:tr h="229664">
                <a:tc>
                  <a:txBody>
                    <a:bodyPr/>
                    <a:lstStyle/>
                    <a:p>
                      <a:pPr algn="ctr"/>
                      <a:r>
                        <a:rPr lang="en-US" sz="1000" b="0" dirty="0">
                          <a:solidFill>
                            <a:schemeClr val="tx1"/>
                          </a:solidFill>
                          <a:latin typeface="+mn-lt"/>
                        </a:rPr>
                        <a:t>8.00</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3008536"/>
                  </a:ext>
                </a:extLst>
              </a:tr>
              <a:tr h="229664">
                <a:tc>
                  <a:txBody>
                    <a:bodyPr/>
                    <a:lstStyle/>
                    <a:p>
                      <a:pPr algn="ctr"/>
                      <a:endParaRPr lang="en-US" sz="1000" b="0" dirty="0">
                        <a:solidFill>
                          <a:schemeClr val="tx1"/>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8980350"/>
                  </a:ext>
                </a:extLst>
              </a:tr>
              <a:tr h="229664">
                <a:tc>
                  <a:txBody>
                    <a:bodyPr/>
                    <a:lstStyle/>
                    <a:p>
                      <a:pPr algn="ctr"/>
                      <a:r>
                        <a:rPr lang="en-US" sz="1000" b="0" dirty="0">
                          <a:solidFill>
                            <a:schemeClr val="tx1"/>
                          </a:solidFill>
                          <a:latin typeface="+mn-lt"/>
                        </a:rPr>
                        <a:t>8.55</a:t>
                      </a:r>
                      <a:endParaRPr lang="en-US" sz="1000" b="1" dirty="0">
                        <a:solidFill>
                          <a:srgbClr val="F7B4BD"/>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23251104"/>
                  </a:ext>
                </a:extLst>
              </a:tr>
              <a:tr h="229664">
                <a:tc>
                  <a:txBody>
                    <a:bodyPr/>
                    <a:lstStyle/>
                    <a:p>
                      <a:pPr algn="ctr"/>
                      <a:r>
                        <a:rPr lang="en-US" sz="1000" b="0" dirty="0">
                          <a:solidFill>
                            <a:schemeClr val="tx1"/>
                          </a:solidFill>
                          <a:latin typeface="+mn-lt"/>
                        </a:rPr>
                        <a:t>8.49</a:t>
                      </a:r>
                      <a:endParaRPr lang="en-US" sz="1000" b="1" dirty="0">
                        <a:solidFill>
                          <a:srgbClr val="BA1F70"/>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11005432"/>
                  </a:ext>
                </a:extLst>
              </a:tr>
              <a:tr h="229664">
                <a:tc>
                  <a:txBody>
                    <a:bodyPr/>
                    <a:lstStyle/>
                    <a:p>
                      <a:pPr algn="ctr"/>
                      <a:r>
                        <a:rPr lang="en-US" sz="1000" b="0" dirty="0">
                          <a:solidFill>
                            <a:schemeClr val="tx1"/>
                          </a:solidFill>
                          <a:latin typeface="+mn-lt"/>
                        </a:rPr>
                        <a:t>8.48</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7708305"/>
                  </a:ext>
                </a:extLst>
              </a:tr>
              <a:tr h="229664">
                <a:tc>
                  <a:txBody>
                    <a:bodyPr/>
                    <a:lstStyle/>
                    <a:p>
                      <a:pPr algn="ctr"/>
                      <a:endParaRPr lang="en-US" sz="1000" b="1" dirty="0">
                        <a:solidFill>
                          <a:srgbClr val="BA1F70"/>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5574124"/>
                  </a:ext>
                </a:extLst>
              </a:tr>
              <a:tr h="229664">
                <a:tc>
                  <a:txBody>
                    <a:bodyPr/>
                    <a:lstStyle/>
                    <a:p>
                      <a:pPr algn="ctr"/>
                      <a:r>
                        <a:rPr lang="en-US" sz="1000" b="0" dirty="0">
                          <a:solidFill>
                            <a:schemeClr val="tx1"/>
                          </a:solidFill>
                          <a:latin typeface="+mn-lt"/>
                        </a:rPr>
                        <a:t>8.37</a:t>
                      </a:r>
                      <a:endParaRPr lang="en-US" sz="1000" b="1" dirty="0">
                        <a:solidFill>
                          <a:srgbClr val="F7B4BD"/>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9485953"/>
                  </a:ext>
                </a:extLst>
              </a:tr>
              <a:tr h="229664">
                <a:tc>
                  <a:txBody>
                    <a:bodyPr/>
                    <a:lstStyle/>
                    <a:p>
                      <a:pPr algn="ctr"/>
                      <a:r>
                        <a:rPr lang="en-US" sz="1000" b="0" dirty="0">
                          <a:solidFill>
                            <a:schemeClr val="tx1"/>
                          </a:solidFill>
                          <a:latin typeface="+mn-lt"/>
                        </a:rPr>
                        <a:t>8.33</a:t>
                      </a:r>
                      <a:endParaRPr lang="en-US" sz="1000" b="1" dirty="0">
                        <a:solidFill>
                          <a:srgbClr val="BA1F70"/>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64534505"/>
                  </a:ext>
                </a:extLst>
              </a:tr>
              <a:tr h="229664">
                <a:tc>
                  <a:txBody>
                    <a:bodyPr/>
                    <a:lstStyle/>
                    <a:p>
                      <a:pPr algn="ctr"/>
                      <a:r>
                        <a:rPr lang="en-US" sz="1000" b="0" dirty="0">
                          <a:solidFill>
                            <a:schemeClr val="tx1"/>
                          </a:solidFill>
                          <a:latin typeface="+mn-lt"/>
                        </a:rPr>
                        <a:t>8.36</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56750003"/>
                  </a:ext>
                </a:extLst>
              </a:tr>
            </a:tbl>
          </a:graphicData>
        </a:graphic>
      </p:graphicFrame>
      <p:sp>
        <p:nvSpPr>
          <p:cNvPr id="24" name="TextBox 23">
            <a:extLst>
              <a:ext uri="{FF2B5EF4-FFF2-40B4-BE49-F238E27FC236}">
                <a16:creationId xmlns:a16="http://schemas.microsoft.com/office/drawing/2014/main" id="{ECAE2347-B438-D627-8B53-614A78E49357}"/>
              </a:ext>
            </a:extLst>
          </p:cNvPr>
          <p:cNvSpPr txBox="1"/>
          <p:nvPr/>
        </p:nvSpPr>
        <p:spPr>
          <a:xfrm>
            <a:off x="6749237" y="1824042"/>
            <a:ext cx="2212580" cy="230832"/>
          </a:xfrm>
          <a:prstGeom prst="rect">
            <a:avLst/>
          </a:prstGeom>
          <a:solidFill>
            <a:schemeClr val="bg1"/>
          </a:solidFill>
        </p:spPr>
        <p:txBody>
          <a:bodyPr wrap="square" rtlCol="0" anchor="ctr">
            <a:spAutoFit/>
          </a:bodyPr>
          <a:lstStyle/>
          <a:p>
            <a:pPr marR="0" algn="ctr" defTabSz="914400" eaLnBrk="1" fontAlgn="auto" latinLnBrk="0" hangingPunct="1">
              <a:lnSpc>
                <a:spcPct val="100000"/>
              </a:lnSpc>
              <a:spcBef>
                <a:spcPts val="0"/>
              </a:spcBef>
              <a:spcAft>
                <a:spcPts val="0"/>
              </a:spcAft>
              <a:buClrTx/>
              <a:buSzTx/>
            </a:pPr>
            <a:r>
              <a:rPr lang="en-US" sz="900" spc="300" dirty="0">
                <a:ea typeface="Helvetica Neue Light" charset="0"/>
                <a:cs typeface="Helvetica Neue Light" charset="0"/>
              </a:rPr>
              <a:t>AMOUNT OF FLAVOR</a:t>
            </a:r>
            <a:endParaRPr lang="en-US" sz="900" dirty="0">
              <a:ea typeface="Helvetica Neue Light" charset="0"/>
              <a:cs typeface="Helvetica Neue Light" charset="0"/>
            </a:endParaRPr>
          </a:p>
        </p:txBody>
      </p:sp>
      <p:grpSp>
        <p:nvGrpSpPr>
          <p:cNvPr id="7" name="Group 6">
            <a:extLst>
              <a:ext uri="{FF2B5EF4-FFF2-40B4-BE49-F238E27FC236}">
                <a16:creationId xmlns:a16="http://schemas.microsoft.com/office/drawing/2014/main" id="{BC040ED6-DC31-BEBF-1A2E-8004C8E73AAD}"/>
              </a:ext>
            </a:extLst>
          </p:cNvPr>
          <p:cNvGrpSpPr/>
          <p:nvPr/>
        </p:nvGrpSpPr>
        <p:grpSpPr>
          <a:xfrm>
            <a:off x="3283045" y="4292273"/>
            <a:ext cx="2592338" cy="448104"/>
            <a:chOff x="3381222" y="4216832"/>
            <a:chExt cx="2592338" cy="448104"/>
          </a:xfrm>
        </p:grpSpPr>
        <p:grpSp>
          <p:nvGrpSpPr>
            <p:cNvPr id="12" name="Group 11">
              <a:extLst>
                <a:ext uri="{FF2B5EF4-FFF2-40B4-BE49-F238E27FC236}">
                  <a16:creationId xmlns:a16="http://schemas.microsoft.com/office/drawing/2014/main" id="{0AC730A3-7BCF-1D76-80F5-D80ACA7E4121}"/>
                </a:ext>
              </a:extLst>
            </p:cNvPr>
            <p:cNvGrpSpPr/>
            <p:nvPr/>
          </p:nvGrpSpPr>
          <p:grpSpPr>
            <a:xfrm>
              <a:off x="3381222" y="4217783"/>
              <a:ext cx="1693660" cy="447153"/>
              <a:chOff x="3865391" y="4283930"/>
              <a:chExt cx="1452690" cy="447153"/>
            </a:xfrm>
          </p:grpSpPr>
          <p:sp>
            <p:nvSpPr>
              <p:cNvPr id="14" name="TextBox 13">
                <a:extLst>
                  <a:ext uri="{FF2B5EF4-FFF2-40B4-BE49-F238E27FC236}">
                    <a16:creationId xmlns:a16="http://schemas.microsoft.com/office/drawing/2014/main" id="{1A3BDAB4-7461-36F5-5418-B140BB337DE6}"/>
                  </a:ext>
                </a:extLst>
              </p:cNvPr>
              <p:cNvSpPr txBox="1"/>
              <p:nvPr/>
            </p:nvSpPr>
            <p:spPr>
              <a:xfrm>
                <a:off x="3865391" y="4283930"/>
                <a:ext cx="701491" cy="446276"/>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b="1" dirty="0">
                    <a:latin typeface="Century Gothic" panose="020B0502020202020204" pitchFamily="34" charset="0"/>
                    <a:ea typeface="Helvetica Neue Light" charset="0"/>
                    <a:cs typeface="Helvetica Neue Light" charset="0"/>
                  </a:rPr>
                  <a:t>A</a:t>
                </a:r>
              </a:p>
              <a:p>
                <a:pPr marR="0" algn="ctr" defTabSz="914400" eaLnBrk="1" fontAlgn="auto" latinLnBrk="0" hangingPunct="1">
                  <a:lnSpc>
                    <a:spcPct val="100000"/>
                  </a:lnSpc>
                  <a:spcBef>
                    <a:spcPts val="0"/>
                  </a:spcBef>
                  <a:spcAft>
                    <a:spcPts val="0"/>
                  </a:spcAft>
                  <a:buClrTx/>
                  <a:buSzTx/>
                </a:pPr>
                <a:r>
                  <a:rPr lang="en-US" sz="800" b="1" dirty="0">
                    <a:solidFill>
                      <a:schemeClr val="accent4">
                        <a:lumMod val="75000"/>
                      </a:schemeClr>
                    </a:solidFill>
                    <a:latin typeface="Century Gothic" panose="020B0502020202020204" pitchFamily="34" charset="0"/>
                    <a:ea typeface="Helvetica Neue Light" charset="0"/>
                    <a:cs typeface="Helvetica Neue Light" charset="0"/>
                  </a:rPr>
                  <a:t>Control - 425</a:t>
                </a:r>
              </a:p>
              <a:p>
                <a:pPr marR="0" algn="ctr" defTabSz="914400" eaLnBrk="1" fontAlgn="auto" latinLnBrk="0" hangingPunct="1">
                  <a:lnSpc>
                    <a:spcPct val="100000"/>
                  </a:lnSpc>
                  <a:spcBef>
                    <a:spcPts val="0"/>
                  </a:spcBef>
                  <a:spcAft>
                    <a:spcPts val="0"/>
                  </a:spcAft>
                  <a:buClrTx/>
                  <a:buSzTx/>
                </a:pPr>
                <a:r>
                  <a:rPr lang="en-US" sz="700" dirty="0">
                    <a:latin typeface="Century Gothic" panose="020B0502020202020204" pitchFamily="34" charset="0"/>
                    <a:ea typeface="Helvetica Neue Light" charset="0"/>
                    <a:cs typeface="Helvetica Neue Light" charset="0"/>
                  </a:rPr>
                  <a:t>n = 220</a:t>
                </a:r>
              </a:p>
            </p:txBody>
          </p:sp>
          <p:sp>
            <p:nvSpPr>
              <p:cNvPr id="15" name="TextBox 14">
                <a:extLst>
                  <a:ext uri="{FF2B5EF4-FFF2-40B4-BE49-F238E27FC236}">
                    <a16:creationId xmlns:a16="http://schemas.microsoft.com/office/drawing/2014/main" id="{50F3809E-36C0-6EF9-00A2-491694156010}"/>
                  </a:ext>
                </a:extLst>
              </p:cNvPr>
              <p:cNvSpPr txBox="1"/>
              <p:nvPr/>
            </p:nvSpPr>
            <p:spPr>
              <a:xfrm>
                <a:off x="4692212" y="4284807"/>
                <a:ext cx="625869" cy="446276"/>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b="1" dirty="0">
                    <a:latin typeface="Century Gothic" panose="020B0502020202020204" pitchFamily="34" charset="0"/>
                    <a:ea typeface="Helvetica Neue Light" charset="0"/>
                    <a:cs typeface="Helvetica Neue Light" charset="0"/>
                  </a:rPr>
                  <a:t>B</a:t>
                </a:r>
              </a:p>
              <a:p>
                <a:pPr marR="0" algn="ctr" defTabSz="914400" eaLnBrk="1" fontAlgn="auto" latinLnBrk="0" hangingPunct="1">
                  <a:lnSpc>
                    <a:spcPct val="100000"/>
                  </a:lnSpc>
                  <a:spcBef>
                    <a:spcPts val="0"/>
                  </a:spcBef>
                  <a:spcAft>
                    <a:spcPts val="0"/>
                  </a:spcAft>
                  <a:buClrTx/>
                  <a:buSzTx/>
                </a:pPr>
                <a:r>
                  <a:rPr lang="en-US" sz="800" b="1" dirty="0">
                    <a:solidFill>
                      <a:schemeClr val="accent1"/>
                    </a:solidFill>
                    <a:latin typeface="Century Gothic" panose="020B0502020202020204" pitchFamily="34" charset="0"/>
                    <a:ea typeface="Helvetica Neue Light" charset="0"/>
                    <a:cs typeface="Helvetica Neue Light" charset="0"/>
                  </a:rPr>
                  <a:t>Test 1 - 920</a:t>
                </a:r>
              </a:p>
              <a:p>
                <a:pPr marR="0" algn="ctr" defTabSz="914400" eaLnBrk="1" fontAlgn="auto" latinLnBrk="0" hangingPunct="1">
                  <a:lnSpc>
                    <a:spcPct val="100000"/>
                  </a:lnSpc>
                  <a:spcBef>
                    <a:spcPts val="0"/>
                  </a:spcBef>
                  <a:spcAft>
                    <a:spcPts val="0"/>
                  </a:spcAft>
                  <a:buClrTx/>
                  <a:buSzTx/>
                </a:pPr>
                <a:r>
                  <a:rPr lang="en-US" sz="700" dirty="0">
                    <a:latin typeface="Century Gothic" panose="020B0502020202020204" pitchFamily="34" charset="0"/>
                    <a:ea typeface="Helvetica Neue Light" charset="0"/>
                    <a:cs typeface="Helvetica Neue Light" charset="0"/>
                  </a:rPr>
                  <a:t>n = 219</a:t>
                </a:r>
              </a:p>
            </p:txBody>
          </p:sp>
        </p:grpSp>
        <p:sp>
          <p:nvSpPr>
            <p:cNvPr id="13" name="TextBox 12">
              <a:extLst>
                <a:ext uri="{FF2B5EF4-FFF2-40B4-BE49-F238E27FC236}">
                  <a16:creationId xmlns:a16="http://schemas.microsoft.com/office/drawing/2014/main" id="{63250417-C726-145F-5115-22E23D46712B}"/>
                </a:ext>
              </a:extLst>
            </p:cNvPr>
            <p:cNvSpPr txBox="1"/>
            <p:nvPr/>
          </p:nvSpPr>
          <p:spPr>
            <a:xfrm>
              <a:off x="5243872" y="4216832"/>
              <a:ext cx="729688" cy="446276"/>
            </a:xfrm>
            <a:prstGeom prst="rect">
              <a:avLst/>
            </a:prstGeom>
            <a:noFill/>
          </p:spPr>
          <p:txBody>
            <a:bodyPr wrap="none" rtlCol="0">
              <a:spAutoFit/>
            </a:bodyPr>
            <a:lstStyle/>
            <a:p>
              <a:pPr marR="0" algn="ctr" defTabSz="914400" eaLnBrk="1" fontAlgn="auto" latinLnBrk="0" hangingPunct="1">
                <a:lnSpc>
                  <a:spcPct val="100000"/>
                </a:lnSpc>
                <a:spcBef>
                  <a:spcPts val="0"/>
                </a:spcBef>
                <a:spcAft>
                  <a:spcPts val="0"/>
                </a:spcAft>
                <a:buClrTx/>
                <a:buSzTx/>
              </a:pPr>
              <a:r>
                <a:rPr lang="en-US" sz="800" b="1" dirty="0">
                  <a:latin typeface="Century Gothic" panose="020B0502020202020204" pitchFamily="34" charset="0"/>
                  <a:ea typeface="Helvetica Neue Light" charset="0"/>
                  <a:cs typeface="Helvetica Neue Light" charset="0"/>
                </a:rPr>
                <a:t>C</a:t>
              </a:r>
            </a:p>
            <a:p>
              <a:pPr marR="0" algn="ctr" defTabSz="914400" eaLnBrk="1" fontAlgn="auto" latinLnBrk="0" hangingPunct="1">
                <a:lnSpc>
                  <a:spcPct val="100000"/>
                </a:lnSpc>
                <a:spcBef>
                  <a:spcPts val="0"/>
                </a:spcBef>
                <a:spcAft>
                  <a:spcPts val="0"/>
                </a:spcAft>
                <a:buClrTx/>
                <a:buSzTx/>
              </a:pPr>
              <a:r>
                <a:rPr lang="en-US" sz="800" b="1" dirty="0">
                  <a:solidFill>
                    <a:schemeClr val="accent3"/>
                  </a:solidFill>
                  <a:latin typeface="Century Gothic" panose="020B0502020202020204" pitchFamily="34" charset="0"/>
                  <a:ea typeface="Helvetica Neue Light" charset="0"/>
                  <a:cs typeface="Helvetica Neue Light" charset="0"/>
                </a:rPr>
                <a:t>Test 2 - 163</a:t>
              </a:r>
            </a:p>
            <a:p>
              <a:pPr marR="0" algn="ctr" defTabSz="914400" eaLnBrk="1" fontAlgn="auto" latinLnBrk="0" hangingPunct="1">
                <a:lnSpc>
                  <a:spcPct val="100000"/>
                </a:lnSpc>
                <a:spcBef>
                  <a:spcPts val="0"/>
                </a:spcBef>
                <a:spcAft>
                  <a:spcPts val="0"/>
                </a:spcAft>
                <a:buClrTx/>
                <a:buSzTx/>
              </a:pPr>
              <a:r>
                <a:rPr lang="en-US" sz="700" dirty="0">
                  <a:latin typeface="Century Gothic" panose="020B0502020202020204" pitchFamily="34" charset="0"/>
                  <a:ea typeface="Helvetica Neue Light" charset="0"/>
                  <a:cs typeface="Helvetica Neue Light" charset="0"/>
                </a:rPr>
                <a:t>n = 220</a:t>
              </a:r>
            </a:p>
          </p:txBody>
        </p:sp>
      </p:grpSp>
      <p:pic>
        <p:nvPicPr>
          <p:cNvPr id="16" name="Picture 15">
            <a:extLst>
              <a:ext uri="{FF2B5EF4-FFF2-40B4-BE49-F238E27FC236}">
                <a16:creationId xmlns:a16="http://schemas.microsoft.com/office/drawing/2014/main" id="{8D5436AA-C06A-D9DB-FF68-9AD2F420CFF4}"/>
              </a:ext>
            </a:extLst>
          </p:cNvPr>
          <p:cNvPicPr>
            <a:picLocks noChangeAspect="1"/>
          </p:cNvPicPr>
          <p:nvPr/>
        </p:nvPicPr>
        <p:blipFill>
          <a:blip r:embed="rId3"/>
          <a:stretch>
            <a:fillRect/>
          </a:stretch>
        </p:blipFill>
        <p:spPr>
          <a:xfrm>
            <a:off x="7558961" y="3102403"/>
            <a:ext cx="181068" cy="181068"/>
          </a:xfrm>
          <a:prstGeom prst="rect">
            <a:avLst/>
          </a:prstGeom>
        </p:spPr>
      </p:pic>
      <p:sp>
        <p:nvSpPr>
          <p:cNvPr id="8" name="TextBox 7">
            <a:extLst>
              <a:ext uri="{FF2B5EF4-FFF2-40B4-BE49-F238E27FC236}">
                <a16:creationId xmlns:a16="http://schemas.microsoft.com/office/drawing/2014/main" id="{206FC23F-3E6F-A11C-A3BB-585EA5D845E3}"/>
              </a:ext>
            </a:extLst>
          </p:cNvPr>
          <p:cNvSpPr txBox="1"/>
          <p:nvPr/>
        </p:nvSpPr>
        <p:spPr>
          <a:xfrm>
            <a:off x="4572000" y="1685542"/>
            <a:ext cx="691215" cy="261610"/>
          </a:xfrm>
          <a:prstGeom prst="rect">
            <a:avLst/>
          </a:prstGeom>
          <a:noFill/>
        </p:spPr>
        <p:txBody>
          <a:bodyPr wrap="none" rtlCol="0">
            <a:spAutoFit/>
          </a:bodyPr>
          <a:lstStyle/>
          <a:p>
            <a:pPr algn="l"/>
            <a:r>
              <a:rPr lang="en-US" sz="1100" dirty="0">
                <a:solidFill>
                  <a:schemeClr val="bg1"/>
                </a:solidFill>
                <a:latin typeface="Century Gothic" panose="020B0502020202020204" pitchFamily="34" charset="0"/>
              </a:rPr>
              <a:t>Control</a:t>
            </a:r>
          </a:p>
        </p:txBody>
      </p:sp>
      <p:sp>
        <p:nvSpPr>
          <p:cNvPr id="9" name="TextBox 8">
            <a:extLst>
              <a:ext uri="{FF2B5EF4-FFF2-40B4-BE49-F238E27FC236}">
                <a16:creationId xmlns:a16="http://schemas.microsoft.com/office/drawing/2014/main" id="{026AA8DC-62DF-C45D-D4CE-B1E6B5C3B074}"/>
              </a:ext>
            </a:extLst>
          </p:cNvPr>
          <p:cNvSpPr txBox="1"/>
          <p:nvPr/>
        </p:nvSpPr>
        <p:spPr>
          <a:xfrm>
            <a:off x="4917607" y="1904674"/>
            <a:ext cx="554960" cy="261610"/>
          </a:xfrm>
          <a:prstGeom prst="rect">
            <a:avLst/>
          </a:prstGeom>
          <a:noFill/>
        </p:spPr>
        <p:txBody>
          <a:bodyPr wrap="none" rtlCol="0">
            <a:spAutoFit/>
          </a:bodyPr>
          <a:lstStyle/>
          <a:p>
            <a:pPr algn="l"/>
            <a:r>
              <a:rPr lang="en-US" sz="1100" dirty="0">
                <a:solidFill>
                  <a:schemeClr val="bg1"/>
                </a:solidFill>
                <a:latin typeface="Century Gothic" panose="020B0502020202020204" pitchFamily="34" charset="0"/>
              </a:rPr>
              <a:t>Test 1</a:t>
            </a:r>
          </a:p>
        </p:txBody>
      </p:sp>
      <p:sp>
        <p:nvSpPr>
          <p:cNvPr id="10" name="TextBox 9">
            <a:extLst>
              <a:ext uri="{FF2B5EF4-FFF2-40B4-BE49-F238E27FC236}">
                <a16:creationId xmlns:a16="http://schemas.microsoft.com/office/drawing/2014/main" id="{81C0871D-72C5-7D8D-B7EB-73148F412354}"/>
              </a:ext>
            </a:extLst>
          </p:cNvPr>
          <p:cNvSpPr txBox="1"/>
          <p:nvPr/>
        </p:nvSpPr>
        <p:spPr>
          <a:xfrm>
            <a:off x="4912679" y="2118769"/>
            <a:ext cx="554960" cy="261610"/>
          </a:xfrm>
          <a:prstGeom prst="rect">
            <a:avLst/>
          </a:prstGeom>
          <a:noFill/>
        </p:spPr>
        <p:txBody>
          <a:bodyPr wrap="none" rtlCol="0">
            <a:spAutoFit/>
          </a:bodyPr>
          <a:lstStyle/>
          <a:p>
            <a:pPr algn="l"/>
            <a:r>
              <a:rPr lang="en-US" sz="1100" dirty="0">
                <a:solidFill>
                  <a:schemeClr val="bg1"/>
                </a:solidFill>
                <a:latin typeface="Century Gothic" panose="020B0502020202020204" pitchFamily="34" charset="0"/>
              </a:rPr>
              <a:t>Test 2</a:t>
            </a:r>
          </a:p>
        </p:txBody>
      </p:sp>
      <p:sp>
        <p:nvSpPr>
          <p:cNvPr id="11" name="TextBox 10">
            <a:extLst>
              <a:ext uri="{FF2B5EF4-FFF2-40B4-BE49-F238E27FC236}">
                <a16:creationId xmlns:a16="http://schemas.microsoft.com/office/drawing/2014/main" id="{61471A1B-717C-2164-6F8C-2BE18F9F4F53}"/>
              </a:ext>
            </a:extLst>
          </p:cNvPr>
          <p:cNvSpPr txBox="1"/>
          <p:nvPr/>
        </p:nvSpPr>
        <p:spPr>
          <a:xfrm>
            <a:off x="5116062" y="2597515"/>
            <a:ext cx="691215" cy="261610"/>
          </a:xfrm>
          <a:prstGeom prst="rect">
            <a:avLst/>
          </a:prstGeom>
          <a:noFill/>
        </p:spPr>
        <p:txBody>
          <a:bodyPr wrap="none" rtlCol="0">
            <a:spAutoFit/>
          </a:bodyPr>
          <a:lstStyle/>
          <a:p>
            <a:pPr algn="l"/>
            <a:r>
              <a:rPr lang="en-US" sz="1100" dirty="0">
                <a:solidFill>
                  <a:schemeClr val="bg1"/>
                </a:solidFill>
                <a:latin typeface="Century Gothic" panose="020B0502020202020204" pitchFamily="34" charset="0"/>
              </a:rPr>
              <a:t>Control</a:t>
            </a:r>
          </a:p>
        </p:txBody>
      </p:sp>
      <p:sp>
        <p:nvSpPr>
          <p:cNvPr id="21" name="TextBox 20">
            <a:extLst>
              <a:ext uri="{FF2B5EF4-FFF2-40B4-BE49-F238E27FC236}">
                <a16:creationId xmlns:a16="http://schemas.microsoft.com/office/drawing/2014/main" id="{3A7A9C2E-507C-A5C7-0CD5-999BFD1AD2BD}"/>
              </a:ext>
            </a:extLst>
          </p:cNvPr>
          <p:cNvSpPr txBox="1"/>
          <p:nvPr/>
        </p:nvSpPr>
        <p:spPr>
          <a:xfrm>
            <a:off x="5195087" y="2816647"/>
            <a:ext cx="554960" cy="261610"/>
          </a:xfrm>
          <a:prstGeom prst="rect">
            <a:avLst/>
          </a:prstGeom>
          <a:noFill/>
        </p:spPr>
        <p:txBody>
          <a:bodyPr wrap="none" rtlCol="0">
            <a:spAutoFit/>
          </a:bodyPr>
          <a:lstStyle/>
          <a:p>
            <a:pPr algn="l"/>
            <a:r>
              <a:rPr lang="en-US" sz="1100" dirty="0">
                <a:solidFill>
                  <a:schemeClr val="bg1"/>
                </a:solidFill>
                <a:latin typeface="Century Gothic" panose="020B0502020202020204" pitchFamily="34" charset="0"/>
              </a:rPr>
              <a:t>Test 1</a:t>
            </a:r>
          </a:p>
        </p:txBody>
      </p:sp>
      <p:sp>
        <p:nvSpPr>
          <p:cNvPr id="22" name="TextBox 21">
            <a:extLst>
              <a:ext uri="{FF2B5EF4-FFF2-40B4-BE49-F238E27FC236}">
                <a16:creationId xmlns:a16="http://schemas.microsoft.com/office/drawing/2014/main" id="{777D7351-1127-852B-ACE9-818FE66115B4}"/>
              </a:ext>
            </a:extLst>
          </p:cNvPr>
          <p:cNvSpPr txBox="1"/>
          <p:nvPr/>
        </p:nvSpPr>
        <p:spPr>
          <a:xfrm>
            <a:off x="5190159" y="3030742"/>
            <a:ext cx="554960" cy="261610"/>
          </a:xfrm>
          <a:prstGeom prst="rect">
            <a:avLst/>
          </a:prstGeom>
          <a:noFill/>
        </p:spPr>
        <p:txBody>
          <a:bodyPr wrap="none" rtlCol="0">
            <a:spAutoFit/>
          </a:bodyPr>
          <a:lstStyle/>
          <a:p>
            <a:pPr algn="l"/>
            <a:r>
              <a:rPr lang="en-US" sz="1100" dirty="0">
                <a:solidFill>
                  <a:schemeClr val="bg1"/>
                </a:solidFill>
                <a:latin typeface="Century Gothic" panose="020B0502020202020204" pitchFamily="34" charset="0"/>
              </a:rPr>
              <a:t>Test 2</a:t>
            </a:r>
          </a:p>
        </p:txBody>
      </p:sp>
      <p:sp>
        <p:nvSpPr>
          <p:cNvPr id="25" name="TextBox 24">
            <a:extLst>
              <a:ext uri="{FF2B5EF4-FFF2-40B4-BE49-F238E27FC236}">
                <a16:creationId xmlns:a16="http://schemas.microsoft.com/office/drawing/2014/main" id="{C338924F-5198-4623-B70F-B94BB2D17DF9}"/>
              </a:ext>
            </a:extLst>
          </p:cNvPr>
          <p:cNvSpPr txBox="1"/>
          <p:nvPr/>
        </p:nvSpPr>
        <p:spPr>
          <a:xfrm>
            <a:off x="5017745" y="3517671"/>
            <a:ext cx="691215" cy="261610"/>
          </a:xfrm>
          <a:prstGeom prst="rect">
            <a:avLst/>
          </a:prstGeom>
          <a:noFill/>
        </p:spPr>
        <p:txBody>
          <a:bodyPr wrap="none" rtlCol="0">
            <a:spAutoFit/>
          </a:bodyPr>
          <a:lstStyle/>
          <a:p>
            <a:pPr algn="l"/>
            <a:r>
              <a:rPr lang="en-US" sz="1100" dirty="0">
                <a:solidFill>
                  <a:schemeClr val="bg1"/>
                </a:solidFill>
                <a:latin typeface="Century Gothic" panose="020B0502020202020204" pitchFamily="34" charset="0"/>
              </a:rPr>
              <a:t>Control</a:t>
            </a:r>
          </a:p>
        </p:txBody>
      </p:sp>
      <p:sp>
        <p:nvSpPr>
          <p:cNvPr id="28" name="TextBox 27">
            <a:extLst>
              <a:ext uri="{FF2B5EF4-FFF2-40B4-BE49-F238E27FC236}">
                <a16:creationId xmlns:a16="http://schemas.microsoft.com/office/drawing/2014/main" id="{3FB7A147-965F-F1FE-FABA-A7EB61FB4E34}"/>
              </a:ext>
            </a:extLst>
          </p:cNvPr>
          <p:cNvSpPr txBox="1"/>
          <p:nvPr/>
        </p:nvSpPr>
        <p:spPr>
          <a:xfrm>
            <a:off x="5096770" y="3736803"/>
            <a:ext cx="554960" cy="261610"/>
          </a:xfrm>
          <a:prstGeom prst="rect">
            <a:avLst/>
          </a:prstGeom>
          <a:noFill/>
        </p:spPr>
        <p:txBody>
          <a:bodyPr wrap="none" rtlCol="0">
            <a:spAutoFit/>
          </a:bodyPr>
          <a:lstStyle/>
          <a:p>
            <a:pPr algn="l"/>
            <a:r>
              <a:rPr lang="en-US" sz="1100" dirty="0">
                <a:solidFill>
                  <a:schemeClr val="bg1"/>
                </a:solidFill>
                <a:latin typeface="Century Gothic" panose="020B0502020202020204" pitchFamily="34" charset="0"/>
              </a:rPr>
              <a:t>Test 1</a:t>
            </a:r>
          </a:p>
        </p:txBody>
      </p:sp>
      <p:sp>
        <p:nvSpPr>
          <p:cNvPr id="29" name="TextBox 28">
            <a:extLst>
              <a:ext uri="{FF2B5EF4-FFF2-40B4-BE49-F238E27FC236}">
                <a16:creationId xmlns:a16="http://schemas.microsoft.com/office/drawing/2014/main" id="{D56C8AD8-6485-2B91-B000-D5F93A058D6F}"/>
              </a:ext>
            </a:extLst>
          </p:cNvPr>
          <p:cNvSpPr txBox="1"/>
          <p:nvPr/>
        </p:nvSpPr>
        <p:spPr>
          <a:xfrm>
            <a:off x="5154000" y="3959227"/>
            <a:ext cx="554960" cy="261610"/>
          </a:xfrm>
          <a:prstGeom prst="rect">
            <a:avLst/>
          </a:prstGeom>
          <a:noFill/>
        </p:spPr>
        <p:txBody>
          <a:bodyPr wrap="none" rtlCol="0">
            <a:spAutoFit/>
          </a:bodyPr>
          <a:lstStyle/>
          <a:p>
            <a:pPr algn="l"/>
            <a:r>
              <a:rPr lang="en-US" sz="1100" dirty="0">
                <a:solidFill>
                  <a:schemeClr val="bg1"/>
                </a:solidFill>
                <a:latin typeface="Century Gothic" panose="020B0502020202020204" pitchFamily="34" charset="0"/>
              </a:rPr>
              <a:t>Test 2</a:t>
            </a:r>
          </a:p>
        </p:txBody>
      </p:sp>
    </p:spTree>
    <p:extLst>
      <p:ext uri="{BB962C8B-B14F-4D97-AF65-F5344CB8AC3E}">
        <p14:creationId xmlns:p14="http://schemas.microsoft.com/office/powerpoint/2010/main" val="3878961703"/>
      </p:ext>
    </p:extLst>
  </p:cSld>
  <p:clrMapOvr>
    <a:masterClrMapping/>
  </p:clrMapOvr>
</p:sld>
</file>

<file path=ppt/theme/theme1.xml><?xml version="1.0" encoding="utf-8"?>
<a:theme xmlns:a="http://schemas.openxmlformats.org/drawingml/2006/main" name="Default Theme">
  <a:themeElements>
    <a:clrScheme name="Custom 4">
      <a:dk1>
        <a:srgbClr val="303030"/>
      </a:dk1>
      <a:lt1>
        <a:srgbClr val="FFFFFF"/>
      </a:lt1>
      <a:dk2>
        <a:srgbClr val="303030"/>
      </a:dk2>
      <a:lt2>
        <a:srgbClr val="F9D3E0"/>
      </a:lt2>
      <a:accent1>
        <a:srgbClr val="DF2A63"/>
      </a:accent1>
      <a:accent2>
        <a:srgbClr val="0A7986"/>
      </a:accent2>
      <a:accent3>
        <a:srgbClr val="15B5AC"/>
      </a:accent3>
      <a:accent4>
        <a:srgbClr val="FBC64F"/>
      </a:accent4>
      <a:accent5>
        <a:srgbClr val="F2828F"/>
      </a:accent5>
      <a:accent6>
        <a:srgbClr val="F2F2F2"/>
      </a:accent6>
      <a:hlink>
        <a:srgbClr val="1E3CD6"/>
      </a:hlink>
      <a:folHlink>
        <a:srgbClr val="830853"/>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500" dirty="0">
            <a:latin typeface="Century Gothic" panose="020B0502020202020204" pitchFamily="34" charset="0"/>
          </a:defRPr>
        </a:defPPr>
      </a:lstStyle>
    </a:txDef>
  </a:objectDefaults>
  <a:extraClrSchemeLst/>
  <a:extLst>
    <a:ext uri="{05A4C25C-085E-4340-85A3-A5531E510DB2}">
      <thm15:themeFamily xmlns:thm15="http://schemas.microsoft.com/office/thememl/2012/main" name="Ibotta Insights 2021 Template" id="{06586FC5-9B02-704A-8560-E14E05D4FBDF}" vid="{E45BFD13-84FA-0545-AFB3-805934D5CF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25564</TotalTime>
  <Words>5732</Words>
  <Application>Microsoft Office PowerPoint</Application>
  <PresentationFormat>On-screen Show (16:9)</PresentationFormat>
  <Paragraphs>936</Paragraphs>
  <Slides>23</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Avenir Next</vt:lpstr>
      <vt:lpstr>Calibri</vt:lpstr>
      <vt:lpstr>Cambria Math</vt:lpstr>
      <vt:lpstr>Century Gothic</vt:lpstr>
      <vt:lpstr>Wingdings</vt:lpstr>
      <vt:lpstr>Default Theme</vt:lpstr>
      <vt:lpstr>Gardetto’s New Balance Snack Mix</vt:lpstr>
      <vt:lpstr>Alienation IHUT Overview</vt:lpstr>
      <vt:lpstr>Both test products are likeable and exceed expectations.</vt:lpstr>
      <vt:lpstr>Key Insights &amp; Recommendations</vt:lpstr>
      <vt:lpstr>Overall Impressions</vt:lpstr>
      <vt:lpstr>Alienation is mitigated.</vt:lpstr>
      <vt:lpstr>Overall liking is at parity.</vt:lpstr>
      <vt:lpstr>All products meet or exceed expectations. Gardetto’s is all about the flavor!</vt:lpstr>
      <vt:lpstr>Control and test products elicit equally resonant sensory experiences.</vt:lpstr>
      <vt:lpstr>Specific Gardetto’s Snack Mix Piece Impressions</vt:lpstr>
      <vt:lpstr>Shoppers generally like both pretzel pieces, they just want less of each.  </vt:lpstr>
      <vt:lpstr>Shoppers love the Rye Chip, but want more of it in the mix. </vt:lpstr>
      <vt:lpstr>The Breadstick and Bread Squiggle are divisive in terms of the optimal amount.</vt:lpstr>
      <vt:lpstr>Rye Chips are the most liked piece in the mix by 65-70% of consumers.</vt:lpstr>
      <vt:lpstr>Regardless of product, the Pretzel is the least-liked piece overall.</vt:lpstr>
      <vt:lpstr>Texture and flavor influence perceptions of each piece.</vt:lpstr>
      <vt:lpstr>The quantity of each piece influence perceptions…</vt:lpstr>
      <vt:lpstr>…and reinforce the importance of piece variety in the mix. </vt:lpstr>
      <vt:lpstr>Appendix</vt:lpstr>
      <vt:lpstr>Alienation is mitigated as both test products are likeable and exceed expectations.</vt:lpstr>
      <vt:lpstr>Most recalled purchasing Gardetto’s within the past month.</vt:lpstr>
      <vt:lpstr>Participant Demographics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Brittany Walsh</dc:creator>
  <cp:lastModifiedBy>Courtney Schlossareck</cp:lastModifiedBy>
  <cp:revision>253</cp:revision>
  <dcterms:created xsi:type="dcterms:W3CDTF">2022-01-11T16:57:52Z</dcterms:created>
  <dcterms:modified xsi:type="dcterms:W3CDTF">2023-06-05T13:15:51Z</dcterms:modified>
</cp:coreProperties>
</file>