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97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96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7" r:id="rId27"/>
    <p:sldId id="284" r:id="rId28"/>
    <p:sldId id="285" r:id="rId29"/>
    <p:sldId id="298" r:id="rId30"/>
    <p:sldId id="293" r:id="rId31"/>
    <p:sldId id="288" r:id="rId32"/>
    <p:sldId id="289" r:id="rId33"/>
    <p:sldId id="290" r:id="rId34"/>
    <p:sldId id="291" r:id="rId35"/>
    <p:sldId id="286" r:id="rId36"/>
    <p:sldId id="29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1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6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50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44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5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6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5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7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3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0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2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3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3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79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50B0B-4CA5-438D-B038-610E5C3D1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 dirty="0"/>
              <a:t>CREDIT 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37A42-D90D-42E9-9DC7-BEFEC045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r>
              <a:rPr lang="en-US" sz="2800" dirty="0"/>
              <a:t>By Prasad Maharana</a:t>
            </a:r>
          </a:p>
          <a:p>
            <a:r>
              <a:rPr lang="en-US" sz="2800" dirty="0"/>
              <a:t>			and </a:t>
            </a:r>
          </a:p>
          <a:p>
            <a:r>
              <a:rPr lang="en-US" sz="2800" dirty="0"/>
              <a:t>	Satyapal Rajput</a:t>
            </a:r>
          </a:p>
        </p:txBody>
      </p:sp>
    </p:spTree>
    <p:extLst>
      <p:ext uri="{BB962C8B-B14F-4D97-AF65-F5344CB8AC3E}">
        <p14:creationId xmlns:p14="http://schemas.microsoft.com/office/powerpoint/2010/main" val="24823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01C94-CF5F-41C8-AE3C-DDFDD657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D2C5D1-B83B-48D2-9053-4E286508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Points to be concluded from the graph on the right side.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For income type ‘working’, ’commercial associate’, and ‘State Servant’ the number of credits are higher than other i.e., ‘Maternity leave.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For this Females are having a greater number of credits than male.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Less number of credits for income type  ‘Maternity leave’.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For type 1: There is no income type for ‘student’ , ’pensioner’ and ‘Businessman’ which means they don’t do any late payments.</a:t>
            </a:r>
          </a:p>
          <a:p>
            <a:pPr>
              <a:lnSpc>
                <a:spcPct val="90000"/>
              </a:lnSpc>
            </a:pPr>
            <a:endParaRPr lang="en-US" sz="1200" dirty="0"/>
          </a:p>
        </p:txBody>
      </p:sp>
      <p:sp>
        <p:nvSpPr>
          <p:cNvPr id="79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E45C5541-EC5F-4EB5-8C7D-0898EDE79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3" r="1" b="1"/>
          <a:stretch/>
        </p:blipFill>
        <p:spPr bwMode="auto">
          <a:xfrm>
            <a:off x="5603706" y="1258529"/>
            <a:ext cx="5638853" cy="433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15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2A5BC-A91D-4A8E-A041-D5E94323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Distribution for contract type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D70C05A-2A77-48EB-B9F7-E8CF4004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Points to be concluded from the graph on the right.</a:t>
            </a:r>
          </a:p>
          <a:p>
            <a:r>
              <a:rPr lang="en-US" sz="1600">
                <a:solidFill>
                  <a:srgbClr val="FFFFFF"/>
                </a:solidFill>
              </a:rPr>
              <a:t>For contract type ‘cash loans’ is having higher number of credits than ‘Revolving loans’ contract type.</a:t>
            </a:r>
          </a:p>
          <a:p>
            <a:r>
              <a:rPr lang="en-US" sz="1600">
                <a:solidFill>
                  <a:srgbClr val="FFFFFF"/>
                </a:solidFill>
              </a:rPr>
              <a:t>For this also Female is leading for applying credits.</a:t>
            </a:r>
          </a:p>
          <a:p>
            <a:r>
              <a:rPr lang="en-US" sz="1600">
                <a:solidFill>
                  <a:srgbClr val="FFFFFF"/>
                </a:solidFill>
              </a:rPr>
              <a:t>For type 1 : there is only Female Revolving loans.</a:t>
            </a:r>
          </a:p>
          <a:p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75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9076133-1AA0-42AE-A07B-4618EB845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3796" y="1258529"/>
            <a:ext cx="5498672" cy="433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73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158B155-2870-4844-B295-BF04F3849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23">
            <a:extLst>
              <a:ext uri="{FF2B5EF4-FFF2-40B4-BE49-F238E27FC236}">
                <a16:creationId xmlns:a16="http://schemas.microsoft.com/office/drawing/2014/main" id="{8EC6859F-6DE0-454C-AF7C-3CEC5E541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EAB47-7ABC-4E75-BD73-A453100B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180493-893A-4AC3-B243-52AA39ED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Points to be concluded from the graph on the right.</a:t>
            </a:r>
          </a:p>
          <a:p>
            <a:r>
              <a:rPr lang="en-US" sz="15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500" dirty="0"/>
              <a:t>Less clients are from Industry type 8,type 6, type 10, religion and  trade type 5, type 4.</a:t>
            </a:r>
          </a:p>
          <a:p>
            <a:r>
              <a:rPr lang="en-US" sz="1500" dirty="0"/>
              <a:t>Same as type 0 in distribution of organization type.</a:t>
            </a:r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B54A185E-16AF-4E1A-9E7F-1414E2A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C89BDED-5B18-4FC7-AEA6-176FF01248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26"/>
          <a:stretch/>
        </p:blipFill>
        <p:spPr bwMode="auto">
          <a:xfrm>
            <a:off x="6825995" y="1003744"/>
            <a:ext cx="3375273" cy="171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3E001A6F-D8EA-43F0-B4E6-1B85FF546E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7"/>
          <a:stretch/>
        </p:blipFill>
        <p:spPr bwMode="auto">
          <a:xfrm>
            <a:off x="6782373" y="2838252"/>
            <a:ext cx="3501109" cy="286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55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F06F3D7-FCBC-4521-96AC-0500B457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71" y="-423570"/>
            <a:ext cx="3413084" cy="15594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Correlation of Timely </a:t>
            </a:r>
            <a:br>
              <a:rPr lang="en-US" sz="2500" dirty="0"/>
            </a:br>
            <a:r>
              <a:rPr lang="en-US" sz="2500" dirty="0"/>
              <a:t>Paying customers </a:t>
            </a:r>
            <a:br>
              <a:rPr lang="en-US" sz="2500" dirty="0"/>
            </a:br>
            <a:r>
              <a:rPr lang="en-US" sz="2500" dirty="0"/>
              <a:t>or target 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B1C34B-8CE1-4ACE-8C4E-C9FCA480A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83" y="1956534"/>
            <a:ext cx="3404372" cy="3632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FFFFFF"/>
                </a:solidFill>
              </a:rPr>
              <a:t>Credit amount is inversely proportional to the date of birth, which means Credit amount is higher for low age and vice-versa.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FFFFFF"/>
                </a:solidFill>
              </a:rPr>
              <a:t>Credit amount is inversely proportional to the number of  children client have, means Credit amount is higher for less children count client have and vice-versa.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FFFFFF"/>
                </a:solidFill>
              </a:rPr>
              <a:t>Income amount is inversely proportional to the number of children client have, means more income for less children client have and vice-versa.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FFFFFF"/>
                </a:solidFill>
              </a:rPr>
              <a:t>Less children client have in densely populated area.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FFFFFF"/>
                </a:solidFill>
              </a:rPr>
              <a:t>Credit amount is higher to densely populated area.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FFFFFF"/>
                </a:solidFill>
              </a:rPr>
              <a:t>The income is also higher in densely populated area.</a:t>
            </a:r>
          </a:p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EA12A63C-EA38-43D2-A516-18A2494AB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7337" y="1258529"/>
            <a:ext cx="4991591" cy="433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73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F06F3D7-FCBC-4521-96AC-0500B457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Correlation of defaulting customers </a:t>
            </a:r>
            <a:br>
              <a:rPr lang="en-US" sz="2500" dirty="0"/>
            </a:br>
            <a:r>
              <a:rPr lang="en-US" sz="2500" dirty="0"/>
              <a:t>or target 1</a:t>
            </a:r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8340F5-2D48-44A9-B441-2F4BE97C8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15" y="2452172"/>
            <a:ext cx="3404373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</a:rPr>
              <a:t>This heat map for Target 1 is also having quite a same observation just like Target 0. </a:t>
            </a:r>
            <a:r>
              <a:rPr lang="en-US" sz="1200" dirty="0">
                <a:solidFill>
                  <a:schemeClr val="bg1"/>
                </a:solidFill>
              </a:rPr>
              <a:t>But for few points are different. They are listed below.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The client's permanent address does not match contact address are having less children and vice-versa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The client's permanent address does not match work address are having less children and vice-versa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0C02978-AF45-4130-8AD5-E79EF5281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1069813"/>
            <a:ext cx="5505450" cy="471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7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3694-9FD2-42A7-89D6-4B818D6C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28048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Categorical Univariate analysis for variables of target 0 or timely paying customers</a:t>
            </a:r>
          </a:p>
        </p:txBody>
      </p:sp>
    </p:spTree>
    <p:extLst>
      <p:ext uri="{BB962C8B-B14F-4D97-AF65-F5344CB8AC3E}">
        <p14:creationId xmlns:p14="http://schemas.microsoft.com/office/powerpoint/2010/main" val="2748173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68259-7028-434C-B5F1-997C94EA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41679F-0C4D-44F3-936C-59F8A31D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Few points can be concluded from the graph.</a:t>
            </a:r>
          </a:p>
          <a:p>
            <a:r>
              <a:rPr lang="en-US" sz="1600"/>
              <a:t>Some outliers are noticed in income amount.</a:t>
            </a:r>
          </a:p>
          <a:p>
            <a:r>
              <a:rPr lang="en-US" sz="1600"/>
              <a:t>The third quartiles is very slim for income amount.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8F9A8C0-1ADC-407C-84B2-55A5FFCEC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590" y="1366838"/>
            <a:ext cx="54483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567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11091-DB69-403B-8DD6-633D5B39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9F2278-1BA4-44CB-B34A-E06CDAED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Few points can be concluded from the graph.</a:t>
            </a:r>
          </a:p>
          <a:p>
            <a:r>
              <a:rPr lang="en-US" sz="1600">
                <a:solidFill>
                  <a:srgbClr val="FFFFFF"/>
                </a:solidFill>
              </a:rPr>
              <a:t>Some outliers are noticed in credit amount.</a:t>
            </a:r>
          </a:p>
          <a:p>
            <a:r>
              <a:rPr lang="en-US" sz="1600">
                <a:solidFill>
                  <a:srgbClr val="FFFFFF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7949A71-3ABF-446B-AFD4-8E111D38A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28" y="1226894"/>
            <a:ext cx="54483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849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3D9FC-489E-4FB9-AF6E-E4A57F72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B06A9D-4C57-4429-B12E-86D434D3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Few points can be concluded from the graph.</a:t>
            </a:r>
          </a:p>
          <a:p>
            <a:r>
              <a:rPr lang="en-US" sz="1600">
                <a:solidFill>
                  <a:srgbClr val="FFFFFF"/>
                </a:solidFill>
              </a:rPr>
              <a:t>Some outliers are noticed in annuity amount.</a:t>
            </a:r>
          </a:p>
          <a:p>
            <a:r>
              <a:rPr lang="en-US" sz="1600">
                <a:solidFill>
                  <a:srgbClr val="FFFFFF"/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16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65F90986-8954-4ED7-82B5-CCECD1CB5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1455738"/>
            <a:ext cx="54483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674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476A-7A99-448A-99D3-DCC77346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13897"/>
            <a:ext cx="9905998" cy="1478570"/>
          </a:xfrm>
        </p:spPr>
        <p:txBody>
          <a:bodyPr/>
          <a:lstStyle/>
          <a:p>
            <a:r>
              <a:rPr lang="en-US" dirty="0"/>
              <a:t>Categorical Univariate analysis for variables target 1 or Defaulting customers</a:t>
            </a:r>
          </a:p>
        </p:txBody>
      </p:sp>
    </p:spTree>
    <p:extLst>
      <p:ext uri="{BB962C8B-B14F-4D97-AF65-F5344CB8AC3E}">
        <p14:creationId xmlns:p14="http://schemas.microsoft.com/office/powerpoint/2010/main" val="262996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7B35-75E6-4DEC-A963-A042D11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I  Application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E9589-0D4C-4AF6-8C83-EB0A9E047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76287"/>
            <a:ext cx="10554574" cy="36365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initial Dimension was 122 columns and 307511 rows</a:t>
            </a:r>
          </a:p>
          <a:p>
            <a:r>
              <a:rPr lang="en-US" dirty="0"/>
              <a:t>After checking missing values, 64 rows had more than 30% missing rows so they were dropped</a:t>
            </a:r>
          </a:p>
          <a:p>
            <a:r>
              <a:rPr lang="en-US" dirty="0"/>
              <a:t>The Amt_annuity column had around 3% nulls, so they were replaced with median of Annuity column</a:t>
            </a:r>
          </a:p>
          <a:p>
            <a:r>
              <a:rPr lang="en-US" dirty="0"/>
              <a:t>Additionally, 33 unwanted columns  were dropped which added no significance to the analysis.</a:t>
            </a:r>
          </a:p>
          <a:p>
            <a:r>
              <a:rPr lang="en-US" dirty="0"/>
              <a:t>In code Gender column, 4 rows were missing gender attribute which was replaced with Female which had the highest count.</a:t>
            </a:r>
          </a:p>
          <a:p>
            <a:r>
              <a:rPr lang="en-US" dirty="0"/>
              <a:t>18% of the Organization Column had missing attributes which were dropped since they wouldn’t affect the analysis.</a:t>
            </a:r>
          </a:p>
          <a:p>
            <a:r>
              <a:rPr lang="en-US" dirty="0"/>
              <a:t>Final Clean data contained 30 Columns and 252137 rows.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975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AE43C-F754-4E83-9866-2359B4EF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8034E0-0AC8-439E-8010-7C76A836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Few points can be concluded from the graph.</a:t>
            </a:r>
          </a:p>
          <a:p>
            <a:r>
              <a:rPr lang="en-US" sz="1600"/>
              <a:t>Some outliers are noticed in income amount.</a:t>
            </a:r>
          </a:p>
          <a:p>
            <a:r>
              <a:rPr lang="en-US" sz="1600"/>
              <a:t>The third quartiles is very slim for income amount.</a:t>
            </a:r>
          </a:p>
          <a:p>
            <a:r>
              <a:rPr lang="en-US" sz="1600"/>
              <a:t>Most of the clients of income are present in first quartile.</a:t>
            </a:r>
          </a:p>
          <a:p>
            <a:endParaRPr lang="en-US" sz="1600"/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CFD45A1B-E516-43AC-9A30-31CED5C2A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88" y="1316038"/>
            <a:ext cx="54578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040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08647-524B-4269-880B-1D6F97E1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80ED28-E04A-48EA-8C98-AA4FA24D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Few points can be concluded from the graph.</a:t>
            </a:r>
          </a:p>
          <a:p>
            <a:r>
              <a:rPr lang="en-US" sz="1600">
                <a:solidFill>
                  <a:srgbClr val="FFFFFF"/>
                </a:solidFill>
              </a:rPr>
              <a:t>Some outliers are noticed in credit amount.</a:t>
            </a:r>
          </a:p>
          <a:p>
            <a:r>
              <a:rPr lang="en-US" sz="1600">
                <a:solidFill>
                  <a:srgbClr val="FFFFFF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1600">
              <a:solidFill>
                <a:srgbClr val="FFFFFF"/>
              </a:solidFill>
            </a:endParaRPr>
          </a:p>
          <a:p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7DC6A7C9-757E-492B-B1CE-BCCD1A395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46" y="1379538"/>
            <a:ext cx="54483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85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754CF-5216-4272-9FB0-DBB3C71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F005CD7-0BD8-47C2-83B8-B92A50DAD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Few points can be concluded from the graph.</a:t>
            </a:r>
          </a:p>
          <a:p>
            <a:r>
              <a:rPr lang="en-US" sz="1600"/>
              <a:t>Some outliers are noticed in annuity amount.</a:t>
            </a:r>
          </a:p>
          <a:p>
            <a:r>
              <a:rPr lang="en-US" sz="1600"/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endParaRPr lang="en-US" sz="1600"/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9D4F305-3A72-400D-A2EB-B27CB1AD7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18" y="1379294"/>
            <a:ext cx="5796482" cy="386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683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EE4F-75F1-4A36-A07E-5AF1ECCB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6"/>
            <a:ext cx="9905998" cy="1478570"/>
          </a:xfrm>
        </p:spPr>
        <p:txBody>
          <a:bodyPr/>
          <a:lstStyle/>
          <a:p>
            <a:r>
              <a:rPr lang="en-US" dirty="0"/>
              <a:t>Bivariate analysis for type 0</a:t>
            </a:r>
          </a:p>
        </p:txBody>
      </p:sp>
    </p:spTree>
    <p:extLst>
      <p:ext uri="{BB962C8B-B14F-4D97-AF65-F5344CB8AC3E}">
        <p14:creationId xmlns:p14="http://schemas.microsoft.com/office/powerpoint/2010/main" val="1385990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769DB-BB03-4258-B5A1-C6CDEACF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92B83E-960F-412E-9181-7F5CDF3E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>
                <a:solidFill>
                  <a:srgbClr val="FFFFFF"/>
                </a:solidFill>
              </a:rPr>
              <a:t>Few points can be concluded from the graph.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Family status of 'civil marriage', 'marriage' and 'separated' of Academic degree education are having higher number of credits than others.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Higher education of family status of 'marriage', 'single' and 'civil marriage' are having more outliers.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Civil marriage for Academic degree is having most of the credits in the third quartile.</a:t>
            </a:r>
          </a:p>
          <a:p>
            <a:pPr>
              <a:lnSpc>
                <a:spcPct val="90000"/>
              </a:lnSpc>
            </a:pPr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ECFF634A-6AE0-45F6-B117-95C75541C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4" y="1004916"/>
            <a:ext cx="4997534" cy="484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18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6B39F-160E-4A71-BE56-D69DF93E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6D14CA-6225-4471-AEF1-C4AD859F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Few points can be concluded from the graph.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For Education type 'Higher education' the income amount mean is mostly equal with family status. It does contain many outliers.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Less outlier are having for Academic degree, but they are having the income amount is little higher that Higher education.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Lower secondary of civil marriage family status are having less income amount than others.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E9E604D-398A-404E-8CA3-C29032655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602" y="1066799"/>
            <a:ext cx="4905198" cy="475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912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5489-1E88-465D-A57A-1F45CC07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54" y="219410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Bivariate analysis for type 1 or defaulting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76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1A33C-21E7-40D7-954D-6D846717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6733D4-292E-4B81-A461-5F701513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FFFFFF"/>
                </a:solidFill>
              </a:rPr>
              <a:t>Few points can be concluded from the graph.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For education type 'Higher education' the income amount is mostly equal with family status except for married and widow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Most of the outliers are from Education type 'Higher education' and 'Secondary’.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For academic degree, only married is having most of the credits but higher than other education brackets.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C16FD891-5D5B-49C4-A559-808CA1921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043" y="987994"/>
            <a:ext cx="5068257" cy="491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69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B01B3-D4E8-4DC3-B61B-2B6F9F3E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E110B2-7FC7-4E07-8CB2-3B636593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Few points can be concluded from the graph.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The boxplot for Education type explains  'Higher education'  income amount is mostly equal with family status.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Less outlier are having for Academic degree, but their income amount is little higher that Higher education.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Lower secondary are having less income amount than others.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For Academic degree holders, the family status is mostly married and have higher income compared to other education status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79BAC557-5344-4AED-B823-3A5A2C155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934" y="983090"/>
            <a:ext cx="5250666" cy="491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27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5573-8A92-481C-9678-AF6C180F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–II Previous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357A-1D6E-4D00-B149-B6637E9EC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initial dimension was 37 columns and 1670214 rows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15 columns had more than 30% missing values and were dropped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Column “NAME_CASH_ON_PURPOSE” had XNA and XAP values and these rows were dropped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Final cleaned dimension with 22 columns and 69635 columns.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Finally Inner Joined on Application data on SK_ID_CURR </a:t>
            </a:r>
          </a:p>
        </p:txBody>
      </p:sp>
    </p:spTree>
    <p:extLst>
      <p:ext uri="{BB962C8B-B14F-4D97-AF65-F5344CB8AC3E}">
        <p14:creationId xmlns:p14="http://schemas.microsoft.com/office/powerpoint/2010/main" val="408862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2E3D-2B62-4094-BD69-B280B3EB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53423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timely paying Customers or Target 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203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0F37-F749-4D6A-9F64-72D62DA2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22235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Univariate analysis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(after merging previous application data)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5436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A16CB-CF4F-4108-82CE-D0C1747F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Distribution of contract status with purposes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49527A-C63A-4D07-8550-1ECCC8D6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Few points can be concluded from the graph.</a:t>
            </a:r>
          </a:p>
          <a:p>
            <a:r>
              <a:rPr lang="en-US" sz="1600">
                <a:solidFill>
                  <a:srgbClr val="FFFFFF"/>
                </a:solidFill>
              </a:rPr>
              <a:t>Most rejection of loans came from purpose 'repairs'.</a:t>
            </a:r>
          </a:p>
          <a:p>
            <a:r>
              <a:rPr lang="en-US" sz="1600">
                <a:solidFill>
                  <a:srgbClr val="FFFFFF"/>
                </a:solidFill>
              </a:rPr>
              <a:t>For education purposes we have equal number of approves and rejection</a:t>
            </a:r>
          </a:p>
          <a:p>
            <a:r>
              <a:rPr lang="en-US" sz="1600">
                <a:solidFill>
                  <a:srgbClr val="FFFFFF"/>
                </a:solidFill>
              </a:rPr>
              <a:t>Paying other loans and buying a new car is having significant higher rejection than approves.</a:t>
            </a:r>
          </a:p>
          <a:p>
            <a:pPr marL="0" indent="0">
              <a:buNone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75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3C3934D0-E60A-427E-8D74-65AE1F96D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5552" y="979516"/>
            <a:ext cx="3272848" cy="494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23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87B72-0F8F-4421-BAD5-B345BFAD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Distribution of purposes with target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67FFF8-07C4-470E-9BB8-53EDC11B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Few points can be concluded from the graph.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Loan purposes with 'Repairs' are facing more difficulties in payment on time.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There are few places where loan payment is significantly higher than facing difficulties. They are 'Buying a garage', 'Business development', 'Buying land’, 'Buying a new car' and 'Education' Hence we can focus on these purposes for which the client is having for minimal payment difficulties.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ADE3D154-D190-476A-9826-A516F3C1F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581" y="1089397"/>
            <a:ext cx="3617119" cy="469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764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63F6-E679-461B-8D7F-44CEE736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09" y="2159401"/>
            <a:ext cx="9905998" cy="1478570"/>
          </a:xfrm>
        </p:spPr>
        <p:txBody>
          <a:bodyPr/>
          <a:lstStyle/>
          <a:p>
            <a:r>
              <a:rPr lang="en-US" dirty="0"/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535240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1C75BC-53B7-4479-AC9D-851922910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>
                <a:solidFill>
                  <a:srgbClr val="FFFFFF"/>
                </a:solidFill>
              </a:rPr>
              <a:t>From the previous graph we can conclude the below points: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The credit amount of Loan purposes like 'Buying a home’, ’Buying a land’, 'Buying a new car' and ‘Building a house' is higher.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Income type of state servants have a significant amount of credit applied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Money for third person or a Hobby is having less credits applied for.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81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60" name="Picture 8">
            <a:extLst>
              <a:ext uri="{FF2B5EF4-FFF2-40B4-BE49-F238E27FC236}">
                <a16:creationId xmlns:a16="http://schemas.microsoft.com/office/drawing/2014/main" id="{3C6BB47D-4C7C-4592-8861-4063EE06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5718" y="1258529"/>
            <a:ext cx="5917569" cy="433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3CF3F9E-9004-491B-AD4F-06B25485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85" y="473415"/>
            <a:ext cx="3762000" cy="970450"/>
          </a:xfrm>
        </p:spPr>
        <p:txBody>
          <a:bodyPr/>
          <a:lstStyle/>
          <a:p>
            <a:pPr algn="ctr"/>
            <a:r>
              <a:rPr lang="en-US" sz="2800" dirty="0" err="1"/>
              <a:t>Prev</a:t>
            </a:r>
            <a:r>
              <a:rPr lang="en-US" sz="2800" dirty="0"/>
              <a:t> Credit amount </a:t>
            </a:r>
            <a:br>
              <a:rPr lang="en-US" sz="2800" dirty="0"/>
            </a:br>
            <a:r>
              <a:rPr lang="en-US" sz="2800" dirty="0"/>
              <a:t>vs </a:t>
            </a:r>
            <a:br>
              <a:rPr lang="en-US" sz="2800" dirty="0"/>
            </a:br>
            <a:r>
              <a:rPr lang="en-US" sz="2800" dirty="0"/>
              <a:t>Loan Purpose</a:t>
            </a:r>
          </a:p>
        </p:txBody>
      </p:sp>
    </p:spTree>
    <p:extLst>
      <p:ext uri="{BB962C8B-B14F-4D97-AF65-F5344CB8AC3E}">
        <p14:creationId xmlns:p14="http://schemas.microsoft.com/office/powerpoint/2010/main" val="4122918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F5A82-9063-4DF6-8D4F-75828390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Prev Credit amount vs Housing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9D083E-2C3A-4B8C-9544-B7E8BE53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/>
              <a:t>Few points can be concluded from the graph.</a:t>
            </a:r>
          </a:p>
          <a:p>
            <a:pPr>
              <a:lnSpc>
                <a:spcPct val="90000"/>
              </a:lnSpc>
            </a:pPr>
            <a:r>
              <a:rPr lang="en-US" sz="1200"/>
              <a:t>Here for Housing type, office apartment is having higher credit of target 0 and co-op apartment is having higher credit of target 1.</a:t>
            </a:r>
          </a:p>
          <a:p>
            <a:pPr>
              <a:lnSpc>
                <a:spcPct val="90000"/>
              </a:lnSpc>
            </a:pPr>
            <a:r>
              <a:rPr lang="en-US" sz="1200"/>
              <a:t>So, we can conclude that bank should avoid giving loans to the housing type of co-op apartment as they are having difficulties in payment.</a:t>
            </a:r>
          </a:p>
          <a:p>
            <a:pPr>
              <a:lnSpc>
                <a:spcPct val="90000"/>
              </a:lnSpc>
            </a:pPr>
            <a:r>
              <a:rPr lang="en-US" sz="1200"/>
              <a:t>Bank can focus mostly on housing type with parents or House\apartment or municipal apartment for successful payments.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186EAD76-B772-4302-9B86-E0FA78070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1226893"/>
            <a:ext cx="5194300" cy="455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201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567A-0E95-4D5B-A9C1-A3B7EC80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4870-856F-45BD-929C-B3E8F493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Banks should focus more on contract type ‘Student’ ,’pensioner’ and ‘Businessman’ with housing ‘type other than ‘Co-op apartment’ for successful payments.</a:t>
            </a:r>
          </a:p>
          <a:p>
            <a:r>
              <a:rPr lang="en-US" dirty="0"/>
              <a:t>Banks should focus less on income type ‘Working’ as they are having the greatest number of unsuccessful payments.</a:t>
            </a:r>
          </a:p>
          <a:p>
            <a:r>
              <a:rPr lang="en-US" dirty="0"/>
              <a:t>Also, with loan purpose ‘Repair’ is having higher number of unsuccessful payments on time.</a:t>
            </a:r>
          </a:p>
          <a:p>
            <a:r>
              <a:rPr lang="en-US" dirty="0"/>
              <a:t>Get as much as clients from housing type ‘With parents’ as they are having least number of unsuccessful payments.</a:t>
            </a:r>
          </a:p>
        </p:txBody>
      </p:sp>
    </p:spTree>
    <p:extLst>
      <p:ext uri="{BB962C8B-B14F-4D97-AF65-F5344CB8AC3E}">
        <p14:creationId xmlns:p14="http://schemas.microsoft.com/office/powerpoint/2010/main" val="181538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6E912-64EB-4248-B610-1D4520C2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7C1F24-6852-4D8A-83A0-3AF242B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Points to be concluded from the graph on the right side.</a:t>
            </a:r>
          </a:p>
          <a:p>
            <a:r>
              <a:rPr lang="en-US" sz="1600">
                <a:solidFill>
                  <a:srgbClr val="FFFFFF"/>
                </a:solidFill>
              </a:rPr>
              <a:t>Female counts are higher than male.</a:t>
            </a:r>
          </a:p>
          <a:p>
            <a:r>
              <a:rPr lang="en-US" sz="1600">
                <a:solidFill>
                  <a:srgbClr val="FFFFFF"/>
                </a:solidFill>
              </a:rPr>
              <a:t>Income range from 100000 to 200000 is having a greater number of credits.</a:t>
            </a:r>
          </a:p>
          <a:p>
            <a:r>
              <a:rPr lang="en-US" sz="1600">
                <a:solidFill>
                  <a:srgbClr val="FFFFFF"/>
                </a:solidFill>
              </a:rPr>
              <a:t>This graph show that females are more than male in having credits for that range.</a:t>
            </a:r>
          </a:p>
          <a:p>
            <a:r>
              <a:rPr lang="en-US" sz="1600">
                <a:solidFill>
                  <a:srgbClr val="FFFFFF"/>
                </a:solidFill>
              </a:rPr>
              <a:t>Very less count for income range 400000 and above.</a:t>
            </a:r>
          </a:p>
          <a:p>
            <a:endParaRPr lang="en-US" sz="1600">
              <a:solidFill>
                <a:srgbClr val="FFFFFF"/>
              </a:solidFill>
            </a:endParaRPr>
          </a:p>
          <a:p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8323A3-D7F1-4E17-8692-1D3B9740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0790" y="2151484"/>
            <a:ext cx="6267743" cy="2256387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0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FD6AA-8CFB-49C2-AC32-CA36F462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CA6989-5863-4AA3-BD9E-A0653517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>
                <a:solidFill>
                  <a:srgbClr val="FFFFFF"/>
                </a:solidFill>
              </a:rPr>
              <a:t>Points to be concluded from the graph on the right.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For income type ‘working’, ’commercial associate’, and ‘State Servant’ the number of credits are higher than others.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For this Females are having a greater number of credits than male.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Less number of credits for income type ‘student’ ,’pensioner’, ‘Businessman’ and ‘Maternity leave’.</a:t>
            </a:r>
          </a:p>
          <a:p>
            <a:pPr>
              <a:lnSpc>
                <a:spcPct val="90000"/>
              </a:lnSpc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2054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9006B5-8E64-48FE-AAA9-85884C2B4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3706" y="1675587"/>
            <a:ext cx="5638853" cy="349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21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14387-6336-4124-A412-393D94C3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Distribution for contract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BAD658-3892-45A4-B920-FEF685AA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Points to be concluded from the graph on the right.</a:t>
            </a:r>
          </a:p>
          <a:p>
            <a:r>
              <a:rPr lang="en-US" sz="1600"/>
              <a:t>For contract type ‘cash loans’ is having higher number of credits than ‘Revolving loans’ contract type.</a:t>
            </a:r>
          </a:p>
          <a:p>
            <a:r>
              <a:rPr lang="en-US" sz="1600"/>
              <a:t>For this also Female is leading for applying credits.</a:t>
            </a: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69B6633-6259-401B-BA9F-513298A23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" r="-1" b="1634"/>
          <a:stretch/>
        </p:blipFill>
        <p:spPr bwMode="auto">
          <a:xfrm>
            <a:off x="5603706" y="1258529"/>
            <a:ext cx="5638853" cy="433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0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4223E8C-E21D-4649-B5CC-7550031D2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23">
            <a:extLst>
              <a:ext uri="{FF2B5EF4-FFF2-40B4-BE49-F238E27FC236}">
                <a16:creationId xmlns:a16="http://schemas.microsoft.com/office/drawing/2014/main" id="{6809F581-2067-4B09-9455-6953906EF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7FA7A-A3EE-4461-8B12-CCB27103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E3D7FA-D791-423D-9633-A31FC333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Points to be concluded from the graph on the right.</a:t>
            </a:r>
          </a:p>
          <a:p>
            <a:r>
              <a:rPr lang="en-US" sz="160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600"/>
              <a:t>Less clients are from Industry type 8,type 6, type 10, religion and  trade type 5, type 4.</a:t>
            </a:r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A157E0F5-9288-4A63-B919-70D61141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AF3B0A8-AFCC-41CD-858C-D31D49E23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669"/>
          <a:stretch/>
        </p:blipFill>
        <p:spPr bwMode="auto">
          <a:xfrm>
            <a:off x="5599594" y="1274969"/>
            <a:ext cx="2732283" cy="431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2117E69-6B1A-4283-95AE-A27F39E17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643"/>
          <a:stretch/>
        </p:blipFill>
        <p:spPr bwMode="auto">
          <a:xfrm>
            <a:off x="8495603" y="1274969"/>
            <a:ext cx="2731522" cy="431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47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72D8-D5AC-42D7-8976-31488DE9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02761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defaulting customers (Target 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138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830AC-92AC-4F5C-BD22-44435AAC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BDB644-4803-465A-A9F6-6843DC61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Points to be concluded from the graph on the right side.</a:t>
            </a:r>
          </a:p>
          <a:p>
            <a:r>
              <a:rPr lang="en-US" sz="1600">
                <a:solidFill>
                  <a:srgbClr val="FFFFFF"/>
                </a:solidFill>
              </a:rPr>
              <a:t>Male counts are higher than female.</a:t>
            </a:r>
          </a:p>
          <a:p>
            <a:r>
              <a:rPr lang="en-US" sz="1600">
                <a:solidFill>
                  <a:srgbClr val="FFFFFF"/>
                </a:solidFill>
              </a:rPr>
              <a:t>Income range from 100000 to 200000 is having a greater number of credits.</a:t>
            </a:r>
          </a:p>
          <a:p>
            <a:r>
              <a:rPr lang="en-US" sz="1600">
                <a:solidFill>
                  <a:srgbClr val="FFFFFF"/>
                </a:solidFill>
              </a:rPr>
              <a:t>This graph show that males are more than female in having credits for that range.</a:t>
            </a:r>
          </a:p>
          <a:p>
            <a:r>
              <a:rPr lang="en-US" sz="1600">
                <a:solidFill>
                  <a:srgbClr val="FFFFFF"/>
                </a:solidFill>
              </a:rPr>
              <a:t>Very less count for income range 400000 and above.</a:t>
            </a:r>
          </a:p>
        </p:txBody>
      </p:sp>
      <p:sp>
        <p:nvSpPr>
          <p:cNvPr id="75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B9048-CD90-4EA4-B8E3-5AA012575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3706" y="2408638"/>
            <a:ext cx="5638853" cy="202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56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175</TotalTime>
  <Words>1943</Words>
  <Application>Microsoft Office PowerPoint</Application>
  <PresentationFormat>Widescreen</PresentationFormat>
  <Paragraphs>150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Century Gothic</vt:lpstr>
      <vt:lpstr>Courier New</vt:lpstr>
      <vt:lpstr>Wingdings 2</vt:lpstr>
      <vt:lpstr>Quotable</vt:lpstr>
      <vt:lpstr>CREDIT EDA CASE STUDY</vt:lpstr>
      <vt:lpstr>Data Cleaning – I  Application Data</vt:lpstr>
      <vt:lpstr>Categorical Univariate analysis for timely paying Customers or Target 0</vt:lpstr>
      <vt:lpstr>Distribution of Income range</vt:lpstr>
      <vt:lpstr>Distribution of income type</vt:lpstr>
      <vt:lpstr>Distribution for contract type</vt:lpstr>
      <vt:lpstr>Distribution of organization type</vt:lpstr>
      <vt:lpstr>Categorical Univariate analysis for defaulting customers (Target 1)</vt:lpstr>
      <vt:lpstr>Distribution of Income range</vt:lpstr>
      <vt:lpstr>Distribution of income type</vt:lpstr>
      <vt:lpstr>Distribution for contract type</vt:lpstr>
      <vt:lpstr>Distribution of organization type</vt:lpstr>
      <vt:lpstr>Correlation of Timely  Paying customers  or target 0</vt:lpstr>
      <vt:lpstr>Correlation of defaulting customers  or target 1</vt:lpstr>
      <vt:lpstr>Categorical Univariate analysis for variables of target 0 or timely paying customers</vt:lpstr>
      <vt:lpstr>Boxplot for income amount</vt:lpstr>
      <vt:lpstr>Boxplot for credit amount</vt:lpstr>
      <vt:lpstr>Boxplot for annuity amount</vt:lpstr>
      <vt:lpstr>Categorical Univariate analysis for variables target 1 or Defaulting customers</vt:lpstr>
      <vt:lpstr>Boxplot for income amount</vt:lpstr>
      <vt:lpstr>Boxplot for credit amount</vt:lpstr>
      <vt:lpstr>Boxplot for annuity amount</vt:lpstr>
      <vt:lpstr>Bivariate analysis for type 0</vt:lpstr>
      <vt:lpstr>Credit amount vs Education Status</vt:lpstr>
      <vt:lpstr>Income amount vs Education Status</vt:lpstr>
      <vt:lpstr>Bivariate analysis for type 1 or defaulting customers</vt:lpstr>
      <vt:lpstr>Credit amount vs Education Status</vt:lpstr>
      <vt:lpstr>Income amount vs Education Status</vt:lpstr>
      <vt:lpstr>Data Cleaning –II Previous application</vt:lpstr>
      <vt:lpstr>Univariate analysis  (after merging previous application data)</vt:lpstr>
      <vt:lpstr>Distribution of contract status with purposes</vt:lpstr>
      <vt:lpstr>Distribution of purposes with target</vt:lpstr>
      <vt:lpstr>Bivariate analysis</vt:lpstr>
      <vt:lpstr>Prev Credit amount  vs  Loan Purpose</vt:lpstr>
      <vt:lpstr>Prev Credit amount vs Housing type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Samrat Sinha</dc:creator>
  <cp:lastModifiedBy>Prasad Maharana (Annalect)</cp:lastModifiedBy>
  <cp:revision>22</cp:revision>
  <dcterms:created xsi:type="dcterms:W3CDTF">2019-06-16T18:29:35Z</dcterms:created>
  <dcterms:modified xsi:type="dcterms:W3CDTF">2021-07-02T10:36:44Z</dcterms:modified>
</cp:coreProperties>
</file>