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3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5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3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29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49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14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1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4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7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5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1CD30-0001-4589-AFA4-C189A70BE76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4728F-AD0E-4880-A8C3-EE7A7660C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8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ED3DC27-7D55-6996-884B-F4B78B8E3B97}"/>
              </a:ext>
            </a:extLst>
          </p:cNvPr>
          <p:cNvGrpSpPr/>
          <p:nvPr/>
        </p:nvGrpSpPr>
        <p:grpSpPr>
          <a:xfrm>
            <a:off x="916568" y="773206"/>
            <a:ext cx="1220206" cy="869732"/>
            <a:chOff x="916568" y="773206"/>
            <a:chExt cx="1220206" cy="8697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E7A234-C2A9-EF42-7FFC-1437972E8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954" y="773206"/>
              <a:ext cx="621435" cy="6081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082AD-C3EE-BBBF-D925-FAEE82FC18B8}"/>
                </a:ext>
              </a:extLst>
            </p:cNvPr>
            <p:cNvSpPr txBox="1"/>
            <p:nvPr/>
          </p:nvSpPr>
          <p:spPr>
            <a:xfrm>
              <a:off x="916568" y="1381328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</a:rPr>
                <a:t>AtilQ Hardwares</a:t>
              </a:r>
              <a:endParaRPr lang="en-IN" sz="11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7D43AC-7F08-82FC-33EF-1EBE8D848EC0}"/>
              </a:ext>
            </a:extLst>
          </p:cNvPr>
          <p:cNvSpPr txBox="1"/>
          <p:nvPr/>
        </p:nvSpPr>
        <p:spPr>
          <a:xfrm>
            <a:off x="2791247" y="2367171"/>
            <a:ext cx="6609503" cy="21236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600" b="1" spc="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CONSUMER GOODS</a:t>
            </a:r>
          </a:p>
          <a:p>
            <a:pPr algn="ctr"/>
            <a:r>
              <a:rPr lang="en-US" sz="6600" b="1" spc="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AD-HOC INSIGHTS</a:t>
            </a:r>
            <a:endParaRPr lang="en-IN" sz="6600" b="1" spc="6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A15E8F-DF43-3E6E-36D3-70ECFB5BF8E9}"/>
              </a:ext>
            </a:extLst>
          </p:cNvPr>
          <p:cNvGrpSpPr/>
          <p:nvPr/>
        </p:nvGrpSpPr>
        <p:grpSpPr>
          <a:xfrm>
            <a:off x="9379398" y="5573164"/>
            <a:ext cx="2019464" cy="400110"/>
            <a:chOff x="9379398" y="5573164"/>
            <a:chExt cx="2019464" cy="4001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F0C267-3706-BB7D-9DCE-90BCA03FC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398" y="5573164"/>
              <a:ext cx="400110" cy="4001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EDDE25-6671-7A30-5486-BE84C09D3ADD}"/>
                </a:ext>
              </a:extLst>
            </p:cNvPr>
            <p:cNvSpPr txBox="1"/>
            <p:nvPr/>
          </p:nvSpPr>
          <p:spPr>
            <a:xfrm>
              <a:off x="9779508" y="5573164"/>
              <a:ext cx="1619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Prasad MVV</a:t>
              </a:r>
              <a:endParaRPr lang="en-IN" sz="20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D8732-4B03-6460-C562-7250729F4648}"/>
              </a:ext>
            </a:extLst>
          </p:cNvPr>
          <p:cNvSpPr txBox="1"/>
          <p:nvPr/>
        </p:nvSpPr>
        <p:spPr>
          <a:xfrm>
            <a:off x="3048529" y="4626147"/>
            <a:ext cx="6094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Roboto" panose="02000000000000000000" pitchFamily="2" charset="0"/>
              </a:rPr>
              <a:t>Domain</a:t>
            </a:r>
            <a:r>
              <a:rPr lang="en-US" sz="2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 : Consumer Goods | Function : Executive Management</a:t>
            </a:r>
            <a:endParaRPr lang="en-IN" sz="2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FAC06E-B527-EC65-F30D-BF1A6998F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62" y="773206"/>
            <a:ext cx="862600" cy="8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D718B-3AEE-95EE-D9C8-D03E8EFE4095}"/>
              </a:ext>
            </a:extLst>
          </p:cNvPr>
          <p:cNvSpPr txBox="1"/>
          <p:nvPr/>
        </p:nvSpPr>
        <p:spPr>
          <a:xfrm>
            <a:off x="5160487" y="53502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REQUEST</a:t>
            </a:r>
            <a:endParaRPr lang="en-IN" sz="36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A1E3A-615B-FFD0-95D7-50667E2EBC06}"/>
              </a:ext>
            </a:extLst>
          </p:cNvPr>
          <p:cNvSpPr txBox="1"/>
          <p:nvPr/>
        </p:nvSpPr>
        <p:spPr>
          <a:xfrm>
            <a:off x="924128" y="1181353"/>
            <a:ext cx="10262681" cy="7386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6. Generate a report which contains the top 5 customers who received an average high pre_invoice_discount_pct for the fiscal year 2021 and in the Indian market. The final output contains these fields, customer_code customer average_discount_percentage.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4B6E1-5E8E-2B74-41B1-1385DBE3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8" y="2217886"/>
            <a:ext cx="4464995" cy="2422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7D688D-D7F5-8254-4038-29CBA01A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67" y="2796485"/>
            <a:ext cx="4206605" cy="126503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427B893-37B4-861C-2C4E-FB413C5445FB}"/>
              </a:ext>
            </a:extLst>
          </p:cNvPr>
          <p:cNvSpPr/>
          <p:nvPr/>
        </p:nvSpPr>
        <p:spPr>
          <a:xfrm>
            <a:off x="5704765" y="3321995"/>
            <a:ext cx="1040860" cy="214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7E180-9826-1364-768F-57425C99A5AB}"/>
              </a:ext>
            </a:extLst>
          </p:cNvPr>
          <p:cNvSpPr txBox="1"/>
          <p:nvPr/>
        </p:nvSpPr>
        <p:spPr>
          <a:xfrm>
            <a:off x="924128" y="4830979"/>
            <a:ext cx="10343743" cy="10720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u="sng" spc="300" dirty="0">
                <a:latin typeface="Agency FB" panose="020B0503020202020204" pitchFamily="34" charset="0"/>
              </a:rPr>
              <a:t>Insight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AtliQ Hardware offers varying discount percentage to its customers, with Flipkart having the highest average 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discount percentage of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30.83%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, closely followed by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Vivek's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Croma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Ezone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Amazon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4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B5BF65-15AB-4A6F-BE7D-7FF046281F92}"/>
              </a:ext>
            </a:extLst>
          </p:cNvPr>
          <p:cNvSpPr txBox="1"/>
          <p:nvPr/>
        </p:nvSpPr>
        <p:spPr>
          <a:xfrm>
            <a:off x="953311" y="1191080"/>
            <a:ext cx="10272408" cy="7386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7. Get the complete report of the Gross sales amount for the customer “</a:t>
            </a:r>
            <a:r>
              <a:rPr lang="en-US" sz="1400" b="1" i="0" u="none" strike="noStrike" baseline="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AtliQ Exclusive</a:t>
            </a:r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” for each month . This analysis helps to get an idea of low and high-performing months and take strategic decisions. The final report contains these columns: Month, Year, Gross sales Amount 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60CA5-7440-28F8-A529-4322FC2FA70B}"/>
              </a:ext>
            </a:extLst>
          </p:cNvPr>
          <p:cNvSpPr txBox="1"/>
          <p:nvPr/>
        </p:nvSpPr>
        <p:spPr>
          <a:xfrm>
            <a:off x="5160487" y="544749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REQUEST</a:t>
            </a:r>
            <a:endParaRPr lang="en-IN" sz="36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3B945-CCAD-BC7C-DDE9-C9DA80E63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1" y="2112466"/>
            <a:ext cx="4562272" cy="2503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F2F98-2FA9-34E7-761C-6F49F5996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69" y="2112466"/>
            <a:ext cx="3570051" cy="355445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6927B0C-41E5-6940-46F7-6C23B3613B42}"/>
              </a:ext>
            </a:extLst>
          </p:cNvPr>
          <p:cNvSpPr/>
          <p:nvPr/>
        </p:nvSpPr>
        <p:spPr>
          <a:xfrm>
            <a:off x="5888476" y="3743778"/>
            <a:ext cx="1394300" cy="2918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A3649-18D2-D1FA-C7F4-3ED2B6F5D95E}"/>
              </a:ext>
            </a:extLst>
          </p:cNvPr>
          <p:cNvSpPr txBox="1"/>
          <p:nvPr/>
        </p:nvSpPr>
        <p:spPr>
          <a:xfrm>
            <a:off x="966280" y="4799159"/>
            <a:ext cx="6316496" cy="12567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u="sng" spc="300" dirty="0">
                <a:latin typeface="Agency FB" panose="020B0503020202020204" pitchFamily="34" charset="0"/>
              </a:rPr>
              <a:t>Insight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AtliQ Exclusive saw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lowest sales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during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March FY 2020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and got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highest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sales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during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November FY 2021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8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10092-5BCA-544C-0F49-EE2E6AED5B58}"/>
              </a:ext>
            </a:extLst>
          </p:cNvPr>
          <p:cNvSpPr txBox="1"/>
          <p:nvPr/>
        </p:nvSpPr>
        <p:spPr>
          <a:xfrm>
            <a:off x="5160487" y="57393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REQUEST</a:t>
            </a:r>
            <a:endParaRPr lang="en-IN" sz="36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E8CED-0ACF-B8D1-B1B4-F46AEB81A314}"/>
              </a:ext>
            </a:extLst>
          </p:cNvPr>
          <p:cNvSpPr txBox="1"/>
          <p:nvPr/>
        </p:nvSpPr>
        <p:spPr>
          <a:xfrm>
            <a:off x="953311" y="1220263"/>
            <a:ext cx="10272408" cy="523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8. In which quarter of 2020, got the maximum total_sold_quantity? The final output contains these fields sorted by the total_sold_quantity, Quarter total_sold_quantity 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47DC3-75C6-E442-F399-7196ED8D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1" y="2054136"/>
            <a:ext cx="4426085" cy="3066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202FCD-F21C-401A-B2CF-A247AE1C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4" y="2054136"/>
            <a:ext cx="3103123" cy="157743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A6ABD05-0A83-50F7-1FC3-08D1F9F65473}"/>
              </a:ext>
            </a:extLst>
          </p:cNvPr>
          <p:cNvSpPr/>
          <p:nvPr/>
        </p:nvSpPr>
        <p:spPr>
          <a:xfrm>
            <a:off x="5920074" y="2667756"/>
            <a:ext cx="1418652" cy="350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9A72-1DAE-A309-EC86-766BA8E1A8E9}"/>
              </a:ext>
            </a:extLst>
          </p:cNvPr>
          <p:cNvSpPr txBox="1"/>
          <p:nvPr/>
        </p:nvSpPr>
        <p:spPr>
          <a:xfrm>
            <a:off x="5533453" y="3840049"/>
            <a:ext cx="5912643" cy="2226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u="sng" spc="300" dirty="0">
                <a:latin typeface="Agency FB" panose="020B0503020202020204" pitchFamily="34" charset="0"/>
              </a:rPr>
              <a:t>Insight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Q1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got the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maximum total_sold_quantity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which is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7M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The emergence led to a significant decline in sales, dropping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     from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6.6 million units in Q2 to 2 million units in Q3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However, the increasing demand for remote work and online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    activities drove sales to rebound, reaching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5M units n Q4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B7F335-F851-D4B0-AB7F-BBA85AC16899}"/>
              </a:ext>
            </a:extLst>
          </p:cNvPr>
          <p:cNvSpPr txBox="1"/>
          <p:nvPr/>
        </p:nvSpPr>
        <p:spPr>
          <a:xfrm>
            <a:off x="914400" y="1171625"/>
            <a:ext cx="10340501" cy="523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9. Which channel helped to bring more gross sales in the fiscal year 2021 and the percentage of contribution? The final output contains these fields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: </a:t>
            </a:r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channel, gross_sales_mln, percentage 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9B591-C9BD-0BDC-3C3F-6A54E2114D68}"/>
              </a:ext>
            </a:extLst>
          </p:cNvPr>
          <p:cNvSpPr txBox="1"/>
          <p:nvPr/>
        </p:nvSpPr>
        <p:spPr>
          <a:xfrm>
            <a:off x="5160487" y="525294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REQUEST</a:t>
            </a:r>
            <a:endParaRPr lang="en-IN" sz="36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A47F3-2ED2-A105-1E80-BA46F70C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60804"/>
            <a:ext cx="4615064" cy="2699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775E4-3FCA-3494-8A9F-C34B22355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65" y="2858545"/>
            <a:ext cx="3185436" cy="92972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25C3982-B388-7FDB-2A82-1B6D7DB1A884}"/>
              </a:ext>
            </a:extLst>
          </p:cNvPr>
          <p:cNvSpPr/>
          <p:nvPr/>
        </p:nvSpPr>
        <p:spPr>
          <a:xfrm>
            <a:off x="6176894" y="3290381"/>
            <a:ext cx="1245141" cy="2772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96A7A-08D7-203D-519C-A91E0EF51005}"/>
              </a:ext>
            </a:extLst>
          </p:cNvPr>
          <p:cNvSpPr txBox="1"/>
          <p:nvPr/>
        </p:nvSpPr>
        <p:spPr>
          <a:xfrm>
            <a:off x="914400" y="4726757"/>
            <a:ext cx="10340501" cy="13458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u="sng" spc="300" dirty="0">
                <a:latin typeface="Agency FB" panose="020B0503020202020204" pitchFamily="34" charset="0"/>
              </a:rPr>
              <a:t>Insight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2021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, sales from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retailers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accounted for a large portion, approximately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73%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of total sales. Meanwhile, sales 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Through direct channels and distributors were about similar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5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F216B8-AAEB-A5EA-32C9-7983E74DAA6E}"/>
              </a:ext>
            </a:extLst>
          </p:cNvPr>
          <p:cNvSpPr txBox="1"/>
          <p:nvPr/>
        </p:nvSpPr>
        <p:spPr>
          <a:xfrm>
            <a:off x="933856" y="1181353"/>
            <a:ext cx="10330774" cy="523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10. Get the Top 3 products in each division that have a high total_sold_quantity in the fiscal_year 2021? The final output contains these fields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: </a:t>
            </a:r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division, product_code, product, total_sold_quantity, rank_order 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3541F-A858-F82B-D62F-3A544F4C74F9}"/>
              </a:ext>
            </a:extLst>
          </p:cNvPr>
          <p:cNvSpPr txBox="1"/>
          <p:nvPr/>
        </p:nvSpPr>
        <p:spPr>
          <a:xfrm>
            <a:off x="5160487" y="53502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REQUEST</a:t>
            </a:r>
            <a:endParaRPr lang="en-IN" sz="36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270EA-55C5-ED29-052E-F29C34F28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6" y="1827685"/>
            <a:ext cx="5379395" cy="2465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26AF7-4439-5EDD-11A3-01FDF65B9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12" y="2252339"/>
            <a:ext cx="4233118" cy="1616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0C2D5C-B8F6-6A7F-0BF4-657658D07B37}"/>
              </a:ext>
            </a:extLst>
          </p:cNvPr>
          <p:cNvSpPr txBox="1"/>
          <p:nvPr/>
        </p:nvSpPr>
        <p:spPr>
          <a:xfrm>
            <a:off x="6095999" y="4293151"/>
            <a:ext cx="5379395" cy="19030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u="sng" spc="300" dirty="0">
                <a:latin typeface="Agency FB" panose="020B0503020202020204" pitchFamily="34" charset="0"/>
              </a:rPr>
              <a:t>Insight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2021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, the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top 3 selling products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were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 Drives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 Laptops</a:t>
            </a:r>
            <a:endParaRPr lang="en-IN" sz="1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F139B7-B6B1-8D4C-8AB8-2E25E04E08CC}"/>
              </a:ext>
            </a:extLst>
          </p:cNvPr>
          <p:cNvSpPr/>
          <p:nvPr/>
        </p:nvSpPr>
        <p:spPr>
          <a:xfrm>
            <a:off x="6458373" y="3054485"/>
            <a:ext cx="428017" cy="194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3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448DDB-ED27-B433-2771-C9572769DE0A}"/>
              </a:ext>
            </a:extLst>
          </p:cNvPr>
          <p:cNvGrpSpPr/>
          <p:nvPr/>
        </p:nvGrpSpPr>
        <p:grpSpPr>
          <a:xfrm>
            <a:off x="916568" y="773206"/>
            <a:ext cx="1220206" cy="869732"/>
            <a:chOff x="916568" y="773206"/>
            <a:chExt cx="1220206" cy="8697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FD54F4-757B-43C8-FAED-C073818A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954" y="773206"/>
              <a:ext cx="621435" cy="6081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2A75D9-6A2D-7908-04BD-942C8459CAE8}"/>
                </a:ext>
              </a:extLst>
            </p:cNvPr>
            <p:cNvSpPr txBox="1"/>
            <p:nvPr/>
          </p:nvSpPr>
          <p:spPr>
            <a:xfrm>
              <a:off x="916568" y="1381328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</a:rPr>
                <a:t>AtilQ Hardwares</a:t>
              </a:r>
              <a:endParaRPr lang="en-IN" sz="11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75B226-0F40-25A6-C520-A29BDCFB0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62" y="773206"/>
            <a:ext cx="862600" cy="8794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61D32-6E38-8EB4-53C3-FDDCF7891204}"/>
              </a:ext>
            </a:extLst>
          </p:cNvPr>
          <p:cNvGrpSpPr/>
          <p:nvPr/>
        </p:nvGrpSpPr>
        <p:grpSpPr>
          <a:xfrm>
            <a:off x="9379398" y="5573164"/>
            <a:ext cx="2019464" cy="400110"/>
            <a:chOff x="9379398" y="5573164"/>
            <a:chExt cx="2019464" cy="4001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D62033-B5A6-2320-AB61-27F4CA070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398" y="5573164"/>
              <a:ext cx="400110" cy="40011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693477-90A7-0C1E-10FE-B6D6144C2567}"/>
                </a:ext>
              </a:extLst>
            </p:cNvPr>
            <p:cNvSpPr txBox="1"/>
            <p:nvPr/>
          </p:nvSpPr>
          <p:spPr>
            <a:xfrm>
              <a:off x="9779508" y="5573164"/>
              <a:ext cx="1619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Prasad MVV</a:t>
              </a:r>
              <a:endParaRPr lang="en-IN" sz="20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934A9A1-A17D-566D-143E-8535E7464F65}"/>
              </a:ext>
            </a:extLst>
          </p:cNvPr>
          <p:cNvSpPr txBox="1"/>
          <p:nvPr/>
        </p:nvSpPr>
        <p:spPr>
          <a:xfrm>
            <a:off x="4064834" y="2644170"/>
            <a:ext cx="4945585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Thank You !</a:t>
            </a:r>
            <a:endParaRPr lang="en-IN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9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A7F5C-986F-BA0E-BDEA-1C39CA7F4B7F}"/>
              </a:ext>
            </a:extLst>
          </p:cNvPr>
          <p:cNvSpPr txBox="1"/>
          <p:nvPr/>
        </p:nvSpPr>
        <p:spPr>
          <a:xfrm>
            <a:off x="4803016" y="671264"/>
            <a:ext cx="2585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u="sng" spc="3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CONTENT</a:t>
            </a:r>
            <a:endParaRPr lang="en-IN" sz="5400" b="1" u="sng" spc="3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F24B-AB62-4A41-C038-A9CEB23A5C0F}"/>
              </a:ext>
            </a:extLst>
          </p:cNvPr>
          <p:cNvSpPr txBox="1"/>
          <p:nvPr/>
        </p:nvSpPr>
        <p:spPr>
          <a:xfrm>
            <a:off x="3835604" y="2042011"/>
            <a:ext cx="4520789" cy="36830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Objective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ERD Diagram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Queries, Insights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Suggestions</a:t>
            </a:r>
            <a:endParaRPr lang="en-IN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2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87EDC-34F5-E931-0F97-12BB650CFF68}"/>
              </a:ext>
            </a:extLst>
          </p:cNvPr>
          <p:cNvSpPr txBox="1"/>
          <p:nvPr/>
        </p:nvSpPr>
        <p:spPr>
          <a:xfrm>
            <a:off x="4618671" y="677590"/>
            <a:ext cx="343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CAD92-C7DD-1B9F-2A0B-0B3C866C877E}"/>
              </a:ext>
            </a:extLst>
          </p:cNvPr>
          <p:cNvSpPr txBox="1"/>
          <p:nvPr/>
        </p:nvSpPr>
        <p:spPr>
          <a:xfrm>
            <a:off x="992221" y="1827046"/>
            <a:ext cx="10252953" cy="7078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just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</a:rPr>
              <a:t>AtilQ Hardwares is one of the leading computer hardware producers in India and well expanded in other countries too.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F59BC-0884-6FF9-83BF-F8DCF7FE28D4}"/>
              </a:ext>
            </a:extLst>
          </p:cNvPr>
          <p:cNvSpPr txBox="1"/>
          <p:nvPr/>
        </p:nvSpPr>
        <p:spPr>
          <a:xfrm>
            <a:off x="992222" y="2914948"/>
            <a:ext cx="10252952" cy="132343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2000" spc="300" dirty="0">
                <a:latin typeface="Roboto" panose="02000000000000000000" pitchFamily="2" charset="0"/>
                <a:ea typeface="Roboto" panose="02000000000000000000" pitchFamily="2" charset="0"/>
              </a:rPr>
              <a:t>However, the management noticed that they do not get enough insights to make quick and smart data-informed decisions. They want to expand their data analytics team by adding several junior data analysts.</a:t>
            </a:r>
            <a:endParaRPr lang="en-IN" sz="2000" spc="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3874D-5AAE-5C94-D769-B2880E484DF9}"/>
              </a:ext>
            </a:extLst>
          </p:cNvPr>
          <p:cNvSpPr txBox="1"/>
          <p:nvPr/>
        </p:nvSpPr>
        <p:spPr>
          <a:xfrm>
            <a:off x="992222" y="4616168"/>
            <a:ext cx="10252952" cy="132343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2000" b="0" i="0" u="none" strike="noStrike" spc="300" baseline="0" dirty="0">
                <a:solidFill>
                  <a:srgbClr val="231F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Tony Sharma, their data analytics director wanted to hire someone who is good at both tech and soft skills. Hence, he decided to conduct a SQL challenge which will help him understand both the skills.</a:t>
            </a:r>
            <a:endParaRPr lang="en-IN" sz="2000" spc="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902D2-895E-ADF3-1377-85FE4C710D66}"/>
              </a:ext>
            </a:extLst>
          </p:cNvPr>
          <p:cNvSpPr txBox="1"/>
          <p:nvPr/>
        </p:nvSpPr>
        <p:spPr>
          <a:xfrm>
            <a:off x="1383812" y="622570"/>
            <a:ext cx="942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spc="3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Entity Relationship Diagram (ERD)</a:t>
            </a:r>
            <a:endParaRPr lang="en-IN" sz="5400" b="1" u="sng" spc="3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0DDA7-CBA9-21ED-0056-B1F53C09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38" y="1614790"/>
            <a:ext cx="7495121" cy="44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1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B9DE2-F426-8233-DCBD-540978414A29}"/>
              </a:ext>
            </a:extLst>
          </p:cNvPr>
          <p:cNvSpPr txBox="1"/>
          <p:nvPr/>
        </p:nvSpPr>
        <p:spPr>
          <a:xfrm>
            <a:off x="5035453" y="622570"/>
            <a:ext cx="2121093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spc="300" dirty="0">
                <a:latin typeface="Agency FB" panose="020B0503020202020204" pitchFamily="34" charset="0"/>
              </a:rPr>
              <a:t>REQUESTS</a:t>
            </a:r>
            <a:endParaRPr lang="en-IN" sz="3600" b="1" u="sng" spc="300" dirty="0"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33E5F-0477-DA4F-2FB8-399004FDB321}"/>
              </a:ext>
            </a:extLst>
          </p:cNvPr>
          <p:cNvSpPr txBox="1"/>
          <p:nvPr/>
        </p:nvSpPr>
        <p:spPr>
          <a:xfrm>
            <a:off x="1079767" y="1384439"/>
            <a:ext cx="10032461" cy="3385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600" b="1" i="0" u="none" strike="noStrike" baseline="0" dirty="0">
                <a:latin typeface="Roboto" panose="02000000000000000000" pitchFamily="2" charset="0"/>
              </a:rPr>
              <a:t>1. Provide the list of markets in which customer "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Roboto" panose="02000000000000000000" pitchFamily="2" charset="0"/>
              </a:rPr>
              <a:t>Atli</a:t>
            </a:r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</a:rPr>
              <a:t>Q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Roboto" panose="02000000000000000000" pitchFamily="2" charset="0"/>
              </a:rPr>
              <a:t> Exclusive</a:t>
            </a:r>
            <a:r>
              <a:rPr lang="en-US" sz="1600" b="1" i="0" u="none" strike="noStrike" baseline="0" dirty="0">
                <a:latin typeface="Roboto" panose="02000000000000000000" pitchFamily="2" charset="0"/>
              </a:rPr>
              <a:t>" operates its business in the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Roboto" panose="02000000000000000000" pitchFamily="2" charset="0"/>
              </a:rPr>
              <a:t>APAC</a:t>
            </a:r>
            <a:r>
              <a:rPr lang="en-US" sz="1600" b="1" i="0" u="none" strike="noStrike" baseline="0" dirty="0">
                <a:latin typeface="Roboto" panose="02000000000000000000" pitchFamily="2" charset="0"/>
              </a:rPr>
              <a:t> region. </a:t>
            </a:r>
            <a:endParaRPr lang="en-IN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7C2D9-619D-F460-40C2-64F4C2EA2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4" y="2441644"/>
            <a:ext cx="4961107" cy="1556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0A8142-44E1-13D0-1745-10920EEE6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19" y="2441644"/>
            <a:ext cx="2378281" cy="35437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99F13C4-3905-FB42-7D3D-57D22CF68E0D}"/>
              </a:ext>
            </a:extLst>
          </p:cNvPr>
          <p:cNvSpPr/>
          <p:nvPr/>
        </p:nvSpPr>
        <p:spPr>
          <a:xfrm>
            <a:off x="6095998" y="3044758"/>
            <a:ext cx="1695857" cy="350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6BCB7-F850-77A4-B4B8-4208E6E96890}"/>
              </a:ext>
            </a:extLst>
          </p:cNvPr>
          <p:cNvSpPr txBox="1"/>
          <p:nvPr/>
        </p:nvSpPr>
        <p:spPr>
          <a:xfrm>
            <a:off x="1079767" y="4519454"/>
            <a:ext cx="6428362" cy="13439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u="sng" spc="300" dirty="0">
                <a:latin typeface="Agency FB" panose="020B0503020202020204" pitchFamily="34" charset="0"/>
                <a:ea typeface="Roboto" panose="02000000000000000000" pitchFamily="2" charset="0"/>
              </a:rPr>
              <a:t>Insights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The customer </a:t>
            </a:r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AtilQ Exclusive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operates its business in </a:t>
            </a:r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APAC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region 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across </a:t>
            </a:r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 different markets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IN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6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115D8-BEB5-2992-B36C-ECD3E5C7B253}"/>
              </a:ext>
            </a:extLst>
          </p:cNvPr>
          <p:cNvSpPr txBox="1"/>
          <p:nvPr/>
        </p:nvSpPr>
        <p:spPr>
          <a:xfrm>
            <a:off x="894945" y="1312836"/>
            <a:ext cx="10437777" cy="9541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2. What is the percentage of unique product increase in 2021 vs. 2020? The final output contains these fields, </a:t>
            </a:r>
          </a:p>
          <a:p>
            <a:pPr algn="just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unique_products_2020 </a:t>
            </a:r>
          </a:p>
          <a:p>
            <a:pPr algn="just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unique_products_2021 </a:t>
            </a:r>
          </a:p>
          <a:p>
            <a:pPr algn="just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percentage_chg 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84FC9-33DE-9D4E-A397-59FBD2A683E7}"/>
              </a:ext>
            </a:extLst>
          </p:cNvPr>
          <p:cNvSpPr txBox="1"/>
          <p:nvPr/>
        </p:nvSpPr>
        <p:spPr>
          <a:xfrm>
            <a:off x="4945299" y="578956"/>
            <a:ext cx="2301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REQUESTS</a:t>
            </a:r>
            <a:endParaRPr lang="en-IN" sz="36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CD415-81B2-D695-77BC-68D9A0513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5" y="2461098"/>
            <a:ext cx="4610910" cy="2272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70737-59D5-33E4-55B2-CAE3F42E1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60" y="3440941"/>
            <a:ext cx="4348262" cy="48010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D352555-848C-5962-60D8-350C280F5E71}"/>
              </a:ext>
            </a:extLst>
          </p:cNvPr>
          <p:cNvSpPr/>
          <p:nvPr/>
        </p:nvSpPr>
        <p:spPr>
          <a:xfrm>
            <a:off x="6013314" y="3574772"/>
            <a:ext cx="804155" cy="212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7C04B-A0B4-DF33-CACF-072692798C29}"/>
              </a:ext>
            </a:extLst>
          </p:cNvPr>
          <p:cNvSpPr txBox="1"/>
          <p:nvPr/>
        </p:nvSpPr>
        <p:spPr>
          <a:xfrm>
            <a:off x="877110" y="4812912"/>
            <a:ext cx="10437777" cy="13439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u="sng" spc="300" dirty="0">
                <a:latin typeface="Agency FB" panose="020B0503020202020204" pitchFamily="34" charset="0"/>
              </a:rPr>
              <a:t>Insights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In fiscal year 2020, AtliQ Hardware's had </a:t>
            </a:r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245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unique products which are increased to </a:t>
            </a:r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334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in 2021, 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reflecting growth of </a:t>
            </a:r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36.33%</a:t>
            </a:r>
            <a:endParaRPr lang="en-IN" sz="1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2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1ABCE0-BD10-152B-8633-C3F107162B39}"/>
              </a:ext>
            </a:extLst>
          </p:cNvPr>
          <p:cNvSpPr txBox="1"/>
          <p:nvPr/>
        </p:nvSpPr>
        <p:spPr>
          <a:xfrm>
            <a:off x="5042981" y="588683"/>
            <a:ext cx="2106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REQUESTS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6C290-1E62-3724-DF1B-7BC8F572BBE6}"/>
              </a:ext>
            </a:extLst>
          </p:cNvPr>
          <p:cNvSpPr txBox="1"/>
          <p:nvPr/>
        </p:nvSpPr>
        <p:spPr>
          <a:xfrm>
            <a:off x="924128" y="1308291"/>
            <a:ext cx="10321046" cy="523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3. Provide a report with all the unique product counts for each segment and sort them in descending order of product counts. The final output contains 2 fields, segment product_count 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0A8BC-E717-1942-EA78-94B82742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26" y="2422866"/>
            <a:ext cx="4118853" cy="1935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93F38-36E2-7D6D-E69C-8D25C2C5A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38" y="2422866"/>
            <a:ext cx="3881336" cy="193380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4F257BC-4C43-AD3E-6C33-B4C111753B51}"/>
              </a:ext>
            </a:extLst>
          </p:cNvPr>
          <p:cNvSpPr/>
          <p:nvPr/>
        </p:nvSpPr>
        <p:spPr>
          <a:xfrm>
            <a:off x="5464515" y="3203188"/>
            <a:ext cx="1481034" cy="374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AB741-CF4A-A7D0-B8FE-E7E9B1C22BAE}"/>
              </a:ext>
            </a:extLst>
          </p:cNvPr>
          <p:cNvSpPr txBox="1"/>
          <p:nvPr/>
        </p:nvSpPr>
        <p:spPr>
          <a:xfrm>
            <a:off x="946826" y="4510283"/>
            <a:ext cx="10298348" cy="15799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u="sng" spc="300" dirty="0">
                <a:latin typeface="Agency FB" panose="020B0503020202020204" pitchFamily="34" charset="0"/>
              </a:rPr>
              <a:t>Insights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At AtliQ Hardware, they offer a wide range of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notebooks, accessories and peripherals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But they should consider expanding their offerings in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desktops, networking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categories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Along with focusing on increasing the sales of portable items.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87EAB-E57C-0879-173E-9C50539F716A}"/>
              </a:ext>
            </a:extLst>
          </p:cNvPr>
          <p:cNvSpPr txBox="1"/>
          <p:nvPr/>
        </p:nvSpPr>
        <p:spPr>
          <a:xfrm>
            <a:off x="5035453" y="554476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REQUESTS</a:t>
            </a:r>
            <a:endParaRPr lang="en-IN" sz="36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1722C-7801-C756-A334-44E3C75E56FA}"/>
              </a:ext>
            </a:extLst>
          </p:cNvPr>
          <p:cNvSpPr txBox="1"/>
          <p:nvPr/>
        </p:nvSpPr>
        <p:spPr>
          <a:xfrm>
            <a:off x="904672" y="1337475"/>
            <a:ext cx="10350229" cy="523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4. </a:t>
            </a:r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Which segment had the most increase in unique products in 2021 vs 2020? The final output contains these fields, segment product_count_2020 product_count_2021 difference 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1CFD9-96E3-9FB3-E302-6849B513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9" y="1997363"/>
            <a:ext cx="4708188" cy="2662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339F29-859B-5685-A029-146A80E35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51" y="2362461"/>
            <a:ext cx="4484450" cy="1703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9F0D346-59F7-4276-3E41-24475E315D14}"/>
              </a:ext>
            </a:extLst>
          </p:cNvPr>
          <p:cNvSpPr/>
          <p:nvPr/>
        </p:nvSpPr>
        <p:spPr>
          <a:xfrm>
            <a:off x="5848698" y="3314360"/>
            <a:ext cx="718341" cy="229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0FA5C-A78F-B59C-AA36-BFE505F758D2}"/>
              </a:ext>
            </a:extLst>
          </p:cNvPr>
          <p:cNvSpPr txBox="1"/>
          <p:nvPr/>
        </p:nvSpPr>
        <p:spPr>
          <a:xfrm>
            <a:off x="937099" y="4796217"/>
            <a:ext cx="10317802" cy="12567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u="sng" spc="300" dirty="0">
                <a:latin typeface="Agency FB" panose="020B0503020202020204" pitchFamily="34" charset="0"/>
              </a:rPr>
              <a:t>Insights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AtliQ experienced a net worthy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34 product increase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in its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Accessories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segment from 2020 to 2021, reflecting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substantial expansion within just one year.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6BEAB-8779-3E0E-9567-407E0DECD149}"/>
              </a:ext>
            </a:extLst>
          </p:cNvPr>
          <p:cNvSpPr txBox="1"/>
          <p:nvPr/>
        </p:nvSpPr>
        <p:spPr>
          <a:xfrm>
            <a:off x="5160487" y="54475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REQUEST</a:t>
            </a:r>
            <a:endParaRPr lang="en-IN" sz="36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6A71-BE2C-2623-77C5-D5ACA9AE7570}"/>
              </a:ext>
            </a:extLst>
          </p:cNvPr>
          <p:cNvSpPr txBox="1"/>
          <p:nvPr/>
        </p:nvSpPr>
        <p:spPr>
          <a:xfrm>
            <a:off x="972766" y="1291148"/>
            <a:ext cx="10223769" cy="523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sz="14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5. Get the products that have the highest and lowest manufacturing costs. The final output should contain these fields, product_code product manufacturing_cost 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D9842-63FA-4D09-58CC-16AF487BD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5" y="2096814"/>
            <a:ext cx="3975369" cy="2464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3D6F1-7E90-202D-3205-8A5E4223B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83" y="3036536"/>
            <a:ext cx="4298052" cy="7849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5D7561-678B-DF5D-A01F-261C3211DD9C}"/>
              </a:ext>
            </a:extLst>
          </p:cNvPr>
          <p:cNvSpPr/>
          <p:nvPr/>
        </p:nvSpPr>
        <p:spPr>
          <a:xfrm>
            <a:off x="5516369" y="3225643"/>
            <a:ext cx="836578" cy="301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A156E-0628-836C-B050-315C1FA578BA}"/>
              </a:ext>
            </a:extLst>
          </p:cNvPr>
          <p:cNvSpPr txBox="1"/>
          <p:nvPr/>
        </p:nvSpPr>
        <p:spPr>
          <a:xfrm>
            <a:off x="972766" y="4840424"/>
            <a:ext cx="10201070" cy="12567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u="sng" spc="300" dirty="0">
                <a:latin typeface="Agency FB" panose="020B0503020202020204" pitchFamily="34" charset="0"/>
              </a:rPr>
              <a:t>Insight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At AtliQ Hardwares,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AQ Home Allin 1 Gen2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has highest manufacturing cost with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240.5364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where as 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AQ Master wired x1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Ms has lowest manufacturing cost with </a:t>
            </a:r>
            <a:r>
              <a:rPr lang="en-US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0.8920</a:t>
            </a:r>
            <a:endParaRPr lang="en-IN" sz="1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84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1617</TotalTime>
  <Words>831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Garamond</vt:lpstr>
      <vt:lpstr>Roboto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Prasad MVV</dc:creator>
  <cp:lastModifiedBy>Prasad MVV</cp:lastModifiedBy>
  <cp:revision>11</cp:revision>
  <dcterms:created xsi:type="dcterms:W3CDTF">2024-08-02T09:22:13Z</dcterms:created>
  <dcterms:modified xsi:type="dcterms:W3CDTF">2024-08-05T07:45:18Z</dcterms:modified>
</cp:coreProperties>
</file>