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66" r:id="rId1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3932" y="1729486"/>
            <a:ext cx="9724135" cy="2007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5551" cy="41879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3247" cy="11414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9076" y="6095999"/>
            <a:ext cx="993648" cy="76199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60488" cy="120396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62839"/>
            <a:ext cx="3918585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EBEBE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685" y="1488694"/>
            <a:ext cx="10466628" cy="2769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5995" y="1724914"/>
            <a:ext cx="617410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-40" dirty="0">
                <a:solidFill>
                  <a:schemeClr val="bg1"/>
                </a:solidFill>
                <a:latin typeface="Franklin Gothic Medium"/>
                <a:cs typeface="Franklin Gothic Medium"/>
              </a:rPr>
              <a:t>COST</a:t>
            </a:r>
            <a:r>
              <a:rPr sz="7200" spc="-95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sz="7200" spc="-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OF</a:t>
            </a:r>
            <a:r>
              <a:rPr sz="7200" spc="-95" dirty="0">
                <a:solidFill>
                  <a:schemeClr val="bg1"/>
                </a:solidFill>
                <a:latin typeface="Franklin Gothic Medium"/>
                <a:cs typeface="Franklin Gothic Medium"/>
              </a:rPr>
              <a:t> </a:t>
            </a:r>
            <a:r>
              <a:rPr sz="7200" spc="-35" dirty="0">
                <a:solidFill>
                  <a:schemeClr val="bg1"/>
                </a:solidFill>
                <a:latin typeface="Franklin Gothic Medium"/>
                <a:cs typeface="Franklin Gothic Medium"/>
              </a:rPr>
              <a:t>LIVING</a:t>
            </a:r>
            <a:endParaRPr sz="72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7895" y="2438400"/>
            <a:ext cx="3710304" cy="2249170"/>
          </a:xfrm>
          <a:prstGeom prst="rect">
            <a:avLst/>
          </a:prstGeom>
        </p:spPr>
        <p:txBody>
          <a:bodyPr vert="horz" wrap="square" lIns="0" tIns="595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90"/>
              </a:spcBef>
            </a:pPr>
            <a:r>
              <a:rPr sz="7200" spc="-254" dirty="0">
                <a:solidFill>
                  <a:schemeClr val="bg1"/>
                </a:solidFill>
                <a:latin typeface="Franklin Gothic Medium"/>
                <a:cs typeface="Franklin Gothic Medium"/>
              </a:rPr>
              <a:t>ANALYSIS</a:t>
            </a:r>
            <a:endParaRPr sz="72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  <a:p>
            <a:pPr marL="1270" algn="ctr">
              <a:lnSpc>
                <a:spcPct val="100000"/>
              </a:lnSpc>
              <a:spcBef>
                <a:spcPts val="1510"/>
              </a:spcBef>
            </a:pPr>
            <a:r>
              <a:rPr sz="2300" spc="-10" dirty="0">
                <a:solidFill>
                  <a:schemeClr val="bg2">
                    <a:lumMod val="75000"/>
                  </a:schemeClr>
                </a:solidFill>
                <a:latin typeface="Franklin Gothic Medium"/>
                <a:cs typeface="Franklin Gothic Medium"/>
              </a:rPr>
              <a:t>by</a:t>
            </a:r>
            <a:r>
              <a:rPr sz="2300" spc="-135" dirty="0">
                <a:solidFill>
                  <a:schemeClr val="bg2">
                    <a:lumMod val="75000"/>
                  </a:schemeClr>
                </a:solidFill>
                <a:latin typeface="Franklin Gothic Medium"/>
                <a:cs typeface="Franklin Gothic Medium"/>
              </a:rPr>
              <a:t> </a:t>
            </a:r>
            <a:r>
              <a:rPr lang="en-IN" sz="2300" spc="-25" dirty="0">
                <a:solidFill>
                  <a:schemeClr val="bg2">
                    <a:lumMod val="75000"/>
                  </a:schemeClr>
                </a:solidFill>
                <a:latin typeface="Franklin Gothic Medium"/>
                <a:cs typeface="Franklin Gothic Medium"/>
              </a:rPr>
              <a:t>Neha Prasad</a:t>
            </a:r>
            <a:endParaRPr sz="2300" dirty="0">
              <a:solidFill>
                <a:schemeClr val="bg2">
                  <a:lumMod val="75000"/>
                </a:schemeClr>
              </a:solidFill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0967" y="198246"/>
            <a:ext cx="5160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75" dirty="0">
                <a:solidFill>
                  <a:schemeClr val="bg1"/>
                </a:solidFill>
                <a:latin typeface="+mn-lt"/>
              </a:rPr>
              <a:t>Project</a:t>
            </a:r>
            <a:r>
              <a:rPr sz="4800" spc="-125" dirty="0">
                <a:solidFill>
                  <a:schemeClr val="bg1"/>
                </a:solidFill>
                <a:latin typeface="+mn-lt"/>
              </a:rPr>
              <a:t> </a:t>
            </a:r>
            <a:r>
              <a:rPr lang="en-IN" sz="4800" spc="-125" dirty="0">
                <a:solidFill>
                  <a:schemeClr val="bg1"/>
                </a:solidFill>
                <a:latin typeface="+mn-lt"/>
              </a:rPr>
              <a:t>Abstract</a:t>
            </a:r>
            <a:endParaRPr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2685" y="1488694"/>
            <a:ext cx="6604915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635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cs typeface="Tahoma"/>
              </a:rPr>
              <a:t>This project revolves around the analysis of the cost of living in various cities and countries across the</a:t>
            </a:r>
          </a:p>
          <a:p>
            <a:pPr marL="12700" marR="762635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cs typeface="Tahoma"/>
              </a:rPr>
              <a:t>globe. The dataset used for this analysis encompasses a wide range of economic indicators, from the</a:t>
            </a:r>
          </a:p>
          <a:p>
            <a:pPr marL="12700" marR="762635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cs typeface="Tahoma"/>
              </a:rPr>
              <a:t>price of basic commodities to the cost of housing, transportation, and even entertainment. </a:t>
            </a:r>
          </a:p>
          <a:p>
            <a:pPr marL="12700" marR="762635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cs typeface="Tahoma"/>
              </a:rPr>
              <a:t>By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cs typeface="Tahoma"/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cs typeface="Tahoma"/>
              </a:rPr>
              <a:t>harnessing the power of Power BI, we aim to gain valuable insights into the economic disparities</a:t>
            </a:r>
          </a:p>
          <a:p>
            <a:pPr marL="12700" marR="762635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cs typeface="Tahoma"/>
              </a:rPr>
              <a:t>between different regions and understand the factors that contribute to the varying costs of living. This</a:t>
            </a:r>
          </a:p>
          <a:p>
            <a:pPr marL="12700" marR="762635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cs typeface="Tahoma"/>
              </a:rPr>
              <a:t>project serves as an exercise in data visualization, analysis, and interpretation, offering a comprehensive</a:t>
            </a:r>
          </a:p>
          <a:p>
            <a:pPr marL="12700" marR="762635" algn="just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cs typeface="Tahoma"/>
              </a:rPr>
              <a:t>view of the world's economic landscape.</a:t>
            </a:r>
            <a:endParaRPr sz="1800" dirty="0">
              <a:solidFill>
                <a:schemeClr val="bg2">
                  <a:lumMod val="75000"/>
                </a:schemeClr>
              </a:solidFill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610" y="624268"/>
            <a:ext cx="548259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60" dirty="0" err="1">
                <a:latin typeface="+mn-lt"/>
              </a:rPr>
              <a:t>Pr</a:t>
            </a:r>
            <a:r>
              <a:rPr lang="en-IN" sz="4400" spc="-60" dirty="0">
                <a:latin typeface="+mn-lt"/>
              </a:rPr>
              <a:t>oblem Statement </a:t>
            </a:r>
            <a:endParaRPr sz="44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611" y="1694561"/>
            <a:ext cx="6473190" cy="47102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3065" algn="l"/>
                <a:tab pos="393700" algn="l"/>
              </a:tabLs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The cost of living is a crucial metric that impacts individuals and businesses alike. Understanding the cost of living in different cities and countries is vital for making informed decisions regarding relocation, investment, or business expansion. 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3065" algn="l"/>
                <a:tab pos="393700" algn="l"/>
              </a:tabLst>
            </a:pPr>
            <a:endParaRPr lang="en-US" sz="200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3065" algn="l"/>
                <a:tab pos="393700" algn="l"/>
              </a:tabLs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This project aims to address several key questions: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3065" algn="l"/>
                <a:tab pos="393700" algn="l"/>
              </a:tabLs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• What are the cities and countries with the highest and lowest costs of living?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3065" algn="l"/>
                <a:tab pos="393700" algn="l"/>
              </a:tabLs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• What are the major cost components contributing to the overall cost of living in a region?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3065" algn="l"/>
                <a:tab pos="393700" algn="l"/>
              </a:tabLs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• How do factors like average salary, housing costs, and transportation expenses correlate with the cost of living?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3065" algn="l"/>
                <a:tab pos="393700" algn="l"/>
              </a:tabLst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• Are there any trends or patterns in the data that can help individuals and organizations make strategic decisions?</a:t>
            </a:r>
            <a:endParaRPr sz="200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610" y="624268"/>
            <a:ext cx="53301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35" dirty="0">
                <a:latin typeface="+mn-lt"/>
              </a:rPr>
              <a:t>Dataset</a:t>
            </a:r>
            <a:r>
              <a:rPr sz="4400" spc="-125" dirty="0">
                <a:latin typeface="+mn-lt"/>
              </a:rPr>
              <a:t> </a:t>
            </a:r>
            <a:r>
              <a:rPr sz="4400" spc="-55" dirty="0">
                <a:latin typeface="+mn-lt"/>
              </a:rPr>
              <a:t>Information</a:t>
            </a:r>
            <a:endParaRPr sz="44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1610" y="1704086"/>
            <a:ext cx="7616190" cy="36689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30"/>
              </a:spcBef>
              <a:tabLst>
                <a:tab pos="393065" algn="l"/>
                <a:tab pos="393700" algn="l"/>
              </a:tabLst>
            </a:pP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The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dataset</a:t>
            </a:r>
            <a:r>
              <a:rPr sz="1850" spc="16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utilized</a:t>
            </a:r>
            <a:r>
              <a:rPr sz="1850" spc="-4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in</a:t>
            </a:r>
            <a:r>
              <a:rPr sz="1850" spc="-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this</a:t>
            </a:r>
            <a:r>
              <a:rPr sz="1850" spc="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project</a:t>
            </a:r>
            <a:r>
              <a:rPr sz="185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is</a:t>
            </a:r>
            <a:r>
              <a:rPr sz="1850" spc="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sourced</a:t>
            </a:r>
            <a:r>
              <a:rPr sz="1850" spc="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2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from</a:t>
            </a:r>
            <a:r>
              <a:rPr sz="1850" spc="4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Numbeo,</a:t>
            </a:r>
            <a:r>
              <a:rPr sz="1850" spc="1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a</a:t>
            </a:r>
            <a:r>
              <a:rPr sz="1850" spc="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collaborative</a:t>
            </a:r>
            <a:r>
              <a:rPr sz="1850" spc="6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online</a:t>
            </a:r>
            <a:r>
              <a:rPr lang="en-IN" sz="18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database</a:t>
            </a:r>
            <a:r>
              <a:rPr sz="1850" spc="14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that</a:t>
            </a:r>
            <a:r>
              <a:rPr sz="185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provides</a:t>
            </a:r>
            <a:r>
              <a:rPr sz="1850" spc="16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cost</a:t>
            </a:r>
            <a:r>
              <a:rPr sz="185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of</a:t>
            </a:r>
            <a:r>
              <a:rPr sz="1850" spc="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living</a:t>
            </a:r>
            <a:r>
              <a:rPr sz="1850" spc="-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information</a:t>
            </a:r>
            <a:r>
              <a:rPr sz="1850" spc="10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worldwide.</a:t>
            </a:r>
            <a:endParaRPr lang="en-IN" sz="1850" spc="-1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  <a:p>
            <a:pPr marL="12700">
              <a:lnSpc>
                <a:spcPts val="2160"/>
              </a:lnSpc>
              <a:spcBef>
                <a:spcPts val="130"/>
              </a:spcBef>
              <a:tabLst>
                <a:tab pos="393065" algn="l"/>
                <a:tab pos="393700" algn="l"/>
              </a:tabLst>
            </a:pPr>
            <a:endParaRPr sz="295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  <a:p>
            <a:pPr marL="12700" marR="5080">
              <a:lnSpc>
                <a:spcPts val="2180"/>
              </a:lnSpc>
              <a:spcBef>
                <a:spcPts val="5"/>
              </a:spcBef>
              <a:tabLst>
                <a:tab pos="393065" algn="l"/>
                <a:tab pos="393700" algn="l"/>
              </a:tabLst>
            </a:pPr>
            <a:r>
              <a:rPr sz="1850" spc="-3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It</a:t>
            </a:r>
            <a:r>
              <a:rPr sz="185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contains</a:t>
            </a:r>
            <a:r>
              <a:rPr sz="1850" spc="2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56</a:t>
            </a:r>
            <a:r>
              <a:rPr sz="1850" spc="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columns,</a:t>
            </a:r>
            <a:r>
              <a:rPr sz="1850" spc="-2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including</a:t>
            </a:r>
            <a:r>
              <a:rPr sz="1850" spc="-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information</a:t>
            </a:r>
            <a:r>
              <a:rPr sz="1850" spc="10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about</a:t>
            </a:r>
            <a:r>
              <a:rPr sz="1850" spc="9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cities,</a:t>
            </a:r>
            <a:r>
              <a:rPr sz="1850" spc="-2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countries,</a:t>
            </a:r>
            <a:r>
              <a:rPr sz="1850" spc="-2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and</a:t>
            </a:r>
            <a:r>
              <a:rPr sz="1850" spc="3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a</a:t>
            </a:r>
            <a:r>
              <a:rPr sz="1850" spc="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wide</a:t>
            </a:r>
            <a:r>
              <a:rPr sz="1850" spc="6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4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array </a:t>
            </a:r>
            <a:r>
              <a:rPr sz="1850" spc="-44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of</a:t>
            </a:r>
            <a:r>
              <a:rPr sz="1850" spc="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cost-related</a:t>
            </a:r>
            <a:r>
              <a:rPr sz="1850" spc="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variables,</a:t>
            </a:r>
            <a:r>
              <a:rPr sz="1850" spc="114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ranging</a:t>
            </a:r>
            <a:r>
              <a:rPr sz="1850" spc="1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2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from</a:t>
            </a:r>
            <a:r>
              <a:rPr sz="1850" spc="-4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grocery</a:t>
            </a:r>
            <a:r>
              <a:rPr sz="1850" spc="114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prices</a:t>
            </a:r>
            <a:r>
              <a:rPr sz="1850" spc="9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to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real</a:t>
            </a:r>
            <a:r>
              <a:rPr sz="1850" spc="7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estate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costs.</a:t>
            </a:r>
            <a:endParaRPr lang="en-IN" sz="1850" spc="3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  <a:p>
            <a:pPr marL="12700" marR="5080">
              <a:lnSpc>
                <a:spcPts val="2180"/>
              </a:lnSpc>
              <a:spcBef>
                <a:spcPts val="5"/>
              </a:spcBef>
              <a:tabLst>
                <a:tab pos="393065" algn="l"/>
                <a:tab pos="393700" algn="l"/>
              </a:tabLst>
            </a:pPr>
            <a:endParaRPr sz="280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  <a:p>
            <a:pPr marL="12700">
              <a:lnSpc>
                <a:spcPct val="100000"/>
              </a:lnSpc>
              <a:tabLst>
                <a:tab pos="393065" algn="l"/>
                <a:tab pos="393700" algn="l"/>
              </a:tabLst>
            </a:pPr>
            <a:r>
              <a:rPr sz="1850" spc="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The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dataset</a:t>
            </a:r>
            <a:r>
              <a:rPr sz="1850" spc="16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2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consists</a:t>
            </a:r>
            <a:r>
              <a:rPr sz="1850" spc="-5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of</a:t>
            </a:r>
            <a:r>
              <a:rPr sz="1850" spc="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the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following</a:t>
            </a:r>
            <a:r>
              <a:rPr sz="1850" spc="-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variables:</a:t>
            </a:r>
            <a:endParaRPr sz="185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7406C"/>
              </a:buClr>
              <a:buFont typeface="Franklin Gothic Medium"/>
              <a:buChar char="■"/>
            </a:pPr>
            <a:endParaRPr sz="180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  <a:p>
            <a:pPr marL="612775" lvl="1" indent="-219710">
              <a:lnSpc>
                <a:spcPts val="2200"/>
              </a:lnSpc>
              <a:buChar char="•"/>
              <a:tabLst>
                <a:tab pos="613410" algn="l"/>
              </a:tabLst>
            </a:pP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City:</a:t>
            </a:r>
            <a:r>
              <a:rPr sz="1850" spc="10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3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Name</a:t>
            </a:r>
            <a:r>
              <a:rPr sz="1850" spc="1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of</a:t>
            </a:r>
            <a:r>
              <a:rPr sz="1850" spc="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the</a:t>
            </a:r>
            <a:r>
              <a:rPr sz="1850" spc="-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city.</a:t>
            </a:r>
            <a:endParaRPr sz="185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  <a:p>
            <a:pPr marL="612775" lvl="1" indent="-219710">
              <a:lnSpc>
                <a:spcPts val="2140"/>
              </a:lnSpc>
              <a:buChar char="•"/>
              <a:tabLst>
                <a:tab pos="613410" algn="l"/>
              </a:tabLst>
            </a:pPr>
            <a:r>
              <a:rPr sz="185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Country:</a:t>
            </a:r>
            <a:r>
              <a:rPr sz="1850" spc="3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3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Name</a:t>
            </a:r>
            <a:r>
              <a:rPr sz="1850" spc="204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of</a:t>
            </a:r>
            <a:r>
              <a:rPr sz="1850" spc="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the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country.</a:t>
            </a:r>
            <a:endParaRPr sz="185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  <a:p>
            <a:pPr marL="612775" lvl="1" indent="-219710">
              <a:lnSpc>
                <a:spcPts val="2140"/>
              </a:lnSpc>
              <a:buChar char="•"/>
              <a:tabLst>
                <a:tab pos="613410" algn="l"/>
              </a:tabLst>
            </a:pPr>
            <a:r>
              <a:rPr sz="185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x1</a:t>
            </a:r>
            <a:r>
              <a:rPr sz="18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–</a:t>
            </a:r>
            <a:r>
              <a:rPr sz="185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2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x55:</a:t>
            </a:r>
            <a:r>
              <a:rPr sz="1850" spc="-4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cost-related</a:t>
            </a:r>
            <a:r>
              <a:rPr sz="1850" spc="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variables.</a:t>
            </a:r>
            <a:endParaRPr sz="185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  <a:p>
            <a:pPr marL="612775" lvl="1" indent="-219710">
              <a:lnSpc>
                <a:spcPts val="2200"/>
              </a:lnSpc>
              <a:buChar char="•"/>
              <a:tabLst>
                <a:tab pos="613410" algn="l"/>
              </a:tabLst>
            </a:pPr>
            <a:r>
              <a:rPr sz="185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data_quality:</a:t>
            </a:r>
            <a:r>
              <a:rPr sz="1850" spc="1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A</a:t>
            </a:r>
            <a:r>
              <a:rPr sz="1850" spc="4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binary</a:t>
            </a:r>
            <a:r>
              <a:rPr sz="1850" spc="4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variable</a:t>
            </a:r>
            <a:r>
              <a:rPr sz="1850" spc="1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(0</a:t>
            </a:r>
            <a:r>
              <a:rPr sz="1850" spc="10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or</a:t>
            </a:r>
            <a:r>
              <a:rPr sz="1850" spc="5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1)</a:t>
            </a:r>
            <a:r>
              <a:rPr sz="1850" spc="-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indicating</a:t>
            </a:r>
            <a:r>
              <a:rPr sz="1850" spc="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data</a:t>
            </a:r>
            <a:r>
              <a:rPr sz="1850" spc="6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1850" spc="-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quality.</a:t>
            </a:r>
            <a:endParaRPr sz="185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05400" y="685800"/>
            <a:ext cx="375856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-20" dirty="0">
                <a:solidFill>
                  <a:schemeClr val="bg1"/>
                </a:solidFill>
                <a:latin typeface="Franklin Gothic Medium"/>
                <a:cs typeface="Franklin Gothic Medium"/>
              </a:rPr>
              <a:t>INSIG</a:t>
            </a:r>
            <a:r>
              <a:rPr sz="7200" spc="-10" dirty="0">
                <a:solidFill>
                  <a:schemeClr val="bg1"/>
                </a:solidFill>
                <a:latin typeface="Franklin Gothic Medium"/>
                <a:cs typeface="Franklin Gothic Medium"/>
              </a:rPr>
              <a:t>H</a:t>
            </a:r>
            <a:r>
              <a:rPr sz="7200" spc="30" dirty="0">
                <a:solidFill>
                  <a:schemeClr val="bg1"/>
                </a:solidFill>
                <a:latin typeface="Franklin Gothic Medium"/>
                <a:cs typeface="Franklin Gothic Medium"/>
              </a:rPr>
              <a:t>T</a:t>
            </a:r>
            <a:r>
              <a:rPr sz="7200" spc="-10" dirty="0">
                <a:solidFill>
                  <a:schemeClr val="bg1"/>
                </a:solidFill>
                <a:latin typeface="Franklin Gothic Medium"/>
                <a:cs typeface="Franklin Gothic Medium"/>
              </a:rPr>
              <a:t>S</a:t>
            </a:r>
            <a:endParaRPr sz="7200" dirty="0">
              <a:solidFill>
                <a:schemeClr val="bg1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4940" y="2209800"/>
            <a:ext cx="7042150" cy="1164421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440"/>
              </a:spcBef>
            </a:pPr>
            <a:r>
              <a:rPr sz="2400" spc="-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Created</a:t>
            </a:r>
            <a:r>
              <a:rPr sz="2400" spc="-9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a</a:t>
            </a:r>
            <a:r>
              <a:rPr sz="240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Dashboard,</a:t>
            </a:r>
            <a:r>
              <a:rPr sz="240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4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followed</a:t>
            </a:r>
            <a:r>
              <a:rPr sz="2400" spc="-8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4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by</a:t>
            </a:r>
            <a:r>
              <a:rPr sz="240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a</a:t>
            </a:r>
            <a:r>
              <a:rPr sz="240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Basic</a:t>
            </a:r>
            <a:r>
              <a:rPr sz="2400" spc="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5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Commodity</a:t>
            </a:r>
            <a:r>
              <a:rPr sz="240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Report</a:t>
            </a:r>
            <a:r>
              <a:rPr sz="2400" spc="-6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and</a:t>
            </a:r>
            <a:r>
              <a:rPr lang="en-IN" sz="240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an</a:t>
            </a:r>
            <a:r>
              <a:rPr sz="240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2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Entertainment</a:t>
            </a:r>
            <a:r>
              <a:rPr sz="2400" spc="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1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&amp;</a:t>
            </a:r>
            <a:r>
              <a:rPr sz="240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Services</a:t>
            </a:r>
            <a:r>
              <a:rPr sz="2400" spc="2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1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Report</a:t>
            </a:r>
            <a:r>
              <a:rPr sz="2400" spc="-5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2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to</a:t>
            </a:r>
            <a:r>
              <a:rPr sz="2400" spc="-4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3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provide</a:t>
            </a:r>
            <a:r>
              <a:rPr sz="2400" spc="3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4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meaningful</a:t>
            </a:r>
            <a:r>
              <a:rPr sz="2400" spc="60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 </a:t>
            </a:r>
            <a:r>
              <a:rPr sz="2400" spc="-15" dirty="0">
                <a:solidFill>
                  <a:schemeClr val="bg2">
                    <a:lumMod val="75000"/>
                  </a:schemeClr>
                </a:solidFill>
                <a:cs typeface="Franklin Gothic Medium"/>
              </a:rPr>
              <a:t>conclusions</a:t>
            </a:r>
            <a:endParaRPr sz="2400" dirty="0">
              <a:solidFill>
                <a:schemeClr val="bg2">
                  <a:lumMod val="75000"/>
                </a:schemeClr>
              </a:solidFill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590550"/>
            <a:ext cx="10544175" cy="5962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360" y="125666"/>
            <a:ext cx="160020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Dashboard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609600"/>
            <a:ext cx="10601325" cy="59912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360" y="125666"/>
            <a:ext cx="3576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Basic</a:t>
            </a:r>
            <a:r>
              <a:rPr spc="-20" dirty="0"/>
              <a:t> </a:t>
            </a:r>
            <a:r>
              <a:rPr spc="-65" dirty="0"/>
              <a:t>Commodity</a:t>
            </a:r>
            <a:r>
              <a:rPr spc="-25" dirty="0"/>
              <a:t> </a:t>
            </a:r>
            <a:r>
              <a:rPr spc="-30" dirty="0"/>
              <a:t>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619125"/>
            <a:ext cx="10534650" cy="5953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360" y="125666"/>
            <a:ext cx="477456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Entertainment</a:t>
            </a:r>
            <a:r>
              <a:rPr spc="-100" dirty="0"/>
              <a:t> </a:t>
            </a:r>
            <a:r>
              <a:rPr spc="-135" dirty="0"/>
              <a:t>&amp;</a:t>
            </a:r>
            <a:r>
              <a:rPr spc="-20" dirty="0"/>
              <a:t> </a:t>
            </a:r>
            <a:r>
              <a:rPr spc="5" dirty="0"/>
              <a:t>Services</a:t>
            </a:r>
            <a:r>
              <a:rPr spc="-150" dirty="0"/>
              <a:t> </a:t>
            </a:r>
            <a:r>
              <a:rPr spc="-30" dirty="0"/>
              <a:t>Report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898226" y="2667000"/>
            <a:ext cx="5319268" cy="93743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10"/>
              </a:spcBef>
            </a:pPr>
            <a:r>
              <a:rPr sz="6000" b="1" spc="-60" dirty="0">
                <a:solidFill>
                  <a:schemeClr val="bg1"/>
                </a:solidFill>
                <a:latin typeface="+mn-lt"/>
              </a:rPr>
              <a:t>THANK</a:t>
            </a:r>
            <a:r>
              <a:rPr sz="6000" b="1" spc="-100" dirty="0">
                <a:solidFill>
                  <a:schemeClr val="bg1"/>
                </a:solidFill>
                <a:latin typeface="+mn-lt"/>
              </a:rPr>
              <a:t> </a:t>
            </a:r>
            <a:r>
              <a:rPr sz="6000" b="1" spc="-150" dirty="0">
                <a:solidFill>
                  <a:schemeClr val="bg1"/>
                </a:solidFill>
                <a:latin typeface="+mn-lt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377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Franklin Gothic Medium</vt:lpstr>
      <vt:lpstr>Tahoma</vt:lpstr>
      <vt:lpstr>Office Theme</vt:lpstr>
      <vt:lpstr>PowerPoint Presentation</vt:lpstr>
      <vt:lpstr>Project Abstract</vt:lpstr>
      <vt:lpstr>Problem Statement </vt:lpstr>
      <vt:lpstr>Dataset Information</vt:lpstr>
      <vt:lpstr>PowerPoint Presentation</vt:lpstr>
      <vt:lpstr>Dashboard</vt:lpstr>
      <vt:lpstr>Basic Commodity Report</vt:lpstr>
      <vt:lpstr>Entertainment &amp; Services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</dc:creator>
  <cp:lastModifiedBy>nehaprasad3991@gmail.com</cp:lastModifiedBy>
  <cp:revision>1</cp:revision>
  <dcterms:created xsi:type="dcterms:W3CDTF">2024-05-30T08:28:33Z</dcterms:created>
  <dcterms:modified xsi:type="dcterms:W3CDTF">2024-05-30T15:08:20Z</dcterms:modified>
</cp:coreProperties>
</file>