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95853" y="2197825"/>
            <a:ext cx="5734050" cy="2219691"/>
          </a:xfrm>
        </p:spPr>
        <p:txBody>
          <a:bodyPr anchor="ctr"/>
          <a:lstStyle/>
          <a:p>
            <a:pPr algn="ctr"/>
            <a:r>
              <a:rPr lang="en-US" dirty="0"/>
              <a:t>Optimization of live multiple </a:t>
            </a:r>
            <a:r>
              <a:rPr lang="en-US" dirty="0" err="1"/>
              <a:t>vm</a:t>
            </a:r>
            <a:r>
              <a:rPr lang="en-US" dirty="0"/>
              <a:t> migration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5756" y="4492931"/>
            <a:ext cx="6219727" cy="955565"/>
          </a:xfrm>
        </p:spPr>
        <p:txBody>
          <a:bodyPr/>
          <a:lstStyle/>
          <a:p>
            <a:pPr algn="ctr"/>
            <a:r>
              <a:rPr lang="en-US" dirty="0"/>
              <a:t>Prasad P. </a:t>
            </a:r>
            <a:r>
              <a:rPr lang="en-US" dirty="0" err="1"/>
              <a:t>Netalkar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ECE 509: Convex Optimization: Final Project Presentation</a:t>
            </a:r>
          </a:p>
        </p:txBody>
      </p:sp>
      <p:pic>
        <p:nvPicPr>
          <p:cNvPr id="1026" name="Picture 2" descr="Image result for cloud computing">
            <a:extLst>
              <a:ext uri="{FF2B5EF4-FFF2-40B4-BE49-F238E27FC236}">
                <a16:creationId xmlns:a16="http://schemas.microsoft.com/office/drawing/2014/main" id="{20146F01-6B48-4940-8442-6C002D5DDCC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51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9C6E-6608-4F4B-9D7B-8B3C3000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Conclusion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F55F-07EE-47EC-A400-9DF40E7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overview of </a:t>
            </a:r>
            <a:r>
              <a:rPr lang="en-IN" dirty="0" err="1"/>
              <a:t>precopy</a:t>
            </a:r>
            <a:r>
              <a:rPr lang="en-IN" dirty="0"/>
              <a:t> algorithm and problem pertaining to VM migration was provided.</a:t>
            </a:r>
          </a:p>
          <a:p>
            <a:pPr algn="just"/>
            <a:r>
              <a:rPr lang="en-IN" dirty="0"/>
              <a:t>GP convex solver is used to get the optimum number of rounds and bit rate between VMs such that total time for migration is minimised.</a:t>
            </a:r>
          </a:p>
          <a:p>
            <a:pPr algn="just"/>
            <a:r>
              <a:rPr lang="en-IN" dirty="0"/>
              <a:t>Some observation:</a:t>
            </a:r>
          </a:p>
          <a:p>
            <a:pPr lvl="1" algn="just"/>
            <a:r>
              <a:rPr lang="en-IN" dirty="0"/>
              <a:t>Fewer number of rounds are enough as the total time saturates after some time.</a:t>
            </a:r>
          </a:p>
          <a:p>
            <a:pPr lvl="1" algn="just"/>
            <a:r>
              <a:rPr lang="en-IN" dirty="0"/>
              <a:t>If the BW is too low, its always better to migrate as early as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9C6E-6608-4F4B-9D7B-8B3C3000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References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F55F-07EE-47EC-A400-9DF40E7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</a:t>
            </a:r>
            <a:r>
              <a:rPr lang="en-IN" dirty="0" err="1"/>
              <a:t>Cerroni</a:t>
            </a:r>
            <a:r>
              <a:rPr lang="en-IN" dirty="0"/>
              <a:t>, Walter, and Flavio Esposito. "Optimizing live migration of multiple virtual machines." IEEE Transactions on Cloud Computing (2016).* </a:t>
            </a:r>
          </a:p>
          <a:p>
            <a:r>
              <a:rPr lang="en-IN" dirty="0"/>
              <a:t>2) Liu, </a:t>
            </a:r>
            <a:r>
              <a:rPr lang="en-IN" dirty="0" err="1"/>
              <a:t>Haikun</a:t>
            </a:r>
            <a:r>
              <a:rPr lang="en-IN" dirty="0"/>
              <a:t>, et al. "Performance and energy </a:t>
            </a:r>
            <a:r>
              <a:rPr lang="en-IN" dirty="0" err="1"/>
              <a:t>modeling</a:t>
            </a:r>
            <a:r>
              <a:rPr lang="en-IN" dirty="0"/>
              <a:t> for live migration of virtual machines." Proceedings of the 20th international symposium on High performance distributed computing. ACM, 2011 </a:t>
            </a:r>
          </a:p>
          <a:p>
            <a:r>
              <a:rPr lang="en-IN" dirty="0"/>
              <a:t>3) Boyd, Stephen, et al. "A tutorial on geometric programming." Optimization and engineering 8.1 (2007): 67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lang="en-IN" dirty="0"/>
              <a:t>*(main)</a:t>
            </a:r>
          </a:p>
        </p:txBody>
      </p:sp>
    </p:spTree>
    <p:extLst>
      <p:ext uri="{BB962C8B-B14F-4D97-AF65-F5344CB8AC3E}">
        <p14:creationId xmlns:p14="http://schemas.microsoft.com/office/powerpoint/2010/main" val="25039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Overview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Cloud/Data center and Virtual Machine (VM) basics</a:t>
            </a:r>
          </a:p>
          <a:p>
            <a:r>
              <a:rPr lang="en-US" dirty="0"/>
              <a:t>VM Migration Algorithm: Pre Copy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Mathematical Model Formulation</a:t>
            </a:r>
          </a:p>
          <a:p>
            <a:r>
              <a:rPr lang="en-US" dirty="0"/>
              <a:t>Geometric Programming Approach for Optimization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Center and VM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9DD6-3E6F-46CB-AB10-1266AE19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58" y="1583703"/>
            <a:ext cx="7160835" cy="457907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Cloud</a:t>
            </a:r>
            <a:r>
              <a:rPr lang="en-IN" dirty="0"/>
              <a:t> is nothing but a datacentre which provides basic services like-</a:t>
            </a:r>
          </a:p>
          <a:p>
            <a:pPr lvl="1" algn="just"/>
            <a:r>
              <a:rPr lang="en-IN" dirty="0"/>
              <a:t>Computing</a:t>
            </a:r>
          </a:p>
          <a:p>
            <a:pPr lvl="1" algn="just"/>
            <a:r>
              <a:rPr lang="en-IN" dirty="0"/>
              <a:t>Storage</a:t>
            </a:r>
          </a:p>
          <a:p>
            <a:pPr algn="just"/>
            <a:r>
              <a:rPr lang="en-IN" dirty="0"/>
              <a:t>Data centre is a collection of these storage and compute resources distributed throughout the world by cloud provides like AWS and Microsoft.</a:t>
            </a:r>
          </a:p>
          <a:p>
            <a:pPr algn="just"/>
            <a:r>
              <a:rPr lang="en-IN" dirty="0"/>
              <a:t>These resources can be accessed from anywhere through Internet.</a:t>
            </a:r>
          </a:p>
          <a:p>
            <a:pPr algn="just"/>
            <a:r>
              <a:rPr lang="en-IN" b="1" dirty="0"/>
              <a:t>VM </a:t>
            </a:r>
            <a:r>
              <a:rPr lang="en-IN" dirty="0"/>
              <a:t>is a shared instance of physical resources providing the same set of services and are allocated on-demand to users.</a:t>
            </a:r>
          </a:p>
          <a:p>
            <a:pPr lvl="1" algn="just"/>
            <a:r>
              <a:rPr lang="en-IN" dirty="0"/>
              <a:t>Efficient resource sharing</a:t>
            </a:r>
          </a:p>
          <a:p>
            <a:pPr lvl="1" algn="just"/>
            <a:r>
              <a:rPr lang="en-IN" dirty="0"/>
              <a:t>Full control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C7ED-7D27-42A7-A8E6-D654E8CF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09" y="2145136"/>
            <a:ext cx="2917794" cy="359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4B44D-3174-4B11-A90D-09BD3C573BB1}"/>
              </a:ext>
            </a:extLst>
          </p:cNvPr>
          <p:cNvSpPr txBox="1"/>
          <p:nvPr/>
        </p:nvSpPr>
        <p:spPr>
          <a:xfrm>
            <a:off x="8908328" y="2564091"/>
            <a:ext cx="561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VM1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65E0C-9D46-4080-A33B-B4F399031377}"/>
              </a:ext>
            </a:extLst>
          </p:cNvPr>
          <p:cNvSpPr txBox="1"/>
          <p:nvPr/>
        </p:nvSpPr>
        <p:spPr>
          <a:xfrm>
            <a:off x="9860435" y="2564091"/>
            <a:ext cx="561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VM2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656BA-F3C0-40F7-AF6B-EC1B12DCC249}"/>
              </a:ext>
            </a:extLst>
          </p:cNvPr>
          <p:cNvSpPr txBox="1"/>
          <p:nvPr/>
        </p:nvSpPr>
        <p:spPr>
          <a:xfrm>
            <a:off x="10880101" y="2564091"/>
            <a:ext cx="561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VM3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Virtual Machine (VM) Migration- </a:t>
            </a:r>
            <a:r>
              <a:rPr lang="en-US" sz="2400" dirty="0"/>
              <a:t>A Very 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388" y="1600200"/>
            <a:ext cx="5552387" cy="4571999"/>
          </a:xfrm>
        </p:spPr>
        <p:txBody>
          <a:bodyPr/>
          <a:lstStyle/>
          <a:p>
            <a:pPr algn="just"/>
            <a:r>
              <a:rPr lang="en-US" dirty="0"/>
              <a:t>VM Migration occur due to :</a:t>
            </a:r>
          </a:p>
          <a:p>
            <a:pPr lvl="1" algn="just"/>
            <a:r>
              <a:rPr lang="en-US" dirty="0"/>
              <a:t>Change in resource demands</a:t>
            </a:r>
          </a:p>
          <a:p>
            <a:pPr lvl="1" algn="just"/>
            <a:r>
              <a:rPr lang="en-US" dirty="0"/>
              <a:t>Change in user location</a:t>
            </a:r>
          </a:p>
          <a:p>
            <a:pPr algn="just"/>
            <a:r>
              <a:rPr lang="en-US" dirty="0"/>
              <a:t>Providing seamless migration with low downtime is very challenging </a:t>
            </a:r>
          </a:p>
          <a:p>
            <a:pPr algn="just"/>
            <a:r>
              <a:rPr lang="en-US" b="1" dirty="0"/>
              <a:t>Pre-copy:</a:t>
            </a:r>
            <a:r>
              <a:rPr lang="en-US" dirty="0"/>
              <a:t> widely used algorithm for VM migration </a:t>
            </a:r>
          </a:p>
          <a:p>
            <a:pPr algn="just"/>
            <a:r>
              <a:rPr lang="en-US" dirty="0"/>
              <a:t>Iterative algorithm with 3 steps:</a:t>
            </a:r>
          </a:p>
          <a:p>
            <a:pPr lvl="1" algn="just"/>
            <a:r>
              <a:rPr lang="en-US" dirty="0"/>
              <a:t>Static memory copy phase</a:t>
            </a:r>
          </a:p>
          <a:p>
            <a:pPr lvl="1" algn="just"/>
            <a:r>
              <a:rPr lang="en-US" dirty="0"/>
              <a:t>Dirty memory copy phase </a:t>
            </a:r>
            <a:r>
              <a:rPr lang="en-US" sz="1400" dirty="0"/>
              <a:t>(new changes to memory)</a:t>
            </a:r>
          </a:p>
          <a:p>
            <a:pPr lvl="1" algn="just"/>
            <a:r>
              <a:rPr lang="en-US" dirty="0"/>
              <a:t>Stop and copy phase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9C351-25D6-4588-AA44-F9362DC40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8701" y="2475897"/>
            <a:ext cx="4592032" cy="2820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5ED36-1B13-44CC-85A3-F3DD03F8F4BD}"/>
              </a:ext>
            </a:extLst>
          </p:cNvPr>
          <p:cNvSpPr txBox="1"/>
          <p:nvPr/>
        </p:nvSpPr>
        <p:spPr>
          <a:xfrm>
            <a:off x="8644968" y="243666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D5250-83C3-4A85-AEDB-1438522A26C2}"/>
              </a:ext>
            </a:extLst>
          </p:cNvPr>
          <p:cNvSpPr txBox="1"/>
          <p:nvPr/>
        </p:nvSpPr>
        <p:spPr>
          <a:xfrm>
            <a:off x="7824247" y="4966401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647A0-E729-4BA6-9DA2-887CC60B99D1}"/>
              </a:ext>
            </a:extLst>
          </p:cNvPr>
          <p:cNvSpPr txBox="1"/>
          <p:nvPr/>
        </p:nvSpPr>
        <p:spPr>
          <a:xfrm>
            <a:off x="10171181" y="4966401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3D17-53FD-43D1-8C78-46F5360E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342275" cy="45720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Pre copy algorithm takes care of migration (3 steps):</a:t>
            </a:r>
          </a:p>
          <a:p>
            <a:pPr algn="just"/>
            <a:r>
              <a:rPr lang="en-IN" dirty="0"/>
              <a:t>If </a:t>
            </a:r>
            <a:r>
              <a:rPr lang="en-IN" b="1" dirty="0" err="1"/>
              <a:t>nj</a:t>
            </a:r>
            <a:r>
              <a:rPr lang="en-IN" b="1" dirty="0"/>
              <a:t> </a:t>
            </a:r>
            <a:r>
              <a:rPr lang="en-IN" dirty="0"/>
              <a:t>is considered as total number of rounds-</a:t>
            </a:r>
          </a:p>
          <a:p>
            <a:pPr lvl="1" algn="just"/>
            <a:r>
              <a:rPr lang="en-US" dirty="0"/>
              <a:t>Static memory copy phase (round 0)</a:t>
            </a:r>
          </a:p>
          <a:p>
            <a:pPr lvl="1" algn="just"/>
            <a:r>
              <a:rPr lang="en-US" dirty="0"/>
              <a:t>Dirty memory copy phase (round 1 to nj-1): Iterative</a:t>
            </a:r>
          </a:p>
          <a:p>
            <a:pPr lvl="1" algn="just"/>
            <a:r>
              <a:rPr lang="en-US" dirty="0"/>
              <a:t>Stop and copy phase (round </a:t>
            </a:r>
            <a:r>
              <a:rPr lang="en-US" dirty="0" err="1"/>
              <a:t>nj</a:t>
            </a:r>
            <a:r>
              <a:rPr lang="en-US" dirty="0"/>
              <a:t>)</a:t>
            </a:r>
          </a:p>
          <a:p>
            <a:pPr algn="just"/>
            <a:r>
              <a:rPr lang="en-IN" dirty="0"/>
              <a:t>Migrating multiple VMs simultaneously is very challenging and it depends on :</a:t>
            </a:r>
          </a:p>
          <a:p>
            <a:pPr lvl="1" algn="just"/>
            <a:r>
              <a:rPr lang="en-IN" dirty="0"/>
              <a:t>Bandwidth availability</a:t>
            </a:r>
          </a:p>
          <a:p>
            <a:pPr lvl="1" algn="just"/>
            <a:r>
              <a:rPr lang="en-IN" dirty="0"/>
              <a:t>VM Memory Size &amp; Dirty Rate</a:t>
            </a:r>
          </a:p>
          <a:p>
            <a:pPr algn="just"/>
            <a:r>
              <a:rPr lang="en-IN" b="1" dirty="0"/>
              <a:t>Problem: </a:t>
            </a:r>
            <a:r>
              <a:rPr lang="en-IN" i="1" dirty="0"/>
              <a:t>Allocating optimal BW/Rate between various VM’s and also on deciding the optimal number of rounds required such that total time for migration is minimised.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A95908F-1CC0-4BA2-AC36-B10AD7CE47C0}"/>
              </a:ext>
            </a:extLst>
          </p:cNvPr>
          <p:cNvSpPr/>
          <p:nvPr/>
        </p:nvSpPr>
        <p:spPr>
          <a:xfrm>
            <a:off x="8003356" y="3253033"/>
            <a:ext cx="1536569" cy="10086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40C9D1-B547-4767-8764-4888817AD9F7}"/>
              </a:ext>
            </a:extLst>
          </p:cNvPr>
          <p:cNvSpPr/>
          <p:nvPr/>
        </p:nvSpPr>
        <p:spPr>
          <a:xfrm>
            <a:off x="10163665" y="3253033"/>
            <a:ext cx="1536569" cy="10086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61BAACF-BD38-41D5-BF40-59A5165AA930}"/>
              </a:ext>
            </a:extLst>
          </p:cNvPr>
          <p:cNvSpPr/>
          <p:nvPr/>
        </p:nvSpPr>
        <p:spPr>
          <a:xfrm>
            <a:off x="8248453" y="3639532"/>
            <a:ext cx="226243" cy="245097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D1AB9FA-DD15-4219-A13E-D0B14988BAE4}"/>
              </a:ext>
            </a:extLst>
          </p:cNvPr>
          <p:cNvSpPr/>
          <p:nvPr/>
        </p:nvSpPr>
        <p:spPr>
          <a:xfrm>
            <a:off x="8606671" y="3669383"/>
            <a:ext cx="226243" cy="245097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DEECB64-9C7C-4489-8234-07D970B373BD}"/>
              </a:ext>
            </a:extLst>
          </p:cNvPr>
          <p:cNvSpPr/>
          <p:nvPr/>
        </p:nvSpPr>
        <p:spPr>
          <a:xfrm>
            <a:off x="10412480" y="3595160"/>
            <a:ext cx="226243" cy="245097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3919A8-E6D6-486B-8F50-6134B739371F}"/>
              </a:ext>
            </a:extLst>
          </p:cNvPr>
          <p:cNvCxnSpPr>
            <a:stCxn id="5" idx="0"/>
            <a:endCxn id="6" idx="2"/>
          </p:cNvCxnSpPr>
          <p:nvPr/>
        </p:nvCxnSpPr>
        <p:spPr>
          <a:xfrm>
            <a:off x="9538645" y="3757367"/>
            <a:ext cx="6297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4022B7-C5F9-4231-823A-56D04709DD5F}"/>
              </a:ext>
            </a:extLst>
          </p:cNvPr>
          <p:cNvSpPr txBox="1"/>
          <p:nvPr/>
        </p:nvSpPr>
        <p:spPr>
          <a:xfrm>
            <a:off x="9656480" y="3432953"/>
            <a:ext cx="52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BW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FD5F81-BA2E-4A4F-BF33-A4DA85EA27A4}"/>
              </a:ext>
            </a:extLst>
          </p:cNvPr>
          <p:cNvCxnSpPr/>
          <p:nvPr/>
        </p:nvCxnSpPr>
        <p:spPr>
          <a:xfrm>
            <a:off x="9105008" y="3071541"/>
            <a:ext cx="1535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DF5B3-EAC1-4117-8461-474C52B1CFB0}"/>
              </a:ext>
            </a:extLst>
          </p:cNvPr>
          <p:cNvSpPr txBox="1"/>
          <p:nvPr/>
        </p:nvSpPr>
        <p:spPr>
          <a:xfrm>
            <a:off x="9244697" y="2747914"/>
            <a:ext cx="153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VM migration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BB7-F7A6-46EB-A501-B89492A080A3}"/>
              </a:ext>
            </a:extLst>
          </p:cNvPr>
          <p:cNvSpPr txBox="1"/>
          <p:nvPr/>
        </p:nvSpPr>
        <p:spPr>
          <a:xfrm>
            <a:off x="8487192" y="4273915"/>
            <a:ext cx="9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SRC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6D6F1-6E7E-4FE7-A5A0-59A0A275EB54}"/>
              </a:ext>
            </a:extLst>
          </p:cNvPr>
          <p:cNvSpPr txBox="1"/>
          <p:nvPr/>
        </p:nvSpPr>
        <p:spPr>
          <a:xfrm>
            <a:off x="10644431" y="4277083"/>
            <a:ext cx="9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DST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77E71-C1E4-48ED-BA21-E42AB60C5FA9}"/>
              </a:ext>
            </a:extLst>
          </p:cNvPr>
          <p:cNvSpPr txBox="1"/>
          <p:nvPr/>
        </p:nvSpPr>
        <p:spPr>
          <a:xfrm>
            <a:off x="10328434" y="3868613"/>
            <a:ext cx="620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A0EE0-82F5-4B74-884C-4A465C5BC779}"/>
              </a:ext>
            </a:extLst>
          </p:cNvPr>
          <p:cNvSpPr txBox="1"/>
          <p:nvPr/>
        </p:nvSpPr>
        <p:spPr>
          <a:xfrm>
            <a:off x="8461351" y="3362533"/>
            <a:ext cx="620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0FF4C-214E-48CF-9968-922A8BEE3CC7}"/>
              </a:ext>
            </a:extLst>
          </p:cNvPr>
          <p:cNvSpPr txBox="1"/>
          <p:nvPr/>
        </p:nvSpPr>
        <p:spPr>
          <a:xfrm>
            <a:off x="8349962" y="4750513"/>
            <a:ext cx="300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High Level Concept Diagram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Formulation: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A1EA4AE0-60A1-4BFB-804D-B92953936CD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04899" y="1442301"/>
                <a:ext cx="9830193" cy="509047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M number of VMs to be migrated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𝑚𝑒𝑚𝑗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1800" dirty="0"/>
                  <a:t> memory size of </a:t>
                </a:r>
                <a:r>
                  <a:rPr lang="en-IN" sz="1800" dirty="0" err="1"/>
                  <a:t>jth</a:t>
                </a:r>
                <a:r>
                  <a:rPr lang="en-IN" sz="1800" dirty="0"/>
                  <a:t> VM to be migrated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IN" sz="1800" dirty="0"/>
                  <a:t>memory dirtying rate during round </a:t>
                </a:r>
                <a:r>
                  <a:rPr lang="en-IN" sz="1800" dirty="0" err="1"/>
                  <a:t>i</a:t>
                </a:r>
                <a:r>
                  <a:rPr lang="en-IN" sz="1800" dirty="0"/>
                  <a:t> for VM j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1800" dirty="0"/>
                  <a:t> amount of dirty memory copied during round </a:t>
                </a:r>
                <a:r>
                  <a:rPr lang="en-IN" sz="1800" dirty="0" err="1"/>
                  <a:t>i</a:t>
                </a:r>
                <a:r>
                  <a:rPr lang="en-IN" sz="1800" dirty="0"/>
                  <a:t> for VM j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1800" dirty="0"/>
                  <a:t> time to transfer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1800" dirty="0"/>
                  <a:t> number of rounds for VM j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80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IN" sz="1800" dirty="0"/>
                  <a:t> channel bit rate reserved in round </a:t>
                </a:r>
                <a:r>
                  <a:rPr lang="en-IN" sz="1800" dirty="0" err="1"/>
                  <a:t>i</a:t>
                </a:r>
                <a:r>
                  <a:rPr lang="en-IN" sz="1800" dirty="0"/>
                  <a:t> to migrate VM j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R :  Total bit rate of migration channel (BW)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Equations: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memj</m:t>
                        </m:r>
                      </m:sub>
                    </m:sSub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IN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/>
                  <a:t> (Memory copy phase)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1600" dirty="0"/>
                  <a:t> (Dirty memory copy phase)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/>
                  <a:t> (Stop and copy phase)</a:t>
                </a:r>
              </a:p>
              <a:p>
                <a:pPr lvl="2"/>
                <a:r>
                  <a:rPr lang="en-IN" sz="1400" dirty="0" err="1"/>
                  <a:t>i</a:t>
                </a:r>
                <a:r>
                  <a:rPr lang="en-IN" sz="1400" dirty="0"/>
                  <a:t> = 1..nj and j= 1..M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A1EA4AE0-60A1-4BFB-804D-B92953936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04899" y="1442301"/>
                <a:ext cx="9830193" cy="5090474"/>
              </a:xfrm>
              <a:blipFill>
                <a:blip r:embed="rId2"/>
                <a:stretch>
                  <a:fillRect l="-1488" t="-1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6489-BD13-40DE-9784-2D0CC9FB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Formulation: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935E2-6E5C-46C7-B681-70FEB94C9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329179"/>
                <a:ext cx="9982200" cy="5147035"/>
              </a:xfrm>
            </p:spPr>
            <p:txBody>
              <a:bodyPr/>
              <a:lstStyle/>
              <a:p>
                <a:r>
                  <a:rPr lang="en-IN" dirty="0"/>
                  <a:t>Writing 1) and 2) recursively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𝑚𝑒𝑚𝑗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IN" sz="2400" b="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𝑚𝑒𝑚𝑗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∏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IN" sz="2400" dirty="0"/>
              </a:p>
              <a:p>
                <a:pPr marL="457200" lvl="1" indent="0">
                  <a:buNone/>
                </a:pPr>
                <a:r>
                  <a:rPr lang="en-IN" sz="2000" dirty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 as a control parameter</a:t>
                </a:r>
              </a:p>
              <a:p>
                <a:pPr marL="457200" lvl="1" indent="0">
                  <a:buNone/>
                </a:pPr>
                <a:endParaRPr lang="en-IN" sz="2000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IN" sz="2000" b="1" dirty="0"/>
                  <a:t>Total Pre-copy time:</a:t>
                </a:r>
              </a:p>
              <a:p>
                <a:pPr marL="457200" lvl="1" indent="0">
                  <a:buNone/>
                </a:pPr>
                <a:r>
                  <a:rPr lang="en-IN" sz="2000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𝑚𝑒𝑚𝑗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𝑚𝑒𝑚𝑗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h𝑗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IN" sz="2000" dirty="0"/>
              </a:p>
              <a:p>
                <a:pPr marL="457200" lvl="1" indent="0">
                  <a:buNone/>
                </a:pPr>
                <a:endParaRPr lang="en-IN" sz="2000" dirty="0"/>
              </a:p>
              <a:p>
                <a:pPr marL="457200" lvl="1" indent="0">
                  <a:buNone/>
                </a:pPr>
                <a:endParaRPr lang="en-IN" sz="2000" dirty="0"/>
              </a:p>
              <a:p>
                <a:pPr marL="457200" lvl="1" indent="0">
                  <a:buNone/>
                </a:pPr>
                <a:r>
                  <a:rPr lang="en-IN" sz="2000" b="1" dirty="0"/>
                  <a:t>B. Total Downtime:</a:t>
                </a:r>
              </a:p>
              <a:p>
                <a:pPr marL="457200" lvl="1" indent="0">
                  <a:buNone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𝑚𝑒𝑚𝑗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∏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p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935E2-6E5C-46C7-B681-70FEB94C9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329179"/>
                <a:ext cx="9982200" cy="5147035"/>
              </a:xfrm>
              <a:blipFill>
                <a:blip r:embed="rId2"/>
                <a:stretch>
                  <a:fillRect l="-1465" t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71172B63-119C-41FE-AE7C-4CA6B6DE706B}"/>
              </a:ext>
            </a:extLst>
          </p:cNvPr>
          <p:cNvSpPr/>
          <p:nvPr/>
        </p:nvSpPr>
        <p:spPr>
          <a:xfrm rot="16200000">
            <a:off x="2413265" y="4411743"/>
            <a:ext cx="235670" cy="744717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9BCBC2D-A964-4A13-86FD-B8722E054940}"/>
              </a:ext>
            </a:extLst>
          </p:cNvPr>
          <p:cNvSpPr/>
          <p:nvPr/>
        </p:nvSpPr>
        <p:spPr>
          <a:xfrm rot="16200000">
            <a:off x="4902729" y="3573544"/>
            <a:ext cx="235672" cy="2421119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04451-1615-4FF5-AE02-75CD33942EC4}"/>
              </a:ext>
            </a:extLst>
          </p:cNvPr>
          <p:cNvSpPr txBox="1"/>
          <p:nvPr/>
        </p:nvSpPr>
        <p:spPr>
          <a:xfrm>
            <a:off x="2158741" y="4901937"/>
            <a:ext cx="117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Round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29AE3-5ED5-4C70-B9C8-810007AAD69C}"/>
                  </a:ext>
                </a:extLst>
              </p:cNvPr>
              <p:cNvSpPr txBox="1"/>
              <p:nvPr/>
            </p:nvSpPr>
            <p:spPr>
              <a:xfrm>
                <a:off x="4427260" y="4901937"/>
                <a:ext cx="18649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/>
                  <a:t>Round 1 ..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00" dirty="0"/>
                  <a:t>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29AE3-5ED5-4C70-B9C8-810007AA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60" y="4901937"/>
                <a:ext cx="1864935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F0FB5C-3742-47C5-A105-D3BDD886DCC0}"/>
                  </a:ext>
                </a:extLst>
              </p:cNvPr>
              <p:cNvSpPr txBox="1"/>
              <p:nvPr/>
            </p:nvSpPr>
            <p:spPr>
              <a:xfrm>
                <a:off x="5020565" y="5703214"/>
                <a:ext cx="117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  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F0FB5C-3742-47C5-A105-D3BDD886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65" y="5703214"/>
                <a:ext cx="1178351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1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CA6-FA95-4765-BED3-7BC940EA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Geometric Programming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6BC3-5EE9-414C-A9EE-FF083FB5F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Pre-copy and Down-Time equations are nothing but posynomial</a:t>
                </a:r>
              </a:p>
              <a:p>
                <a:r>
                  <a:rPr lang="en-IN" dirty="0"/>
                  <a:t>Minimize   (</a:t>
                </a:r>
                <a:r>
                  <a:rPr lang="en-IN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Total Pre-copy Time </a:t>
                </a:r>
                <a:r>
                  <a:rPr lang="en-IN" dirty="0"/>
                  <a:t>+ </a:t>
                </a:r>
                <a:r>
                  <a:rPr lang="en-IN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Total Down Time</a:t>
                </a:r>
                <a:r>
                  <a:rPr lang="en-IN" dirty="0"/>
                  <a:t>)  </a:t>
                </a:r>
              </a:p>
              <a:p>
                <a:r>
                  <a:rPr lang="en-IN" dirty="0"/>
                  <a:t>Subject to: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(Migration is sustainable)</a:t>
                </a:r>
              </a:p>
              <a:p>
                <a:pPr marL="0" indent="0">
                  <a:buNone/>
                </a:pPr>
                <a:r>
                  <a:rPr lang="en-IN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(BW Constraint)</a:t>
                </a:r>
              </a:p>
              <a:p>
                <a:pPr marL="0" indent="0">
                  <a:buNone/>
                </a:pPr>
                <a:r>
                  <a:rPr lang="en-IN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(Rate Constraint)</a:t>
                </a:r>
              </a:p>
              <a:p>
                <a:r>
                  <a:rPr lang="en-IN" dirty="0"/>
                  <a:t>Optimization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Control parameter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6BC3-5EE9-414C-A9EE-FF083FB5F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9C6E-6608-4F4B-9D7B-8B3C3000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Results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F55F-07EE-47EC-A400-9DF40E74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02" y="1534212"/>
            <a:ext cx="10603191" cy="4572000"/>
          </a:xfrm>
        </p:spPr>
        <p:txBody>
          <a:bodyPr/>
          <a:lstStyle/>
          <a:p>
            <a:r>
              <a:rPr lang="en-IN" dirty="0"/>
              <a:t>MATLAB GPSOLVER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43AD-B9FA-410A-A6FB-C49C0136638C}"/>
              </a:ext>
            </a:extLst>
          </p:cNvPr>
          <p:cNvSpPr txBox="1"/>
          <p:nvPr/>
        </p:nvSpPr>
        <p:spPr>
          <a:xfrm>
            <a:off x="938360" y="5820931"/>
            <a:ext cx="439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VM Size (MB): 177.10 ; 662.80 ; 330.8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Rate (MB/s): 31.78 ; 53.04 ; 40.16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A4CA6-B9A7-4D11-809C-64A7BD1DB197}"/>
              </a:ext>
            </a:extLst>
          </p:cNvPr>
          <p:cNvSpPr txBox="1"/>
          <p:nvPr/>
        </p:nvSpPr>
        <p:spPr>
          <a:xfrm>
            <a:off x="7005740" y="5806911"/>
            <a:ext cx="439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VM Size (MB): 177.10 ; 662.80 ; 330.8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Rate (MB/s): 16.72 ; 25.46 ; 20.30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8C81E-9F32-43B3-9A9D-22FFBA457DF9}"/>
              </a:ext>
            </a:extLst>
          </p:cNvPr>
          <p:cNvSpPr txBox="1"/>
          <p:nvPr/>
        </p:nvSpPr>
        <p:spPr>
          <a:xfrm>
            <a:off x="5433155" y="2939281"/>
            <a:ext cx="104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 trails &amp; </a:t>
            </a:r>
          </a:p>
          <a:p>
            <a:pPr algn="ctr"/>
            <a:r>
              <a:rPr lang="en-IN" dirty="0" err="1"/>
              <a:t>Avg</a:t>
            </a:r>
            <a:r>
              <a:rPr lang="en-IN" dirty="0"/>
              <a:t> VM size 1000 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FA03B-86B9-4086-AC68-AAE304E96323}"/>
              </a:ext>
            </a:extLst>
          </p:cNvPr>
          <p:cNvSpPr txBox="1"/>
          <p:nvPr/>
        </p:nvSpPr>
        <p:spPr>
          <a:xfrm>
            <a:off x="8179191" y="1534212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Perturbed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DEFF4-5A4F-47F9-95BA-807F4430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0" y="1892264"/>
            <a:ext cx="5250129" cy="392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533BC-E2A5-43F4-94A2-AFFC3209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11" y="1979629"/>
            <a:ext cx="4980881" cy="37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881</TotalTime>
  <Words>801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Euphemia</vt:lpstr>
      <vt:lpstr>Plantagenet Cherokee</vt:lpstr>
      <vt:lpstr>Wingdings</vt:lpstr>
      <vt:lpstr>Academic Literature 16x9</vt:lpstr>
      <vt:lpstr>Optimization of live multiple vm migration</vt:lpstr>
      <vt:lpstr>Overview</vt:lpstr>
      <vt:lpstr>Data Center and VM Basics</vt:lpstr>
      <vt:lpstr>Virtual Machine (VM) Migration- A Very Known Problem</vt:lpstr>
      <vt:lpstr>Problem Statement</vt:lpstr>
      <vt:lpstr>Problem Formulation:</vt:lpstr>
      <vt:lpstr>Problem Formulation:</vt:lpstr>
      <vt:lpstr>Geometric Programming Approach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live multiple vm migration</dc:title>
  <dc:creator>Lenovo</dc:creator>
  <cp:lastModifiedBy>Lenovo</cp:lastModifiedBy>
  <cp:revision>50</cp:revision>
  <dcterms:created xsi:type="dcterms:W3CDTF">2019-04-28T17:57:22Z</dcterms:created>
  <dcterms:modified xsi:type="dcterms:W3CDTF">2019-05-07T16:52:27Z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