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12/23/2016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207389"/>
            <a:ext cx="7745692" cy="1378581"/>
          </a:xfrm>
        </p:spPr>
        <p:txBody>
          <a:bodyPr>
            <a:normAutofit/>
          </a:bodyPr>
          <a:lstStyle/>
          <a:p>
            <a:r>
              <a:rPr lang="en-IN" sz="3800" b="1" dirty="0"/>
              <a:t>NETWORK DESIGN AND ALGORITHMS</a:t>
            </a:r>
            <a:br>
              <a:rPr lang="en-US" sz="3800" b="1" dirty="0"/>
            </a:br>
            <a:r>
              <a:rPr lang="en-IN" sz="3800" b="1" dirty="0"/>
              <a:t>PROJECT</a:t>
            </a:r>
            <a:endParaRPr lang="en-US" sz="3800" b="1" dirty="0"/>
          </a:p>
        </p:txBody>
      </p:sp>
      <p:sp>
        <p:nvSpPr>
          <p:cNvPr id="3" name="Subtitle 2"/>
          <p:cNvSpPr>
            <a:spLocks noGrp="1"/>
          </p:cNvSpPr>
          <p:nvPr>
            <p:ph type="subTitle" idx="1"/>
          </p:nvPr>
        </p:nvSpPr>
        <p:spPr>
          <a:xfrm>
            <a:off x="4168218" y="2696068"/>
            <a:ext cx="7334054" cy="1423448"/>
          </a:xfrm>
        </p:spPr>
        <p:txBody>
          <a:bodyPr>
            <a:normAutofit/>
          </a:bodyPr>
          <a:lstStyle/>
          <a:p>
            <a:r>
              <a:rPr lang="en-IN" sz="2600" b="1" i="1" dirty="0"/>
              <a:t>Comparison of delay variation for different network resiliency models</a:t>
            </a:r>
            <a:endParaRPr lang="en-US" sz="2600" b="1" dirty="0"/>
          </a:p>
        </p:txBody>
      </p:sp>
      <p:sp>
        <p:nvSpPr>
          <p:cNvPr id="4" name="Rectangle 3"/>
          <p:cNvSpPr/>
          <p:nvPr/>
        </p:nvSpPr>
        <p:spPr>
          <a:xfrm>
            <a:off x="5742855" y="4737171"/>
            <a:ext cx="6096000" cy="984885"/>
          </a:xfrm>
          <a:prstGeom prst="rect">
            <a:avLst/>
          </a:prstGeom>
        </p:spPr>
        <p:txBody>
          <a:bodyPr>
            <a:spAutoFit/>
          </a:bodyPr>
          <a:lstStyle/>
          <a:p>
            <a:r>
              <a:rPr lang="en-IN" sz="2000" i="1" dirty="0">
                <a:ea typeface="Calibri" panose="020F0502020204030204" pitchFamily="34" charset="0"/>
              </a:rPr>
              <a:t>Submitted By: </a:t>
            </a:r>
            <a:r>
              <a:rPr lang="en-IN" sz="2000" dirty="0"/>
              <a:t>Prasad P. Netalkar : N15310512</a:t>
            </a:r>
            <a:endParaRPr lang="en-US" sz="2000" dirty="0"/>
          </a:p>
          <a:p>
            <a:r>
              <a:rPr lang="en-IN" sz="2000" dirty="0"/>
              <a:t>                          </a:t>
            </a:r>
            <a:r>
              <a:rPr lang="en-IN" sz="2000" dirty="0" err="1"/>
              <a:t>Sneheil</a:t>
            </a:r>
            <a:r>
              <a:rPr lang="en-IN" sz="2000" dirty="0"/>
              <a:t> </a:t>
            </a:r>
            <a:r>
              <a:rPr lang="en-IN" sz="2000" dirty="0" err="1"/>
              <a:t>Raz</a:t>
            </a:r>
            <a:r>
              <a:rPr lang="en-IN" sz="2000" dirty="0"/>
              <a:t> : N18411738</a:t>
            </a:r>
            <a:endParaRPr lang="en-US" sz="2000" dirty="0"/>
          </a:p>
          <a:p>
            <a:endParaRPr lang="en-US" dirty="0"/>
          </a:p>
        </p:txBody>
      </p:sp>
      <p:pic>
        <p:nvPicPr>
          <p:cNvPr id="4098" name="Picture 2" descr="https://pbs.twimg.com/profile_images/738782829757206528/LZTHRLj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32" y="487806"/>
            <a:ext cx="3167464" cy="2780631"/>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6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4268"/>
            <a:ext cx="10748912" cy="6297105"/>
          </a:xfrm>
        </p:spPr>
        <p:txBody>
          <a:bodyPr anchor="t">
            <a:normAutofit/>
          </a:bodyPr>
          <a:lstStyle/>
          <a:p>
            <a:pPr marL="0" indent="0">
              <a:buNone/>
            </a:pPr>
            <a:r>
              <a:rPr lang="en-IN" sz="2000" dirty="0"/>
              <a:t>Topology 2- Complex Real Network Scenario</a:t>
            </a:r>
            <a:endParaRPr lang="en-US" sz="2000" dirty="0"/>
          </a:p>
        </p:txBody>
      </p:sp>
      <p:pic>
        <p:nvPicPr>
          <p:cNvPr id="6" name="Picture 5"/>
          <p:cNvPicPr/>
          <p:nvPr/>
        </p:nvPicPr>
        <p:blipFill>
          <a:blip r:embed="rId2" cstate="print"/>
          <a:srcRect/>
          <a:stretch>
            <a:fillRect/>
          </a:stretch>
        </p:blipFill>
        <p:spPr bwMode="auto">
          <a:xfrm>
            <a:off x="942714" y="693057"/>
            <a:ext cx="5083403" cy="2872600"/>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647323958"/>
              </p:ext>
            </p:extLst>
          </p:nvPr>
        </p:nvGraphicFramePr>
        <p:xfrm>
          <a:off x="1283824" y="3720764"/>
          <a:ext cx="4401185" cy="2934561"/>
        </p:xfrm>
        <a:graphic>
          <a:graphicData uri="http://schemas.openxmlformats.org/drawingml/2006/table">
            <a:tbl>
              <a:tblPr firstRow="1" firstCol="1" bandRow="1">
                <a:tableStyleId>{21E4AEA4-8DFA-4A89-87EB-49C32662AFE0}</a:tableStyleId>
              </a:tblPr>
              <a:tblGrid>
                <a:gridCol w="1466850">
                  <a:extLst>
                    <a:ext uri="{9D8B030D-6E8A-4147-A177-3AD203B41FA5}">
                      <a16:colId xmlns:a16="http://schemas.microsoft.com/office/drawing/2014/main" val="4002522671"/>
                    </a:ext>
                  </a:extLst>
                </a:gridCol>
                <a:gridCol w="1466850">
                  <a:extLst>
                    <a:ext uri="{9D8B030D-6E8A-4147-A177-3AD203B41FA5}">
                      <a16:colId xmlns:a16="http://schemas.microsoft.com/office/drawing/2014/main" val="3781190920"/>
                    </a:ext>
                  </a:extLst>
                </a:gridCol>
                <a:gridCol w="1467485">
                  <a:extLst>
                    <a:ext uri="{9D8B030D-6E8A-4147-A177-3AD203B41FA5}">
                      <a16:colId xmlns:a16="http://schemas.microsoft.com/office/drawing/2014/main" val="4276140329"/>
                    </a:ext>
                  </a:extLst>
                </a:gridCol>
              </a:tblGrid>
              <a:tr h="304949">
                <a:tc>
                  <a:txBody>
                    <a:bodyPr/>
                    <a:lstStyle/>
                    <a:p>
                      <a:pPr marL="0" marR="0">
                        <a:lnSpc>
                          <a:spcPct val="150000"/>
                        </a:lnSpc>
                        <a:spcBef>
                          <a:spcPts val="0"/>
                        </a:spcBef>
                        <a:spcAft>
                          <a:spcPts val="0"/>
                        </a:spcAft>
                      </a:pPr>
                      <a:r>
                        <a:rPr lang="en-IN" sz="1400" u="sng" dirty="0">
                          <a:effectLst/>
                        </a:rPr>
                        <a:t>Demand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u="sng">
                          <a:effectLst/>
                        </a:rPr>
                        <a:t>Volume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u="sng">
                          <a:effectLst/>
                        </a:rPr>
                        <a:t>Path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237064"/>
                  </a:ext>
                </a:extLst>
              </a:tr>
              <a:tr h="657403">
                <a:tc>
                  <a:txBody>
                    <a:bodyPr/>
                    <a:lstStyle/>
                    <a:p>
                      <a:pPr marL="0" marR="0">
                        <a:lnSpc>
                          <a:spcPct val="150000"/>
                        </a:lnSpc>
                        <a:spcBef>
                          <a:spcPts val="0"/>
                        </a:spcBef>
                        <a:spcAft>
                          <a:spcPts val="0"/>
                        </a:spcAft>
                      </a:pPr>
                      <a:r>
                        <a:rPr lang="en-IN" sz="1200">
                          <a:effectLst/>
                        </a:rPr>
                        <a:t>Node 1 – Node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dirty="0">
                          <a:effectLst/>
                        </a:rPr>
                        <a:t>(2 6)</a:t>
                      </a:r>
                      <a:endParaRPr lang="en-US" sz="1100" dirty="0">
                        <a:effectLst/>
                      </a:endParaRPr>
                    </a:p>
                    <a:p>
                      <a:pPr marL="342900" marR="0" lvl="0" indent="-342900">
                        <a:lnSpc>
                          <a:spcPct val="115000"/>
                        </a:lnSpc>
                        <a:spcBef>
                          <a:spcPts val="0"/>
                        </a:spcBef>
                        <a:spcAft>
                          <a:spcPts val="0"/>
                        </a:spcAft>
                        <a:buSzPts val="1200"/>
                        <a:buFont typeface="+mj-lt"/>
                        <a:buAutoNum type="arabicPeriod"/>
                      </a:pPr>
                      <a:r>
                        <a:rPr lang="en-IN" sz="1200" dirty="0">
                          <a:effectLst/>
                        </a:rPr>
                        <a:t>(1 7 8)</a:t>
                      </a:r>
                      <a:endParaRPr lang="en-US" sz="1100" dirty="0">
                        <a:effectLst/>
                      </a:endParaRPr>
                    </a:p>
                    <a:p>
                      <a:pPr marL="342900" marR="0" lvl="0" indent="-342900">
                        <a:lnSpc>
                          <a:spcPct val="115000"/>
                        </a:lnSpc>
                        <a:spcBef>
                          <a:spcPts val="0"/>
                        </a:spcBef>
                        <a:spcAft>
                          <a:spcPts val="0"/>
                        </a:spcAft>
                        <a:buSzPts val="1200"/>
                        <a:buFont typeface="+mj-lt"/>
                        <a:buAutoNum type="arabicPeriod"/>
                      </a:pPr>
                      <a:r>
                        <a:rPr lang="en-IN" sz="1200" dirty="0">
                          <a:effectLst/>
                        </a:rPr>
                        <a:t>(3 14 11)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2388339"/>
                  </a:ext>
                </a:extLst>
              </a:tr>
              <a:tr h="657403">
                <a:tc>
                  <a:txBody>
                    <a:bodyPr/>
                    <a:lstStyle/>
                    <a:p>
                      <a:pPr marL="0" marR="0">
                        <a:lnSpc>
                          <a:spcPct val="150000"/>
                        </a:lnSpc>
                        <a:spcBef>
                          <a:spcPts val="0"/>
                        </a:spcBef>
                        <a:spcAft>
                          <a:spcPts val="0"/>
                        </a:spcAft>
                      </a:pPr>
                      <a:r>
                        <a:rPr lang="en-IN" sz="1200">
                          <a:effectLst/>
                        </a:rPr>
                        <a:t>Node 1 – Node 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IN" sz="1200">
                          <a:effectLst/>
                        </a:rPr>
                        <a:t>(1 7 10)</a:t>
                      </a:r>
                      <a:endParaRPr lang="en-US" sz="1100">
                        <a:effectLst/>
                      </a:endParaRPr>
                    </a:p>
                    <a:p>
                      <a:pPr marL="342900" marR="0" lvl="0" indent="-342900">
                        <a:lnSpc>
                          <a:spcPct val="115000"/>
                        </a:lnSpc>
                        <a:spcBef>
                          <a:spcPts val="0"/>
                        </a:spcBef>
                        <a:spcAft>
                          <a:spcPts val="0"/>
                        </a:spcAft>
                        <a:buFont typeface="+mj-lt"/>
                        <a:buAutoNum type="arabicPeriod"/>
                      </a:pPr>
                      <a:r>
                        <a:rPr lang="en-IN" sz="1200">
                          <a:effectLst/>
                        </a:rPr>
                        <a:t>(3 14 12 13)</a:t>
                      </a:r>
                      <a:endParaRPr lang="en-US" sz="1100">
                        <a:effectLst/>
                      </a:endParaRPr>
                    </a:p>
                    <a:p>
                      <a:pPr marL="342900" marR="0" lvl="0" indent="-342900">
                        <a:lnSpc>
                          <a:spcPct val="115000"/>
                        </a:lnSpc>
                        <a:spcBef>
                          <a:spcPts val="0"/>
                        </a:spcBef>
                        <a:spcAft>
                          <a:spcPts val="0"/>
                        </a:spcAft>
                        <a:buFont typeface="+mj-lt"/>
                        <a:buAutoNum type="arabicPeriod"/>
                      </a:pPr>
                      <a:r>
                        <a:rPr lang="en-IN" sz="1200">
                          <a:effectLst/>
                        </a:rPr>
                        <a:t>(2 6 8 10)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9445033"/>
                  </a:ext>
                </a:extLst>
              </a:tr>
              <a:tr h="657403">
                <a:tc>
                  <a:txBody>
                    <a:bodyPr/>
                    <a:lstStyle/>
                    <a:p>
                      <a:pPr marL="0" marR="0">
                        <a:lnSpc>
                          <a:spcPct val="150000"/>
                        </a:lnSpc>
                        <a:spcBef>
                          <a:spcPts val="0"/>
                        </a:spcBef>
                        <a:spcAft>
                          <a:spcPts val="0"/>
                        </a:spcAft>
                      </a:pPr>
                      <a:r>
                        <a:rPr lang="en-IN" sz="1200">
                          <a:effectLst/>
                        </a:rPr>
                        <a:t>Node 4 – Node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IN" sz="1200">
                          <a:effectLst/>
                        </a:rPr>
                        <a:t>(4 6 11)</a:t>
                      </a:r>
                      <a:endParaRPr lang="en-US" sz="1100">
                        <a:effectLst/>
                      </a:endParaRPr>
                    </a:p>
                    <a:p>
                      <a:pPr marL="342900" marR="0" lvl="0" indent="-342900">
                        <a:lnSpc>
                          <a:spcPct val="115000"/>
                        </a:lnSpc>
                        <a:spcBef>
                          <a:spcPts val="0"/>
                        </a:spcBef>
                        <a:spcAft>
                          <a:spcPts val="0"/>
                        </a:spcAft>
                        <a:buFont typeface="+mj-lt"/>
                        <a:buAutoNum type="arabicPeriod"/>
                      </a:pPr>
                      <a:r>
                        <a:rPr lang="en-IN" sz="1200">
                          <a:effectLst/>
                        </a:rPr>
                        <a:t>(1 2 5 14)</a:t>
                      </a:r>
                      <a:endParaRPr lang="en-US" sz="1100">
                        <a:effectLst/>
                      </a:endParaRPr>
                    </a:p>
                    <a:p>
                      <a:pPr marL="342900" marR="0" lvl="0" indent="-342900">
                        <a:lnSpc>
                          <a:spcPct val="115000"/>
                        </a:lnSpc>
                        <a:spcBef>
                          <a:spcPts val="0"/>
                        </a:spcBef>
                        <a:spcAft>
                          <a:spcPts val="0"/>
                        </a:spcAft>
                        <a:buFont typeface="+mj-lt"/>
                        <a:buAutoNum type="arabicPeriod"/>
                      </a:pPr>
                      <a:r>
                        <a:rPr lang="en-IN" sz="1200">
                          <a:effectLst/>
                        </a:rPr>
                        <a:t>(7 8 11)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065546"/>
                  </a:ext>
                </a:extLst>
              </a:tr>
              <a:tr h="657403">
                <a:tc>
                  <a:txBody>
                    <a:bodyPr/>
                    <a:lstStyle/>
                    <a:p>
                      <a:pPr marL="0" marR="0">
                        <a:lnSpc>
                          <a:spcPct val="150000"/>
                        </a:lnSpc>
                        <a:spcBef>
                          <a:spcPts val="0"/>
                        </a:spcBef>
                        <a:spcAft>
                          <a:spcPts val="0"/>
                        </a:spcAft>
                      </a:pPr>
                      <a:r>
                        <a:rPr lang="en-IN" sz="1200">
                          <a:effectLst/>
                        </a:rPr>
                        <a:t>Node 8 – Node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IN" sz="1200" dirty="0">
                          <a:effectLst/>
                        </a:rPr>
                        <a:t>(8 6 5)</a:t>
                      </a:r>
                      <a:endParaRPr lang="en-US" sz="1100" dirty="0">
                        <a:effectLst/>
                      </a:endParaRPr>
                    </a:p>
                    <a:p>
                      <a:pPr marL="342900" marR="0" lvl="0" indent="-342900">
                        <a:lnSpc>
                          <a:spcPct val="115000"/>
                        </a:lnSpc>
                        <a:spcBef>
                          <a:spcPts val="0"/>
                        </a:spcBef>
                        <a:spcAft>
                          <a:spcPts val="0"/>
                        </a:spcAft>
                        <a:buFont typeface="+mj-lt"/>
                        <a:buAutoNum type="arabicPeriod"/>
                      </a:pPr>
                      <a:r>
                        <a:rPr lang="en-IN" sz="1200" dirty="0">
                          <a:effectLst/>
                        </a:rPr>
                        <a:t>(9 12 14)</a:t>
                      </a:r>
                      <a:endParaRPr lang="en-US" sz="1100" dirty="0">
                        <a:effectLst/>
                      </a:endParaRPr>
                    </a:p>
                    <a:p>
                      <a:pPr marL="342900" marR="0" lvl="0" indent="-342900">
                        <a:lnSpc>
                          <a:spcPct val="115000"/>
                        </a:lnSpc>
                        <a:spcBef>
                          <a:spcPts val="0"/>
                        </a:spcBef>
                        <a:spcAft>
                          <a:spcPts val="0"/>
                        </a:spcAft>
                        <a:buFont typeface="+mj-lt"/>
                        <a:buAutoNum type="arabicPeriod"/>
                      </a:pPr>
                      <a:r>
                        <a:rPr lang="en-IN" sz="1200" dirty="0">
                          <a:effectLst/>
                        </a:rPr>
                        <a:t>(7 1 3)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337646"/>
                  </a:ext>
                </a:extLst>
              </a:tr>
            </a:tbl>
          </a:graphicData>
        </a:graphic>
      </p:graphicFrame>
      <p:sp>
        <p:nvSpPr>
          <p:cNvPr id="8" name="Rectangle 1"/>
          <p:cNvSpPr>
            <a:spLocks noChangeArrowheads="1"/>
          </p:cNvSpPr>
          <p:nvPr/>
        </p:nvSpPr>
        <p:spPr bwMode="auto">
          <a:xfrm>
            <a:off x="36585" y="4497788"/>
            <a:ext cx="129843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Candidate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Demand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Path:</a:t>
            </a:r>
            <a:endParaRPr kumimoji="0" lang="en-US" altLang="en-US" sz="2000" b="0" i="0"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7629833" y="94268"/>
            <a:ext cx="123522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strike="noStrike" cap="none" normalizeH="0" baseline="0" dirty="0">
                <a:ln>
                  <a:noFill/>
                </a:ln>
                <a:effectLst/>
                <a:latin typeface="+mn-lt"/>
                <a:ea typeface="Times New Roman" panose="02020603050405020304" pitchFamily="18" charset="0"/>
                <a:cs typeface="Arial" panose="020B0604020202020204" pitchFamily="34" charset="0"/>
              </a:rPr>
              <a:t>Link Restoration Path: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strike="noStrike" cap="none" normalizeH="0" baseline="0" dirty="0">
                <a:ln>
                  <a:noFill/>
                </a:ln>
                <a:effectLst/>
                <a:latin typeface="+mn-lt"/>
                <a:ea typeface="Times New Roman" panose="02020603050405020304" pitchFamily="18" charset="0"/>
                <a:cs typeface="Arial" panose="020B0604020202020204" pitchFamily="34" charset="0"/>
              </a:rPr>
              <a:t>For Link Re-establishment Model.</a:t>
            </a:r>
            <a:endParaRPr kumimoji="0" lang="en-US" altLang="en-US" b="0" i="0"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effectLst/>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3294235630"/>
              </p:ext>
            </p:extLst>
          </p:nvPr>
        </p:nvGraphicFramePr>
        <p:xfrm>
          <a:off x="7448266" y="693057"/>
          <a:ext cx="3858831" cy="6081370"/>
        </p:xfrm>
        <a:graphic>
          <a:graphicData uri="http://schemas.openxmlformats.org/drawingml/2006/table">
            <a:tbl>
              <a:tblPr firstRow="1" firstCol="1" bandRow="1">
                <a:tableStyleId>{21E4AEA4-8DFA-4A89-87EB-49C32662AFE0}</a:tableStyleId>
              </a:tblPr>
              <a:tblGrid>
                <a:gridCol w="1292245">
                  <a:extLst>
                    <a:ext uri="{9D8B030D-6E8A-4147-A177-3AD203B41FA5}">
                      <a16:colId xmlns:a16="http://schemas.microsoft.com/office/drawing/2014/main" val="1092107492"/>
                    </a:ext>
                  </a:extLst>
                </a:gridCol>
                <a:gridCol w="2566586">
                  <a:extLst>
                    <a:ext uri="{9D8B030D-6E8A-4147-A177-3AD203B41FA5}">
                      <a16:colId xmlns:a16="http://schemas.microsoft.com/office/drawing/2014/main" val="948307986"/>
                    </a:ext>
                  </a:extLst>
                </a:gridCol>
              </a:tblGrid>
              <a:tr h="270684">
                <a:tc>
                  <a:txBody>
                    <a:bodyPr/>
                    <a:lstStyle/>
                    <a:p>
                      <a:pPr marL="0" marR="0">
                        <a:lnSpc>
                          <a:spcPct val="150000"/>
                        </a:lnSpc>
                        <a:spcBef>
                          <a:spcPts val="0"/>
                        </a:spcBef>
                        <a:spcAft>
                          <a:spcPts val="0"/>
                        </a:spcAft>
                      </a:pPr>
                      <a:r>
                        <a:rPr lang="en-IN" sz="1200" u="sng">
                          <a:effectLst/>
                        </a:rPr>
                        <a:t>Link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a:lnSpc>
                          <a:spcPct val="150000"/>
                        </a:lnSpc>
                        <a:spcBef>
                          <a:spcPts val="0"/>
                        </a:spcBef>
                        <a:spcAft>
                          <a:spcPts val="0"/>
                        </a:spcAft>
                      </a:pPr>
                      <a:r>
                        <a:rPr lang="en-IN" sz="1200" u="sng">
                          <a:effectLst/>
                        </a:rPr>
                        <a:t>Restoration Path (Link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2776554481"/>
                  </a:ext>
                </a:extLst>
              </a:tr>
              <a:tr h="415049">
                <a:tc>
                  <a:txBody>
                    <a:bodyPr/>
                    <a:lstStyle/>
                    <a:p>
                      <a:pPr marL="0" marR="0">
                        <a:lnSpc>
                          <a:spcPct val="150000"/>
                        </a:lnSpc>
                        <a:spcBef>
                          <a:spcPts val="0"/>
                        </a:spcBef>
                        <a:spcAft>
                          <a:spcPts val="0"/>
                        </a:spcAft>
                      </a:pPr>
                      <a:r>
                        <a:rPr lang="en-IN" sz="1200">
                          <a:effectLst/>
                        </a:rPr>
                        <a:t>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457200" marR="0" indent="-228600">
                        <a:lnSpc>
                          <a:spcPct val="115000"/>
                        </a:lnSpc>
                        <a:spcBef>
                          <a:spcPts val="0"/>
                        </a:spcBef>
                        <a:spcAft>
                          <a:spcPts val="0"/>
                        </a:spcAft>
                        <a:buFont typeface="+mj-lt"/>
                        <a:buAutoNum type="arabicPeriod"/>
                      </a:pPr>
                      <a:r>
                        <a:rPr lang="en-IN" sz="1200" dirty="0">
                          <a:effectLst/>
                        </a:rPr>
                        <a:t> (2 4)</a:t>
                      </a:r>
                      <a:endParaRPr lang="en-US" sz="1200" dirty="0">
                        <a:effectLst/>
                      </a:endParaRPr>
                    </a:p>
                    <a:p>
                      <a:pPr marL="457200" marR="0" indent="-228600">
                        <a:lnSpc>
                          <a:spcPct val="115000"/>
                        </a:lnSpc>
                        <a:spcBef>
                          <a:spcPts val="0"/>
                        </a:spcBef>
                        <a:spcAft>
                          <a:spcPts val="0"/>
                        </a:spcAft>
                      </a:pPr>
                      <a:r>
                        <a:rPr lang="en-IN" sz="1200" dirty="0">
                          <a:effectLst/>
                        </a:rPr>
                        <a:t>2.     (3 5 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28073325"/>
                  </a:ext>
                </a:extLst>
              </a:tr>
              <a:tr h="415049">
                <a:tc>
                  <a:txBody>
                    <a:bodyPr/>
                    <a:lstStyle/>
                    <a:p>
                      <a:pPr marL="0" marR="0">
                        <a:lnSpc>
                          <a:spcPct val="150000"/>
                        </a:lnSpc>
                        <a:spcBef>
                          <a:spcPts val="0"/>
                        </a:spcBef>
                        <a:spcAft>
                          <a:spcPts val="0"/>
                        </a:spcAft>
                      </a:pPr>
                      <a:r>
                        <a:rPr lang="en-IN"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gn="l">
                        <a:lnSpc>
                          <a:spcPct val="115000"/>
                        </a:lnSpc>
                        <a:spcBef>
                          <a:spcPts val="0"/>
                        </a:spcBef>
                        <a:spcAft>
                          <a:spcPts val="0"/>
                        </a:spcAft>
                        <a:buFont typeface="+mj-lt"/>
                        <a:buNone/>
                      </a:pPr>
                      <a:r>
                        <a:rPr lang="en-IN" sz="1200" dirty="0">
                          <a:effectLst/>
                        </a:rPr>
                        <a:t>       1.     (1 4)</a:t>
                      </a:r>
                      <a:endParaRPr lang="en-US" sz="1200" dirty="0">
                        <a:effectLst/>
                      </a:endParaRPr>
                    </a:p>
                    <a:p>
                      <a:pPr marL="0" marR="0" lvl="0" indent="0" algn="l">
                        <a:lnSpc>
                          <a:spcPct val="115000"/>
                        </a:lnSpc>
                        <a:spcBef>
                          <a:spcPts val="0"/>
                        </a:spcBef>
                        <a:spcAft>
                          <a:spcPts val="0"/>
                        </a:spcAft>
                        <a:buFont typeface="+mj-lt"/>
                        <a:buNone/>
                      </a:pPr>
                      <a:r>
                        <a:rPr lang="en-US" sz="1200" dirty="0">
                          <a:effectLst/>
                        </a:rPr>
                        <a:t>       2.     </a:t>
                      </a:r>
                      <a:r>
                        <a:rPr lang="en-IN" sz="1200" dirty="0">
                          <a:effectLst/>
                        </a:rPr>
                        <a:t>(3 5)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3279407819"/>
                  </a:ext>
                </a:extLst>
              </a:tr>
              <a:tr h="415049">
                <a:tc>
                  <a:txBody>
                    <a:bodyPr/>
                    <a:lstStyle/>
                    <a:p>
                      <a:pPr marL="0" marR="0">
                        <a:lnSpc>
                          <a:spcPct val="150000"/>
                        </a:lnSpc>
                        <a:spcBef>
                          <a:spcPts val="0"/>
                        </a:spcBef>
                        <a:spcAft>
                          <a:spcPts val="0"/>
                        </a:spcAft>
                      </a:pPr>
                      <a:r>
                        <a:rPr lang="en-IN" sz="12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(2 5)</a:t>
                      </a:r>
                      <a:endParaRPr lang="en-US" sz="1200" dirty="0">
                        <a:effectLst/>
                      </a:endParaRPr>
                    </a:p>
                    <a:p>
                      <a:pPr marL="0" marR="0" lvl="0" indent="0">
                        <a:lnSpc>
                          <a:spcPct val="115000"/>
                        </a:lnSpc>
                        <a:spcBef>
                          <a:spcPts val="0"/>
                        </a:spcBef>
                        <a:spcAft>
                          <a:spcPts val="0"/>
                        </a:spcAft>
                        <a:buFont typeface="+mj-lt"/>
                        <a:buNone/>
                      </a:pPr>
                      <a:r>
                        <a:rPr lang="en-IN" sz="1200" dirty="0">
                          <a:effectLst/>
                        </a:rPr>
                        <a:t>       2.     (1 4 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1715297305"/>
                  </a:ext>
                </a:extLst>
              </a:tr>
              <a:tr h="415049">
                <a:tc>
                  <a:txBody>
                    <a:bodyPr/>
                    <a:lstStyle/>
                    <a:p>
                      <a:pPr marL="0" marR="0">
                        <a:lnSpc>
                          <a:spcPct val="150000"/>
                        </a:lnSpc>
                        <a:spcBef>
                          <a:spcPts val="0"/>
                        </a:spcBef>
                        <a:spcAft>
                          <a:spcPts val="0"/>
                        </a:spcAft>
                      </a:pPr>
                      <a:r>
                        <a:rPr lang="en-IN" sz="12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(2 1)</a:t>
                      </a:r>
                      <a:endParaRPr lang="en-US" sz="1200" dirty="0">
                        <a:effectLst/>
                      </a:endParaRPr>
                    </a:p>
                    <a:p>
                      <a:pPr marL="0" marR="0" lvl="0" indent="0">
                        <a:lnSpc>
                          <a:spcPct val="115000"/>
                        </a:lnSpc>
                        <a:spcBef>
                          <a:spcPts val="0"/>
                        </a:spcBef>
                        <a:spcAft>
                          <a:spcPts val="0"/>
                        </a:spcAft>
                        <a:buFont typeface="+mj-lt"/>
                        <a:buNone/>
                      </a:pPr>
                      <a:r>
                        <a:rPr lang="en-US" sz="1200" dirty="0">
                          <a:effectLst/>
                        </a:rPr>
                        <a:t>       2.      </a:t>
                      </a:r>
                      <a:r>
                        <a:rPr lang="en-IN" sz="1200" dirty="0">
                          <a:effectLst/>
                        </a:rPr>
                        <a:t>(1 3 5)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3005446677"/>
                  </a:ext>
                </a:extLst>
              </a:tr>
              <a:tr h="415049">
                <a:tc>
                  <a:txBody>
                    <a:bodyPr/>
                    <a:lstStyle/>
                    <a:p>
                      <a:pPr marL="0" marR="0">
                        <a:lnSpc>
                          <a:spcPct val="150000"/>
                        </a:lnSpc>
                        <a:spcBef>
                          <a:spcPts val="0"/>
                        </a:spcBef>
                        <a:spcAft>
                          <a:spcPts val="0"/>
                        </a:spcAft>
                      </a:pPr>
                      <a:r>
                        <a:rPr lang="en-IN"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457200" marR="0" indent="-228600">
                        <a:lnSpc>
                          <a:spcPct val="115000"/>
                        </a:lnSpc>
                        <a:spcBef>
                          <a:spcPts val="0"/>
                        </a:spcBef>
                        <a:spcAft>
                          <a:spcPts val="0"/>
                        </a:spcAft>
                        <a:buFont typeface="+mj-lt"/>
                        <a:buAutoNum type="arabicPeriod"/>
                      </a:pPr>
                      <a:r>
                        <a:rPr lang="en-IN" sz="1200" dirty="0">
                          <a:effectLst/>
                        </a:rPr>
                        <a:t>(3 2)</a:t>
                      </a:r>
                      <a:endParaRPr lang="en-US" sz="1200" dirty="0">
                        <a:effectLst/>
                      </a:endParaRPr>
                    </a:p>
                    <a:p>
                      <a:pPr marL="457200" marR="0" indent="-228600">
                        <a:lnSpc>
                          <a:spcPct val="115000"/>
                        </a:lnSpc>
                        <a:spcBef>
                          <a:spcPts val="0"/>
                        </a:spcBef>
                        <a:spcAft>
                          <a:spcPts val="0"/>
                        </a:spcAft>
                        <a:buFont typeface="+mj-lt"/>
                        <a:buAutoNum type="arabicPeriod"/>
                      </a:pPr>
                      <a:r>
                        <a:rPr lang="en-IN" sz="1200" dirty="0">
                          <a:effectLst/>
                        </a:rPr>
                        <a:t>(6 11 14)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2410300102"/>
                  </a:ext>
                </a:extLst>
              </a:tr>
              <a:tr h="415049">
                <a:tc>
                  <a:txBody>
                    <a:bodyPr/>
                    <a:lstStyle/>
                    <a:p>
                      <a:pPr marL="0" marR="0">
                        <a:lnSpc>
                          <a:spcPct val="150000"/>
                        </a:lnSpc>
                        <a:spcBef>
                          <a:spcPts val="0"/>
                        </a:spcBef>
                        <a:spcAft>
                          <a:spcPts val="0"/>
                        </a:spcAft>
                      </a:pPr>
                      <a:r>
                        <a:rPr lang="en-IN" sz="1200" dirty="0">
                          <a:effectLst/>
                        </a:rPr>
                        <a:t>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457200" marR="0" indent="-228600">
                        <a:lnSpc>
                          <a:spcPct val="115000"/>
                        </a:lnSpc>
                        <a:spcBef>
                          <a:spcPts val="0"/>
                        </a:spcBef>
                        <a:spcAft>
                          <a:spcPts val="0"/>
                        </a:spcAft>
                        <a:buFont typeface="+mj-lt"/>
                        <a:buAutoNum type="arabicPeriod"/>
                      </a:pPr>
                      <a:r>
                        <a:rPr lang="en-IN" sz="1200" dirty="0">
                          <a:effectLst/>
                        </a:rPr>
                        <a:t>(4 7 8)</a:t>
                      </a:r>
                      <a:endParaRPr lang="en-US" sz="1200" dirty="0">
                        <a:effectLst/>
                      </a:endParaRPr>
                    </a:p>
                    <a:p>
                      <a:pPr marL="457200" marR="0" indent="-228600">
                        <a:lnSpc>
                          <a:spcPct val="115000"/>
                        </a:lnSpc>
                        <a:spcBef>
                          <a:spcPts val="0"/>
                        </a:spcBef>
                        <a:spcAft>
                          <a:spcPts val="0"/>
                        </a:spcAft>
                        <a:buFont typeface="+mj-lt"/>
                        <a:buAutoNum type="arabicPeriod"/>
                      </a:pPr>
                      <a:r>
                        <a:rPr lang="en-IN" sz="1200" dirty="0">
                          <a:effectLst/>
                        </a:rPr>
                        <a:t>(5 14 11)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2869914205"/>
                  </a:ext>
                </a:extLst>
              </a:tr>
              <a:tr h="415049">
                <a:tc>
                  <a:txBody>
                    <a:bodyPr/>
                    <a:lstStyle/>
                    <a:p>
                      <a:pPr marL="0" marR="0">
                        <a:lnSpc>
                          <a:spcPct val="150000"/>
                        </a:lnSpc>
                        <a:spcBef>
                          <a:spcPts val="0"/>
                        </a:spcBef>
                        <a:spcAft>
                          <a:spcPts val="0"/>
                        </a:spcAft>
                      </a:pPr>
                      <a:r>
                        <a:rPr lang="en-IN"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457200" marR="0" indent="-228600">
                        <a:lnSpc>
                          <a:spcPct val="115000"/>
                        </a:lnSpc>
                        <a:spcBef>
                          <a:spcPts val="0"/>
                        </a:spcBef>
                        <a:spcAft>
                          <a:spcPts val="0"/>
                        </a:spcAft>
                        <a:buFont typeface="+mj-lt"/>
                        <a:buAutoNum type="arabicPeriod"/>
                      </a:pPr>
                      <a:r>
                        <a:rPr lang="en-IN" sz="1200" dirty="0">
                          <a:effectLst/>
                        </a:rPr>
                        <a:t>(4 6 8)</a:t>
                      </a:r>
                      <a:endParaRPr lang="en-US" sz="1200" dirty="0">
                        <a:effectLst/>
                      </a:endParaRPr>
                    </a:p>
                    <a:p>
                      <a:pPr marL="457200" marR="0" indent="-228600">
                        <a:lnSpc>
                          <a:spcPct val="115000"/>
                        </a:lnSpc>
                        <a:spcBef>
                          <a:spcPts val="0"/>
                        </a:spcBef>
                        <a:spcAft>
                          <a:spcPts val="0"/>
                        </a:spcAft>
                        <a:buFont typeface="+mj-lt"/>
                        <a:buAutoNum type="arabicPeriod"/>
                      </a:pPr>
                      <a:r>
                        <a:rPr lang="en-IN" sz="1200" dirty="0">
                          <a:effectLst/>
                        </a:rPr>
                        <a:t>(1 2 6 8)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4223457751"/>
                  </a:ext>
                </a:extLst>
              </a:tr>
              <a:tr h="415049">
                <a:tc>
                  <a:txBody>
                    <a:bodyPr/>
                    <a:lstStyle/>
                    <a:p>
                      <a:pPr marL="0" marR="0">
                        <a:lnSpc>
                          <a:spcPct val="150000"/>
                        </a:lnSpc>
                        <a:spcBef>
                          <a:spcPts val="0"/>
                        </a:spcBef>
                        <a:spcAft>
                          <a:spcPts val="0"/>
                        </a:spcAft>
                      </a:pPr>
                      <a:r>
                        <a:rPr lang="en-IN"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(7 4 6)</a:t>
                      </a:r>
                      <a:endParaRPr lang="en-US" sz="1200" dirty="0">
                        <a:effectLst/>
                      </a:endParaRPr>
                    </a:p>
                    <a:p>
                      <a:pPr marL="0" marR="0" lvl="0" indent="0">
                        <a:lnSpc>
                          <a:spcPct val="115000"/>
                        </a:lnSpc>
                        <a:spcBef>
                          <a:spcPts val="0"/>
                        </a:spcBef>
                        <a:spcAft>
                          <a:spcPts val="0"/>
                        </a:spcAft>
                        <a:buFont typeface="+mj-lt"/>
                        <a:buNone/>
                      </a:pPr>
                      <a:r>
                        <a:rPr lang="en-US" sz="1200" dirty="0">
                          <a:effectLst/>
                        </a:rPr>
                        <a:t>       2. </a:t>
                      </a:r>
                      <a:r>
                        <a:rPr lang="en-IN" sz="1200" dirty="0">
                          <a:effectLst/>
                        </a:rPr>
                        <a:t>(11 12 9)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1644105137"/>
                  </a:ext>
                </a:extLst>
              </a:tr>
              <a:tr h="415049">
                <a:tc>
                  <a:txBody>
                    <a:bodyPr/>
                    <a:lstStyle/>
                    <a:p>
                      <a:pPr marL="0" marR="0">
                        <a:lnSpc>
                          <a:spcPct val="150000"/>
                        </a:lnSpc>
                        <a:spcBef>
                          <a:spcPts val="0"/>
                        </a:spcBef>
                        <a:spcAft>
                          <a:spcPts val="0"/>
                        </a:spcAft>
                      </a:pPr>
                      <a:r>
                        <a:rPr lang="en-IN" sz="1200" dirty="0">
                          <a:effectLst/>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(8 11 12)</a:t>
                      </a:r>
                      <a:endParaRPr lang="en-US" sz="1200" dirty="0">
                        <a:effectLst/>
                      </a:endParaRPr>
                    </a:p>
                    <a:p>
                      <a:pPr marL="0" marR="0" lvl="0" indent="0">
                        <a:lnSpc>
                          <a:spcPct val="115000"/>
                        </a:lnSpc>
                        <a:spcBef>
                          <a:spcPts val="0"/>
                        </a:spcBef>
                        <a:spcAft>
                          <a:spcPts val="0"/>
                        </a:spcAft>
                        <a:buFont typeface="+mj-lt"/>
                        <a:buNone/>
                      </a:pPr>
                      <a:r>
                        <a:rPr lang="en-IN" sz="1200" dirty="0">
                          <a:effectLst/>
                        </a:rPr>
                        <a:t>      2. (10 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732184539"/>
                  </a:ext>
                </a:extLst>
              </a:tr>
              <a:tr h="415049">
                <a:tc>
                  <a:txBody>
                    <a:bodyPr/>
                    <a:lstStyle/>
                    <a:p>
                      <a:pPr marL="0" marR="0">
                        <a:lnSpc>
                          <a:spcPct val="150000"/>
                        </a:lnSpc>
                        <a:spcBef>
                          <a:spcPts val="0"/>
                        </a:spcBef>
                        <a:spcAft>
                          <a:spcPts val="0"/>
                        </a:spcAft>
                      </a:pPr>
                      <a:r>
                        <a:rPr lang="en-IN"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(9 12)</a:t>
                      </a:r>
                      <a:endParaRPr lang="en-US" sz="1200" dirty="0">
                        <a:effectLst/>
                      </a:endParaRPr>
                    </a:p>
                    <a:p>
                      <a:pPr marL="0" marR="0" lvl="0" indent="0">
                        <a:lnSpc>
                          <a:spcPct val="115000"/>
                        </a:lnSpc>
                        <a:spcBef>
                          <a:spcPts val="0"/>
                        </a:spcBef>
                        <a:spcAft>
                          <a:spcPts val="0"/>
                        </a:spcAft>
                        <a:buFont typeface="+mj-lt"/>
                        <a:buNone/>
                      </a:pPr>
                      <a:r>
                        <a:rPr lang="en-IN" sz="1200" dirty="0">
                          <a:effectLst/>
                        </a:rPr>
                        <a:t>      2. (8 11 12 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617445720"/>
                  </a:ext>
                </a:extLst>
              </a:tr>
              <a:tr h="415049">
                <a:tc>
                  <a:txBody>
                    <a:bodyPr/>
                    <a:lstStyle/>
                    <a:p>
                      <a:pPr marL="0" marR="0">
                        <a:lnSpc>
                          <a:spcPct val="150000"/>
                        </a:lnSpc>
                        <a:spcBef>
                          <a:spcPts val="0"/>
                        </a:spcBef>
                        <a:spcAft>
                          <a:spcPts val="0"/>
                        </a:spcAft>
                      </a:pPr>
                      <a:r>
                        <a:rPr lang="en-IN" sz="12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(6 5 14)</a:t>
                      </a:r>
                      <a:endParaRPr lang="en-US" sz="1200" dirty="0">
                        <a:effectLst/>
                      </a:endParaRPr>
                    </a:p>
                    <a:p>
                      <a:pPr marL="0" marR="0" lvl="0" indent="0">
                        <a:lnSpc>
                          <a:spcPct val="115000"/>
                        </a:lnSpc>
                        <a:spcBef>
                          <a:spcPts val="0"/>
                        </a:spcBef>
                        <a:spcAft>
                          <a:spcPts val="0"/>
                        </a:spcAft>
                        <a:buFont typeface="+mj-lt"/>
                        <a:buNone/>
                      </a:pPr>
                      <a:r>
                        <a:rPr lang="en-IN" sz="1200" dirty="0">
                          <a:effectLst/>
                        </a:rPr>
                        <a:t>      2. (8 9 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376310584"/>
                  </a:ext>
                </a:extLst>
              </a:tr>
              <a:tr h="415049">
                <a:tc>
                  <a:txBody>
                    <a:bodyPr/>
                    <a:lstStyle/>
                    <a:p>
                      <a:pPr marL="0" marR="0">
                        <a:lnSpc>
                          <a:spcPct val="150000"/>
                        </a:lnSpc>
                        <a:spcBef>
                          <a:spcPts val="0"/>
                        </a:spcBef>
                        <a:spcAft>
                          <a:spcPts val="0"/>
                        </a:spcAft>
                      </a:pPr>
                      <a:r>
                        <a:rPr lang="en-IN" sz="1200">
                          <a:effectLst/>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(11 8 9)</a:t>
                      </a:r>
                      <a:endParaRPr lang="en-US" sz="1200" dirty="0">
                        <a:effectLst/>
                      </a:endParaRPr>
                    </a:p>
                    <a:p>
                      <a:pPr marL="0" marR="0" lvl="0" indent="0">
                        <a:lnSpc>
                          <a:spcPct val="115000"/>
                        </a:lnSpc>
                        <a:spcBef>
                          <a:spcPts val="0"/>
                        </a:spcBef>
                        <a:spcAft>
                          <a:spcPts val="0"/>
                        </a:spcAft>
                        <a:buFont typeface="+mj-lt"/>
                        <a:buNone/>
                      </a:pPr>
                      <a:r>
                        <a:rPr lang="en-IN" sz="1200" dirty="0">
                          <a:effectLst/>
                        </a:rPr>
                        <a:t>      2. (14 5 6 8 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1817071591"/>
                  </a:ext>
                </a:extLst>
              </a:tr>
              <a:tr h="415049">
                <a:tc>
                  <a:txBody>
                    <a:bodyPr/>
                    <a:lstStyle/>
                    <a:p>
                      <a:pPr marL="0" marR="0">
                        <a:lnSpc>
                          <a:spcPct val="150000"/>
                        </a:lnSpc>
                        <a:spcBef>
                          <a:spcPts val="0"/>
                        </a:spcBef>
                        <a:spcAft>
                          <a:spcPts val="0"/>
                        </a:spcAft>
                      </a:pPr>
                      <a:r>
                        <a:rPr lang="en-IN" sz="1200">
                          <a:effectLst/>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(9 10)</a:t>
                      </a:r>
                      <a:endParaRPr lang="en-US" sz="1200" dirty="0">
                        <a:effectLst/>
                      </a:endParaRPr>
                    </a:p>
                    <a:p>
                      <a:pPr marL="0" marR="0" lvl="0" indent="0">
                        <a:lnSpc>
                          <a:spcPct val="115000"/>
                        </a:lnSpc>
                        <a:spcBef>
                          <a:spcPts val="0"/>
                        </a:spcBef>
                        <a:spcAft>
                          <a:spcPts val="0"/>
                        </a:spcAft>
                        <a:buFont typeface="+mj-lt"/>
                        <a:buNone/>
                      </a:pPr>
                      <a:r>
                        <a:rPr lang="en-IN" sz="1200" dirty="0">
                          <a:effectLst/>
                        </a:rPr>
                        <a:t>     2. (12 11 8 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1313864856"/>
                  </a:ext>
                </a:extLst>
              </a:tr>
              <a:tr h="415049">
                <a:tc>
                  <a:txBody>
                    <a:bodyPr/>
                    <a:lstStyle/>
                    <a:p>
                      <a:pPr marL="0" marR="0">
                        <a:lnSpc>
                          <a:spcPct val="150000"/>
                        </a:lnSpc>
                        <a:spcBef>
                          <a:spcPts val="0"/>
                        </a:spcBef>
                        <a:spcAft>
                          <a:spcPts val="0"/>
                        </a:spcAft>
                      </a:pPr>
                      <a:r>
                        <a:rPr lang="en-IN" sz="1200" dirty="0">
                          <a:effectLst/>
                        </a:rPr>
                        <a:t>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tc>
                  <a:txBody>
                    <a:bodyPr/>
                    <a:lstStyle/>
                    <a:p>
                      <a:pPr marL="0" marR="0" lvl="0" indent="0">
                        <a:lnSpc>
                          <a:spcPct val="115000"/>
                        </a:lnSpc>
                        <a:spcBef>
                          <a:spcPts val="0"/>
                        </a:spcBef>
                        <a:spcAft>
                          <a:spcPts val="0"/>
                        </a:spcAft>
                        <a:buFont typeface="+mj-lt"/>
                        <a:buNone/>
                      </a:pPr>
                      <a:r>
                        <a:rPr lang="en-IN" sz="1200" dirty="0">
                          <a:effectLst/>
                        </a:rPr>
                        <a:t>     1. (5 6 11)</a:t>
                      </a:r>
                      <a:endParaRPr lang="en-US" sz="1200" dirty="0">
                        <a:effectLst/>
                      </a:endParaRPr>
                    </a:p>
                    <a:p>
                      <a:pPr marL="0" marR="0" lvl="0" indent="0">
                        <a:lnSpc>
                          <a:spcPct val="115000"/>
                        </a:lnSpc>
                        <a:spcBef>
                          <a:spcPts val="0"/>
                        </a:spcBef>
                        <a:spcAft>
                          <a:spcPts val="0"/>
                        </a:spcAft>
                        <a:buFont typeface="+mj-lt"/>
                        <a:buNone/>
                      </a:pPr>
                      <a:r>
                        <a:rPr lang="en-IN" sz="1200" dirty="0">
                          <a:effectLst/>
                        </a:rPr>
                        <a:t>     2. (3 1 7 8 11)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313" marR="40313" marT="0" marB="0"/>
                </a:tc>
                <a:extLst>
                  <a:ext uri="{0D108BD9-81ED-4DB2-BD59-A6C34878D82A}">
                    <a16:rowId xmlns:a16="http://schemas.microsoft.com/office/drawing/2014/main" val="3479814508"/>
                  </a:ext>
                </a:extLst>
              </a:tr>
            </a:tbl>
          </a:graphicData>
        </a:graphic>
      </p:graphicFrame>
    </p:spTree>
    <p:extLst>
      <p:ext uri="{BB962C8B-B14F-4D97-AF65-F5344CB8AC3E}">
        <p14:creationId xmlns:p14="http://schemas.microsoft.com/office/powerpoint/2010/main" val="141400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41402"/>
            <a:ext cx="10131425" cy="793248"/>
          </a:xfrm>
        </p:spPr>
        <p:txBody>
          <a:bodyPr/>
          <a:lstStyle/>
          <a:p>
            <a:r>
              <a:rPr lang="en-IN" b="1" dirty="0"/>
              <a:t>SIMULATION AND RESULTS</a:t>
            </a:r>
            <a:endParaRPr lang="en-US" b="1" dirty="0"/>
          </a:p>
        </p:txBody>
      </p:sp>
      <p:sp>
        <p:nvSpPr>
          <p:cNvPr id="3" name="Content Placeholder 2"/>
          <p:cNvSpPr>
            <a:spLocks noGrp="1"/>
          </p:cNvSpPr>
          <p:nvPr>
            <p:ph idx="1"/>
          </p:nvPr>
        </p:nvSpPr>
        <p:spPr>
          <a:xfrm>
            <a:off x="685801" y="934651"/>
            <a:ext cx="10131425" cy="5268186"/>
          </a:xfrm>
        </p:spPr>
        <p:txBody>
          <a:bodyPr anchor="t"/>
          <a:lstStyle/>
          <a:p>
            <a:pPr marL="0" indent="0">
              <a:buNone/>
            </a:pPr>
            <a:r>
              <a:rPr lang="en-IN" b="1" dirty="0"/>
              <a:t>								Topology 1: 4 Node Scenarios</a:t>
            </a:r>
          </a:p>
          <a:p>
            <a:pPr marL="0" indent="0">
              <a:buNone/>
            </a:pPr>
            <a:r>
              <a:rPr lang="en-IN" sz="2400" b="1" dirty="0"/>
              <a:t>Flow Allocation (x):</a:t>
            </a:r>
          </a:p>
          <a:p>
            <a:pPr marL="0" indent="0">
              <a:buNone/>
            </a:pPr>
            <a:r>
              <a:rPr lang="en-IN" i="1" u="sng" dirty="0"/>
              <a:t>Link Path Restoration:</a:t>
            </a:r>
          </a:p>
          <a:p>
            <a:pPr marL="0" indent="0">
              <a:buNone/>
            </a:pPr>
            <a:endParaRPr lang="en-US" b="1" dirty="0"/>
          </a:p>
        </p:txBody>
      </p:sp>
      <p:pic>
        <p:nvPicPr>
          <p:cNvPr id="4" name="Picture 3"/>
          <p:cNvPicPr/>
          <p:nvPr/>
        </p:nvPicPr>
        <p:blipFill>
          <a:blip r:embed="rId2" cstate="print"/>
          <a:srcRect/>
          <a:stretch>
            <a:fillRect/>
          </a:stretch>
        </p:blipFill>
        <p:spPr bwMode="auto">
          <a:xfrm>
            <a:off x="685801" y="2309567"/>
            <a:ext cx="3999321" cy="164026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932688" y="4206930"/>
            <a:ext cx="2952945" cy="2266708"/>
          </a:xfrm>
          <a:prstGeom prst="rect">
            <a:avLst/>
          </a:prstGeom>
          <a:noFill/>
          <a:ln w="9525">
            <a:noFill/>
            <a:miter lim="800000"/>
            <a:headEnd/>
            <a:tailEnd/>
          </a:ln>
        </p:spPr>
      </p:pic>
      <p:sp>
        <p:nvSpPr>
          <p:cNvPr id="6" name="Rectangle 5"/>
          <p:cNvSpPr/>
          <p:nvPr/>
        </p:nvSpPr>
        <p:spPr>
          <a:xfrm>
            <a:off x="8287257" y="1657371"/>
            <a:ext cx="2661947" cy="464871"/>
          </a:xfrm>
          <a:prstGeom prst="rect">
            <a:avLst/>
          </a:prstGeom>
        </p:spPr>
        <p:txBody>
          <a:bodyPr wrap="none">
            <a:spAutoFit/>
          </a:bodyPr>
          <a:lstStyle/>
          <a:p>
            <a:pPr>
              <a:lnSpc>
                <a:spcPct val="150000"/>
              </a:lnSpc>
            </a:pPr>
            <a:r>
              <a:rPr lang="en-IN" i="1" u="sng" dirty="0">
                <a:ea typeface="Times New Roman" panose="02020603050405020304" pitchFamily="18" charset="0"/>
                <a:cs typeface="Arial" panose="020B0604020202020204" pitchFamily="34" charset="0"/>
              </a:rPr>
              <a:t>Demand Flow Restoration:</a:t>
            </a:r>
            <a:endParaRPr lang="en-US" sz="1400" dirty="0">
              <a:effectLst/>
              <a:ea typeface="Calibri" panose="020F0502020204030204" pitchFamily="34" charset="0"/>
              <a:cs typeface="Times New Roman" panose="02020603050405020304" pitchFamily="18" charset="0"/>
            </a:endParaRPr>
          </a:p>
        </p:txBody>
      </p:sp>
      <p:pic>
        <p:nvPicPr>
          <p:cNvPr id="7" name="Picture 6"/>
          <p:cNvPicPr/>
          <p:nvPr/>
        </p:nvPicPr>
        <p:blipFill>
          <a:blip r:embed="rId4" cstate="print"/>
          <a:srcRect/>
          <a:stretch>
            <a:fillRect/>
          </a:stretch>
        </p:blipFill>
        <p:spPr bwMode="auto">
          <a:xfrm>
            <a:off x="6774926" y="2309567"/>
            <a:ext cx="4866270" cy="1621409"/>
          </a:xfrm>
          <a:prstGeom prst="rect">
            <a:avLst/>
          </a:prstGeom>
          <a:noFill/>
          <a:ln w="9525">
            <a:noFill/>
            <a:miter lim="800000"/>
            <a:headEnd/>
            <a:tailEnd/>
          </a:ln>
        </p:spPr>
      </p:pic>
      <p:pic>
        <p:nvPicPr>
          <p:cNvPr id="8" name="Picture 7"/>
          <p:cNvPicPr/>
          <p:nvPr/>
        </p:nvPicPr>
        <p:blipFill>
          <a:blip r:embed="rId5" cstate="print"/>
          <a:srcRect/>
          <a:stretch>
            <a:fillRect/>
          </a:stretch>
        </p:blipFill>
        <p:spPr bwMode="auto">
          <a:xfrm>
            <a:off x="6774926" y="4317476"/>
            <a:ext cx="4857750" cy="2045617"/>
          </a:xfrm>
          <a:prstGeom prst="rect">
            <a:avLst/>
          </a:prstGeom>
          <a:noFill/>
          <a:ln w="9525">
            <a:noFill/>
            <a:miter lim="800000"/>
            <a:headEnd/>
            <a:tailEnd/>
          </a:ln>
        </p:spPr>
      </p:pic>
      <p:sp>
        <p:nvSpPr>
          <p:cNvPr id="9" name="Rectangle 8"/>
          <p:cNvSpPr/>
          <p:nvPr/>
        </p:nvSpPr>
        <p:spPr>
          <a:xfrm>
            <a:off x="3544102" y="3150153"/>
            <a:ext cx="927313" cy="3270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414890" y="3021429"/>
            <a:ext cx="941958" cy="3344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04304" y="4317476"/>
            <a:ext cx="1371600" cy="307777"/>
          </a:xfrm>
          <a:prstGeom prst="rect">
            <a:avLst/>
          </a:prstGeom>
          <a:noFill/>
        </p:spPr>
        <p:txBody>
          <a:bodyPr wrap="square" rtlCol="0">
            <a:spAutoFit/>
          </a:bodyPr>
          <a:lstStyle/>
          <a:p>
            <a:r>
              <a:rPr lang="en-US" sz="1400" dirty="0" err="1">
                <a:solidFill>
                  <a:schemeClr val="bg1"/>
                </a:solidFill>
              </a:rPr>
              <a:t>Xdps</a:t>
            </a:r>
            <a:endParaRPr lang="en-US" sz="1400" dirty="0">
              <a:solidFill>
                <a:schemeClr val="bg1"/>
              </a:solidFill>
            </a:endParaRPr>
          </a:p>
        </p:txBody>
      </p:sp>
    </p:spTree>
    <p:extLst>
      <p:ext uri="{BB962C8B-B14F-4D97-AF65-F5344CB8AC3E}">
        <p14:creationId xmlns:p14="http://schemas.microsoft.com/office/powerpoint/2010/main" val="323502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121" y="268099"/>
            <a:ext cx="10131425" cy="5263299"/>
          </a:xfrm>
        </p:spPr>
        <p:txBody>
          <a:bodyPr anchor="t"/>
          <a:lstStyle/>
          <a:p>
            <a:pPr marL="0" indent="0">
              <a:buNone/>
            </a:pPr>
            <a:r>
              <a:rPr lang="en-IN" sz="2400" b="1" dirty="0"/>
              <a:t>Link Load (y):</a:t>
            </a:r>
          </a:p>
          <a:p>
            <a:pPr marL="0" indent="0">
              <a:buNone/>
            </a:pPr>
            <a:r>
              <a:rPr lang="en-IN" i="1" u="sng" dirty="0"/>
              <a:t>Link Path Restoration:</a:t>
            </a:r>
            <a:endParaRPr lang="en-IN" dirty="0"/>
          </a:p>
        </p:txBody>
      </p:sp>
      <p:pic>
        <p:nvPicPr>
          <p:cNvPr id="5" name="Picture 4"/>
          <p:cNvPicPr/>
          <p:nvPr/>
        </p:nvPicPr>
        <p:blipFill>
          <a:blip r:embed="rId2" cstate="print"/>
          <a:srcRect/>
          <a:stretch>
            <a:fillRect/>
          </a:stretch>
        </p:blipFill>
        <p:spPr bwMode="auto">
          <a:xfrm>
            <a:off x="960121" y="1372855"/>
            <a:ext cx="2283642" cy="1989055"/>
          </a:xfrm>
          <a:prstGeom prst="rect">
            <a:avLst/>
          </a:prstGeom>
          <a:noFill/>
          <a:ln w="9525">
            <a:noFill/>
            <a:miter lim="800000"/>
            <a:headEnd/>
            <a:tailEnd/>
          </a:ln>
        </p:spPr>
      </p:pic>
      <p:sp>
        <p:nvSpPr>
          <p:cNvPr id="6" name="Rectangle 5"/>
          <p:cNvSpPr/>
          <p:nvPr/>
        </p:nvSpPr>
        <p:spPr>
          <a:xfrm>
            <a:off x="8329686" y="566445"/>
            <a:ext cx="2661947" cy="507831"/>
          </a:xfrm>
          <a:prstGeom prst="rect">
            <a:avLst/>
          </a:prstGeom>
        </p:spPr>
        <p:txBody>
          <a:bodyPr wrap="none">
            <a:spAutoFit/>
          </a:bodyPr>
          <a:lstStyle/>
          <a:p>
            <a:pPr>
              <a:lnSpc>
                <a:spcPct val="150000"/>
              </a:lnSpc>
            </a:pPr>
            <a:r>
              <a:rPr lang="en-IN" i="1" u="sng" dirty="0">
                <a:ea typeface="Times New Roman" panose="02020603050405020304" pitchFamily="18" charset="0"/>
                <a:cs typeface="Arial" panose="020B0604020202020204" pitchFamily="34" charset="0"/>
              </a:rPr>
              <a:t>Demand Flow Restoration:</a:t>
            </a:r>
            <a:endParaRPr lang="en-US" sz="1400" dirty="0">
              <a:effectLst/>
              <a:ea typeface="Calibri" panose="020F0502020204030204" pitchFamily="34" charset="0"/>
              <a:cs typeface="Times New Roman" panose="02020603050405020304" pitchFamily="18" charset="0"/>
            </a:endParaRPr>
          </a:p>
        </p:txBody>
      </p:sp>
      <p:pic>
        <p:nvPicPr>
          <p:cNvPr id="7" name="Picture 6"/>
          <p:cNvPicPr/>
          <p:nvPr/>
        </p:nvPicPr>
        <p:blipFill>
          <a:blip r:embed="rId3" cstate="print"/>
          <a:srcRect/>
          <a:stretch>
            <a:fillRect/>
          </a:stretch>
        </p:blipFill>
        <p:spPr bwMode="auto">
          <a:xfrm>
            <a:off x="8442730" y="1372621"/>
            <a:ext cx="2435860" cy="1989055"/>
          </a:xfrm>
          <a:prstGeom prst="rect">
            <a:avLst/>
          </a:prstGeom>
          <a:noFill/>
          <a:ln w="9525">
            <a:noFill/>
            <a:miter lim="800000"/>
            <a:headEnd/>
            <a:tailEnd/>
          </a:ln>
        </p:spPr>
      </p:pic>
      <p:sp>
        <p:nvSpPr>
          <p:cNvPr id="8" name="Rectangle 7"/>
          <p:cNvSpPr/>
          <p:nvPr/>
        </p:nvSpPr>
        <p:spPr>
          <a:xfrm>
            <a:off x="960121" y="3630745"/>
            <a:ext cx="2850909" cy="461665"/>
          </a:xfrm>
          <a:prstGeom prst="rect">
            <a:avLst/>
          </a:prstGeom>
        </p:spPr>
        <p:txBody>
          <a:bodyPr wrap="none">
            <a:spAutoFit/>
          </a:bodyPr>
          <a:lstStyle/>
          <a:p>
            <a:r>
              <a:rPr lang="en-IN" sz="2400" b="1" dirty="0">
                <a:latin typeface="Calibri" panose="020F0502020204030204" pitchFamily="34" charset="0"/>
                <a:ea typeface="Times New Roman" panose="02020603050405020304" pitchFamily="18" charset="0"/>
                <a:cs typeface="Arial" panose="020B0604020202020204" pitchFamily="34" charset="0"/>
              </a:rPr>
              <a:t>Congestion Delay: (r)</a:t>
            </a:r>
            <a:endParaRPr lang="en-US" sz="2400" b="1" dirty="0"/>
          </a:p>
        </p:txBody>
      </p:sp>
      <p:sp>
        <p:nvSpPr>
          <p:cNvPr id="9" name="TextBox 8"/>
          <p:cNvSpPr txBox="1"/>
          <p:nvPr/>
        </p:nvSpPr>
        <p:spPr>
          <a:xfrm>
            <a:off x="912737" y="4081094"/>
            <a:ext cx="10178809" cy="923330"/>
          </a:xfrm>
          <a:prstGeom prst="rect">
            <a:avLst/>
          </a:prstGeom>
          <a:noFill/>
        </p:spPr>
        <p:txBody>
          <a:bodyPr wrap="square" rtlCol="0">
            <a:spAutoFit/>
          </a:bodyPr>
          <a:lstStyle/>
          <a:p>
            <a:r>
              <a:rPr lang="en-IN" i="1" u="sng" dirty="0"/>
              <a:t>Link Path Restoration</a:t>
            </a:r>
            <a:r>
              <a:rPr lang="en-IN" i="1" dirty="0"/>
              <a:t>:                                                                                                     </a:t>
            </a:r>
            <a:r>
              <a:rPr lang="en-IN" i="1" u="sng" dirty="0">
                <a:ea typeface="Times New Roman" panose="02020603050405020304" pitchFamily="18" charset="0"/>
                <a:cs typeface="Arial" panose="020B0604020202020204" pitchFamily="34" charset="0"/>
              </a:rPr>
              <a:t>Demand Flow Restoration:</a:t>
            </a:r>
            <a:endParaRPr lang="en-US" sz="1400" i="1" u="sng" dirty="0">
              <a:ea typeface="Calibri" panose="020F0502020204030204" pitchFamily="34" charset="0"/>
              <a:cs typeface="Times New Roman" panose="02020603050405020304" pitchFamily="18" charset="0"/>
            </a:endParaRPr>
          </a:p>
          <a:p>
            <a:endParaRPr lang="en-US" i="1" u="sng" dirty="0"/>
          </a:p>
          <a:p>
            <a:endParaRPr lang="en-US" dirty="0"/>
          </a:p>
        </p:txBody>
      </p:sp>
      <p:pic>
        <p:nvPicPr>
          <p:cNvPr id="10" name="Picture 9"/>
          <p:cNvPicPr/>
          <p:nvPr/>
        </p:nvPicPr>
        <p:blipFill>
          <a:blip r:embed="rId4" cstate="print"/>
          <a:srcRect/>
          <a:stretch>
            <a:fillRect/>
          </a:stretch>
        </p:blipFill>
        <p:spPr bwMode="auto">
          <a:xfrm>
            <a:off x="912737" y="4652351"/>
            <a:ext cx="2359843" cy="1870381"/>
          </a:xfrm>
          <a:prstGeom prst="rect">
            <a:avLst/>
          </a:prstGeom>
          <a:noFill/>
          <a:ln w="9525">
            <a:noFill/>
            <a:miter lim="800000"/>
            <a:headEnd/>
            <a:tailEnd/>
          </a:ln>
        </p:spPr>
      </p:pic>
      <p:pic>
        <p:nvPicPr>
          <p:cNvPr id="11" name="Picture 10"/>
          <p:cNvPicPr/>
          <p:nvPr/>
        </p:nvPicPr>
        <p:blipFill>
          <a:blip r:embed="rId5" cstate="print"/>
          <a:srcRect/>
          <a:stretch>
            <a:fillRect/>
          </a:stretch>
        </p:blipFill>
        <p:spPr bwMode="auto">
          <a:xfrm>
            <a:off x="8423353" y="4586958"/>
            <a:ext cx="2455237" cy="1935774"/>
          </a:xfrm>
          <a:prstGeom prst="rect">
            <a:avLst/>
          </a:prstGeom>
          <a:noFill/>
          <a:ln w="9525">
            <a:noFill/>
            <a:miter lim="800000"/>
            <a:headEnd/>
            <a:tailEnd/>
          </a:ln>
        </p:spPr>
      </p:pic>
      <p:sp>
        <p:nvSpPr>
          <p:cNvPr id="2" name="Rectangle 1"/>
          <p:cNvSpPr/>
          <p:nvPr/>
        </p:nvSpPr>
        <p:spPr>
          <a:xfrm>
            <a:off x="4082263" y="4937214"/>
            <a:ext cx="3531406" cy="857671"/>
          </a:xfrm>
          <a:prstGeom prst="rect">
            <a:avLst/>
          </a:prstGeom>
        </p:spPr>
        <p:txBody>
          <a:bodyPr wrap="square">
            <a:spAutoFit/>
          </a:bodyPr>
          <a:lstStyle/>
          <a:p>
            <a:pPr algn="ctr">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Both the models </a:t>
            </a:r>
          </a:p>
          <a:p>
            <a:pPr algn="ctr">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have same congestion delay.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4462502" y="1803114"/>
            <a:ext cx="2496313" cy="774571"/>
          </a:xfrm>
          <a:prstGeom prst="rect">
            <a:avLst/>
          </a:prstGeom>
        </p:spPr>
        <p:txBody>
          <a:bodyPr wrap="square">
            <a:spAutoFit/>
          </a:bodyPr>
          <a:lstStyle/>
          <a:p>
            <a:pPr algn="ctr">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Both the models </a:t>
            </a:r>
          </a:p>
          <a:p>
            <a:pPr algn="ctr">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exhibit same link load.</a:t>
            </a:r>
          </a:p>
        </p:txBody>
      </p:sp>
    </p:spTree>
    <p:extLst>
      <p:ext uri="{BB962C8B-B14F-4D97-AF65-F5344CB8AC3E}">
        <p14:creationId xmlns:p14="http://schemas.microsoft.com/office/powerpoint/2010/main" val="20022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65" y="153807"/>
            <a:ext cx="10131425" cy="6061435"/>
          </a:xfrm>
        </p:spPr>
        <p:txBody>
          <a:bodyPr anchor="t"/>
          <a:lstStyle/>
          <a:p>
            <a:pPr marL="0" indent="0">
              <a:buNone/>
            </a:pPr>
            <a:r>
              <a:rPr lang="en-IN" b="1" i="1" dirty="0"/>
              <a:t>						</a:t>
            </a:r>
            <a:r>
              <a:rPr lang="en-IN" b="1" i="1" dirty="0">
                <a:solidFill>
                  <a:schemeClr val="accent6">
                    <a:lumMod val="20000"/>
                    <a:lumOff val="80000"/>
                  </a:schemeClr>
                </a:solidFill>
              </a:rPr>
              <a:t> </a:t>
            </a:r>
            <a:r>
              <a:rPr lang="en-IN" b="1" i="1" u="sng" dirty="0">
                <a:solidFill>
                  <a:schemeClr val="accent6">
                    <a:lumMod val="20000"/>
                    <a:lumOff val="80000"/>
                  </a:schemeClr>
                </a:solidFill>
              </a:rPr>
              <a:t>Topology 2: Complex Real Network Scenario</a:t>
            </a:r>
            <a:endParaRPr lang="en-US" dirty="0">
              <a:solidFill>
                <a:schemeClr val="accent6">
                  <a:lumMod val="20000"/>
                  <a:lumOff val="80000"/>
                </a:schemeClr>
              </a:solidFill>
            </a:endParaRPr>
          </a:p>
          <a:p>
            <a:endParaRPr lang="en-US" dirty="0"/>
          </a:p>
        </p:txBody>
      </p:sp>
      <p:sp>
        <p:nvSpPr>
          <p:cNvPr id="4" name="Rectangle 3"/>
          <p:cNvSpPr/>
          <p:nvPr/>
        </p:nvSpPr>
        <p:spPr>
          <a:xfrm>
            <a:off x="685801" y="619264"/>
            <a:ext cx="2556662" cy="461665"/>
          </a:xfrm>
          <a:prstGeom prst="rect">
            <a:avLst/>
          </a:prstGeom>
        </p:spPr>
        <p:txBody>
          <a:bodyPr wrap="none">
            <a:spAutoFit/>
          </a:bodyPr>
          <a:lstStyle/>
          <a:p>
            <a:r>
              <a:rPr lang="en-IN" sz="2400" b="1" dirty="0">
                <a:latin typeface="Calibri" panose="020F0502020204030204" pitchFamily="34" charset="0"/>
                <a:ea typeface="Times New Roman" panose="02020603050405020304" pitchFamily="18" charset="0"/>
                <a:cs typeface="Arial" panose="020B0604020202020204" pitchFamily="34" charset="0"/>
              </a:rPr>
              <a:t>Flow Allocation (x)</a:t>
            </a:r>
            <a:endParaRPr lang="en-US" sz="2400" b="1" dirty="0"/>
          </a:p>
        </p:txBody>
      </p:sp>
      <p:sp>
        <p:nvSpPr>
          <p:cNvPr id="5" name="Rectangle 4"/>
          <p:cNvSpPr/>
          <p:nvPr/>
        </p:nvSpPr>
        <p:spPr>
          <a:xfrm>
            <a:off x="685801" y="951719"/>
            <a:ext cx="2230932" cy="464871"/>
          </a:xfrm>
          <a:prstGeom prst="rect">
            <a:avLst/>
          </a:prstGeom>
        </p:spPr>
        <p:txBody>
          <a:bodyPr wrap="none">
            <a:spAutoFit/>
          </a:bodyPr>
          <a:lstStyle/>
          <a:p>
            <a:pPr>
              <a:lnSpc>
                <a:spcPct val="150000"/>
              </a:lnSpc>
            </a:pPr>
            <a:r>
              <a:rPr lang="en-IN" i="1" u="sng" dirty="0">
                <a:latin typeface="Calibri" panose="020F0502020204030204" pitchFamily="34" charset="0"/>
                <a:ea typeface="Times New Roman" panose="02020603050405020304" pitchFamily="18" charset="0"/>
                <a:cs typeface="Arial" panose="020B0604020202020204" pitchFamily="34" charset="0"/>
              </a:rPr>
              <a:t>Link Path Restoration: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cstate="print"/>
          <a:srcRect/>
          <a:stretch>
            <a:fillRect/>
          </a:stretch>
        </p:blipFill>
        <p:spPr bwMode="auto">
          <a:xfrm>
            <a:off x="685801" y="1575725"/>
            <a:ext cx="3855720" cy="160880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1104068" y="3623865"/>
            <a:ext cx="2745556" cy="2838775"/>
          </a:xfrm>
          <a:prstGeom prst="rect">
            <a:avLst/>
          </a:prstGeom>
          <a:noFill/>
          <a:ln w="9525">
            <a:noFill/>
            <a:miter lim="800000"/>
            <a:headEnd/>
            <a:tailEnd/>
          </a:ln>
        </p:spPr>
      </p:pic>
      <p:sp>
        <p:nvSpPr>
          <p:cNvPr id="9" name="Rectangle 8"/>
          <p:cNvSpPr/>
          <p:nvPr/>
        </p:nvSpPr>
        <p:spPr>
          <a:xfrm>
            <a:off x="8464008" y="863082"/>
            <a:ext cx="2661947" cy="507831"/>
          </a:xfrm>
          <a:prstGeom prst="rect">
            <a:avLst/>
          </a:prstGeom>
        </p:spPr>
        <p:txBody>
          <a:bodyPr wrap="none">
            <a:spAutoFit/>
          </a:bodyPr>
          <a:lstStyle/>
          <a:p>
            <a:pPr>
              <a:lnSpc>
                <a:spcPct val="150000"/>
              </a:lnSpc>
            </a:pPr>
            <a:r>
              <a:rPr lang="en-IN" i="1" u="sng" dirty="0">
                <a:latin typeface="Calibri" panose="020F0502020204030204" pitchFamily="34" charset="0"/>
                <a:ea typeface="Times New Roman" panose="02020603050405020304" pitchFamily="18" charset="0"/>
                <a:cs typeface="Arial" panose="020B0604020202020204" pitchFamily="34" charset="0"/>
              </a:rPr>
              <a:t>Demand Flow Restoration: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4" cstate="print"/>
          <a:srcRect/>
          <a:stretch>
            <a:fillRect/>
          </a:stretch>
        </p:blipFill>
        <p:spPr bwMode="auto">
          <a:xfrm>
            <a:off x="6207307" y="1575725"/>
            <a:ext cx="5346700" cy="1715079"/>
          </a:xfrm>
          <a:prstGeom prst="rect">
            <a:avLst/>
          </a:prstGeom>
          <a:noFill/>
          <a:ln w="9525">
            <a:noFill/>
            <a:miter lim="800000"/>
            <a:headEnd/>
            <a:tailEnd/>
          </a:ln>
        </p:spPr>
      </p:pic>
      <p:pic>
        <p:nvPicPr>
          <p:cNvPr id="2" name="Picture 1"/>
          <p:cNvPicPr>
            <a:picLocks noChangeAspect="1"/>
          </p:cNvPicPr>
          <p:nvPr/>
        </p:nvPicPr>
        <p:blipFill>
          <a:blip r:embed="rId5"/>
          <a:stretch>
            <a:fillRect/>
          </a:stretch>
        </p:blipFill>
        <p:spPr>
          <a:xfrm>
            <a:off x="6207307" y="3544525"/>
            <a:ext cx="5346700" cy="2999231"/>
          </a:xfrm>
          <a:prstGeom prst="rect">
            <a:avLst/>
          </a:prstGeom>
        </p:spPr>
      </p:pic>
      <p:sp>
        <p:nvSpPr>
          <p:cNvPr id="12" name="Rectangle 11"/>
          <p:cNvSpPr/>
          <p:nvPr/>
        </p:nvSpPr>
        <p:spPr>
          <a:xfrm>
            <a:off x="3657600" y="2523744"/>
            <a:ext cx="804672" cy="3383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172314" y="2523744"/>
            <a:ext cx="1120526" cy="3383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83976" y="5585198"/>
            <a:ext cx="632224" cy="369332"/>
          </a:xfrm>
          <a:prstGeom prst="rect">
            <a:avLst/>
          </a:prstGeom>
        </p:spPr>
        <p:txBody>
          <a:bodyPr wrap="none">
            <a:spAutoFit/>
          </a:bodyPr>
          <a:lstStyle/>
          <a:p>
            <a:r>
              <a:rPr lang="en-US" dirty="0" err="1">
                <a:solidFill>
                  <a:schemeClr val="bg1"/>
                </a:solidFill>
              </a:rPr>
              <a:t>Xdps</a:t>
            </a:r>
            <a:endParaRPr lang="en-US" dirty="0">
              <a:solidFill>
                <a:schemeClr val="bg1"/>
              </a:solidFill>
            </a:endParaRPr>
          </a:p>
        </p:txBody>
      </p:sp>
    </p:spTree>
    <p:extLst>
      <p:ext uri="{BB962C8B-B14F-4D97-AF65-F5344CB8AC3E}">
        <p14:creationId xmlns:p14="http://schemas.microsoft.com/office/powerpoint/2010/main" val="390656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6561" y="519467"/>
            <a:ext cx="2360498" cy="492443"/>
          </a:xfrm>
          <a:prstGeom prst="rect">
            <a:avLst/>
          </a:prstGeom>
        </p:spPr>
        <p:txBody>
          <a:bodyPr wrap="square">
            <a:spAutoFit/>
          </a:bodyPr>
          <a:lstStyle/>
          <a:p>
            <a:r>
              <a:rPr lang="en-IN" sz="2600" b="1" dirty="0">
                <a:latin typeface="Calibri" panose="020F0502020204030204" pitchFamily="34" charset="0"/>
                <a:ea typeface="Times New Roman" panose="02020603050405020304" pitchFamily="18" charset="0"/>
                <a:cs typeface="Arial" panose="020B0604020202020204" pitchFamily="34" charset="0"/>
              </a:rPr>
              <a:t>Link Load (y)</a:t>
            </a:r>
            <a:endParaRPr lang="en-US" sz="2600" b="1" dirty="0"/>
          </a:p>
        </p:txBody>
      </p:sp>
      <p:sp>
        <p:nvSpPr>
          <p:cNvPr id="3" name="Rectangle 2"/>
          <p:cNvSpPr/>
          <p:nvPr/>
        </p:nvSpPr>
        <p:spPr>
          <a:xfrm>
            <a:off x="916561" y="1167524"/>
            <a:ext cx="10841491" cy="464871"/>
          </a:xfrm>
          <a:prstGeom prst="rect">
            <a:avLst/>
          </a:prstGeom>
        </p:spPr>
        <p:txBody>
          <a:bodyPr wrap="square">
            <a:spAutoFit/>
          </a:bodyPr>
          <a:lstStyle/>
          <a:p>
            <a:pPr>
              <a:lnSpc>
                <a:spcPct val="150000"/>
              </a:lnSpc>
            </a:pPr>
            <a:r>
              <a:rPr lang="en-IN" i="1" u="sng" dirty="0">
                <a:latin typeface="Calibri" panose="020F0502020204030204" pitchFamily="34" charset="0"/>
                <a:ea typeface="Times New Roman" panose="02020603050405020304" pitchFamily="18" charset="0"/>
                <a:cs typeface="Arial" panose="020B0604020202020204" pitchFamily="34" charset="0"/>
              </a:rPr>
              <a:t>Link Path Restoration: </a:t>
            </a:r>
            <a:r>
              <a:rPr lang="en-IN" i="1" dirty="0">
                <a:latin typeface="Calibri" panose="020F0502020204030204" pitchFamily="34" charset="0"/>
                <a:ea typeface="Times New Roman" panose="02020603050405020304" pitchFamily="18" charset="0"/>
                <a:cs typeface="Arial" panose="020B0604020202020204" pitchFamily="34" charset="0"/>
              </a:rPr>
              <a:t>                                                                                                          </a:t>
            </a:r>
            <a:r>
              <a:rPr lang="en-IN" i="1" u="sng" dirty="0">
                <a:latin typeface="Calibri" panose="020F0502020204030204" pitchFamily="34" charset="0"/>
                <a:ea typeface="Times New Roman" panose="02020603050405020304" pitchFamily="18" charset="0"/>
                <a:cs typeface="Arial" panose="020B0604020202020204" pitchFamily="34" charset="0"/>
              </a:rPr>
              <a:t>Demand Flow Restoration: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cstate="print"/>
          <a:srcRect/>
          <a:stretch>
            <a:fillRect/>
          </a:stretch>
        </p:blipFill>
        <p:spPr bwMode="auto">
          <a:xfrm>
            <a:off x="835667" y="2034230"/>
            <a:ext cx="3067784" cy="3753451"/>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8828697" y="2081363"/>
            <a:ext cx="2082735" cy="3659183"/>
          </a:xfrm>
          <a:prstGeom prst="rect">
            <a:avLst/>
          </a:prstGeom>
          <a:noFill/>
          <a:ln w="9525">
            <a:noFill/>
            <a:miter lim="800000"/>
            <a:headEnd/>
            <a:tailEnd/>
          </a:ln>
        </p:spPr>
      </p:pic>
      <p:sp>
        <p:nvSpPr>
          <p:cNvPr id="6" name="Rectangle 5"/>
          <p:cNvSpPr/>
          <p:nvPr/>
        </p:nvSpPr>
        <p:spPr>
          <a:xfrm>
            <a:off x="4955232" y="3040679"/>
            <a:ext cx="2513958" cy="1047979"/>
          </a:xfrm>
          <a:prstGeom prst="rect">
            <a:avLst/>
          </a:prstGeom>
        </p:spPr>
        <p:txBody>
          <a:bodyPr wrap="none">
            <a:spAutoFit/>
          </a:bodyPr>
          <a:lstStyle/>
          <a:p>
            <a:pPr algn="ctr">
              <a:lnSpc>
                <a:spcPct val="115000"/>
              </a:lnSpc>
            </a:pPr>
            <a:r>
              <a:rPr lang="en-IN" dirty="0">
                <a:latin typeface="Calibri" panose="020F0502020204030204" pitchFamily="34" charset="0"/>
                <a:ea typeface="Calibri" panose="020F0502020204030204" pitchFamily="34" charset="0"/>
                <a:cs typeface="Calibri" panose="020F0502020204030204" pitchFamily="34" charset="0"/>
              </a:rPr>
              <a:t>Lower link load allocated</a:t>
            </a:r>
          </a:p>
          <a:p>
            <a:pPr algn="ctr">
              <a:lnSpc>
                <a:spcPct val="115000"/>
              </a:lnSpc>
            </a:pPr>
            <a:r>
              <a:rPr lang="en-IN" dirty="0">
                <a:latin typeface="Calibri" panose="020F0502020204030204" pitchFamily="34" charset="0"/>
                <a:ea typeface="Calibri" panose="020F0502020204030204" pitchFamily="34" charset="0"/>
                <a:cs typeface="Calibri" panose="020F0502020204030204" pitchFamily="34" charset="0"/>
              </a:rPr>
              <a:t> in the case of demand </a:t>
            </a:r>
          </a:p>
          <a:p>
            <a:pPr algn="ctr">
              <a:lnSpc>
                <a:spcPct val="115000"/>
              </a:lnSpc>
            </a:pPr>
            <a:r>
              <a:rPr lang="en-IN" dirty="0">
                <a:latin typeface="Calibri" panose="020F0502020204030204" pitchFamily="34" charset="0"/>
                <a:ea typeface="Calibri" panose="020F0502020204030204" pitchFamily="34" charset="0"/>
                <a:cs typeface="Calibri" panose="020F0502020204030204" pitchFamily="34" charset="0"/>
              </a:rPr>
              <a:t>flow restoration.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549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033" y="440669"/>
            <a:ext cx="2395656" cy="461665"/>
          </a:xfrm>
          <a:prstGeom prst="rect">
            <a:avLst/>
          </a:prstGeom>
        </p:spPr>
        <p:txBody>
          <a:bodyPr wrap="none">
            <a:spAutoFit/>
          </a:bodyPr>
          <a:lstStyle/>
          <a:p>
            <a:r>
              <a:rPr lang="en-IN" sz="2400" b="1" dirty="0">
                <a:latin typeface="Calibri" panose="020F0502020204030204" pitchFamily="34" charset="0"/>
                <a:ea typeface="Times New Roman" panose="02020603050405020304" pitchFamily="18" charset="0"/>
                <a:cs typeface="Arial" panose="020B0604020202020204" pitchFamily="34" charset="0"/>
              </a:rPr>
              <a:t>Congestion Delay</a:t>
            </a:r>
            <a:endParaRPr lang="en-US" sz="2400" b="1" dirty="0"/>
          </a:p>
        </p:txBody>
      </p:sp>
      <p:sp>
        <p:nvSpPr>
          <p:cNvPr id="3" name="Rectangle 2"/>
          <p:cNvSpPr/>
          <p:nvPr/>
        </p:nvSpPr>
        <p:spPr>
          <a:xfrm>
            <a:off x="1163395" y="1233122"/>
            <a:ext cx="2230932" cy="464871"/>
          </a:xfrm>
          <a:prstGeom prst="rect">
            <a:avLst/>
          </a:prstGeom>
        </p:spPr>
        <p:txBody>
          <a:bodyPr wrap="none">
            <a:spAutoFit/>
          </a:bodyPr>
          <a:lstStyle/>
          <a:p>
            <a:pPr>
              <a:lnSpc>
                <a:spcPct val="150000"/>
              </a:lnSpc>
            </a:pPr>
            <a:r>
              <a:rPr lang="en-IN" i="1" u="sng" dirty="0">
                <a:latin typeface="Calibri" panose="020F0502020204030204" pitchFamily="34" charset="0"/>
                <a:ea typeface="Times New Roman" panose="02020603050405020304" pitchFamily="18" charset="0"/>
                <a:cs typeface="Arial" panose="020B0604020202020204" pitchFamily="34" charset="0"/>
              </a:rPr>
              <a:t>Link Path Restoration: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021165" y="1233122"/>
            <a:ext cx="2661947" cy="464871"/>
          </a:xfrm>
          <a:prstGeom prst="rect">
            <a:avLst/>
          </a:prstGeom>
        </p:spPr>
        <p:txBody>
          <a:bodyPr wrap="none">
            <a:spAutoFit/>
          </a:bodyPr>
          <a:lstStyle/>
          <a:p>
            <a:pPr>
              <a:lnSpc>
                <a:spcPct val="150000"/>
              </a:lnSpc>
            </a:pPr>
            <a:r>
              <a:rPr lang="en-IN" i="1" u="sng" dirty="0">
                <a:latin typeface="Calibri" panose="020F0502020204030204" pitchFamily="34" charset="0"/>
                <a:ea typeface="Times New Roman" panose="02020603050405020304" pitchFamily="18" charset="0"/>
                <a:cs typeface="Arial" panose="020B0604020202020204" pitchFamily="34" charset="0"/>
              </a:rPr>
              <a:t>Demand Flow Restoration: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cstate="print"/>
          <a:srcRect/>
          <a:stretch>
            <a:fillRect/>
          </a:stretch>
        </p:blipFill>
        <p:spPr bwMode="auto">
          <a:xfrm>
            <a:off x="1247595" y="2259613"/>
            <a:ext cx="2410003" cy="372963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8387168" y="2259613"/>
            <a:ext cx="2295944" cy="3729630"/>
          </a:xfrm>
          <a:prstGeom prst="rect">
            <a:avLst/>
          </a:prstGeom>
          <a:noFill/>
          <a:ln w="9525">
            <a:noFill/>
            <a:miter lim="800000"/>
            <a:headEnd/>
            <a:tailEnd/>
          </a:ln>
        </p:spPr>
      </p:pic>
      <p:sp>
        <p:nvSpPr>
          <p:cNvPr id="7" name="Rectangle 6"/>
          <p:cNvSpPr/>
          <p:nvPr/>
        </p:nvSpPr>
        <p:spPr>
          <a:xfrm>
            <a:off x="2846307" y="3228877"/>
            <a:ext cx="6096000" cy="1366528"/>
          </a:xfrm>
          <a:prstGeom prst="rect">
            <a:avLst/>
          </a:prstGeom>
        </p:spPr>
        <p:txBody>
          <a:bodyPr>
            <a:spAutoFit/>
          </a:bodyPr>
          <a:lstStyle/>
          <a:p>
            <a:pPr algn="ctr">
              <a:lnSpc>
                <a:spcPct val="115000"/>
              </a:lnSpc>
            </a:pPr>
            <a:r>
              <a:rPr lang="en-IN" dirty="0">
                <a:latin typeface="Calibri" panose="020F0502020204030204" pitchFamily="34" charset="0"/>
                <a:ea typeface="Calibri" panose="020F0502020204030204" pitchFamily="34" charset="0"/>
                <a:cs typeface="Times New Roman" panose="02020603050405020304" pitchFamily="18" charset="0"/>
              </a:rPr>
              <a:t>Lower congestion delay is </a:t>
            </a:r>
          </a:p>
          <a:p>
            <a:pPr algn="ctr">
              <a:lnSpc>
                <a:spcPct val="115000"/>
              </a:lnSpc>
            </a:pPr>
            <a:r>
              <a:rPr lang="en-IN" dirty="0">
                <a:latin typeface="Calibri" panose="020F0502020204030204" pitchFamily="34" charset="0"/>
                <a:ea typeface="Calibri" panose="020F0502020204030204" pitchFamily="34" charset="0"/>
                <a:cs typeface="Times New Roman" panose="02020603050405020304" pitchFamily="18" charset="0"/>
              </a:rPr>
              <a:t>observed in the case of demand </a:t>
            </a:r>
          </a:p>
          <a:p>
            <a:pPr algn="ctr">
              <a:lnSpc>
                <a:spcPct val="115000"/>
              </a:lnSpc>
            </a:pPr>
            <a:r>
              <a:rPr lang="en-IN" dirty="0">
                <a:latin typeface="Calibri" panose="020F0502020204030204" pitchFamily="34" charset="0"/>
                <a:ea typeface="Calibri" panose="020F0502020204030204" pitchFamily="34" charset="0"/>
                <a:cs typeface="Times New Roman" panose="02020603050405020304" pitchFamily="18" charset="0"/>
              </a:rPr>
              <a:t>flow restoration as we have</a:t>
            </a:r>
          </a:p>
          <a:p>
            <a:pPr algn="ctr">
              <a:lnSpc>
                <a:spcPct val="115000"/>
              </a:lnSpc>
            </a:pPr>
            <a:r>
              <a:rPr lang="en-IN" dirty="0">
                <a:latin typeface="Calibri" panose="020F0502020204030204" pitchFamily="34" charset="0"/>
                <a:ea typeface="Calibri" panose="020F0502020204030204" pitchFamily="34" charset="0"/>
                <a:cs typeface="Times New Roman" panose="02020603050405020304" pitchFamily="18" charset="0"/>
              </a:rPr>
              <a:t> more choice for re-routing.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888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909" y="1332414"/>
            <a:ext cx="1880659" cy="369332"/>
          </a:xfrm>
          <a:prstGeom prst="rect">
            <a:avLst/>
          </a:prstGeom>
        </p:spPr>
        <p:txBody>
          <a:bodyPr wrap="square">
            <a:spAutoFit/>
          </a:bodyPr>
          <a:lstStyle/>
          <a:p>
            <a:r>
              <a:rPr lang="en-IN" b="1" dirty="0">
                <a:latin typeface="Calibri" panose="020F0502020204030204" pitchFamily="34" charset="0"/>
                <a:cs typeface="Arial" panose="020B0604020202020204" pitchFamily="34" charset="0"/>
              </a:rPr>
              <a:t>GNS 3 topology</a:t>
            </a:r>
            <a:endParaRPr lang="en-US" b="1" dirty="0"/>
          </a:p>
        </p:txBody>
      </p:sp>
      <p:sp>
        <p:nvSpPr>
          <p:cNvPr id="3" name="Rectangle 2"/>
          <p:cNvSpPr/>
          <p:nvPr/>
        </p:nvSpPr>
        <p:spPr>
          <a:xfrm>
            <a:off x="265176" y="2560320"/>
            <a:ext cx="4965191" cy="2631490"/>
          </a:xfrm>
          <a:prstGeom prst="rect">
            <a:avLst/>
          </a:prstGeom>
        </p:spPr>
        <p:txBody>
          <a:bodyPr wrap="square">
            <a:spAutoFit/>
          </a:bodyPr>
          <a:lstStyle/>
          <a:p>
            <a:pPr algn="ctr"/>
            <a:r>
              <a:rPr lang="en-IN" dirty="0"/>
              <a:t>Routers are running OSPF. Links are numbered as follows: </a:t>
            </a:r>
            <a:endParaRPr lang="en-US" dirty="0"/>
          </a:p>
          <a:p>
            <a:r>
              <a:rPr lang="en-IN" dirty="0"/>
              <a:t> </a:t>
            </a:r>
            <a:endParaRPr lang="en-US" dirty="0"/>
          </a:p>
          <a:p>
            <a:r>
              <a:rPr lang="en-IN" dirty="0"/>
              <a:t>             C1:   Link 1: R1 --- R2, Capacity: 100mbps</a:t>
            </a:r>
            <a:endParaRPr lang="en-US" dirty="0"/>
          </a:p>
          <a:p>
            <a:r>
              <a:rPr lang="en-IN" dirty="0"/>
              <a:t>             C2:   Link 2:  R1 --- R4, Capacity: 10mbps</a:t>
            </a:r>
            <a:endParaRPr lang="en-US" dirty="0"/>
          </a:p>
          <a:p>
            <a:r>
              <a:rPr lang="en-IN" dirty="0"/>
              <a:t>             C3:   Link 3:  R2 --- R4, Capacity: 10mbps   </a:t>
            </a:r>
            <a:endParaRPr lang="en-US" dirty="0"/>
          </a:p>
          <a:p>
            <a:r>
              <a:rPr lang="en-IN" dirty="0"/>
              <a:t>             C4:   Link 4:  R2 --- R3, Capacity: 10mbps</a:t>
            </a:r>
            <a:endParaRPr lang="en-US" dirty="0"/>
          </a:p>
          <a:p>
            <a:r>
              <a:rPr lang="en-IN" dirty="0"/>
              <a:t>             C5:   Link 5:  R4 --- R3, Capacity: 10mbps</a:t>
            </a:r>
            <a:endParaRPr lang="en-US" dirty="0"/>
          </a:p>
          <a:p>
            <a:pPr>
              <a:lnSpc>
                <a:spcPct val="150000"/>
              </a:lnSpc>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021165" y="571306"/>
            <a:ext cx="184731" cy="382092"/>
          </a:xfrm>
          <a:prstGeom prst="rect">
            <a:avLst/>
          </a:prstGeom>
        </p:spPr>
        <p:txBody>
          <a:bodyPr wrap="none">
            <a:spAutoFit/>
          </a:bodyPr>
          <a:lstStyle/>
          <a:p>
            <a:pPr>
              <a:lnSpc>
                <a:spcPct val="150000"/>
              </a:lnSpc>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550408" y="953398"/>
            <a:ext cx="6099048" cy="4910710"/>
          </a:xfrm>
          <a:prstGeom prst="rect">
            <a:avLst/>
          </a:prstGeom>
          <a:noFill/>
          <a:ln>
            <a:noFill/>
          </a:ln>
        </p:spPr>
      </p:pic>
      <p:sp>
        <p:nvSpPr>
          <p:cNvPr id="8" name="TextBox 7"/>
          <p:cNvSpPr txBox="1"/>
          <p:nvPr/>
        </p:nvSpPr>
        <p:spPr>
          <a:xfrm>
            <a:off x="377909" y="340473"/>
            <a:ext cx="7168896" cy="461665"/>
          </a:xfrm>
          <a:prstGeom prst="rect">
            <a:avLst/>
          </a:prstGeom>
          <a:noFill/>
        </p:spPr>
        <p:txBody>
          <a:bodyPr wrap="square" rtlCol="0">
            <a:spAutoFit/>
          </a:bodyPr>
          <a:lstStyle/>
          <a:p>
            <a:r>
              <a:rPr lang="en-US" sz="2400" b="1" dirty="0"/>
              <a:t>Network Resiliency using CISCO routers </a:t>
            </a:r>
          </a:p>
        </p:txBody>
      </p:sp>
    </p:spTree>
    <p:extLst>
      <p:ext uri="{BB962C8B-B14F-4D97-AF65-F5344CB8AC3E}">
        <p14:creationId xmlns:p14="http://schemas.microsoft.com/office/powerpoint/2010/main" val="1764263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08306" y="717615"/>
            <a:ext cx="5710746" cy="2774285"/>
          </a:xfrm>
          <a:prstGeom prst="rect">
            <a:avLst/>
          </a:prstGeom>
          <a:noFill/>
          <a:ln>
            <a:noFill/>
          </a:ln>
        </p:spPr>
      </p:pic>
      <p:sp>
        <p:nvSpPr>
          <p:cNvPr id="2" name="Rectangle 1"/>
          <p:cNvSpPr/>
          <p:nvPr/>
        </p:nvSpPr>
        <p:spPr>
          <a:xfrm>
            <a:off x="1292309" y="953398"/>
            <a:ext cx="3390608" cy="400110"/>
          </a:xfrm>
          <a:prstGeom prst="rect">
            <a:avLst/>
          </a:prstGeom>
        </p:spPr>
        <p:txBody>
          <a:bodyPr wrap="none">
            <a:spAutoFit/>
          </a:bodyPr>
          <a:lstStyle/>
          <a:p>
            <a:r>
              <a:rPr lang="en-IN" sz="2000" b="1" u="sng" dirty="0">
                <a:latin typeface="Calibri" panose="020F0502020204030204" pitchFamily="34" charset="0"/>
                <a:cs typeface="Arial" panose="020B0604020202020204" pitchFamily="34" charset="0"/>
              </a:rPr>
              <a:t>GNS 3 Cisco Router simulation</a:t>
            </a:r>
            <a:endParaRPr lang="en-US" sz="2000" b="1" dirty="0"/>
          </a:p>
        </p:txBody>
      </p:sp>
      <p:sp>
        <p:nvSpPr>
          <p:cNvPr id="3" name="Rectangle 2"/>
          <p:cNvSpPr/>
          <p:nvPr/>
        </p:nvSpPr>
        <p:spPr>
          <a:xfrm>
            <a:off x="374904" y="1779687"/>
            <a:ext cx="5486400" cy="5078313"/>
          </a:xfrm>
          <a:prstGeom prst="rect">
            <a:avLst/>
          </a:prstGeom>
        </p:spPr>
        <p:txBody>
          <a:bodyPr wrap="square">
            <a:spAutoFit/>
          </a:bodyPr>
          <a:lstStyle/>
          <a:p>
            <a:pPr marL="285750" indent="-285750" algn="just">
              <a:buFont typeface="Arial" panose="020B0604020202020204" pitchFamily="34" charset="0"/>
              <a:buChar char="•"/>
            </a:pPr>
            <a:r>
              <a:rPr lang="en-IN" dirty="0"/>
              <a:t>We have considered one demand to verify our observation. Considered demand H2-&gt;H4</a:t>
            </a:r>
            <a:endParaRPr lang="en-US" dirty="0"/>
          </a:p>
          <a:p>
            <a:pPr algn="just"/>
            <a:endParaRPr lang="en-US" dirty="0"/>
          </a:p>
          <a:p>
            <a:pPr marL="285750" indent="-285750" algn="just">
              <a:buFont typeface="Arial" panose="020B0604020202020204" pitchFamily="34" charset="0"/>
              <a:buChar char="•"/>
            </a:pPr>
            <a:r>
              <a:rPr lang="en-IN" dirty="0"/>
              <a:t>We can see it takes the direct link , as indirect links have higher metric value. As, by default cisco routers takes 100/C (in </a:t>
            </a:r>
            <a:r>
              <a:rPr lang="en-IN" dirty="0" err="1"/>
              <a:t>Mbps</a:t>
            </a:r>
            <a:r>
              <a:rPr lang="en-IN" dirty="0"/>
              <a:t>)  as the metric as shown in the below screenshots.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As we can see from screenshot in normal operation the communication from Host 2 – Host 4 takes place via the direct path which is 172.16.24.0/24 network.</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Now we take down the direct link (link 3) as shown.</a:t>
            </a:r>
            <a:endParaRPr lang="en-US" dirty="0"/>
          </a:p>
          <a:p>
            <a:endParaRPr lang="en-US" dirty="0"/>
          </a:p>
          <a:p>
            <a:endParaRPr lang="en-IN" dirty="0"/>
          </a:p>
          <a:p>
            <a:endParaRPr lang="en-IN" dirty="0"/>
          </a:p>
          <a:p>
            <a:endParaRPr lang="en-US" dirty="0"/>
          </a:p>
          <a:p>
            <a:r>
              <a:rPr lang="en-IN" dirty="0"/>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021165" y="571306"/>
            <a:ext cx="184731" cy="382092"/>
          </a:xfrm>
          <a:prstGeom prst="rect">
            <a:avLst/>
          </a:prstGeom>
        </p:spPr>
        <p:txBody>
          <a:bodyPr wrap="none">
            <a:spAutoFit/>
          </a:bodyPr>
          <a:lstStyle/>
          <a:p>
            <a:pPr>
              <a:lnSpc>
                <a:spcPct val="150000"/>
              </a:lnSpc>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008306" y="3831336"/>
            <a:ext cx="5810250" cy="2706878"/>
          </a:xfrm>
          <a:prstGeom prst="rect">
            <a:avLst/>
          </a:prstGeom>
          <a:noFill/>
          <a:ln>
            <a:noFill/>
          </a:ln>
        </p:spPr>
      </p:pic>
      <p:sp>
        <p:nvSpPr>
          <p:cNvPr id="5" name="Rectangle 4"/>
          <p:cNvSpPr/>
          <p:nvPr/>
        </p:nvSpPr>
        <p:spPr>
          <a:xfrm>
            <a:off x="6008306" y="2104757"/>
            <a:ext cx="5577142" cy="1095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7022592" y="4351759"/>
            <a:ext cx="402336" cy="235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02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 y="836482"/>
            <a:ext cx="1826847" cy="400110"/>
          </a:xfrm>
          <a:prstGeom prst="rect">
            <a:avLst/>
          </a:prstGeom>
        </p:spPr>
        <p:txBody>
          <a:bodyPr wrap="none">
            <a:spAutoFit/>
          </a:bodyPr>
          <a:lstStyle/>
          <a:p>
            <a:r>
              <a:rPr lang="en-IN" sz="2000" b="1" u="sng" dirty="0">
                <a:latin typeface="Calibri" panose="020F0502020204030204" pitchFamily="34" charset="0"/>
                <a:cs typeface="Arial" panose="020B0604020202020204" pitchFamily="34" charset="0"/>
              </a:rPr>
              <a:t>GNS 3 topology</a:t>
            </a:r>
            <a:endParaRPr lang="en-US" sz="2000" b="1" dirty="0"/>
          </a:p>
        </p:txBody>
      </p:sp>
      <p:sp>
        <p:nvSpPr>
          <p:cNvPr id="3" name="Rectangle 2"/>
          <p:cNvSpPr/>
          <p:nvPr/>
        </p:nvSpPr>
        <p:spPr>
          <a:xfrm>
            <a:off x="144780" y="1453896"/>
            <a:ext cx="5769864" cy="3354765"/>
          </a:xfrm>
          <a:prstGeom prst="rect">
            <a:avLst/>
          </a:prstGeom>
        </p:spPr>
        <p:txBody>
          <a:bodyPr wrap="square">
            <a:spAutoFit/>
          </a:bodyPr>
          <a:lstStyle/>
          <a:p>
            <a:r>
              <a:rPr lang="en-IN" dirty="0"/>
              <a:t>There are three possible path-</a:t>
            </a:r>
            <a:endParaRPr lang="en-US" dirty="0"/>
          </a:p>
          <a:p>
            <a:pPr marL="285750" lvl="0" indent="-285750">
              <a:buFont typeface="Arial" panose="020B0604020202020204" pitchFamily="34" charset="0"/>
              <a:buChar char="•"/>
            </a:pPr>
            <a:r>
              <a:rPr lang="en-IN" dirty="0"/>
              <a:t>H2-&gt;R2-&gt;R4-&gt;H4: Cost of link 3 = 10 - Direct Link</a:t>
            </a:r>
            <a:endParaRPr lang="en-US" dirty="0"/>
          </a:p>
          <a:p>
            <a:pPr marL="285750" lvl="0" indent="-285750">
              <a:buFont typeface="Arial" panose="020B0604020202020204" pitchFamily="34" charset="0"/>
              <a:buChar char="•"/>
            </a:pPr>
            <a:r>
              <a:rPr lang="en-IN" dirty="0"/>
              <a:t>H2-&gt;R2-&gt;R1-&gt;R4-&gt;H4: Cost of link 1 + Cost of link 2 = 1+10 = 11 – Via R1</a:t>
            </a:r>
            <a:endParaRPr lang="en-US" dirty="0"/>
          </a:p>
          <a:p>
            <a:pPr marL="285750" lvl="0" indent="-285750">
              <a:buFont typeface="Arial" panose="020B0604020202020204" pitchFamily="34" charset="0"/>
              <a:buChar char="•"/>
            </a:pPr>
            <a:r>
              <a:rPr lang="en-IN" dirty="0"/>
              <a:t>H2-&gt;R2-&gt;R3-&gt;R4-&gt;H4: Cost of link 4 + Cost of link 5 = 10+10 = 20 – Via R2</a:t>
            </a:r>
          </a:p>
          <a:p>
            <a:pPr marL="285750" lvl="0" indent="-285750">
              <a:buFont typeface="Arial" panose="020B0604020202020204" pitchFamily="34" charset="0"/>
              <a:buChar char="•"/>
            </a:pPr>
            <a:endParaRPr lang="en-US" dirty="0"/>
          </a:p>
          <a:p>
            <a:r>
              <a:rPr lang="en-IN" dirty="0"/>
              <a:t> </a:t>
            </a:r>
            <a:endParaRPr lang="en-US" dirty="0"/>
          </a:p>
          <a:p>
            <a:r>
              <a:rPr lang="en-IN" dirty="0"/>
              <a:t>OSPF routers detect Link 3 failure when the dead interval expires. Now based on the above calculation, it takes 2</a:t>
            </a:r>
            <a:r>
              <a:rPr lang="en-IN" baseline="30000" dirty="0"/>
              <a:t>nd</a:t>
            </a:r>
            <a:r>
              <a:rPr lang="en-IN" dirty="0"/>
              <a:t> least cost path which is via R1 with cost 11.</a:t>
            </a:r>
            <a:endParaRPr lang="en-US" dirty="0"/>
          </a:p>
          <a:p>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021165" y="571306"/>
            <a:ext cx="184731" cy="382092"/>
          </a:xfrm>
          <a:prstGeom prst="rect">
            <a:avLst/>
          </a:prstGeom>
        </p:spPr>
        <p:txBody>
          <a:bodyPr wrap="none">
            <a:spAutoFit/>
          </a:bodyPr>
          <a:lstStyle/>
          <a:p>
            <a:pPr>
              <a:lnSpc>
                <a:spcPct val="150000"/>
              </a:lnSpc>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3516" y="1453896"/>
            <a:ext cx="5867400" cy="3379506"/>
          </a:xfrm>
          <a:prstGeom prst="rect">
            <a:avLst/>
          </a:prstGeom>
          <a:noFill/>
          <a:ln>
            <a:noFill/>
          </a:ln>
        </p:spPr>
      </p:pic>
      <p:sp>
        <p:nvSpPr>
          <p:cNvPr id="5" name="Rectangle 4"/>
          <p:cNvSpPr/>
          <p:nvPr/>
        </p:nvSpPr>
        <p:spPr>
          <a:xfrm>
            <a:off x="6033516" y="2999232"/>
            <a:ext cx="5798820" cy="1463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87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828"/>
            <a:ext cx="10131425" cy="585859"/>
          </a:xfrm>
        </p:spPr>
        <p:txBody>
          <a:bodyPr>
            <a:noAutofit/>
          </a:bodyPr>
          <a:lstStyle/>
          <a:p>
            <a:r>
              <a:rPr lang="en-IN" b="1" dirty="0"/>
              <a:t>CONCLUSION</a:t>
            </a:r>
            <a:endParaRPr lang="en-US" b="1" dirty="0"/>
          </a:p>
        </p:txBody>
      </p:sp>
      <p:sp>
        <p:nvSpPr>
          <p:cNvPr id="3" name="Content Placeholder 2"/>
          <p:cNvSpPr>
            <a:spLocks noGrp="1"/>
          </p:cNvSpPr>
          <p:nvPr>
            <p:ph idx="1"/>
          </p:nvPr>
        </p:nvSpPr>
        <p:spPr>
          <a:xfrm>
            <a:off x="685801" y="838986"/>
            <a:ext cx="10853927" cy="5854421"/>
          </a:xfrm>
        </p:spPr>
        <p:txBody>
          <a:bodyPr anchor="t">
            <a:normAutofit/>
          </a:bodyPr>
          <a:lstStyle/>
          <a:p>
            <a:r>
              <a:rPr lang="en-IN" sz="2000" dirty="0"/>
              <a:t>Comparison Between Link Path Re-establishment and Demand Flow Re-establishment</a:t>
            </a:r>
          </a:p>
          <a:p>
            <a:endParaRPr lang="en-IN" sz="2000" u="sng" dirty="0"/>
          </a:p>
          <a:p>
            <a:endParaRPr lang="en-IN" sz="2000" u="sng" dirty="0"/>
          </a:p>
          <a:p>
            <a:endParaRPr lang="en-IN" sz="2000" u="sng" dirty="0"/>
          </a:p>
          <a:p>
            <a:endParaRPr lang="en-IN" sz="2000" u="sng" dirty="0"/>
          </a:p>
          <a:p>
            <a:endParaRPr lang="en-IN" sz="2000" u="sng" dirty="0"/>
          </a:p>
          <a:p>
            <a:endParaRPr lang="en-IN" sz="2000" u="sng" dirty="0"/>
          </a:p>
          <a:p>
            <a:pPr marL="0" indent="0">
              <a:buNone/>
            </a:pPr>
            <a:endParaRPr lang="en-IN" sz="2000" u="sng" dirty="0"/>
          </a:p>
          <a:p>
            <a:r>
              <a:rPr lang="en-IN" sz="2000" dirty="0"/>
              <a:t>We successfully analysed link re-establishment and path re-establishment with aim of minimizing congestion delay in the network.</a:t>
            </a:r>
          </a:p>
          <a:p>
            <a:r>
              <a:rPr lang="en-IN" sz="2000" dirty="0"/>
              <a:t>We found that for smaller network both the models performed equally well and had same network congestion delay, whereas as the network grows it’s better to use demand flow re-establishment.</a:t>
            </a:r>
          </a:p>
          <a:p>
            <a:r>
              <a:rPr lang="en-IN" dirty="0"/>
              <a:t>Around 50% reduction in delay is observed during demand flow re-establishment.</a:t>
            </a:r>
          </a:p>
          <a:p>
            <a:r>
              <a:rPr lang="en-IN" dirty="0"/>
              <a:t>More routing solution for each failure situation in the case of demand flow re-establishment.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89992257"/>
              </p:ext>
            </p:extLst>
          </p:nvPr>
        </p:nvGraphicFramePr>
        <p:xfrm>
          <a:off x="1985787" y="1400021"/>
          <a:ext cx="7827799" cy="2601798"/>
        </p:xfrm>
        <a:graphic>
          <a:graphicData uri="http://schemas.openxmlformats.org/drawingml/2006/table">
            <a:tbl>
              <a:tblPr firstRow="1" firstCol="1" bandRow="1">
                <a:tableStyleId>{9DCAF9ED-07DC-4A11-8D7F-57B35C25682E}</a:tableStyleId>
              </a:tblPr>
              <a:tblGrid>
                <a:gridCol w="4137031">
                  <a:extLst>
                    <a:ext uri="{9D8B030D-6E8A-4147-A177-3AD203B41FA5}">
                      <a16:colId xmlns:a16="http://schemas.microsoft.com/office/drawing/2014/main" val="4270555771"/>
                    </a:ext>
                  </a:extLst>
                </a:gridCol>
                <a:gridCol w="3690768">
                  <a:extLst>
                    <a:ext uri="{9D8B030D-6E8A-4147-A177-3AD203B41FA5}">
                      <a16:colId xmlns:a16="http://schemas.microsoft.com/office/drawing/2014/main" val="3471989269"/>
                    </a:ext>
                  </a:extLst>
                </a:gridCol>
              </a:tblGrid>
              <a:tr h="348559">
                <a:tc>
                  <a:txBody>
                    <a:bodyPr/>
                    <a:lstStyle/>
                    <a:p>
                      <a:pPr marL="0" marR="0" algn="ctr">
                        <a:lnSpc>
                          <a:spcPct val="115000"/>
                        </a:lnSpc>
                        <a:spcBef>
                          <a:spcPts val="200"/>
                        </a:spcBef>
                        <a:spcAft>
                          <a:spcPts val="0"/>
                        </a:spcAft>
                      </a:pPr>
                      <a:r>
                        <a:rPr lang="en-IN" sz="1400" dirty="0">
                          <a:ln>
                            <a:noFill/>
                          </a:ln>
                          <a:effectLst>
                            <a:outerShdw blurRad="38100" dist="19050" dir="2700000" algn="tl">
                              <a:schemeClr val="dk1">
                                <a:alpha val="40000"/>
                              </a:schemeClr>
                            </a:outerShdw>
                          </a:effectLst>
                        </a:rPr>
                        <a:t>Link Path Re-establishment</a:t>
                      </a:r>
                      <a:endParaRPr lang="en-US" sz="14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200"/>
                        </a:spcBef>
                        <a:spcAft>
                          <a:spcPts val="0"/>
                        </a:spcAft>
                      </a:pPr>
                      <a:r>
                        <a:rPr lang="en-IN" sz="1400">
                          <a:ln>
                            <a:noFill/>
                          </a:ln>
                          <a:effectLst>
                            <a:outerShdw blurRad="38100" dist="19050" dir="2700000" algn="tl">
                              <a:schemeClr val="dk1">
                                <a:alpha val="40000"/>
                              </a:schemeClr>
                            </a:outerShdw>
                          </a:effectLst>
                        </a:rPr>
                        <a:t>Demand Flow Re-establishment</a:t>
                      </a:r>
                      <a:endParaRPr lang="en-US" sz="1400" b="1">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0777693"/>
                  </a:ext>
                </a:extLst>
              </a:tr>
              <a:tr h="348559">
                <a:tc>
                  <a:txBody>
                    <a:bodyPr/>
                    <a:lstStyle/>
                    <a:p>
                      <a:pPr marL="0" marR="0" algn="ctr">
                        <a:lnSpc>
                          <a:spcPct val="115000"/>
                        </a:lnSpc>
                        <a:spcBef>
                          <a:spcPts val="0"/>
                        </a:spcBef>
                        <a:spcAft>
                          <a:spcPts val="0"/>
                        </a:spcAft>
                      </a:pPr>
                      <a:r>
                        <a:rPr lang="en-IN" sz="1400" b="0" dirty="0">
                          <a:effectLst/>
                        </a:rPr>
                        <a:t>Higher link load Observed (ye)</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b="0" dirty="0">
                          <a:effectLst/>
                        </a:rPr>
                        <a:t>Lower link load Observed (ye)</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1876816"/>
                  </a:ext>
                </a:extLst>
              </a:tr>
              <a:tr h="348559">
                <a:tc>
                  <a:txBody>
                    <a:bodyPr/>
                    <a:lstStyle/>
                    <a:p>
                      <a:pPr marL="0" marR="0" algn="ctr">
                        <a:lnSpc>
                          <a:spcPct val="115000"/>
                        </a:lnSpc>
                        <a:spcBef>
                          <a:spcPts val="0"/>
                        </a:spcBef>
                        <a:spcAft>
                          <a:spcPts val="0"/>
                        </a:spcAft>
                      </a:pPr>
                      <a:r>
                        <a:rPr lang="en-IN" sz="1400" b="0" dirty="0">
                          <a:effectLst/>
                        </a:rPr>
                        <a:t>Higher delay is Observed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b="0">
                          <a:effectLst/>
                        </a:rPr>
                        <a:t>Lower delay is Observed</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2828470"/>
                  </a:ext>
                </a:extLst>
              </a:tr>
              <a:tr h="488735">
                <a:tc>
                  <a:txBody>
                    <a:bodyPr/>
                    <a:lstStyle/>
                    <a:p>
                      <a:pPr marL="0" marR="0" algn="ctr">
                        <a:lnSpc>
                          <a:spcPct val="115000"/>
                        </a:lnSpc>
                        <a:spcBef>
                          <a:spcPts val="0"/>
                        </a:spcBef>
                        <a:spcAft>
                          <a:spcPts val="0"/>
                        </a:spcAft>
                      </a:pPr>
                      <a:r>
                        <a:rPr lang="en-IN" sz="1400" b="0" dirty="0">
                          <a:effectLst/>
                        </a:rPr>
                        <a:t>Sparse capacity into consideration for restoration.</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b="0" dirty="0">
                          <a:effectLst/>
                        </a:rPr>
                        <a:t>No Sparse capacity into consideration</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6609526"/>
                  </a:ext>
                </a:extLst>
              </a:tr>
              <a:tr h="348559">
                <a:tc>
                  <a:txBody>
                    <a:bodyPr/>
                    <a:lstStyle/>
                    <a:p>
                      <a:pPr marL="0" marR="0" algn="ctr">
                        <a:lnSpc>
                          <a:spcPct val="115000"/>
                        </a:lnSpc>
                        <a:spcBef>
                          <a:spcPts val="0"/>
                        </a:spcBef>
                        <a:spcAft>
                          <a:spcPts val="0"/>
                        </a:spcAft>
                      </a:pPr>
                      <a:r>
                        <a:rPr lang="en-IN" sz="1400" b="0" dirty="0">
                          <a:effectLst/>
                        </a:rPr>
                        <a:t>Handles Single failure of link.</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b="0" dirty="0">
                          <a:effectLst/>
                        </a:rPr>
                        <a:t>Can have multiple failures of links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916693"/>
                  </a:ext>
                </a:extLst>
              </a:tr>
              <a:tr h="718827">
                <a:tc>
                  <a:txBody>
                    <a:bodyPr/>
                    <a:lstStyle/>
                    <a:p>
                      <a:pPr marL="0" marR="0" algn="ctr">
                        <a:lnSpc>
                          <a:spcPct val="115000"/>
                        </a:lnSpc>
                        <a:spcBef>
                          <a:spcPts val="0"/>
                        </a:spcBef>
                        <a:spcAft>
                          <a:spcPts val="0"/>
                        </a:spcAft>
                      </a:pPr>
                      <a:r>
                        <a:rPr lang="en-IN" sz="1400" b="0" dirty="0">
                          <a:effectLst/>
                        </a:rPr>
                        <a:t>Disjoint demand path not an issue as long as you have path for link re-establishment.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kern="1200" dirty="0">
                          <a:solidFill>
                            <a:schemeClr val="dk1"/>
                          </a:solidFill>
                          <a:effectLst/>
                          <a:latin typeface="+mn-lt"/>
                          <a:ea typeface="+mn-ea"/>
                          <a:cs typeface="+mn-cs"/>
                        </a:rPr>
                        <a:t>At least one demand path should be disjoint for all analysing all link failure situation</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5751683"/>
                  </a:ext>
                </a:extLst>
              </a:tr>
            </a:tbl>
          </a:graphicData>
        </a:graphic>
      </p:graphicFrame>
      <p:cxnSp>
        <p:nvCxnSpPr>
          <p:cNvPr id="7" name="Straight Connector 6"/>
          <p:cNvCxnSpPr>
            <a:cxnSpLocks/>
          </p:cNvCxnSpPr>
          <p:nvPr/>
        </p:nvCxnSpPr>
        <p:spPr>
          <a:xfrm flipH="1">
            <a:off x="6112764" y="1400021"/>
            <a:ext cx="18852" cy="259237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83065"/>
            <a:ext cx="10131425" cy="906370"/>
          </a:xfrm>
        </p:spPr>
        <p:txBody>
          <a:bodyPr>
            <a:normAutofit/>
          </a:bodyPr>
          <a:lstStyle/>
          <a:p>
            <a:r>
              <a:rPr lang="en-US" sz="4400" b="1" dirty="0"/>
              <a:t>Introduction</a:t>
            </a:r>
          </a:p>
        </p:txBody>
      </p:sp>
      <p:sp>
        <p:nvSpPr>
          <p:cNvPr id="3" name="Content Placeholder 2"/>
          <p:cNvSpPr>
            <a:spLocks noGrp="1"/>
          </p:cNvSpPr>
          <p:nvPr>
            <p:ph idx="1"/>
          </p:nvPr>
        </p:nvSpPr>
        <p:spPr>
          <a:xfrm>
            <a:off x="685801" y="1489435"/>
            <a:ext cx="10824327" cy="4760536"/>
          </a:xfrm>
        </p:spPr>
        <p:txBody>
          <a:bodyPr>
            <a:normAutofit/>
          </a:bodyPr>
          <a:lstStyle/>
          <a:p>
            <a:pPr algn="just"/>
            <a:r>
              <a:rPr lang="en-IN" sz="2200" dirty="0"/>
              <a:t>Resiliency is the ability of a network to provide and maintain an acceptable level of service in the time of failure.</a:t>
            </a:r>
          </a:p>
          <a:p>
            <a:pPr algn="just"/>
            <a:r>
              <a:rPr lang="en-IN" sz="2200" dirty="0"/>
              <a:t> We have two restoration design models - Link Path and Demand Flow, which are well established in an autonomous system (AS).</a:t>
            </a:r>
          </a:p>
          <a:p>
            <a:pPr algn="just"/>
            <a:r>
              <a:rPr lang="en-IN" sz="2200" dirty="0"/>
              <a:t>We compared two restoration models with respect to their Flow Allocation, Link Load and Congestion Delay. </a:t>
            </a:r>
          </a:p>
          <a:p>
            <a:pPr algn="just"/>
            <a:r>
              <a:rPr lang="en-IN" sz="2200" dirty="0"/>
              <a:t>Our formulated model aims at minimizing the congestion delay in the network in the event of failure and also in normal state.</a:t>
            </a:r>
          </a:p>
          <a:p>
            <a:pPr algn="just"/>
            <a:r>
              <a:rPr lang="en-IN" sz="2200" dirty="0"/>
              <a:t>Also we verified the working of CISCO routers running OSPF in case of normal operation as well as in case of link failure.</a:t>
            </a:r>
          </a:p>
          <a:p>
            <a:pPr algn="just"/>
            <a:r>
              <a:rPr lang="en-IN" b="1" dirty="0"/>
              <a:t>Keywords: </a:t>
            </a:r>
            <a:r>
              <a:rPr lang="en-IN" i="1" dirty="0"/>
              <a:t>Resiliency, Failure, AMPL, Link Capacity.</a:t>
            </a:r>
            <a:endParaRPr lang="en-US" dirty="0"/>
          </a:p>
          <a:p>
            <a:endParaRPr lang="en-IN" sz="2200" dirty="0"/>
          </a:p>
        </p:txBody>
      </p:sp>
    </p:spTree>
    <p:extLst>
      <p:ext uri="{BB962C8B-B14F-4D97-AF65-F5344CB8AC3E}">
        <p14:creationId xmlns:p14="http://schemas.microsoft.com/office/powerpoint/2010/main" val="346488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1545"/>
            <a:ext cx="10131425" cy="679704"/>
          </a:xfrm>
        </p:spPr>
        <p:txBody>
          <a:bodyPr/>
          <a:lstStyle/>
          <a:p>
            <a:r>
              <a:rPr lang="en-US" dirty="0"/>
              <a:t>References</a:t>
            </a:r>
          </a:p>
        </p:txBody>
      </p:sp>
      <p:sp>
        <p:nvSpPr>
          <p:cNvPr id="3" name="Content Placeholder 2"/>
          <p:cNvSpPr>
            <a:spLocks noGrp="1"/>
          </p:cNvSpPr>
          <p:nvPr>
            <p:ph idx="1"/>
          </p:nvPr>
        </p:nvSpPr>
        <p:spPr>
          <a:xfrm>
            <a:off x="685801" y="996697"/>
            <a:ext cx="10131425" cy="1874519"/>
          </a:xfrm>
        </p:spPr>
        <p:txBody>
          <a:bodyPr anchor="t">
            <a:normAutofit/>
          </a:bodyPr>
          <a:lstStyle/>
          <a:p>
            <a:pPr lvl="0"/>
            <a:r>
              <a:rPr lang="en-US" i="1" dirty="0"/>
              <a:t>“Routing, Flow, and Capacity Design in Communication and Computer Networks”</a:t>
            </a:r>
            <a:r>
              <a:rPr lang="en-US" dirty="0"/>
              <a:t> by Micha </a:t>
            </a:r>
            <a:r>
              <a:rPr lang="en-US" dirty="0" err="1"/>
              <a:t>Pióro</a:t>
            </a:r>
            <a:r>
              <a:rPr lang="en-US" dirty="0"/>
              <a:t> and </a:t>
            </a:r>
            <a:r>
              <a:rPr lang="en-US" dirty="0" err="1"/>
              <a:t>Deepankar</a:t>
            </a:r>
            <a:r>
              <a:rPr lang="en-US" dirty="0"/>
              <a:t> </a:t>
            </a:r>
            <a:r>
              <a:rPr lang="en-US" dirty="0" err="1"/>
              <a:t>Medhi</a:t>
            </a:r>
            <a:r>
              <a:rPr lang="en-US" dirty="0"/>
              <a:t> </a:t>
            </a:r>
          </a:p>
          <a:p>
            <a:pPr lvl="0"/>
            <a:r>
              <a:rPr lang="en-US" dirty="0"/>
              <a:t>https://en.wikipedia.org/wiki/Resilience_(network)</a:t>
            </a:r>
          </a:p>
          <a:p>
            <a:pPr lvl="0"/>
            <a:r>
              <a:rPr lang="en-US" dirty="0"/>
              <a:t>“CCNP Routing and Switching ROUTE 300-101 Official Cert Guide / Edition 1” by Kevin Wallace , CCIE No. 7945</a:t>
            </a:r>
          </a:p>
          <a:p>
            <a:pPr marL="0" indent="0">
              <a:buNone/>
            </a:pPr>
            <a:endParaRPr lang="en-US" dirty="0"/>
          </a:p>
        </p:txBody>
      </p:sp>
      <p:sp>
        <p:nvSpPr>
          <p:cNvPr id="4" name="Title 1"/>
          <p:cNvSpPr txBox="1">
            <a:spLocks/>
          </p:cNvSpPr>
          <p:nvPr/>
        </p:nvSpPr>
        <p:spPr>
          <a:xfrm>
            <a:off x="600456" y="3026664"/>
            <a:ext cx="10131425" cy="6797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Contribution</a:t>
            </a:r>
          </a:p>
        </p:txBody>
      </p:sp>
      <p:sp>
        <p:nvSpPr>
          <p:cNvPr id="6" name="Content Placeholder 2"/>
          <p:cNvSpPr txBox="1">
            <a:spLocks/>
          </p:cNvSpPr>
          <p:nvPr/>
        </p:nvSpPr>
        <p:spPr>
          <a:xfrm>
            <a:off x="685800" y="3965449"/>
            <a:ext cx="10131425" cy="93573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t>PRASAD: AMPL, Report and PPT</a:t>
            </a:r>
          </a:p>
          <a:p>
            <a:pPr marL="0" indent="0">
              <a:buFont typeface="Arial"/>
              <a:buNone/>
            </a:pPr>
            <a:r>
              <a:rPr lang="en-US" dirty="0"/>
              <a:t>SNEHEIL: GNS3, Report and PPT</a:t>
            </a:r>
          </a:p>
        </p:txBody>
      </p:sp>
    </p:spTree>
    <p:extLst>
      <p:ext uri="{BB962C8B-B14F-4D97-AF65-F5344CB8AC3E}">
        <p14:creationId xmlns:p14="http://schemas.microsoft.com/office/powerpoint/2010/main" val="60644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3888"/>
            <a:ext cx="10131425" cy="1058943"/>
          </a:xfrm>
        </p:spPr>
        <p:txBody>
          <a:bodyPr>
            <a:normAutofit/>
          </a:bodyPr>
          <a:lstStyle/>
          <a:p>
            <a:r>
              <a:rPr lang="en-US" sz="4400" b="1" dirty="0"/>
              <a:t>Link Path re-establishment</a:t>
            </a:r>
          </a:p>
        </p:txBody>
      </p:sp>
      <p:sp>
        <p:nvSpPr>
          <p:cNvPr id="3" name="Content Placeholder 2"/>
          <p:cNvSpPr>
            <a:spLocks noGrp="1"/>
          </p:cNvSpPr>
          <p:nvPr>
            <p:ph idx="1"/>
          </p:nvPr>
        </p:nvSpPr>
        <p:spPr>
          <a:xfrm>
            <a:off x="685800" y="1753386"/>
            <a:ext cx="10131425" cy="4458878"/>
          </a:xfrm>
        </p:spPr>
        <p:txBody>
          <a:bodyPr/>
          <a:lstStyle/>
          <a:p>
            <a:pPr algn="just"/>
            <a:r>
              <a:rPr lang="en-IN" sz="2200" dirty="0"/>
              <a:t>Link re- establishment assumes single, total failures of individual links.</a:t>
            </a:r>
          </a:p>
          <a:p>
            <a:pPr algn="just"/>
            <a:r>
              <a:rPr lang="en-IN" sz="2200" dirty="0"/>
              <a:t>Restores the entire (or part of) capacity of the failed link on one or several paths between the two end nodes of the link.</a:t>
            </a:r>
          </a:p>
          <a:p>
            <a:pPr algn="just"/>
            <a:r>
              <a:rPr lang="en-IN" sz="2200" dirty="0"/>
              <a:t> In link re -establishment the spare capacity is shared among different links. </a:t>
            </a:r>
          </a:p>
          <a:p>
            <a:pPr algn="just"/>
            <a:r>
              <a:rPr lang="en-IN" sz="2200" dirty="0"/>
              <a:t>Our model minimizes total congestion in the network at the time of failure.</a:t>
            </a:r>
          </a:p>
          <a:p>
            <a:pPr algn="just"/>
            <a:r>
              <a:rPr lang="en-IN" sz="2200" i="1" dirty="0"/>
              <a:t>We are assuming link to have a fixed given bounded capacity </a:t>
            </a:r>
            <a:r>
              <a:rPr lang="en-IN" sz="2200" dirty="0"/>
              <a:t>. </a:t>
            </a:r>
          </a:p>
          <a:p>
            <a:pPr marL="0" indent="0">
              <a:buNone/>
            </a:pPr>
            <a:endParaRPr lang="en-US" sz="2200" dirty="0"/>
          </a:p>
          <a:p>
            <a:endParaRPr lang="en-US" dirty="0"/>
          </a:p>
        </p:txBody>
      </p:sp>
    </p:spTree>
    <p:extLst>
      <p:ext uri="{BB962C8B-B14F-4D97-AF65-F5344CB8AC3E}">
        <p14:creationId xmlns:p14="http://schemas.microsoft.com/office/powerpoint/2010/main" val="387284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8811"/>
            <a:ext cx="10131425" cy="1228626"/>
          </a:xfrm>
        </p:spPr>
        <p:txBody>
          <a:bodyPr/>
          <a:lstStyle/>
          <a:p>
            <a:r>
              <a:rPr lang="en-US" b="1" dirty="0"/>
              <a:t>Link Path re-establishment FORMULATION</a:t>
            </a:r>
            <a:endParaRPr lang="en-US" dirty="0"/>
          </a:p>
        </p:txBody>
      </p:sp>
      <p:sp>
        <p:nvSpPr>
          <p:cNvPr id="3" name="Content Placeholder 2"/>
          <p:cNvSpPr>
            <a:spLocks noGrp="1"/>
          </p:cNvSpPr>
          <p:nvPr>
            <p:ph idx="1"/>
          </p:nvPr>
        </p:nvSpPr>
        <p:spPr>
          <a:xfrm>
            <a:off x="685800" y="810706"/>
            <a:ext cx="10131425" cy="6122708"/>
          </a:xfrm>
        </p:spPr>
        <p:txBody>
          <a:bodyPr>
            <a:normAutofit fontScale="85000" lnSpcReduction="20000"/>
          </a:bodyPr>
          <a:lstStyle/>
          <a:p>
            <a:r>
              <a:rPr lang="en-IN" sz="1900" b="1" i="1" dirty="0"/>
              <a:t>LP: DR/CF/BR/CC/LIN/LR+BR</a:t>
            </a:r>
            <a:r>
              <a:rPr lang="en-IN" sz="1900" i="1" dirty="0"/>
              <a:t> Design with Link Restoration+ Minimize Congestion Delay </a:t>
            </a:r>
            <a:endParaRPr lang="en-US" sz="1900" i="1" dirty="0"/>
          </a:p>
          <a:p>
            <a:r>
              <a:rPr lang="en-IN" sz="1900" b="1" u="sng" dirty="0"/>
              <a:t>Indices</a:t>
            </a:r>
            <a:endParaRPr lang="en-US" sz="1900" u="sng" dirty="0"/>
          </a:p>
          <a:p>
            <a:pPr marL="0" indent="0">
              <a:buNone/>
            </a:pPr>
            <a:r>
              <a:rPr lang="en-IN" sz="1900" dirty="0"/>
              <a:t>              d = 1, 2, ..., D	   Demands	</a:t>
            </a:r>
            <a:endParaRPr lang="en-US" sz="1900" dirty="0"/>
          </a:p>
          <a:p>
            <a:pPr marL="0" indent="0">
              <a:buNone/>
            </a:pPr>
            <a:r>
              <a:rPr lang="en-US" sz="1900" dirty="0"/>
              <a:t>              </a:t>
            </a:r>
            <a:r>
              <a:rPr lang="en-IN" sz="1900" dirty="0"/>
              <a:t>p = 1, 2, ..., </a:t>
            </a:r>
            <a:r>
              <a:rPr lang="en-IN" sz="1900" dirty="0" err="1"/>
              <a:t>Pd</a:t>
            </a:r>
            <a:r>
              <a:rPr lang="en-IN" sz="1900" dirty="0"/>
              <a:t>	   Candidate paths for demand d	</a:t>
            </a:r>
            <a:endParaRPr lang="en-US" sz="1900" dirty="0"/>
          </a:p>
          <a:p>
            <a:pPr marL="0" indent="0">
              <a:buNone/>
            </a:pPr>
            <a:r>
              <a:rPr lang="en-IN" sz="1900" dirty="0"/>
              <a:t>              </a:t>
            </a:r>
            <a:r>
              <a:rPr lang="en-IN" sz="1900" dirty="0" err="1"/>
              <a:t>e,l</a:t>
            </a:r>
            <a:r>
              <a:rPr lang="en-IN" sz="1900" dirty="0"/>
              <a:t>  = 1,2,...,E	   Links	</a:t>
            </a:r>
            <a:endParaRPr lang="en-US" sz="1900" dirty="0"/>
          </a:p>
          <a:p>
            <a:pPr marL="0" indent="0">
              <a:buNone/>
            </a:pPr>
            <a:r>
              <a:rPr lang="en-US" sz="1900" dirty="0"/>
              <a:t>              </a:t>
            </a:r>
            <a:r>
              <a:rPr lang="en-IN" sz="1900" dirty="0"/>
              <a:t>q = 1, 2, ..., </a:t>
            </a:r>
            <a:r>
              <a:rPr lang="en-IN" sz="1900" dirty="0" err="1"/>
              <a:t>Qe</a:t>
            </a:r>
            <a:r>
              <a:rPr lang="en-IN" sz="1900" dirty="0"/>
              <a:t>    Candidate restoration paths for link e</a:t>
            </a:r>
            <a:endParaRPr lang="en-US" sz="1900" dirty="0"/>
          </a:p>
          <a:p>
            <a:r>
              <a:rPr lang="en-IN" sz="1900" b="1" u="sng" dirty="0"/>
              <a:t>Constants</a:t>
            </a:r>
            <a:r>
              <a:rPr lang="en-IN" sz="1900" b="1" dirty="0"/>
              <a:t>			</a:t>
            </a:r>
            <a:endParaRPr lang="en-US" sz="1900" dirty="0"/>
          </a:p>
          <a:p>
            <a:pPr marL="0" indent="0">
              <a:buNone/>
            </a:pPr>
            <a:r>
              <a:rPr lang="en-IN" sz="1900" dirty="0"/>
              <a:t>              </a:t>
            </a:r>
            <a:r>
              <a:rPr lang="en-IN" sz="1900" dirty="0" err="1"/>
              <a:t>δedp</a:t>
            </a:r>
            <a:r>
              <a:rPr lang="en-IN" sz="1900" dirty="0"/>
              <a:t> = 1 if link e belongs to path p realizing demand d; 0, otherwise</a:t>
            </a:r>
            <a:endParaRPr lang="en-US" sz="1900" dirty="0"/>
          </a:p>
          <a:p>
            <a:pPr marL="0" indent="0">
              <a:buNone/>
            </a:pPr>
            <a:r>
              <a:rPr lang="en-IN" sz="1900" dirty="0"/>
              <a:t>              </a:t>
            </a:r>
            <a:r>
              <a:rPr lang="en-IN" sz="1900" dirty="0" err="1"/>
              <a:t>hd</a:t>
            </a:r>
            <a:r>
              <a:rPr lang="en-IN" sz="1900" dirty="0"/>
              <a:t>	       Volume of demand d</a:t>
            </a:r>
            <a:endParaRPr lang="en-US" sz="1900" dirty="0"/>
          </a:p>
          <a:p>
            <a:pPr marL="0" indent="0">
              <a:buNone/>
            </a:pPr>
            <a:r>
              <a:rPr lang="en-IN" sz="1900" dirty="0"/>
              <a:t>              β</a:t>
            </a:r>
            <a:r>
              <a:rPr lang="en-IN" sz="1900" dirty="0" err="1"/>
              <a:t>leq</a:t>
            </a:r>
            <a:r>
              <a:rPr lang="en-IN" sz="1900" dirty="0"/>
              <a:t> = 1 if link l belongs to path q restoring link e; 0, otherwise</a:t>
            </a:r>
            <a:endParaRPr lang="en-US" sz="1900" dirty="0"/>
          </a:p>
          <a:p>
            <a:pPr marL="0" indent="0">
              <a:buNone/>
            </a:pPr>
            <a:r>
              <a:rPr lang="en-US" sz="1900" dirty="0"/>
              <a:t>              </a:t>
            </a:r>
            <a:r>
              <a:rPr lang="en-IN" sz="1900" dirty="0" err="1"/>
              <a:t>ce</a:t>
            </a:r>
            <a:r>
              <a:rPr lang="en-IN" sz="1900" dirty="0"/>
              <a:t>          Capacity of each link, Bounded Capacity.</a:t>
            </a:r>
            <a:endParaRPr lang="en-US" sz="1900" dirty="0"/>
          </a:p>
          <a:p>
            <a:r>
              <a:rPr lang="en-IN" sz="1900" b="1" u="sng" dirty="0"/>
              <a:t>Variables</a:t>
            </a:r>
            <a:endParaRPr lang="en-US" sz="1900" u="sng" dirty="0"/>
          </a:p>
          <a:p>
            <a:pPr marL="0" indent="0">
              <a:buNone/>
            </a:pPr>
            <a:r>
              <a:rPr lang="en-IN" sz="1900" dirty="0"/>
              <a:t>              xdp0  (non-negative) normal flow allocated to path p of demand d</a:t>
            </a:r>
            <a:endParaRPr lang="en-US" sz="1900" dirty="0"/>
          </a:p>
          <a:p>
            <a:pPr marL="0" indent="0">
              <a:buNone/>
            </a:pPr>
            <a:r>
              <a:rPr lang="en-IN" sz="1900" dirty="0"/>
              <a:t>              ye       (non-negative) normal capacity of link e</a:t>
            </a:r>
            <a:endParaRPr lang="en-US" sz="1900" dirty="0"/>
          </a:p>
          <a:p>
            <a:pPr marL="0" indent="0">
              <a:buNone/>
            </a:pPr>
            <a:r>
              <a:rPr lang="en-IN" sz="1900" dirty="0"/>
              <a:t>             </a:t>
            </a:r>
            <a:r>
              <a:rPr lang="en-IN" sz="1900" dirty="0" err="1"/>
              <a:t>zeq</a:t>
            </a:r>
            <a:r>
              <a:rPr lang="en-IN" sz="1900" dirty="0"/>
              <a:t>      (non-negative) flow restoring normal capacity of link e on restoration path q (non-negative) spare, 			     protection  capacity of link e (not used in the	</a:t>
            </a:r>
            <a:endParaRPr lang="en-US" sz="1900" dirty="0"/>
          </a:p>
          <a:p>
            <a:pPr marL="0" indent="0">
              <a:buNone/>
            </a:pPr>
            <a:r>
              <a:rPr lang="en-IN" sz="1900" dirty="0"/>
              <a:t>              ye’      (non-negative) spare, protection capacity of link e (not used in the normal network operating state)</a:t>
            </a:r>
          </a:p>
          <a:p>
            <a:pPr marL="0" indent="0">
              <a:buNone/>
            </a:pPr>
            <a:r>
              <a:rPr lang="en-IN" sz="1900" dirty="0"/>
              <a:t>              </a:t>
            </a:r>
            <a:r>
              <a:rPr lang="en-IN" sz="2000" dirty="0"/>
              <a:t>re       (non-negative) Average delay in each link</a:t>
            </a:r>
            <a:endParaRPr lang="en-US" sz="2000" dirty="0"/>
          </a:p>
          <a:p>
            <a:pPr marL="0" indent="0">
              <a:buNone/>
            </a:pPr>
            <a:endParaRPr lang="en-US" sz="1900" dirty="0"/>
          </a:p>
          <a:p>
            <a:endParaRPr lang="en-US" dirty="0"/>
          </a:p>
        </p:txBody>
      </p:sp>
    </p:spTree>
    <p:extLst>
      <p:ext uri="{BB962C8B-B14F-4D97-AF65-F5344CB8AC3E}">
        <p14:creationId xmlns:p14="http://schemas.microsoft.com/office/powerpoint/2010/main" val="382444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13117"/>
            <a:ext cx="10131425" cy="1160894"/>
          </a:xfrm>
        </p:spPr>
        <p:txBody>
          <a:bodyPr/>
          <a:lstStyle/>
          <a:p>
            <a:r>
              <a:rPr lang="en-US" b="1" dirty="0"/>
              <a:t>Link Path re-establishment FORMULATION </a:t>
            </a:r>
            <a:r>
              <a:rPr lang="en-US" sz="1800" b="1" dirty="0"/>
              <a:t>(CONT)</a:t>
            </a:r>
            <a:endParaRPr lang="en-US" sz="1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1" y="838987"/>
                <a:ext cx="10131425" cy="5882324"/>
              </a:xfrm>
            </p:spPr>
            <p:txBody>
              <a:bodyPr>
                <a:normAutofit fontScale="92500" lnSpcReduction="10000"/>
              </a:bodyPr>
              <a:lstStyle/>
              <a:p>
                <a:r>
                  <a:rPr lang="en-IN" b="1" u="sng" dirty="0">
                    <a:effectLst>
                      <a:outerShdw blurRad="38100" dist="38100" dir="2700000" algn="tl">
                        <a:srgbClr val="000000">
                          <a:alpha val="43137"/>
                        </a:srgbClr>
                      </a:outerShdw>
                    </a:effectLst>
                  </a:rPr>
                  <a:t>Objective</a:t>
                </a:r>
                <a:r>
                  <a:rPr lang="en-IN" b="1" dirty="0"/>
                  <a:t> </a:t>
                </a:r>
                <a:endParaRPr lang="en-US" dirty="0"/>
              </a:p>
              <a:p>
                <a:pPr marL="0" indent="0">
                  <a:buNone/>
                </a:pPr>
                <a:r>
                  <a:rPr lang="en-IN" dirty="0"/>
                  <a:t>      		 Minimize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𝑒</m:t>
                        </m:r>
                      </m:sub>
                      <m:sup/>
                      <m:e>
                        <m:r>
                          <a:rPr lang="en-IN" i="1">
                            <a:latin typeface="Cambria Math" panose="02040503050406030204" pitchFamily="18" charset="0"/>
                          </a:rPr>
                          <m:t>𝑟𝑒</m:t>
                        </m:r>
                      </m:e>
                    </m:nary>
                  </m:oMath>
                </a14:m>
                <a:r>
                  <a:rPr lang="en-IN" dirty="0"/>
                  <a:t>                                                                                                                                   </a:t>
                </a:r>
                <a:endParaRPr lang="en-US" dirty="0"/>
              </a:p>
              <a:p>
                <a:r>
                  <a:rPr lang="en-IN" b="1" u="sng" dirty="0"/>
                  <a:t>Constraints</a:t>
                </a:r>
                <a:endParaRPr lang="en-US" u="sng" dirty="0"/>
              </a:p>
              <a:p>
                <a:pPr marL="0" indent="0">
                  <a:buNone/>
                </a:pPr>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𝑝</m:t>
                        </m:r>
                      </m:sub>
                      <m:sup/>
                      <m:e>
                        <m:r>
                          <a:rPr lang="en-IN" i="1">
                            <a:latin typeface="Cambria Math" panose="02040503050406030204" pitchFamily="18" charset="0"/>
                          </a:rPr>
                          <m:t>𝑋𝑑𝑝</m:t>
                        </m:r>
                        <m:r>
                          <a:rPr lang="en-IN" i="1">
                            <a:latin typeface="Cambria Math" panose="02040503050406030204" pitchFamily="18" charset="0"/>
                          </a:rPr>
                          <m:t>0=</m:t>
                        </m:r>
                        <m:r>
                          <a:rPr lang="en-IN" i="1">
                            <a:latin typeface="Cambria Math" panose="02040503050406030204" pitchFamily="18" charset="0"/>
                          </a:rPr>
                          <m:t>h𝑑</m:t>
                        </m:r>
                      </m:e>
                    </m:nary>
                  </m:oMath>
                </a14:m>
                <a:r>
                  <a:rPr lang="en-IN" b="1" i="1" dirty="0"/>
                  <a:t>                                                             </a:t>
                </a:r>
                <a:r>
                  <a:rPr lang="en-IN" i="1" dirty="0"/>
                  <a:t>d :1, 2, ..., D</a:t>
                </a:r>
                <a:r>
                  <a:rPr lang="en-IN" b="1" i="1" dirty="0"/>
                  <a:t>                                                                            </a:t>
                </a:r>
                <a:endParaRPr lang="en-US" dirty="0"/>
              </a:p>
              <a:p>
                <a:pPr marL="0" indent="0">
                  <a:buNone/>
                </a:pPr>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𝑑</m:t>
                        </m:r>
                      </m:sub>
                      <m:sup/>
                      <m:e>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𝑝</m:t>
                            </m:r>
                          </m:sub>
                          <m:sup/>
                          <m:e>
                            <m:r>
                              <a:rPr lang="en-IN" i="1">
                                <a:latin typeface="Cambria Math" panose="02040503050406030204" pitchFamily="18" charset="0"/>
                              </a:rPr>
                              <m:t>ð</m:t>
                            </m:r>
                            <m:r>
                              <a:rPr lang="en-IN" i="1">
                                <a:latin typeface="Cambria Math" panose="02040503050406030204" pitchFamily="18" charset="0"/>
                              </a:rPr>
                              <m:t>𝑒𝑑𝑝𝑋𝑑𝑝</m:t>
                            </m:r>
                            <m:r>
                              <a:rPr lang="en-IN" i="1">
                                <a:latin typeface="Cambria Math" panose="02040503050406030204" pitchFamily="18" charset="0"/>
                              </a:rPr>
                              <m:t>0</m:t>
                            </m:r>
                          </m:e>
                        </m:nary>
                      </m:e>
                    </m:nary>
                  </m:oMath>
                </a14:m>
                <a:r>
                  <a:rPr lang="en-IN" i="1" dirty="0"/>
                  <a:t>  &lt; = ye                                           e: 1,2 , ...,E                                                                             </a:t>
                </a:r>
                <a:endParaRPr lang="en-US" dirty="0"/>
              </a:p>
              <a:p>
                <a:pPr marL="0" indent="0">
                  <a:buNone/>
                </a:pPr>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𝑞</m:t>
                        </m:r>
                      </m:sub>
                      <m:sup/>
                      <m:e>
                        <m:r>
                          <a:rPr lang="en-IN" i="1">
                            <a:latin typeface="Cambria Math" panose="02040503050406030204" pitchFamily="18" charset="0"/>
                          </a:rPr>
                          <m:t>𝑧𝑒𝑞</m:t>
                        </m:r>
                        <m:r>
                          <a:rPr lang="en-IN" i="1">
                            <a:latin typeface="Cambria Math" panose="02040503050406030204" pitchFamily="18" charset="0"/>
                          </a:rPr>
                          <m:t>=</m:t>
                        </m:r>
                        <m:r>
                          <a:rPr lang="en-IN" i="1">
                            <a:latin typeface="Cambria Math" panose="02040503050406030204" pitchFamily="18" charset="0"/>
                          </a:rPr>
                          <m:t>𝑦𝑒</m:t>
                        </m:r>
                      </m:e>
                    </m:nary>
                  </m:oMath>
                </a14:m>
                <a:r>
                  <a:rPr lang="en-IN" i="1" dirty="0"/>
                  <a:t>                                                               e: 1,2,...,E                                                                              </a:t>
                </a:r>
                <a:endParaRPr lang="en-US" dirty="0"/>
              </a:p>
              <a:p>
                <a:pPr marL="0" indent="0">
                  <a:buNone/>
                </a:pPr>
                <a:r>
                  <a:rPr lang="en-IN" i="1"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𝑝</m:t>
                        </m:r>
                      </m:sub>
                      <m:sup/>
                      <m:e>
                        <m:r>
                          <a:rPr lang="en-IN" i="1">
                            <a:latin typeface="Cambria Math" panose="02040503050406030204" pitchFamily="18" charset="0"/>
                          </a:rPr>
                          <m:t>𝛽</m:t>
                        </m:r>
                        <m:r>
                          <a:rPr lang="en-IN" i="1">
                            <a:latin typeface="Cambria Math" panose="02040503050406030204" pitchFamily="18" charset="0"/>
                          </a:rPr>
                          <m:t>𝑙𝑒𝑞𝑍𝑒𝑞</m:t>
                        </m:r>
                        <m:r>
                          <a:rPr lang="en-IN" i="1">
                            <a:latin typeface="Cambria Math" panose="02040503050406030204" pitchFamily="18" charset="0"/>
                          </a:rPr>
                          <m:t>&lt;=</m:t>
                        </m:r>
                        <m:r>
                          <a:rPr lang="en-IN" i="1">
                            <a:latin typeface="Cambria Math" panose="02040503050406030204" pitchFamily="18" charset="0"/>
                          </a:rPr>
                          <m:t>𝑦𝑙</m:t>
                        </m:r>
                        <m:r>
                          <a:rPr lang="en-IN" i="1">
                            <a:latin typeface="Cambria Math" panose="02040503050406030204" pitchFamily="18" charset="0"/>
                          </a:rPr>
                          <m:t>′</m:t>
                        </m:r>
                      </m:e>
                    </m:nary>
                  </m:oMath>
                </a14:m>
                <a:r>
                  <a:rPr lang="en-IN" i="1" dirty="0"/>
                  <a:t>                                                  l: 1,2,...,E	     e:1,2,...,E                                                     </a:t>
                </a:r>
                <a:endParaRPr lang="en-US" dirty="0"/>
              </a:p>
              <a:p>
                <a:pPr marL="0" indent="0">
                  <a:buNone/>
                </a:pPr>
                <a:r>
                  <a:rPr lang="en-IN" dirty="0"/>
                  <a:t>		</a:t>
                </a:r>
                <a14:m>
                  <m:oMath xmlns:m="http://schemas.openxmlformats.org/officeDocument/2006/math">
                    <m:r>
                      <a:rPr lang="en-IN" i="1">
                        <a:latin typeface="Cambria Math" panose="02040503050406030204" pitchFamily="18" charset="0"/>
                      </a:rPr>
                      <m:t>𝑐𝑒</m:t>
                    </m:r>
                    <m:r>
                      <a:rPr lang="en-IN" i="1">
                        <a:latin typeface="Cambria Math" panose="02040503050406030204" pitchFamily="18" charset="0"/>
                      </a:rPr>
                      <m:t>≥</m:t>
                    </m:r>
                    <m:r>
                      <a:rPr lang="en-IN" i="1">
                        <a:latin typeface="Cambria Math" panose="02040503050406030204" pitchFamily="18" charset="0"/>
                      </a:rPr>
                      <m:t>𝑦𝑒</m:t>
                    </m:r>
                    <m:r>
                      <a:rPr lang="en-IN" i="1">
                        <a:latin typeface="Cambria Math" panose="02040503050406030204" pitchFamily="18" charset="0"/>
                      </a:rPr>
                      <m:t>+</m:t>
                    </m:r>
                    <m:r>
                      <a:rPr lang="en-IN" i="1">
                        <a:latin typeface="Cambria Math" panose="02040503050406030204" pitchFamily="18" charset="0"/>
                      </a:rPr>
                      <m:t>𝑦</m:t>
                    </m:r>
                    <m:sSup>
                      <m:sSupPr>
                        <m:ctrlPr>
                          <a:rPr lang="en-US" i="1">
                            <a:latin typeface="Cambria Math" panose="02040503050406030204" pitchFamily="18" charset="0"/>
                          </a:rPr>
                        </m:ctrlPr>
                      </m:sSupPr>
                      <m:e>
                        <m:r>
                          <a:rPr lang="en-IN" i="1">
                            <a:latin typeface="Cambria Math" panose="02040503050406030204" pitchFamily="18" charset="0"/>
                          </a:rPr>
                          <m:t>𝑙</m:t>
                        </m:r>
                      </m:e>
                      <m:sup>
                        <m:r>
                          <a:rPr lang="en-IN" i="1">
                            <a:latin typeface="Cambria Math" panose="02040503050406030204" pitchFamily="18" charset="0"/>
                          </a:rPr>
                          <m:t>′</m:t>
                        </m:r>
                      </m:sup>
                    </m:sSup>
                    <m:r>
                      <a:rPr lang="en-IN" i="1">
                        <a:latin typeface="Cambria Math" panose="02040503050406030204" pitchFamily="18" charset="0"/>
                      </a:rPr>
                      <m:t>                                   </m:t>
                    </m:r>
                    <m:r>
                      <a:rPr lang="en-US" b="0" i="1" smtClean="0">
                        <a:latin typeface="Cambria Math" panose="02040503050406030204" pitchFamily="18" charset="0"/>
                      </a:rPr>
                      <m:t>                         </m:t>
                    </m:r>
                    <m:r>
                      <a:rPr lang="en-IN" i="1">
                        <a:latin typeface="Cambria Math" panose="02040503050406030204" pitchFamily="18" charset="0"/>
                      </a:rPr>
                      <m:t>   </m:t>
                    </m:r>
                    <m:r>
                      <a:rPr lang="en-IN" i="1">
                        <a:latin typeface="Cambria Math" panose="02040503050406030204" pitchFamily="18" charset="0"/>
                      </a:rPr>
                      <m:t>𝑙</m:t>
                    </m:r>
                    <m:r>
                      <a:rPr lang="en-IN" i="1">
                        <a:latin typeface="Cambria Math" panose="02040503050406030204" pitchFamily="18" charset="0"/>
                      </a:rPr>
                      <m:t>: 1,2,...,</m:t>
                    </m:r>
                    <m:r>
                      <a:rPr lang="en-IN" i="1">
                        <a:latin typeface="Cambria Math" panose="02040503050406030204" pitchFamily="18" charset="0"/>
                      </a:rPr>
                      <m:t>𝐸</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r>
                      <a:rPr lang="en-IN" i="1">
                        <a:latin typeface="Cambria Math" panose="02040503050406030204" pitchFamily="18" charset="0"/>
                      </a:rPr>
                      <m:t>             </m:t>
                    </m:r>
                  </m:oMath>
                </a14:m>
                <a:r>
                  <a:rPr lang="en-IN" i="1" dirty="0"/>
                  <a:t>                                      </a:t>
                </a:r>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m:t>
                    </m:r>
                    <m:r>
                      <a:rPr lang="en-IN" i="1">
                        <a:latin typeface="Cambria Math" panose="02040503050406030204" pitchFamily="18" charset="0"/>
                      </a:rPr>
                      <m:t>𝑦𝑒</m:t>
                    </m:r>
                    <m:r>
                      <a:rPr lang="en-IN" i="1">
                        <a:latin typeface="Cambria Math" panose="02040503050406030204" pitchFamily="18" charset="0"/>
                      </a:rPr>
                      <m:t>+</m:t>
                    </m:r>
                    <m:r>
                      <a:rPr lang="en-IN" i="1">
                        <a:latin typeface="Cambria Math" panose="02040503050406030204" pitchFamily="18" charset="0"/>
                      </a:rPr>
                      <m:t>𝑦𝑙</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r>
                  <a:rPr lang="en-IN" i="1" dirty="0"/>
                  <a:t>                                                                             </a:t>
                </a:r>
                <a:endParaRPr lang="en-IN"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≥3(</m:t>
                    </m:r>
                    <m:r>
                      <a:rPr lang="en-IN" i="1">
                        <a:latin typeface="Cambria Math" panose="02040503050406030204" pitchFamily="18" charset="0"/>
                      </a:rPr>
                      <m:t>𝑦𝑒</m:t>
                    </m:r>
                    <m:r>
                      <a:rPr lang="en-IN" i="1">
                        <a:latin typeface="Cambria Math" panose="02040503050406030204" pitchFamily="18" charset="0"/>
                      </a:rPr>
                      <m:t>+</m:t>
                    </m:r>
                    <m:r>
                      <a:rPr lang="en-IN" i="1">
                        <a:latin typeface="Cambria Math" panose="02040503050406030204" pitchFamily="18" charset="0"/>
                      </a:rPr>
                      <m:t>𝑦</m:t>
                    </m:r>
                    <m:sSup>
                      <m:sSupPr>
                        <m:ctrlPr>
                          <a:rPr lang="en-US" i="1">
                            <a:latin typeface="Cambria Math" panose="02040503050406030204" pitchFamily="18" charset="0"/>
                          </a:rPr>
                        </m:ctrlPr>
                      </m:sSupPr>
                      <m:e>
                        <m:r>
                          <a:rPr lang="en-IN" i="1">
                            <a:latin typeface="Cambria Math" panose="02040503050406030204" pitchFamily="18" charset="0"/>
                          </a:rPr>
                          <m:t>𝑙</m:t>
                        </m:r>
                      </m:e>
                      <m:sup>
                        <m:r>
                          <a:rPr lang="en-IN" i="1">
                            <a:latin typeface="Cambria Math" panose="02040503050406030204" pitchFamily="18" charset="0"/>
                          </a:rPr>
                          <m:t>′</m:t>
                        </m:r>
                      </m:sup>
                    </m:sSup>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US" b="0" i="1" smtClean="0">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r>
                  <a:rPr lang="en-US" dirty="0"/>
                  <a:t>                                                                                 </a:t>
                </a:r>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≥10(</m:t>
                    </m:r>
                    <m:r>
                      <a:rPr lang="en-IN" i="1">
                        <a:latin typeface="Cambria Math" panose="02040503050406030204" pitchFamily="18" charset="0"/>
                      </a:rPr>
                      <m:t>𝑦𝑒</m:t>
                    </m:r>
                    <m:r>
                      <a:rPr lang="en-IN" i="1">
                        <a:latin typeface="Cambria Math" panose="02040503050406030204" pitchFamily="18" charset="0"/>
                      </a:rPr>
                      <m:t>+</m:t>
                    </m:r>
                    <m:r>
                      <a:rPr lang="en-IN" i="1">
                        <a:latin typeface="Cambria Math" panose="02040503050406030204" pitchFamily="18" charset="0"/>
                      </a:rPr>
                      <m:t>𝑦</m:t>
                    </m:r>
                    <m:sSup>
                      <m:sSupPr>
                        <m:ctrlPr>
                          <a:rPr lang="en-US" i="1">
                            <a:latin typeface="Cambria Math" panose="02040503050406030204" pitchFamily="18" charset="0"/>
                          </a:rPr>
                        </m:ctrlPr>
                      </m:sSupPr>
                      <m:e>
                        <m:r>
                          <a:rPr lang="en-IN" i="1">
                            <a:latin typeface="Cambria Math" panose="02040503050406030204" pitchFamily="18" charset="0"/>
                          </a:rPr>
                          <m:t>𝑙</m:t>
                        </m:r>
                      </m:e>
                      <m:sup>
                        <m:r>
                          <a:rPr lang="en-IN" i="1">
                            <a:latin typeface="Cambria Math" panose="02040503050406030204" pitchFamily="18" charset="0"/>
                          </a:rPr>
                          <m:t>′</m:t>
                        </m:r>
                      </m:sup>
                    </m:sSup>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16</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US" b="0" i="1" smtClean="0">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≥70(</m:t>
                    </m:r>
                    <m:r>
                      <a:rPr lang="en-IN" i="1">
                        <a:latin typeface="Cambria Math" panose="02040503050406030204" pitchFamily="18" charset="0"/>
                      </a:rPr>
                      <m:t>𝑦𝑒</m:t>
                    </m:r>
                    <m:r>
                      <a:rPr lang="en-IN" i="1">
                        <a:latin typeface="Cambria Math" panose="02040503050406030204" pitchFamily="18" charset="0"/>
                      </a:rPr>
                      <m:t>+</m:t>
                    </m:r>
                    <m:r>
                      <a:rPr lang="en-IN" i="1">
                        <a:latin typeface="Cambria Math" panose="02040503050406030204" pitchFamily="18" charset="0"/>
                      </a:rPr>
                      <m:t>𝑦</m:t>
                    </m:r>
                    <m:sSup>
                      <m:sSupPr>
                        <m:ctrlPr>
                          <a:rPr lang="en-US" i="1">
                            <a:latin typeface="Cambria Math" panose="02040503050406030204" pitchFamily="18" charset="0"/>
                          </a:rPr>
                        </m:ctrlPr>
                      </m:sSupPr>
                      <m:e>
                        <m:r>
                          <a:rPr lang="en-IN" i="1">
                            <a:latin typeface="Cambria Math" panose="02040503050406030204" pitchFamily="18" charset="0"/>
                          </a:rPr>
                          <m:t>𝑙</m:t>
                        </m:r>
                      </m:e>
                      <m:sup>
                        <m:r>
                          <a:rPr lang="en-IN" i="1">
                            <a:latin typeface="Cambria Math" panose="02040503050406030204" pitchFamily="18" charset="0"/>
                          </a:rPr>
                          <m:t>′</m:t>
                        </m:r>
                      </m:sup>
                    </m:sSup>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178</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US" b="0" i="1" smtClean="0">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≥500(</m:t>
                    </m:r>
                    <m:r>
                      <a:rPr lang="en-IN" i="1">
                        <a:latin typeface="Cambria Math" panose="02040503050406030204" pitchFamily="18" charset="0"/>
                      </a:rPr>
                      <m:t>𝑦𝑒</m:t>
                    </m:r>
                    <m:r>
                      <a:rPr lang="en-IN" i="1">
                        <a:latin typeface="Cambria Math" panose="02040503050406030204" pitchFamily="18" charset="0"/>
                      </a:rPr>
                      <m:t>+</m:t>
                    </m:r>
                    <m:r>
                      <a:rPr lang="en-IN" i="1">
                        <a:latin typeface="Cambria Math" panose="02040503050406030204" pitchFamily="18" charset="0"/>
                      </a:rPr>
                      <m:t>𝑦</m:t>
                    </m:r>
                    <m:sSup>
                      <m:sSupPr>
                        <m:ctrlPr>
                          <a:rPr lang="en-US" i="1">
                            <a:latin typeface="Cambria Math" panose="02040503050406030204" pitchFamily="18" charset="0"/>
                          </a:rPr>
                        </m:ctrlPr>
                      </m:sSupPr>
                      <m:e>
                        <m:r>
                          <a:rPr lang="en-IN" i="1">
                            <a:latin typeface="Cambria Math" panose="02040503050406030204" pitchFamily="18" charset="0"/>
                          </a:rPr>
                          <m:t>𝑙</m:t>
                        </m:r>
                      </m:e>
                      <m:sup>
                        <m:r>
                          <a:rPr lang="en-IN" i="1">
                            <a:latin typeface="Cambria Math" panose="02040503050406030204" pitchFamily="18" charset="0"/>
                          </a:rPr>
                          <m:t>′</m:t>
                        </m:r>
                      </m:sup>
                    </m:sSup>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1468</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US" b="0" i="1" smtClean="0">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≥5000(</m:t>
                    </m:r>
                    <m:r>
                      <a:rPr lang="en-IN" i="1">
                        <a:latin typeface="Cambria Math" panose="02040503050406030204" pitchFamily="18" charset="0"/>
                      </a:rPr>
                      <m:t>𝑦𝑒</m:t>
                    </m:r>
                    <m:r>
                      <a:rPr lang="en-IN" i="1">
                        <a:latin typeface="Cambria Math" panose="02040503050406030204" pitchFamily="18" charset="0"/>
                      </a:rPr>
                      <m:t>+</m:t>
                    </m:r>
                    <m:r>
                      <a:rPr lang="en-IN" i="1">
                        <a:latin typeface="Cambria Math" panose="02040503050406030204" pitchFamily="18" charset="0"/>
                      </a:rPr>
                      <m:t>𝑦</m:t>
                    </m:r>
                    <m:sSup>
                      <m:sSupPr>
                        <m:ctrlPr>
                          <a:rPr lang="en-US" i="1">
                            <a:latin typeface="Cambria Math" panose="02040503050406030204" pitchFamily="18" charset="0"/>
                          </a:rPr>
                        </m:ctrlPr>
                      </m:sSupPr>
                      <m:e>
                        <m:r>
                          <a:rPr lang="en-IN" i="1">
                            <a:latin typeface="Cambria Math" panose="02040503050406030204" pitchFamily="18" charset="0"/>
                          </a:rPr>
                          <m:t>𝑙</m:t>
                        </m:r>
                      </m:e>
                      <m:sup>
                        <m:r>
                          <a:rPr lang="en-IN" i="1">
                            <a:latin typeface="Cambria Math" panose="02040503050406030204" pitchFamily="18" charset="0"/>
                          </a:rPr>
                          <m:t>′</m:t>
                        </m:r>
                      </m:sup>
                    </m:sSup>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16318</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US" b="0" i="1" smtClean="0">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1" y="838987"/>
                <a:ext cx="10131425" cy="5882324"/>
              </a:xfrm>
              <a:blipFill>
                <a:blip r:embed="rId2"/>
                <a:stretch>
                  <a:fillRect l="-361" t="-1554" r="-1565"/>
                </a:stretch>
              </a:blipFill>
            </p:spPr>
            <p:txBody>
              <a:bodyPr/>
              <a:lstStyle/>
              <a:p>
                <a:r>
                  <a:rPr lang="en-US">
                    <a:noFill/>
                  </a:rPr>
                  <a:t> </a:t>
                </a:r>
              </a:p>
            </p:txBody>
          </p:sp>
        </mc:Fallback>
      </mc:AlternateContent>
    </p:spTree>
    <p:extLst>
      <p:ext uri="{BB962C8B-B14F-4D97-AF65-F5344CB8AC3E}">
        <p14:creationId xmlns:p14="http://schemas.microsoft.com/office/powerpoint/2010/main" val="118170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0261"/>
            <a:ext cx="10131425" cy="906370"/>
          </a:xfrm>
        </p:spPr>
        <p:txBody>
          <a:bodyPr>
            <a:normAutofit/>
          </a:bodyPr>
          <a:lstStyle/>
          <a:p>
            <a:r>
              <a:rPr lang="en-US" sz="4400" b="1" dirty="0"/>
              <a:t>DEMAND FLOW re-establishment</a:t>
            </a:r>
            <a:endParaRPr lang="en-US" sz="4400" dirty="0"/>
          </a:p>
        </p:txBody>
      </p:sp>
      <p:sp>
        <p:nvSpPr>
          <p:cNvPr id="3" name="Content Placeholder 2"/>
          <p:cNvSpPr>
            <a:spLocks noGrp="1"/>
          </p:cNvSpPr>
          <p:nvPr>
            <p:ph idx="1"/>
          </p:nvPr>
        </p:nvSpPr>
        <p:spPr>
          <a:xfrm>
            <a:off x="685801" y="1216058"/>
            <a:ext cx="10928022" cy="5128181"/>
          </a:xfrm>
        </p:spPr>
        <p:txBody>
          <a:bodyPr>
            <a:normAutofit/>
          </a:bodyPr>
          <a:lstStyle/>
          <a:p>
            <a:pPr algn="just"/>
            <a:r>
              <a:rPr lang="en-IN" sz="2200" dirty="0"/>
              <a:t>The demand flow re-establishment also called Path Re-establishment (PR) mechanisms deal directly with demand flows. </a:t>
            </a:r>
          </a:p>
          <a:p>
            <a:pPr algn="just"/>
            <a:r>
              <a:rPr lang="en-IN" sz="2200" dirty="0"/>
              <a:t>Contrary to link re-establishment, the PR mechanisms restore individual flows rather than link capacities. </a:t>
            </a:r>
          </a:p>
          <a:p>
            <a:pPr algn="just"/>
            <a:r>
              <a:rPr lang="en-IN" sz="2200" dirty="0"/>
              <a:t>Also, the PR schemes use not only shared spare capacity, but are also able to reuse the capacity released by the failed flows on those links of the broken paths, which survive the failure. </a:t>
            </a:r>
          </a:p>
          <a:p>
            <a:pPr algn="just"/>
            <a:r>
              <a:rPr lang="en-IN" sz="2200" dirty="0"/>
              <a:t>Our model minimizes total congestion in the network.</a:t>
            </a:r>
          </a:p>
          <a:p>
            <a:pPr algn="just"/>
            <a:r>
              <a:rPr lang="en-IN" sz="2200" i="1" dirty="0"/>
              <a:t>Even here we are assuming link to have a fixed given bounded capacity </a:t>
            </a:r>
          </a:p>
          <a:p>
            <a:pPr algn="just"/>
            <a:endParaRPr lang="en-US" sz="2200" dirty="0"/>
          </a:p>
        </p:txBody>
      </p:sp>
    </p:spTree>
    <p:extLst>
      <p:ext uri="{BB962C8B-B14F-4D97-AF65-F5344CB8AC3E}">
        <p14:creationId xmlns:p14="http://schemas.microsoft.com/office/powerpoint/2010/main" val="334521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2549"/>
            <a:ext cx="10131425" cy="746114"/>
          </a:xfrm>
        </p:spPr>
        <p:txBody>
          <a:bodyPr/>
          <a:lstStyle/>
          <a:p>
            <a:r>
              <a:rPr lang="en-US" b="1" dirty="0"/>
              <a:t>Demand Flow re-establishment FORMULATION</a:t>
            </a:r>
            <a:endParaRPr lang="en-US" dirty="0"/>
          </a:p>
        </p:txBody>
      </p:sp>
      <p:sp>
        <p:nvSpPr>
          <p:cNvPr id="3" name="Content Placeholder 2"/>
          <p:cNvSpPr>
            <a:spLocks noGrp="1"/>
          </p:cNvSpPr>
          <p:nvPr>
            <p:ph idx="1"/>
          </p:nvPr>
        </p:nvSpPr>
        <p:spPr>
          <a:xfrm>
            <a:off x="685801" y="1066626"/>
            <a:ext cx="10777193" cy="5989337"/>
          </a:xfrm>
        </p:spPr>
        <p:txBody>
          <a:bodyPr>
            <a:normAutofit fontScale="92500" lnSpcReduction="20000"/>
          </a:bodyPr>
          <a:lstStyle/>
          <a:p>
            <a:r>
              <a:rPr lang="en-IN" sz="1900" dirty="0"/>
              <a:t>LP: DR/CF/BR/CC/LIN/PR+UR {DR-U} PR with Unrestricted Reconfiguration + Minimize Congestion Delay</a:t>
            </a:r>
            <a:endParaRPr lang="en-US" sz="1900" dirty="0"/>
          </a:p>
          <a:p>
            <a:r>
              <a:rPr lang="en-IN" b="1" u="sng" dirty="0"/>
              <a:t>Indices</a:t>
            </a:r>
            <a:endParaRPr lang="en-US" u="sng" dirty="0"/>
          </a:p>
          <a:p>
            <a:pPr marL="0" indent="0">
              <a:buNone/>
            </a:pPr>
            <a:r>
              <a:rPr lang="en-IN" dirty="0"/>
              <a:t>	d = 1, 2, ..., D         Demands</a:t>
            </a:r>
            <a:endParaRPr lang="en-US" dirty="0"/>
          </a:p>
          <a:p>
            <a:pPr marL="0" indent="0">
              <a:buNone/>
            </a:pPr>
            <a:r>
              <a:rPr lang="en-IN" dirty="0"/>
              <a:t>	p = 1, 2, ..., </a:t>
            </a:r>
            <a:r>
              <a:rPr lang="en-IN" dirty="0" err="1"/>
              <a:t>Pd</a:t>
            </a:r>
            <a:r>
              <a:rPr lang="en-IN" dirty="0"/>
              <a:t>       Candidate paths for demand d</a:t>
            </a:r>
            <a:endParaRPr lang="en-US" dirty="0"/>
          </a:p>
          <a:p>
            <a:pPr marL="0" indent="0">
              <a:buNone/>
            </a:pPr>
            <a:r>
              <a:rPr lang="en-IN" dirty="0"/>
              <a:t>	e = 1,2,...,E             Links</a:t>
            </a:r>
            <a:endParaRPr lang="en-US" dirty="0"/>
          </a:p>
          <a:p>
            <a:pPr marL="0" indent="0">
              <a:buNone/>
            </a:pPr>
            <a:r>
              <a:rPr lang="en-IN" dirty="0"/>
              <a:t>	s = 0, 1, ..., S          Failure  situations</a:t>
            </a:r>
            <a:endParaRPr lang="en-US" dirty="0"/>
          </a:p>
          <a:p>
            <a:r>
              <a:rPr lang="en-IN" b="1" u="sng" dirty="0"/>
              <a:t>Constants</a:t>
            </a:r>
            <a:endParaRPr lang="en-US" u="sng" dirty="0"/>
          </a:p>
          <a:p>
            <a:pPr marL="0" indent="0">
              <a:buNone/>
            </a:pPr>
            <a:r>
              <a:rPr lang="en-IN" dirty="0"/>
              <a:t>	</a:t>
            </a:r>
            <a:r>
              <a:rPr lang="en-IN" dirty="0" err="1"/>
              <a:t>δedp</a:t>
            </a:r>
            <a:r>
              <a:rPr lang="en-IN" dirty="0"/>
              <a:t> = 1 if link e belongs to path p realizing demand d; 0, otherwise</a:t>
            </a:r>
            <a:endParaRPr lang="en-US" dirty="0"/>
          </a:p>
          <a:p>
            <a:pPr marL="0" indent="0">
              <a:buNone/>
            </a:pPr>
            <a:r>
              <a:rPr lang="en-IN" dirty="0"/>
              <a:t>	</a:t>
            </a:r>
            <a:r>
              <a:rPr lang="en-IN" dirty="0" err="1"/>
              <a:t>hd</a:t>
            </a:r>
            <a:r>
              <a:rPr lang="en-IN" dirty="0"/>
              <a:t>	    volume of demand d	</a:t>
            </a:r>
            <a:endParaRPr lang="en-US" dirty="0"/>
          </a:p>
          <a:p>
            <a:pPr marL="0" indent="0">
              <a:buNone/>
            </a:pPr>
            <a:r>
              <a:rPr lang="en-IN" dirty="0"/>
              <a:t>	</a:t>
            </a:r>
            <a:r>
              <a:rPr lang="en-IN" dirty="0" err="1"/>
              <a:t>χds</a:t>
            </a:r>
            <a:r>
              <a:rPr lang="en-IN" dirty="0"/>
              <a:t>	     demand coefficient of demand d in state s, </a:t>
            </a:r>
            <a:r>
              <a:rPr lang="en-IN" dirty="0" err="1"/>
              <a:t>hds</a:t>
            </a:r>
            <a:r>
              <a:rPr lang="en-IN" dirty="0"/>
              <a:t>=</a:t>
            </a:r>
            <a:r>
              <a:rPr lang="en-IN" dirty="0" err="1"/>
              <a:t>Xds</a:t>
            </a:r>
            <a:r>
              <a:rPr lang="en-IN" dirty="0"/>
              <a:t>*</a:t>
            </a:r>
            <a:r>
              <a:rPr lang="en-IN" dirty="0" err="1"/>
              <a:t>hd</a:t>
            </a:r>
            <a:r>
              <a:rPr lang="en-IN" dirty="0"/>
              <a:t>	</a:t>
            </a:r>
            <a:endParaRPr lang="en-US" dirty="0"/>
          </a:p>
          <a:p>
            <a:pPr marL="0" indent="0">
              <a:buNone/>
            </a:pPr>
            <a:r>
              <a:rPr lang="en-IN" dirty="0"/>
              <a:t>	</a:t>
            </a:r>
            <a:r>
              <a:rPr lang="en-IN" dirty="0" err="1"/>
              <a:t>ce</a:t>
            </a:r>
            <a:r>
              <a:rPr lang="en-IN" dirty="0"/>
              <a:t>          Fixed Capacity of each link, Bounded Capacity.</a:t>
            </a:r>
            <a:endParaRPr lang="en-US" dirty="0"/>
          </a:p>
          <a:p>
            <a:pPr marL="0" indent="0">
              <a:buNone/>
            </a:pPr>
            <a:r>
              <a:rPr lang="en-IN" dirty="0"/>
              <a:t>	α</a:t>
            </a:r>
            <a:r>
              <a:rPr lang="en-IN" dirty="0" err="1"/>
              <a:t>es</a:t>
            </a:r>
            <a:r>
              <a:rPr lang="en-IN" dirty="0"/>
              <a:t>	     Fractional availability coefficient of link e in state s (0 ≤ α</a:t>
            </a:r>
            <a:r>
              <a:rPr lang="en-IN" dirty="0" err="1"/>
              <a:t>es</a:t>
            </a:r>
            <a:r>
              <a:rPr lang="en-IN" dirty="0"/>
              <a:t> ≤ 1).</a:t>
            </a:r>
            <a:endParaRPr lang="en-US" dirty="0"/>
          </a:p>
          <a:p>
            <a:r>
              <a:rPr lang="en-IN" u="sng" dirty="0"/>
              <a:t>V</a:t>
            </a:r>
            <a:r>
              <a:rPr lang="en-IN" b="1" u="sng" dirty="0"/>
              <a:t>ariables</a:t>
            </a:r>
            <a:r>
              <a:rPr lang="en-IN" b="1" dirty="0"/>
              <a:t>	</a:t>
            </a:r>
            <a:endParaRPr lang="en-US" dirty="0"/>
          </a:p>
          <a:p>
            <a:pPr marL="0" indent="0">
              <a:buNone/>
            </a:pPr>
            <a:r>
              <a:rPr lang="en-IN" dirty="0"/>
              <a:t>	</a:t>
            </a:r>
            <a:r>
              <a:rPr lang="en-IN" dirty="0" err="1"/>
              <a:t>Xdps</a:t>
            </a:r>
            <a:r>
              <a:rPr lang="en-IN" dirty="0"/>
              <a:t>	flow allocated to path p of demand d in state s	</a:t>
            </a:r>
          </a:p>
          <a:p>
            <a:pPr marL="0" indent="0">
              <a:buNone/>
            </a:pPr>
            <a:r>
              <a:rPr lang="en-IN" dirty="0"/>
              <a:t> 	ye       (non-negative) normal capacity of link e</a:t>
            </a:r>
          </a:p>
          <a:p>
            <a:pPr marL="0" indent="0">
              <a:buNone/>
            </a:pPr>
            <a:r>
              <a:rPr lang="en-IN" dirty="0"/>
              <a:t>          re        (non-negative) Average delay in each link</a:t>
            </a:r>
          </a:p>
          <a:p>
            <a:r>
              <a:rPr lang="en-IN" dirty="0"/>
              <a:t>We have considered </a:t>
            </a:r>
            <a:r>
              <a:rPr lang="en-IN" dirty="0" err="1"/>
              <a:t>Xds</a:t>
            </a:r>
            <a:r>
              <a:rPr lang="en-IN" dirty="0"/>
              <a:t>= 1 for total restoration and α</a:t>
            </a:r>
            <a:r>
              <a:rPr lang="en-IN" dirty="0" err="1"/>
              <a:t>es</a:t>
            </a:r>
            <a:r>
              <a:rPr lang="en-IN" dirty="0"/>
              <a:t>={0,1}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9093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774395"/>
          </a:xfrm>
        </p:spPr>
        <p:txBody>
          <a:bodyPr>
            <a:normAutofit fontScale="90000"/>
          </a:bodyPr>
          <a:lstStyle/>
          <a:p>
            <a:r>
              <a:rPr lang="en-US" b="1" dirty="0"/>
              <a:t>Demand flow re-establishment FORMULATION </a:t>
            </a:r>
            <a:r>
              <a:rPr lang="en-US" sz="1800" b="1" dirty="0"/>
              <a:t>(CONT)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1" y="848413"/>
                <a:ext cx="10131425" cy="5825764"/>
              </a:xfrm>
            </p:spPr>
            <p:txBody>
              <a:bodyPr>
                <a:normAutofit/>
              </a:bodyPr>
              <a:lstStyle/>
              <a:p>
                <a:r>
                  <a:rPr lang="en-IN" b="1" u="sng" dirty="0"/>
                  <a:t>Objective</a:t>
                </a:r>
                <a:r>
                  <a:rPr lang="en-IN" b="1" dirty="0"/>
                  <a:t> </a:t>
                </a:r>
                <a:r>
                  <a:rPr lang="en-IN" dirty="0"/>
                  <a:t>     </a:t>
                </a:r>
                <a:endParaRPr lang="en-US" dirty="0"/>
              </a:p>
              <a:p>
                <a:pPr marL="0" indent="0">
                  <a:buNone/>
                </a:pPr>
                <a:r>
                  <a:rPr lang="en-IN" dirty="0"/>
                  <a:t>	Minimize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𝑒</m:t>
                        </m:r>
                      </m:sub>
                      <m:sup/>
                      <m:e>
                        <m:r>
                          <a:rPr lang="en-IN" i="1">
                            <a:latin typeface="Cambria Math" panose="02040503050406030204" pitchFamily="18" charset="0"/>
                          </a:rPr>
                          <m:t>𝑟𝑒</m:t>
                        </m:r>
                      </m:e>
                    </m:nary>
                  </m:oMath>
                </a14:m>
                <a:r>
                  <a:rPr lang="en-IN" dirty="0"/>
                  <a:t>                                                                                                                                              </a:t>
                </a:r>
                <a:endParaRPr lang="en-US" dirty="0"/>
              </a:p>
              <a:p>
                <a:r>
                  <a:rPr lang="en-IN" b="1" u="sng" dirty="0"/>
                  <a:t>Constraints</a:t>
                </a:r>
                <a:r>
                  <a:rPr lang="en-IN" b="1" dirty="0"/>
                  <a:t>		  </a:t>
                </a:r>
                <a:endParaRPr lang="en-US" dirty="0"/>
              </a:p>
              <a:p>
                <a:pPr marL="0" indent="0">
                  <a:buNone/>
                </a:pPr>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𝑝</m:t>
                        </m:r>
                      </m:sub>
                      <m:sup/>
                      <m:e>
                        <m:r>
                          <a:rPr lang="en-IN" i="1">
                            <a:latin typeface="Cambria Math" panose="02040503050406030204" pitchFamily="18" charset="0"/>
                          </a:rPr>
                          <m:t>𝑋𝑑𝑝𝑠</m:t>
                        </m:r>
                        <m:r>
                          <a:rPr lang="en-IN" i="1">
                            <a:latin typeface="Cambria Math" panose="02040503050406030204" pitchFamily="18" charset="0"/>
                          </a:rPr>
                          <m:t>=</m:t>
                        </m:r>
                        <m:r>
                          <a:rPr lang="en-IN" i="1">
                            <a:latin typeface="Cambria Math" panose="02040503050406030204" pitchFamily="18" charset="0"/>
                          </a:rPr>
                          <m:t>h𝑑</m:t>
                        </m:r>
                      </m:e>
                    </m:nary>
                  </m:oMath>
                </a14:m>
                <a:r>
                  <a:rPr lang="en-IN" b="1" i="1" dirty="0"/>
                  <a:t>                                      </a:t>
                </a:r>
                <a:r>
                  <a:rPr lang="en-IN" i="1" dirty="0"/>
                  <a:t>d = 1, 2, ..., D     s = 0, 1, ..., S                       </a:t>
                </a:r>
                <a:r>
                  <a:rPr lang="en-IN" b="1" i="1" dirty="0"/>
                  <a:t>                              </a:t>
                </a:r>
                <a:endParaRPr lang="en-US" dirty="0"/>
              </a:p>
              <a:p>
                <a:pPr marL="0" indent="0">
                  <a:buNone/>
                </a:pPr>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𝑑</m:t>
                        </m:r>
                      </m:sub>
                      <m:sup/>
                      <m:e>
                        <m:nary>
                          <m:naryPr>
                            <m:chr m:val="∑"/>
                            <m:limLoc m:val="undOvr"/>
                            <m:supHide m:val="on"/>
                            <m:ctrlPr>
                              <a:rPr lang="en-US" i="1">
                                <a:latin typeface="Cambria Math" panose="02040503050406030204" pitchFamily="18" charset="0"/>
                              </a:rPr>
                            </m:ctrlPr>
                          </m:naryPr>
                          <m:sub>
                            <m:r>
                              <a:rPr lang="en-IN" i="1">
                                <a:latin typeface="Cambria Math" panose="02040503050406030204" pitchFamily="18" charset="0"/>
                              </a:rPr>
                              <m:t>𝑝</m:t>
                            </m:r>
                          </m:sub>
                          <m:sup/>
                          <m:e>
                            <m:r>
                              <a:rPr lang="en-IN" i="1">
                                <a:latin typeface="Cambria Math" panose="02040503050406030204" pitchFamily="18" charset="0"/>
                              </a:rPr>
                              <m:t>ð</m:t>
                            </m:r>
                            <m:r>
                              <a:rPr lang="en-IN" i="1">
                                <a:latin typeface="Cambria Math" panose="02040503050406030204" pitchFamily="18" charset="0"/>
                              </a:rPr>
                              <m:t>𝑒𝑑𝑝𝑋𝑑𝑝𝑠</m:t>
                            </m:r>
                          </m:e>
                        </m:nary>
                      </m:e>
                    </m:nary>
                  </m:oMath>
                </a14:m>
                <a:r>
                  <a:rPr lang="en-IN" i="1" dirty="0"/>
                  <a:t>  &lt; = α</a:t>
                </a:r>
                <a:r>
                  <a:rPr lang="en-IN" i="1" dirty="0" err="1"/>
                  <a:t>es</a:t>
                </a:r>
                <a:r>
                  <a:rPr lang="en-IN" i="1" dirty="0"/>
                  <a:t>*ye            e = 1,2,...,E         s = 0, 1, ..., S                                                      </a:t>
                </a:r>
                <a:endParaRPr lang="en-US" dirty="0"/>
              </a:p>
              <a:p>
                <a:pPr marL="0" indent="0">
                  <a:buNone/>
                </a:pPr>
                <a:r>
                  <a:rPr lang="en-IN" dirty="0"/>
                  <a:t>	</a:t>
                </a:r>
                <a14:m>
                  <m:oMath xmlns:m="http://schemas.openxmlformats.org/officeDocument/2006/math">
                    <m:r>
                      <a:rPr lang="en-IN" i="1">
                        <a:latin typeface="Cambria Math" panose="02040503050406030204" pitchFamily="18" charset="0"/>
                      </a:rPr>
                      <m:t>𝑐𝑒</m:t>
                    </m:r>
                    <m:r>
                      <a:rPr lang="en-IN" i="1">
                        <a:latin typeface="Cambria Math" panose="02040503050406030204" pitchFamily="18" charset="0"/>
                      </a:rPr>
                      <m:t>≥</m:t>
                    </m:r>
                    <m:r>
                      <a:rPr lang="en-IN" i="1">
                        <a:latin typeface="Cambria Math" panose="02040503050406030204" pitchFamily="18" charset="0"/>
                      </a:rPr>
                      <m:t>𝑦𝑒</m:t>
                    </m:r>
                    <m:r>
                      <a:rPr lang="en-IN" i="1">
                        <a:latin typeface="Cambria Math" panose="02040503050406030204" pitchFamily="18" charset="0"/>
                      </a:rPr>
                      <m:t>                                                    </m:t>
                    </m:r>
                    <m:r>
                      <a:rPr lang="en-IN" i="1">
                        <a:latin typeface="Cambria Math" panose="02040503050406030204" pitchFamily="18" charset="0"/>
                      </a:rPr>
                      <m:t>𝑙</m:t>
                    </m:r>
                    <m:r>
                      <a:rPr lang="en-IN" i="1">
                        <a:latin typeface="Cambria Math" panose="02040503050406030204" pitchFamily="18" charset="0"/>
                      </a:rPr>
                      <m:t>: 1,2,...,</m:t>
                    </m:r>
                    <m:r>
                      <a:rPr lang="en-IN" i="1">
                        <a:latin typeface="Cambria Math" panose="02040503050406030204" pitchFamily="18" charset="0"/>
                      </a:rPr>
                      <m:t>𝐸</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r>
                      <a:rPr lang="en-IN" i="1">
                        <a:latin typeface="Cambria Math" panose="02040503050406030204" pitchFamily="18" charset="0"/>
                      </a:rPr>
                      <m:t>             </m:t>
                    </m:r>
                  </m:oMath>
                </a14:m>
                <a:r>
                  <a:rPr lang="en-IN" i="1" dirty="0"/>
                  <a:t>                                            </a:t>
                </a:r>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m:t>
                    </m:r>
                    <m:r>
                      <a:rPr lang="en-IN" i="1">
                        <a:latin typeface="Cambria Math" panose="02040503050406030204" pitchFamily="18" charset="0"/>
                      </a:rPr>
                      <m:t>𝑦𝑒</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r>
                  <a:rPr lang="en-IN" i="1" dirty="0"/>
                  <a:t>                                                                      </a:t>
                </a:r>
                <a:r>
                  <a:rPr lang="en-IN" dirty="0"/>
                  <a:t>            </a:t>
                </a:r>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≥3(</m:t>
                    </m:r>
                    <m:r>
                      <a:rPr lang="en-IN" i="1">
                        <a:latin typeface="Cambria Math" panose="02040503050406030204" pitchFamily="18" charset="0"/>
                      </a:rPr>
                      <m:t>𝑦𝑒</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≥10(</m:t>
                    </m:r>
                    <m:r>
                      <a:rPr lang="en-IN" i="1">
                        <a:latin typeface="Cambria Math" panose="02040503050406030204" pitchFamily="18" charset="0"/>
                      </a:rPr>
                      <m:t>𝑦𝑒</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16</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≥70(</m:t>
                    </m:r>
                    <m:r>
                      <a:rPr lang="en-IN" i="1">
                        <a:latin typeface="Cambria Math" panose="02040503050406030204" pitchFamily="18" charset="0"/>
                      </a:rPr>
                      <m:t>𝑦𝑒</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178</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≥500(</m:t>
                    </m:r>
                    <m:r>
                      <a:rPr lang="en-IN" i="1">
                        <a:latin typeface="Cambria Math" panose="02040503050406030204" pitchFamily="18" charset="0"/>
                      </a:rPr>
                      <m:t>𝑦𝑒</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1468</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endParaRPr lang="en-US" dirty="0"/>
              </a:p>
              <a:p>
                <a:pPr marL="0" indent="0">
                  <a:buNone/>
                </a:pPr>
                <a:r>
                  <a:rPr lang="en-IN" dirty="0"/>
                  <a:t>	</a:t>
                </a:r>
                <a14:m>
                  <m:oMath xmlns:m="http://schemas.openxmlformats.org/officeDocument/2006/math">
                    <m:r>
                      <a:rPr lang="en-IN" i="1">
                        <a:latin typeface="Cambria Math" panose="02040503050406030204" pitchFamily="18" charset="0"/>
                      </a:rPr>
                      <m:t>𝑟𝑒</m:t>
                    </m:r>
                    <m:r>
                      <a:rPr lang="en-IN" i="1">
                        <a:latin typeface="Cambria Math" panose="02040503050406030204" pitchFamily="18" charset="0"/>
                      </a:rPr>
                      <m:t>≥5000(</m:t>
                    </m:r>
                    <m:r>
                      <a:rPr lang="en-IN" i="1">
                        <a:latin typeface="Cambria Math" panose="02040503050406030204" pitchFamily="18" charset="0"/>
                      </a:rPr>
                      <m:t>𝑦𝑒</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16318</m:t>
                        </m:r>
                      </m:num>
                      <m:den>
                        <m:r>
                          <a:rPr lang="en-IN" i="1">
                            <a:latin typeface="Cambria Math" panose="02040503050406030204" pitchFamily="18" charset="0"/>
                          </a:rPr>
                          <m:t>3</m:t>
                        </m:r>
                      </m:den>
                    </m:f>
                    <m:r>
                      <a:rPr lang="en-IN" i="1">
                        <a:latin typeface="Cambria Math" panose="02040503050406030204" pitchFamily="18" charset="0"/>
                      </a:rPr>
                      <m:t>𝑐𝑒</m:t>
                    </m:r>
                    <m:r>
                      <a:rPr lang="en-IN" i="1">
                        <a:latin typeface="Cambria Math" panose="02040503050406030204" pitchFamily="18" charset="0"/>
                      </a:rPr>
                      <m:t>                  </m:t>
                    </m:r>
                    <m:r>
                      <a:rPr lang="en-IN" i="1">
                        <a:latin typeface="Cambria Math" panose="02040503050406030204" pitchFamily="18" charset="0"/>
                      </a:rPr>
                      <m:t>𝑒</m:t>
                    </m:r>
                    <m:r>
                      <a:rPr lang="en-IN" i="1">
                        <a:latin typeface="Cambria Math" panose="02040503050406030204" pitchFamily="18" charset="0"/>
                      </a:rPr>
                      <m:t>:1,2…</m:t>
                    </m:r>
                    <m:r>
                      <a:rPr lang="en-IN" i="1">
                        <a:latin typeface="Cambria Math" panose="02040503050406030204" pitchFamily="18" charset="0"/>
                      </a:rPr>
                      <m:t>𝐸</m:t>
                    </m:r>
                  </m:oMath>
                </a14:m>
                <a:r>
                  <a:rPr lang="en-IN" dirty="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1" y="848413"/>
                <a:ext cx="10131425" cy="5825764"/>
              </a:xfrm>
              <a:blipFill>
                <a:blip r:embed="rId2"/>
                <a:stretch>
                  <a:fillRect l="-421"/>
                </a:stretch>
              </a:blipFill>
            </p:spPr>
            <p:txBody>
              <a:bodyPr/>
              <a:lstStyle/>
              <a:p>
                <a:r>
                  <a:rPr lang="en-US">
                    <a:noFill/>
                  </a:rPr>
                  <a:t> </a:t>
                </a:r>
              </a:p>
            </p:txBody>
          </p:sp>
        </mc:Fallback>
      </mc:AlternateContent>
    </p:spTree>
    <p:extLst>
      <p:ext uri="{BB962C8B-B14F-4D97-AF65-F5344CB8AC3E}">
        <p14:creationId xmlns:p14="http://schemas.microsoft.com/office/powerpoint/2010/main" val="138720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3121"/>
            <a:ext cx="10131425" cy="934651"/>
          </a:xfrm>
        </p:spPr>
        <p:txBody>
          <a:bodyPr>
            <a:normAutofit/>
          </a:bodyPr>
          <a:lstStyle/>
          <a:p>
            <a:r>
              <a:rPr lang="en-IN" sz="4400" dirty="0"/>
              <a:t>TOPOLOGY OVERVIEW</a:t>
            </a:r>
            <a:endParaRPr lang="en-US" sz="4400" dirty="0"/>
          </a:p>
        </p:txBody>
      </p:sp>
      <p:sp>
        <p:nvSpPr>
          <p:cNvPr id="3" name="Content Placeholder 2"/>
          <p:cNvSpPr>
            <a:spLocks noGrp="1"/>
          </p:cNvSpPr>
          <p:nvPr>
            <p:ph idx="1"/>
          </p:nvPr>
        </p:nvSpPr>
        <p:spPr>
          <a:xfrm>
            <a:off x="685801" y="1047772"/>
            <a:ext cx="11107131" cy="5381307"/>
          </a:xfrm>
        </p:spPr>
        <p:txBody>
          <a:bodyPr anchor="t">
            <a:normAutofit/>
          </a:bodyPr>
          <a:lstStyle/>
          <a:p>
            <a:pPr marL="0" indent="0">
              <a:buNone/>
            </a:pPr>
            <a:r>
              <a:rPr lang="en-IN" sz="2000" dirty="0"/>
              <a:t>       Topology 1- Simple Four Node Scenario</a:t>
            </a:r>
          </a:p>
          <a:p>
            <a:pPr marL="0" indent="0">
              <a:buNone/>
            </a:pPr>
            <a:endParaRPr lang="en-US" sz="2000" dirty="0"/>
          </a:p>
        </p:txBody>
      </p:sp>
      <p:pic>
        <p:nvPicPr>
          <p:cNvPr id="5" name="Picture 4"/>
          <p:cNvPicPr/>
          <p:nvPr/>
        </p:nvPicPr>
        <p:blipFill>
          <a:blip r:embed="rId2" cstate="print"/>
          <a:srcRect/>
          <a:stretch>
            <a:fillRect/>
          </a:stretch>
        </p:blipFill>
        <p:spPr bwMode="auto">
          <a:xfrm>
            <a:off x="1111574" y="1492145"/>
            <a:ext cx="4013770" cy="2439423"/>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1535370342"/>
              </p:ext>
            </p:extLst>
          </p:nvPr>
        </p:nvGraphicFramePr>
        <p:xfrm>
          <a:off x="7151551" y="1492145"/>
          <a:ext cx="4397321" cy="2439424"/>
        </p:xfrm>
        <a:graphic>
          <a:graphicData uri="http://schemas.openxmlformats.org/drawingml/2006/table">
            <a:tbl>
              <a:tblPr firstRow="1" firstCol="1" bandRow="1">
                <a:tableStyleId>{21E4AEA4-8DFA-4A89-87EB-49C32662AFE0}</a:tableStyleId>
              </a:tblPr>
              <a:tblGrid>
                <a:gridCol w="1465562">
                  <a:extLst>
                    <a:ext uri="{9D8B030D-6E8A-4147-A177-3AD203B41FA5}">
                      <a16:colId xmlns:a16="http://schemas.microsoft.com/office/drawing/2014/main" val="664826692"/>
                    </a:ext>
                  </a:extLst>
                </a:gridCol>
                <a:gridCol w="1465562">
                  <a:extLst>
                    <a:ext uri="{9D8B030D-6E8A-4147-A177-3AD203B41FA5}">
                      <a16:colId xmlns:a16="http://schemas.microsoft.com/office/drawing/2014/main" val="1846236064"/>
                    </a:ext>
                  </a:extLst>
                </a:gridCol>
                <a:gridCol w="1466197">
                  <a:extLst>
                    <a:ext uri="{9D8B030D-6E8A-4147-A177-3AD203B41FA5}">
                      <a16:colId xmlns:a16="http://schemas.microsoft.com/office/drawing/2014/main" val="4235011599"/>
                    </a:ext>
                  </a:extLst>
                </a:gridCol>
              </a:tblGrid>
              <a:tr h="322681">
                <a:tc>
                  <a:txBody>
                    <a:bodyPr/>
                    <a:lstStyle/>
                    <a:p>
                      <a:pPr marL="0" marR="0">
                        <a:lnSpc>
                          <a:spcPct val="150000"/>
                        </a:lnSpc>
                        <a:spcBef>
                          <a:spcPts val="0"/>
                        </a:spcBef>
                        <a:spcAft>
                          <a:spcPts val="0"/>
                        </a:spcAft>
                      </a:pPr>
                      <a:r>
                        <a:rPr lang="en-IN" sz="1400" u="sng" dirty="0">
                          <a:effectLst/>
                        </a:rPr>
                        <a:t>Demand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u="sng" dirty="0">
                          <a:effectLst/>
                        </a:rPr>
                        <a:t>Volume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u="sng">
                          <a:effectLst/>
                        </a:rPr>
                        <a:t>Path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999211"/>
                  </a:ext>
                </a:extLst>
              </a:tr>
              <a:tr h="725479">
                <a:tc>
                  <a:txBody>
                    <a:bodyPr/>
                    <a:lstStyle/>
                    <a:p>
                      <a:pPr marL="0" marR="0">
                        <a:lnSpc>
                          <a:spcPct val="150000"/>
                        </a:lnSpc>
                        <a:spcBef>
                          <a:spcPts val="0"/>
                        </a:spcBef>
                        <a:spcAft>
                          <a:spcPts val="0"/>
                        </a:spcAft>
                      </a:pPr>
                      <a:r>
                        <a:rPr lang="en-IN" sz="1200" dirty="0">
                          <a:effectLst/>
                        </a:rPr>
                        <a:t>Node 2 – Node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a:effectLst/>
                        </a:rPr>
                        <a:t>(3)</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(1 2)</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(4 5)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677092"/>
                  </a:ext>
                </a:extLst>
              </a:tr>
              <a:tr h="695632">
                <a:tc>
                  <a:txBody>
                    <a:bodyPr/>
                    <a:lstStyle/>
                    <a:p>
                      <a:pPr marL="0" marR="0">
                        <a:lnSpc>
                          <a:spcPct val="150000"/>
                        </a:lnSpc>
                        <a:spcBef>
                          <a:spcPts val="0"/>
                        </a:spcBef>
                        <a:spcAft>
                          <a:spcPts val="0"/>
                        </a:spcAft>
                      </a:pPr>
                      <a:r>
                        <a:rPr lang="en-IN" sz="1200" dirty="0">
                          <a:effectLst/>
                        </a:rPr>
                        <a:t>Node 2 – Node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a:effectLst/>
                        </a:rPr>
                        <a:t>(4)</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(3 5)</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(1 2 5)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7630631"/>
                  </a:ext>
                </a:extLst>
              </a:tr>
              <a:tr h="695632">
                <a:tc>
                  <a:txBody>
                    <a:bodyPr/>
                    <a:lstStyle/>
                    <a:p>
                      <a:pPr marL="0" marR="0">
                        <a:lnSpc>
                          <a:spcPct val="150000"/>
                        </a:lnSpc>
                        <a:spcBef>
                          <a:spcPts val="0"/>
                        </a:spcBef>
                        <a:spcAft>
                          <a:spcPts val="0"/>
                        </a:spcAft>
                      </a:pPr>
                      <a:r>
                        <a:rPr lang="en-IN" sz="1200" dirty="0">
                          <a:effectLst/>
                        </a:rPr>
                        <a:t>Node 1 – Node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dirty="0">
                          <a:effectLst/>
                        </a:rPr>
                        <a:t>(2)</a:t>
                      </a:r>
                      <a:endParaRPr lang="en-US" sz="1100" dirty="0">
                        <a:effectLst/>
                      </a:endParaRPr>
                    </a:p>
                    <a:p>
                      <a:pPr marL="342900" marR="0" lvl="0" indent="-342900">
                        <a:lnSpc>
                          <a:spcPct val="115000"/>
                        </a:lnSpc>
                        <a:spcBef>
                          <a:spcPts val="0"/>
                        </a:spcBef>
                        <a:spcAft>
                          <a:spcPts val="0"/>
                        </a:spcAft>
                        <a:buSzPts val="1200"/>
                        <a:buFont typeface="+mj-lt"/>
                        <a:buAutoNum type="arabicPeriod"/>
                      </a:pPr>
                      <a:r>
                        <a:rPr lang="en-IN" sz="1200" dirty="0">
                          <a:effectLst/>
                        </a:rPr>
                        <a:t>(1 3)</a:t>
                      </a:r>
                      <a:endParaRPr lang="en-US" sz="1100" dirty="0">
                        <a:effectLst/>
                      </a:endParaRPr>
                    </a:p>
                    <a:p>
                      <a:pPr marL="342900" marR="0" lvl="0" indent="-342900">
                        <a:lnSpc>
                          <a:spcPct val="115000"/>
                        </a:lnSpc>
                        <a:spcBef>
                          <a:spcPts val="0"/>
                        </a:spcBef>
                        <a:spcAft>
                          <a:spcPts val="0"/>
                        </a:spcAft>
                        <a:buSzPts val="1200"/>
                        <a:buFont typeface="+mj-lt"/>
                        <a:buAutoNum type="arabicPeriod"/>
                      </a:pPr>
                      <a:r>
                        <a:rPr lang="en-IN" sz="1200" dirty="0">
                          <a:effectLst/>
                        </a:rPr>
                        <a:t>(1 4 5)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3626998"/>
                  </a:ext>
                </a:extLst>
              </a:tr>
            </a:tbl>
          </a:graphicData>
        </a:graphic>
      </p:graphicFrame>
      <p:sp>
        <p:nvSpPr>
          <p:cNvPr id="7" name="Rectangle 1"/>
          <p:cNvSpPr>
            <a:spLocks noChangeArrowheads="1"/>
          </p:cNvSpPr>
          <p:nvPr/>
        </p:nvSpPr>
        <p:spPr bwMode="auto">
          <a:xfrm>
            <a:off x="8115959" y="963736"/>
            <a:ext cx="277813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Candidate Demand Path:</a:t>
            </a:r>
            <a:endParaRPr kumimoji="0" lang="en-US" altLang="en-US" sz="20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4762877"/>
              </p:ext>
            </p:extLst>
          </p:nvPr>
        </p:nvGraphicFramePr>
        <p:xfrm>
          <a:off x="3854245" y="4375941"/>
          <a:ext cx="5126570" cy="2328482"/>
        </p:xfrm>
        <a:graphic>
          <a:graphicData uri="http://schemas.openxmlformats.org/drawingml/2006/table">
            <a:tbl>
              <a:tblPr firstRow="1" firstCol="1" bandRow="1">
                <a:tableStyleId>{21E4AEA4-8DFA-4A89-87EB-49C32662AFE0}</a:tableStyleId>
              </a:tblPr>
              <a:tblGrid>
                <a:gridCol w="2563285">
                  <a:extLst>
                    <a:ext uri="{9D8B030D-6E8A-4147-A177-3AD203B41FA5}">
                      <a16:colId xmlns:a16="http://schemas.microsoft.com/office/drawing/2014/main" val="2127393435"/>
                    </a:ext>
                  </a:extLst>
                </a:gridCol>
                <a:gridCol w="2563285">
                  <a:extLst>
                    <a:ext uri="{9D8B030D-6E8A-4147-A177-3AD203B41FA5}">
                      <a16:colId xmlns:a16="http://schemas.microsoft.com/office/drawing/2014/main" val="1856843295"/>
                    </a:ext>
                  </a:extLst>
                </a:gridCol>
              </a:tblGrid>
              <a:tr h="0">
                <a:tc>
                  <a:txBody>
                    <a:bodyPr/>
                    <a:lstStyle/>
                    <a:p>
                      <a:pPr marL="0" marR="0">
                        <a:lnSpc>
                          <a:spcPct val="150000"/>
                        </a:lnSpc>
                        <a:spcBef>
                          <a:spcPts val="0"/>
                        </a:spcBef>
                        <a:spcAft>
                          <a:spcPts val="0"/>
                        </a:spcAft>
                      </a:pPr>
                      <a:r>
                        <a:rPr lang="en-IN" sz="1400" u="sng" dirty="0">
                          <a:effectLst/>
                        </a:rPr>
                        <a:t>Link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u="sng">
                          <a:effectLst/>
                        </a:rPr>
                        <a:t>Restoration Path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4795974"/>
                  </a:ext>
                </a:extLst>
              </a:tr>
              <a:tr h="0">
                <a:tc>
                  <a:txBody>
                    <a:bodyPr/>
                    <a:lstStyle/>
                    <a:p>
                      <a:pPr marL="0" marR="0">
                        <a:lnSpc>
                          <a:spcPct val="150000"/>
                        </a:lnSpc>
                        <a:spcBef>
                          <a:spcPts val="0"/>
                        </a:spcBef>
                        <a:spcAft>
                          <a:spcPts val="0"/>
                        </a:spcAft>
                      </a:pPr>
                      <a:r>
                        <a:rPr lang="en-IN" sz="1400">
                          <a:effectLst/>
                        </a:rPr>
                        <a:t>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a:effectLst/>
                        </a:rPr>
                        <a:t>(2 3)</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(2 5 4)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6131882"/>
                  </a:ext>
                </a:extLst>
              </a:tr>
              <a:tr h="0">
                <a:tc>
                  <a:txBody>
                    <a:bodyPr/>
                    <a:lstStyle/>
                    <a:p>
                      <a:pPr marL="0" marR="0">
                        <a:lnSpc>
                          <a:spcPct val="150000"/>
                        </a:lnSpc>
                        <a:spcBef>
                          <a:spcPts val="0"/>
                        </a:spcBef>
                        <a:spcAft>
                          <a:spcPts val="0"/>
                        </a:spcAft>
                      </a:pPr>
                      <a:r>
                        <a:rPr lang="en-IN"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a:effectLst/>
                        </a:rPr>
                        <a:t>(1 3)</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(1 4 5)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126564"/>
                  </a:ext>
                </a:extLst>
              </a:tr>
              <a:tr h="0">
                <a:tc>
                  <a:txBody>
                    <a:bodyPr/>
                    <a:lstStyle/>
                    <a:p>
                      <a:pPr marL="0" marR="0">
                        <a:lnSpc>
                          <a:spcPct val="150000"/>
                        </a:lnSpc>
                        <a:spcBef>
                          <a:spcPts val="0"/>
                        </a:spcBef>
                        <a:spcAft>
                          <a:spcPts val="0"/>
                        </a:spcAft>
                      </a:pPr>
                      <a:r>
                        <a:rPr lang="en-IN"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a:effectLst/>
                        </a:rPr>
                        <a:t>(1 2)</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(4 5)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7000917"/>
                  </a:ext>
                </a:extLst>
              </a:tr>
              <a:tr h="0">
                <a:tc>
                  <a:txBody>
                    <a:bodyPr/>
                    <a:lstStyle/>
                    <a:p>
                      <a:pPr marL="0" marR="0">
                        <a:lnSpc>
                          <a:spcPct val="150000"/>
                        </a:lnSpc>
                        <a:spcBef>
                          <a:spcPts val="0"/>
                        </a:spcBef>
                        <a:spcAft>
                          <a:spcPts val="0"/>
                        </a:spcAft>
                      </a:pPr>
                      <a:r>
                        <a:rPr lang="en-IN"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a:effectLst/>
                        </a:rPr>
                        <a:t>(3 5)</a:t>
                      </a:r>
                      <a:endParaRPr lang="en-US" sz="1100">
                        <a:effectLst/>
                      </a:endParaRPr>
                    </a:p>
                    <a:p>
                      <a:pPr marL="342900" marR="0" lvl="0" indent="-342900">
                        <a:lnSpc>
                          <a:spcPct val="115000"/>
                        </a:lnSpc>
                        <a:spcBef>
                          <a:spcPts val="0"/>
                        </a:spcBef>
                        <a:spcAft>
                          <a:spcPts val="0"/>
                        </a:spcAft>
                        <a:buSzPts val="1200"/>
                        <a:buFont typeface="+mj-lt"/>
                        <a:buAutoNum type="arabicPeriod"/>
                      </a:pPr>
                      <a:r>
                        <a:rPr lang="en-IN" sz="1200">
                          <a:effectLst/>
                        </a:rPr>
                        <a:t>(1 2 5)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6590"/>
                  </a:ext>
                </a:extLst>
              </a:tr>
              <a:tr h="0">
                <a:tc>
                  <a:txBody>
                    <a:bodyPr/>
                    <a:lstStyle/>
                    <a:p>
                      <a:pPr marL="0" marR="0">
                        <a:lnSpc>
                          <a:spcPct val="150000"/>
                        </a:lnSpc>
                        <a:spcBef>
                          <a:spcPts val="0"/>
                        </a:spcBef>
                        <a:spcAft>
                          <a:spcPts val="0"/>
                        </a:spcAft>
                      </a:pPr>
                      <a:r>
                        <a:rPr lang="en-IN"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SzPts val="1200"/>
                        <a:buFont typeface="+mj-lt"/>
                        <a:buAutoNum type="arabicPeriod"/>
                      </a:pPr>
                      <a:r>
                        <a:rPr lang="en-IN" sz="1200" dirty="0">
                          <a:effectLst/>
                        </a:rPr>
                        <a:t>(3 4)</a:t>
                      </a:r>
                      <a:endParaRPr lang="en-US" sz="1100" dirty="0">
                        <a:effectLst/>
                      </a:endParaRPr>
                    </a:p>
                    <a:p>
                      <a:pPr marL="342900" marR="0" lvl="0" indent="-342900">
                        <a:lnSpc>
                          <a:spcPct val="115000"/>
                        </a:lnSpc>
                        <a:spcBef>
                          <a:spcPts val="0"/>
                        </a:spcBef>
                        <a:spcAft>
                          <a:spcPts val="0"/>
                        </a:spcAft>
                        <a:buSzPts val="1200"/>
                        <a:buFont typeface="+mj-lt"/>
                        <a:buAutoNum type="arabicPeriod"/>
                      </a:pPr>
                      <a:r>
                        <a:rPr lang="en-IN" sz="1200" dirty="0">
                          <a:effectLst/>
                        </a:rPr>
                        <a:t>(2 1 4)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9036348"/>
                  </a:ext>
                </a:extLst>
              </a:tr>
            </a:tbl>
          </a:graphicData>
        </a:graphic>
      </p:graphicFrame>
      <p:sp>
        <p:nvSpPr>
          <p:cNvPr id="9" name="Rectangle 2"/>
          <p:cNvSpPr>
            <a:spLocks noChangeArrowheads="1"/>
          </p:cNvSpPr>
          <p:nvPr/>
        </p:nvSpPr>
        <p:spPr bwMode="auto">
          <a:xfrm>
            <a:off x="528483" y="4758064"/>
            <a:ext cx="29895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Link Restoration Path: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 For Link Re-establishment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Models.</a:t>
            </a:r>
            <a:endParaRPr kumimoji="0" lang="en-US" altLang="en-US" sz="2000" b="0" i="0" strike="noStrike" cap="none" normalizeH="0" baseline="0" dirty="0">
              <a:ln>
                <a:noFill/>
              </a:ln>
              <a:effectLst/>
            </a:endParaRPr>
          </a:p>
        </p:txBody>
      </p:sp>
    </p:spTree>
    <p:extLst>
      <p:ext uri="{BB962C8B-B14F-4D97-AF65-F5344CB8AC3E}">
        <p14:creationId xmlns:p14="http://schemas.microsoft.com/office/powerpoint/2010/main" val="2631368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422</TotalTime>
  <Words>1405</Words>
  <Application>Microsoft Office PowerPoint</Application>
  <PresentationFormat>Widescreen</PresentationFormat>
  <Paragraphs>297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Celestial</vt:lpstr>
      <vt:lpstr>NETWORK DESIGN AND ALGORITHMS PROJECT</vt:lpstr>
      <vt:lpstr>Introduction</vt:lpstr>
      <vt:lpstr>Link Path re-establishment</vt:lpstr>
      <vt:lpstr>Link Path re-establishment FORMULATION</vt:lpstr>
      <vt:lpstr>Link Path re-establishment FORMULATION (CONT)</vt:lpstr>
      <vt:lpstr>DEMAND FLOW re-establishment</vt:lpstr>
      <vt:lpstr>Demand Flow re-establishment FORMULATION</vt:lpstr>
      <vt:lpstr>Demand flow re-establishment FORMULATION (CONT)</vt:lpstr>
      <vt:lpstr>TOPOLOGY OVERVIEW</vt:lpstr>
      <vt:lpstr>PowerPoint Presentation</vt:lpstr>
      <vt:lpstr>SIMULATION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AND ALGORITHMS PROJECT</dc:title>
  <dc:creator>Prasad Netalkar</dc:creator>
  <cp:lastModifiedBy>Prasad Netalkar</cp:lastModifiedBy>
  <cp:revision>48</cp:revision>
  <dcterms:created xsi:type="dcterms:W3CDTF">2016-12-23T14:39:20Z</dcterms:created>
  <dcterms:modified xsi:type="dcterms:W3CDTF">2016-12-23T23:53:36Z</dcterms:modified>
</cp:coreProperties>
</file>