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41"/>
  </p:notesMasterIdLst>
  <p:sldIdLst>
    <p:sldId id="256" r:id="rId2"/>
    <p:sldId id="284" r:id="rId3"/>
    <p:sldId id="257" r:id="rId4"/>
    <p:sldId id="263" r:id="rId5"/>
    <p:sldId id="262" r:id="rId6"/>
    <p:sldId id="259" r:id="rId7"/>
    <p:sldId id="264" r:id="rId8"/>
    <p:sldId id="275" r:id="rId9"/>
    <p:sldId id="301" r:id="rId10"/>
    <p:sldId id="273" r:id="rId11"/>
    <p:sldId id="268" r:id="rId12"/>
    <p:sldId id="260" r:id="rId13"/>
    <p:sldId id="267" r:id="rId14"/>
    <p:sldId id="276" r:id="rId15"/>
    <p:sldId id="270" r:id="rId16"/>
    <p:sldId id="272" r:id="rId17"/>
    <p:sldId id="269" r:id="rId18"/>
    <p:sldId id="271" r:id="rId19"/>
    <p:sldId id="278" r:id="rId20"/>
    <p:sldId id="281" r:id="rId21"/>
    <p:sldId id="283" r:id="rId22"/>
    <p:sldId id="304" r:id="rId23"/>
    <p:sldId id="297" r:id="rId24"/>
    <p:sldId id="298" r:id="rId25"/>
    <p:sldId id="305" r:id="rId26"/>
    <p:sldId id="286" r:id="rId27"/>
    <p:sldId id="296" r:id="rId28"/>
    <p:sldId id="307" r:id="rId29"/>
    <p:sldId id="295" r:id="rId30"/>
    <p:sldId id="306" r:id="rId31"/>
    <p:sldId id="310" r:id="rId32"/>
    <p:sldId id="282" r:id="rId33"/>
    <p:sldId id="309" r:id="rId34"/>
    <p:sldId id="299" r:id="rId35"/>
    <p:sldId id="300" r:id="rId36"/>
    <p:sldId id="266" r:id="rId37"/>
    <p:sldId id="285" r:id="rId38"/>
    <p:sldId id="279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5FF"/>
    <a:srgbClr val="663300"/>
    <a:srgbClr val="FF9F89"/>
    <a:srgbClr val="66FFCC"/>
    <a:srgbClr val="BA97FF"/>
    <a:srgbClr val="9966FF"/>
    <a:srgbClr val="FF99FF"/>
    <a:srgbClr val="CC0099"/>
    <a:srgbClr val="76BAD8"/>
    <a:srgbClr val="5CAC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79" autoAdjust="0"/>
    <p:restoredTop sz="99130" autoAdjust="0"/>
  </p:normalViewPr>
  <p:slideViewPr>
    <p:cSldViewPr>
      <p:cViewPr>
        <p:scale>
          <a:sx n="80" d="100"/>
          <a:sy n="80" d="100"/>
        </p:scale>
        <p:origin x="-122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09BB8-F92E-41FF-931C-1AE5A66106C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A9272-74D2-411C-91E5-35E6DA3AA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7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A9272-74D2-411C-91E5-35E6DA3AAB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2895600"/>
            <a:ext cx="7391400" cy="914400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733800"/>
            <a:ext cx="7391400" cy="7493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18478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53911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764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21st May,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39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76400"/>
            <a:ext cx="739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751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r>
              <a:rPr lang="en-US" dirty="0" smtClean="0"/>
              <a:t>21st May, 2014</a:t>
            </a:r>
            <a:endParaRPr lang="en-US" dirty="0"/>
          </a:p>
        </p:txBody>
      </p:sp>
      <p:sp>
        <p:nvSpPr>
          <p:cNvPr id="27751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 smtClean="0"/>
              <a:t>Virtual Hospital</a:t>
            </a:r>
            <a:endParaRPr lang="en-US"/>
          </a:p>
        </p:txBody>
      </p:sp>
      <p:sp>
        <p:nvSpPr>
          <p:cNvPr id="27751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5DF4035D-52DA-4A75-9C33-D4AD36B61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0"/>
            <a:ext cx="88392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Cooper Black" pitchFamily="18" charset="0"/>
              </a:rPr>
              <a:t>VIRTUAL HOSPITAL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305800" cy="3124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Project Guide: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N THANUJA</a:t>
            </a:r>
            <a:endParaRPr lang="en-US" sz="1800" u="sng" dirty="0" smtClean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Assistant Professor</a:t>
            </a:r>
            <a:b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Dept of Computer Science and Engineering</a:t>
            </a:r>
            <a:endParaRPr lang="en-US" sz="1800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800" u="sng" dirty="0" smtClean="0"/>
          </a:p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Team Members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BORUTHALUPULA MANEESH		1BI10CS020</a:t>
            </a: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	JYOTHI PRASAD N M			1BI10CS036</a:t>
            </a: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	SRIVATHSA S RAO			1BI10CS104</a:t>
            </a: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	VINAY HEGDE				1BI10CS123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pic>
        <p:nvPicPr>
          <p:cNvPr id="6146" name="Picture 2" descr="D:\#JP\WebApplication1\web\images\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895600"/>
            <a:ext cx="1457325" cy="571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883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VISVESVARAYA TECHNOLOGICAL UNIVERSITY</a:t>
            </a:r>
            <a:endParaRPr lang="en-US" sz="1400" dirty="0" smtClean="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200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Belgaum, Karnataka</a:t>
            </a:r>
          </a:p>
          <a:p>
            <a:pPr algn="ctr"/>
            <a:endParaRPr lang="en-US" sz="1400" dirty="0" smtClean="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BANGALORE INSTITUTE OF TECHNOLOGY</a:t>
            </a:r>
            <a:endParaRPr lang="en-US" sz="1400" dirty="0" smtClean="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200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R Road, V </a:t>
            </a:r>
            <a:r>
              <a:rPr lang="en-US" sz="1200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1200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Puram</a:t>
            </a:r>
            <a:r>
              <a:rPr lang="en-US" sz="1200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1200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Bangalore-560004.</a:t>
            </a:r>
            <a:endParaRPr lang="en-US" sz="1050" dirty="0" smtClean="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C:\Users\user\Desktop\1781646_10203253125988372_782399799_a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447800"/>
            <a:ext cx="121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49808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CONSTRAINTS</a:t>
            </a:r>
          </a:p>
          <a:p>
            <a:pPr algn="ctr">
              <a:buNone/>
            </a:pPr>
            <a:endParaRPr lang="en-US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000" dirty="0" smtClean="0"/>
              <a:t>The patient has to visit a real world hospital for tests and the test reports.</a:t>
            </a:r>
          </a:p>
          <a:p>
            <a:pPr lvl="0" algn="just"/>
            <a:r>
              <a:rPr lang="en-US" sz="2000" dirty="0" smtClean="0"/>
              <a:t>The License numbers of Doctors registering cannot be validated officially due to privacy issues.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 smtClean="0"/>
              <a:t>consumer </a:t>
            </a:r>
            <a:r>
              <a:rPr lang="en-US" sz="2000" dirty="0"/>
              <a:t>and the service provider </a:t>
            </a:r>
            <a:r>
              <a:rPr lang="en-US" sz="2000" dirty="0" smtClean="0"/>
              <a:t>must </a:t>
            </a:r>
            <a:r>
              <a:rPr lang="en-US" sz="2000" dirty="0"/>
              <a:t>have access </a:t>
            </a:r>
            <a:r>
              <a:rPr lang="en-US" sz="2000" dirty="0" smtClean="0"/>
              <a:t>to an internet connection.</a:t>
            </a:r>
          </a:p>
          <a:p>
            <a:pPr algn="just"/>
            <a:r>
              <a:rPr lang="en-US" sz="2000" dirty="0" smtClean="0"/>
              <a:t>The doctor should set his working hours for the upcoming week every Saturday.</a:t>
            </a:r>
          </a:p>
          <a:p>
            <a:pPr algn="just"/>
            <a:r>
              <a:rPr lang="en-US" sz="2000" dirty="0" smtClean="0"/>
              <a:t>The patient would not receive text alerts if DND (Do Not Disturb) is activated in his cellular phone.</a:t>
            </a:r>
          </a:p>
          <a:p>
            <a:pPr algn="just"/>
            <a:r>
              <a:rPr lang="en-US" sz="2000" dirty="0" smtClean="0"/>
              <a:t>The online </a:t>
            </a:r>
            <a:r>
              <a:rPr lang="en-US" sz="2000" dirty="0" smtClean="0">
                <a:hlinkClick r:id="" action="ppaction://hlinkshowjump?jump=lastslide"/>
              </a:rPr>
              <a:t>payment</a:t>
            </a:r>
            <a:r>
              <a:rPr lang="en-US" sz="2000" dirty="0" smtClean="0"/>
              <a:t> for service subscription can not implemented.</a:t>
            </a:r>
          </a:p>
          <a:p>
            <a:pPr algn="just"/>
            <a:endParaRPr lang="en-US" sz="2000" dirty="0"/>
          </a:p>
          <a:p>
            <a:pPr lvl="0"/>
            <a:endParaRPr lang="en-US" sz="2000" dirty="0"/>
          </a:p>
          <a:p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0"/>
            <a:ext cx="8705088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10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770" y="2756532"/>
            <a:ext cx="3019263" cy="12954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 CASE</a:t>
            </a:r>
          </a:p>
          <a:p>
            <a:pPr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DIAGRAM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230073" y="228367"/>
            <a:ext cx="6115050" cy="6340586"/>
            <a:chOff x="1908" y="1514"/>
            <a:chExt cx="8670" cy="9983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1908" y="1514"/>
              <a:ext cx="8670" cy="9983"/>
              <a:chOff x="1908" y="1514"/>
              <a:chExt cx="8670" cy="9983"/>
            </a:xfrm>
          </p:grpSpPr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4428" y="1514"/>
                <a:ext cx="3545" cy="998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54" name="AutoShape 6"/>
              <p:cNvCxnSpPr>
                <a:cxnSpLocks noChangeShapeType="1"/>
              </p:cNvCxnSpPr>
              <p:nvPr/>
            </p:nvCxnSpPr>
            <p:spPr bwMode="auto">
              <a:xfrm flipV="1">
                <a:off x="3567" y="5259"/>
                <a:ext cx="1366" cy="685"/>
              </a:xfrm>
              <a:prstGeom prst="straightConnector1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5" name="AutoShape 7"/>
              <p:cNvCxnSpPr>
                <a:cxnSpLocks noChangeShapeType="1"/>
              </p:cNvCxnSpPr>
              <p:nvPr/>
            </p:nvCxnSpPr>
            <p:spPr bwMode="auto">
              <a:xfrm>
                <a:off x="3567" y="5944"/>
                <a:ext cx="1366" cy="770"/>
              </a:xfrm>
              <a:prstGeom prst="straightConnector1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6" name="AutoShape 8"/>
              <p:cNvCxnSpPr>
                <a:cxnSpLocks noChangeShapeType="1"/>
              </p:cNvCxnSpPr>
              <p:nvPr/>
            </p:nvCxnSpPr>
            <p:spPr bwMode="auto">
              <a:xfrm flipV="1">
                <a:off x="3567" y="3834"/>
                <a:ext cx="1366" cy="2110"/>
              </a:xfrm>
              <a:prstGeom prst="straightConnector1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7" name="AutoShape 9"/>
              <p:cNvCxnSpPr>
                <a:cxnSpLocks noChangeShapeType="1"/>
              </p:cNvCxnSpPr>
              <p:nvPr/>
            </p:nvCxnSpPr>
            <p:spPr bwMode="auto">
              <a:xfrm>
                <a:off x="3567" y="5944"/>
                <a:ext cx="1366" cy="2043"/>
              </a:xfrm>
              <a:prstGeom prst="straightConnector1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9" name="AutoShape 11"/>
              <p:cNvCxnSpPr>
                <a:cxnSpLocks noChangeShapeType="1"/>
              </p:cNvCxnSpPr>
              <p:nvPr/>
            </p:nvCxnSpPr>
            <p:spPr bwMode="auto">
              <a:xfrm>
                <a:off x="3567" y="10298"/>
                <a:ext cx="1456" cy="552"/>
              </a:xfrm>
              <a:prstGeom prst="straightConnector1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AutoShape 12"/>
              <p:cNvCxnSpPr>
                <a:cxnSpLocks noChangeShapeType="1"/>
              </p:cNvCxnSpPr>
              <p:nvPr/>
            </p:nvCxnSpPr>
            <p:spPr bwMode="auto">
              <a:xfrm>
                <a:off x="7303" y="7987"/>
                <a:ext cx="2007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" name="Group 13"/>
              <p:cNvGrpSpPr>
                <a:grpSpLocks/>
              </p:cNvGrpSpPr>
              <p:nvPr/>
            </p:nvGrpSpPr>
            <p:grpSpPr bwMode="auto">
              <a:xfrm>
                <a:off x="1908" y="4914"/>
                <a:ext cx="8670" cy="6493"/>
                <a:chOff x="1908" y="7218"/>
                <a:chExt cx="8670" cy="6493"/>
              </a:xfrm>
            </p:grpSpPr>
            <p:grpSp>
              <p:nvGrpSpPr>
                <p:cNvPr id="2062" name="Group 14"/>
                <p:cNvGrpSpPr>
                  <a:grpSpLocks/>
                </p:cNvGrpSpPr>
                <p:nvPr/>
              </p:nvGrpSpPr>
              <p:grpSpPr bwMode="auto">
                <a:xfrm>
                  <a:off x="2698" y="7218"/>
                  <a:ext cx="705" cy="1800"/>
                  <a:chOff x="3060" y="3030"/>
                  <a:chExt cx="705" cy="1800"/>
                </a:xfrm>
              </p:grpSpPr>
              <p:sp>
                <p:nvSpPr>
                  <p:cNvPr id="206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135" y="3030"/>
                    <a:ext cx="495" cy="345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064" name="AutoShape 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3375"/>
                    <a:ext cx="0" cy="1185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65" name="AutoShape 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5" y="3600"/>
                    <a:ext cx="630" cy="0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66" name="AutoShape 1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060" y="4560"/>
                    <a:ext cx="330" cy="270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67" name="AutoShape 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4560"/>
                    <a:ext cx="240" cy="270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2068" name="Group 20"/>
                <p:cNvGrpSpPr>
                  <a:grpSpLocks/>
                </p:cNvGrpSpPr>
                <p:nvPr/>
              </p:nvGrpSpPr>
              <p:grpSpPr bwMode="auto">
                <a:xfrm>
                  <a:off x="2673" y="11402"/>
                  <a:ext cx="705" cy="1800"/>
                  <a:chOff x="3035" y="2700"/>
                  <a:chExt cx="705" cy="1800"/>
                </a:xfrm>
              </p:grpSpPr>
              <p:sp>
                <p:nvSpPr>
                  <p:cNvPr id="206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110" y="2700"/>
                    <a:ext cx="495" cy="345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070" name="AutoShape 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5" y="3045"/>
                    <a:ext cx="0" cy="1185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71" name="AutoShape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10" y="3270"/>
                    <a:ext cx="630" cy="0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72" name="AutoShape 2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035" y="4230"/>
                    <a:ext cx="330" cy="270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73" name="AutoShape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5" y="4230"/>
                    <a:ext cx="240" cy="270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2074" name="Group 26"/>
                <p:cNvGrpSpPr>
                  <a:grpSpLocks/>
                </p:cNvGrpSpPr>
                <p:nvPr/>
              </p:nvGrpSpPr>
              <p:grpSpPr bwMode="auto">
                <a:xfrm>
                  <a:off x="9493" y="9342"/>
                  <a:ext cx="705" cy="1800"/>
                  <a:chOff x="3060" y="3030"/>
                  <a:chExt cx="705" cy="1800"/>
                </a:xfrm>
              </p:grpSpPr>
              <p:sp>
                <p:nvSpPr>
                  <p:cNvPr id="207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135" y="3030"/>
                    <a:ext cx="495" cy="345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076" name="AutoShape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3375"/>
                    <a:ext cx="0" cy="1185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77" name="AutoShape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35" y="3600"/>
                    <a:ext cx="630" cy="0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78" name="AutoShape 3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060" y="4560"/>
                    <a:ext cx="330" cy="270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79" name="AutoShape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4560"/>
                    <a:ext cx="240" cy="270"/>
                  </a:xfrm>
                  <a:prstGeom prst="straightConnector1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080" name="Rectangle 32"/>
                <p:cNvSpPr>
                  <a:spLocks noChangeArrowheads="1"/>
                </p:cNvSpPr>
                <p:nvPr/>
              </p:nvSpPr>
              <p:spPr bwMode="auto">
                <a:xfrm>
                  <a:off x="1908" y="13201"/>
                  <a:ext cx="228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Administrator</a:t>
                  </a:r>
                  <a:endPara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1" name="Rectangle 33"/>
                <p:cNvSpPr>
                  <a:spLocks noChangeArrowheads="1"/>
                </p:cNvSpPr>
                <p:nvPr/>
              </p:nvSpPr>
              <p:spPr bwMode="auto">
                <a:xfrm>
                  <a:off x="2148" y="9002"/>
                  <a:ext cx="1590" cy="8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Patient</a:t>
                  </a:r>
                  <a:endPara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2" name="Rectangle 34"/>
                <p:cNvSpPr>
                  <a:spLocks noChangeArrowheads="1"/>
                </p:cNvSpPr>
                <p:nvPr/>
              </p:nvSpPr>
              <p:spPr bwMode="auto">
                <a:xfrm>
                  <a:off x="8988" y="11162"/>
                  <a:ext cx="1590" cy="8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 Doctor</a:t>
                  </a:r>
                  <a:endPara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083" name="Oval 35"/>
              <p:cNvSpPr>
                <a:spLocks noChangeArrowheads="1"/>
              </p:cNvSpPr>
              <p:nvPr/>
            </p:nvSpPr>
            <p:spPr bwMode="auto">
              <a:xfrm>
                <a:off x="4815" y="1994"/>
                <a:ext cx="2485" cy="1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Patient Login/Register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4" name="Oval 36"/>
              <p:cNvSpPr>
                <a:spLocks noChangeArrowheads="1"/>
              </p:cNvSpPr>
              <p:nvPr/>
            </p:nvSpPr>
            <p:spPr bwMode="auto">
              <a:xfrm>
                <a:off x="4933" y="3415"/>
                <a:ext cx="2370" cy="94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Departments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5" name="Oval 37"/>
              <p:cNvSpPr>
                <a:spLocks noChangeArrowheads="1"/>
              </p:cNvSpPr>
              <p:nvPr/>
            </p:nvSpPr>
            <p:spPr bwMode="auto">
              <a:xfrm>
                <a:off x="4933" y="6189"/>
                <a:ext cx="2370" cy="94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300" dirty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Appointments</a:t>
                </a:r>
                <a:endPara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6" name="Oval 38"/>
              <p:cNvSpPr>
                <a:spLocks noChangeArrowheads="1"/>
              </p:cNvSpPr>
              <p:nvPr/>
            </p:nvSpPr>
            <p:spPr bwMode="auto">
              <a:xfrm>
                <a:off x="4933" y="7509"/>
                <a:ext cx="2370" cy="94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Chat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7" name="Oval 39"/>
              <p:cNvSpPr>
                <a:spLocks noChangeArrowheads="1"/>
              </p:cNvSpPr>
              <p:nvPr/>
            </p:nvSpPr>
            <p:spPr bwMode="auto">
              <a:xfrm>
                <a:off x="5041" y="10417"/>
                <a:ext cx="2370" cy="94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System Maintenance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auto">
              <a:xfrm>
                <a:off x="4825" y="8858"/>
                <a:ext cx="2586" cy="106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Doctor Login/Register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088" name="AutoShape 40"/>
            <p:cNvCxnSpPr>
              <a:cxnSpLocks noChangeShapeType="1"/>
            </p:cNvCxnSpPr>
            <p:nvPr/>
          </p:nvCxnSpPr>
          <p:spPr bwMode="auto">
            <a:xfrm rot="10800000" flipV="1">
              <a:off x="7310" y="7987"/>
              <a:ext cx="2000" cy="1231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685408" y="341226"/>
            <a:ext cx="3741710" cy="1066800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590800" y="6581001"/>
            <a:ext cx="6172200" cy="307777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1:Use Case Diagram for Virtual Hospital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2" descr="C:\Users\user\Desktop\image_preview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6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29400" y="0"/>
            <a:ext cx="2159000" cy="1435735"/>
          </a:xfrm>
          <a:prstGeom prst="rect">
            <a:avLst/>
          </a:prstGeom>
          <a:noFill/>
        </p:spPr>
      </p:pic>
      <p:sp>
        <p:nvSpPr>
          <p:cNvPr id="4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11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4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47" name="AutoShape 8"/>
          <p:cNvCxnSpPr>
            <a:cxnSpLocks noChangeShapeType="1"/>
          </p:cNvCxnSpPr>
          <p:nvPr/>
        </p:nvCxnSpPr>
        <p:spPr bwMode="auto">
          <a:xfrm flipV="1">
            <a:off x="3400185" y="923085"/>
            <a:ext cx="879238" cy="211894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36"/>
          <p:cNvSpPr>
            <a:spLocks noChangeArrowheads="1"/>
          </p:cNvSpPr>
          <p:nvPr/>
        </p:nvSpPr>
        <p:spPr bwMode="auto">
          <a:xfrm>
            <a:off x="4361524" y="2306857"/>
            <a:ext cx="1671588" cy="600206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Doctors List</a:t>
            </a:r>
          </a:p>
        </p:txBody>
      </p:sp>
      <p:cxnSp>
        <p:nvCxnSpPr>
          <p:cNvPr id="51" name="AutoShape 8"/>
          <p:cNvCxnSpPr>
            <a:cxnSpLocks noChangeShapeType="1"/>
            <a:stCxn id="2085" idx="6"/>
          </p:cNvCxnSpPr>
          <p:nvPr/>
        </p:nvCxnSpPr>
        <p:spPr bwMode="auto">
          <a:xfrm>
            <a:off x="6035228" y="3497742"/>
            <a:ext cx="1415560" cy="83457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122" name="Picture 2" descr="C:\Users\user\Desktop\image_preview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6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29400" y="0"/>
            <a:ext cx="2159000" cy="1435735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/>
        </p:nvGrpSpPr>
        <p:grpSpPr>
          <a:xfrm>
            <a:off x="152400" y="1676400"/>
            <a:ext cx="8839200" cy="5181600"/>
            <a:chOff x="152400" y="1828800"/>
            <a:chExt cx="8839200" cy="5181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52400" y="1828800"/>
              <a:ext cx="8839200" cy="4800600"/>
              <a:chOff x="152400" y="1828800"/>
              <a:chExt cx="8839200" cy="48006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2400" y="1828800"/>
                <a:ext cx="8839200" cy="4800600"/>
                <a:chOff x="1371815" y="2133600"/>
                <a:chExt cx="7238786" cy="441960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371815" y="2133600"/>
                  <a:ext cx="7238786" cy="4419600"/>
                  <a:chOff x="1371815" y="2133600"/>
                  <a:chExt cx="7238786" cy="4419600"/>
                </a:xfrm>
              </p:grpSpPr>
              <p:grpSp>
                <p:nvGrpSpPr>
                  <p:cNvPr id="105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371815" y="2133600"/>
                    <a:ext cx="7238786" cy="4419600"/>
                    <a:chOff x="1410" y="3610"/>
                    <a:chExt cx="9336" cy="5587"/>
                  </a:xfrm>
                </p:grpSpPr>
                <p:sp>
                  <p:nvSpPr>
                    <p:cNvPr id="1056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0" y="3610"/>
                      <a:ext cx="9336" cy="5587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57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6" y="6692"/>
                      <a:ext cx="8776" cy="2239"/>
                      <a:chOff x="1586" y="6692"/>
                      <a:chExt cx="8776" cy="2239"/>
                    </a:xfrm>
                  </p:grpSpPr>
                  <p:cxnSp>
                    <p:nvCxnSpPr>
                      <p:cNvPr id="1058" name="AutoShape 3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999" y="7174"/>
                        <a:ext cx="7371" cy="2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61" name="AutoShape 3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6029" y="6692"/>
                        <a:ext cx="0" cy="460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grpSp>
                    <p:nvGrpSpPr>
                      <p:cNvPr id="1065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98" y="7779"/>
                        <a:ext cx="4364" cy="1070"/>
                        <a:chOff x="5747" y="7783"/>
                        <a:chExt cx="4939" cy="1143"/>
                      </a:xfrm>
                    </p:grpSpPr>
                    <p:sp>
                      <p:nvSpPr>
                        <p:cNvPr id="1066" name="Rectangle 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47" y="7788"/>
                          <a:ext cx="1561" cy="1138"/>
                        </a:xfrm>
                        <a:prstGeom prst="rect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0">
                          <a:schemeClr val="accent1"/>
                        </a:lnRef>
                        <a:fillRef idx="1003">
                          <a:schemeClr val="lt1"/>
                        </a:fillRef>
                        <a:effectRef idx="3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pitchFamily="34" charset="0"/>
                            </a:rPr>
                            <a:t>HEALTH</a:t>
                          </a:r>
                          <a:b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pitchFamily="34" charset="0"/>
                            </a:rPr>
                          </a:b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pitchFamily="34" charset="0"/>
                            </a:rPr>
                            <a:t>TIPS</a:t>
                          </a:r>
                          <a:endPara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1067" name="Rectangle 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77" y="7785"/>
                          <a:ext cx="1508" cy="1137"/>
                        </a:xfrm>
                        <a:prstGeom prst="rect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0">
                          <a:schemeClr val="accent1"/>
                        </a:lnRef>
                        <a:fillRef idx="1003">
                          <a:schemeClr val="lt1"/>
                        </a:fillRef>
                        <a:effectRef idx="3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pitchFamily="34" charset="0"/>
                            </a:rPr>
                            <a:t>ABOUT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pitchFamily="34" charset="0"/>
                            </a:rPr>
                            <a:t>US</a:t>
                          </a:r>
                          <a:endPara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1068" name="Rectangl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117" y="7783"/>
                          <a:ext cx="1569" cy="1137"/>
                        </a:xfrm>
                        <a:prstGeom prst="rect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0">
                          <a:schemeClr val="accent1"/>
                        </a:lnRef>
                        <a:fillRef idx="1003">
                          <a:schemeClr val="lt1"/>
                        </a:fillRef>
                        <a:effectRef idx="3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pitchFamily="34" charset="0"/>
                            </a:rPr>
                            <a:t>CONTACT US</a:t>
                          </a:r>
                          <a:endPara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069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6" y="7811"/>
                        <a:ext cx="4251" cy="1120"/>
                      </a:xfrm>
                      <a:prstGeom prst="rect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1"/>
                      </a:lnRef>
                      <a:fillRef idx="1003">
                        <a:schemeClr val="l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pitchFamily="34" charset="0"/>
                          </a:rPr>
                          <a:t>DEPARTMENTS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70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93" y="8221"/>
                        <a:ext cx="720" cy="4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 …</a:t>
                        </a:r>
                        <a:endPara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71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5" y="8419"/>
                        <a:ext cx="872" cy="432"/>
                      </a:xfrm>
                      <a:prstGeom prst="rect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pitchFamily="34" charset="0"/>
                          </a:rPr>
                          <a:t>Urology</a:t>
                        </a:r>
                        <a:endPara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72" name="Rectangle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7" y="8399"/>
                        <a:ext cx="574" cy="432"/>
                      </a:xfrm>
                      <a:prstGeom prst="rect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pitchFamily="34" charset="0"/>
                          </a:rPr>
                          <a:t>ENT</a:t>
                        </a:r>
                        <a:endPara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73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1" y="8399"/>
                        <a:ext cx="860" cy="432"/>
                      </a:xfrm>
                      <a:prstGeom prst="rect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pitchFamily="34" charset="0"/>
                          </a:rPr>
                          <a:t>General</a:t>
                        </a:r>
                        <a:endPara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59" name="AutoShape 3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999" y="7174"/>
                        <a:ext cx="0" cy="649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62" name="AutoShape 3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6319" y="7157"/>
                        <a:ext cx="0" cy="625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63" name="AutoShape 3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768" y="7157"/>
                        <a:ext cx="0" cy="625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64" name="AutoShape 4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9370" y="7174"/>
                        <a:ext cx="0" cy="625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  <p:grpSp>
                  <p:nvGrpSpPr>
                    <p:cNvPr id="1074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7" y="3995"/>
                      <a:ext cx="6842" cy="2748"/>
                      <a:chOff x="2687" y="3995"/>
                      <a:chExt cx="6842" cy="2748"/>
                    </a:xfrm>
                  </p:grpSpPr>
                  <p:sp>
                    <p:nvSpPr>
                      <p:cNvPr id="1075" name="Rectangle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7" y="3995"/>
                        <a:ext cx="6842" cy="2748"/>
                      </a:xfrm>
                      <a:prstGeom prst="rect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1"/>
                      </a:lnRef>
                      <a:fillRef idx="1003">
                        <a:schemeClr val="l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pitchFamily="34" charset="0"/>
                          </a:rPr>
                          <a:t>HOME</a:t>
                        </a:r>
                        <a:endPara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83" name="AutoShape 5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7761" y="5269"/>
                        <a:ext cx="660" cy="2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82" name="AutoShape 5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307" y="4940"/>
                        <a:ext cx="0" cy="660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1076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74" y="4477"/>
                        <a:ext cx="1719" cy="552"/>
                      </a:xfrm>
                      <a:prstGeom prst="rect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pitchFamily="34" charset="0"/>
                          </a:rPr>
                          <a:t>Patients</a:t>
                        </a:r>
                        <a:endPara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3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5526290" y="3733800"/>
                    <a:ext cx="1960066" cy="704786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" name="Rectangle 56"/>
                <p:cNvSpPr>
                  <a:spLocks noChangeArrowheads="1"/>
                </p:cNvSpPr>
                <p:nvPr/>
              </p:nvSpPr>
              <p:spPr bwMode="auto">
                <a:xfrm>
                  <a:off x="5615241" y="3887410"/>
                  <a:ext cx="811061" cy="42091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Login</a:t>
                  </a:r>
                  <a:endParaRPr kumimoji="0" lang="en-US" sz="4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Rectangle 57"/>
                <p:cNvSpPr>
                  <a:spLocks noChangeArrowheads="1"/>
                </p:cNvSpPr>
                <p:nvPr/>
              </p:nvSpPr>
              <p:spPr bwMode="auto">
                <a:xfrm>
                  <a:off x="6517082" y="3886200"/>
                  <a:ext cx="874895" cy="42212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Register</a:t>
                  </a:r>
                  <a:endParaRPr kumimoji="0" lang="en-US" sz="4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2819400" y="5943600"/>
                <a:ext cx="990600" cy="371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Cardiology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553" name="Rectangle 1"/>
            <p:cNvSpPr>
              <a:spLocks noChangeArrowheads="1"/>
            </p:cNvSpPr>
            <p:nvPr/>
          </p:nvSpPr>
          <p:spPr bwMode="auto">
            <a:xfrm>
              <a:off x="2895600" y="6671846"/>
              <a:ext cx="3443956" cy="338554"/>
            </a:xfrm>
            <a:prstGeom prst="rect">
              <a:avLst/>
            </a:prstGeom>
            <a:noFill/>
            <a:ln w="12700" cap="sq" cmpd="sng">
              <a:noFill/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37857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 2:Virtual Hospital block diagram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5715000" y="2514600"/>
              <a:ext cx="1627232" cy="47423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cs typeface="Arial" pitchFamily="34" charset="0"/>
                </a:rPr>
                <a:t>Doctors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54"/>
            <p:cNvSpPr>
              <a:spLocks noChangeArrowheads="1"/>
            </p:cNvSpPr>
            <p:nvPr/>
          </p:nvSpPr>
          <p:spPr bwMode="auto">
            <a:xfrm>
              <a:off x="1676400" y="3581400"/>
              <a:ext cx="2393415" cy="765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1785017" y="3748252"/>
              <a:ext cx="990378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Login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2886245" y="3746938"/>
              <a:ext cx="1068325" cy="45851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Register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12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 bwMode="auto">
          <a:xfrm>
            <a:off x="4724400" y="6172200"/>
            <a:ext cx="8382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251192" cy="533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Module 1 –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Doctor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Registration/Login</a:t>
            </a:r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2" descr="C:\Users\user\Desktop\image_preview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6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29400" y="0"/>
            <a:ext cx="2159000" cy="143573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 bwMode="auto">
          <a:xfrm>
            <a:off x="152400" y="2590800"/>
            <a:ext cx="2057400" cy="838200"/>
          </a:xfrm>
          <a:prstGeom prst="ellipse">
            <a:avLst/>
          </a:prstGeom>
          <a:solidFill>
            <a:srgbClr val="F37857"/>
          </a:solidFill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Registration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/Login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05200" y="2514600"/>
            <a:ext cx="1371600" cy="381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Enter details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62800" y="2362200"/>
            <a:ext cx="1752600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 confirmation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email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62800" y="3200400"/>
            <a:ext cx="17526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Store details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Db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15200" y="3962400"/>
            <a:ext cx="1413164" cy="489857"/>
          </a:xfrm>
          <a:prstGeom prst="ellipse">
            <a:avLst/>
          </a:prstGeom>
          <a:solidFill>
            <a:srgbClr val="F37857"/>
          </a:solidFill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Home Page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257800" y="3581400"/>
            <a:ext cx="1828800" cy="685800"/>
          </a:xfrm>
          <a:prstGeom prst="ellipse">
            <a:avLst/>
          </a:prstGeom>
          <a:solidFill>
            <a:srgbClr val="F37857"/>
          </a:solidFill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Reject registration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and notify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86399" y="5791199"/>
            <a:ext cx="1496290" cy="6858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Suggest 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register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7086600" y="5791199"/>
            <a:ext cx="1911928" cy="783771"/>
          </a:xfrm>
          <a:prstGeom prst="ellipse">
            <a:avLst/>
          </a:prstGeom>
          <a:solidFill>
            <a:srgbClr val="F37857"/>
          </a:solidFill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Personalized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page</a:t>
            </a:r>
          </a:p>
        </p:txBody>
      </p:sp>
      <p:sp>
        <p:nvSpPr>
          <p:cNvPr id="20" name="Flowchart: Decision 19"/>
          <p:cNvSpPr/>
          <p:nvPr/>
        </p:nvSpPr>
        <p:spPr bwMode="auto">
          <a:xfrm>
            <a:off x="762000" y="4038600"/>
            <a:ext cx="2209800" cy="12192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Visiting for the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first time?</a:t>
            </a:r>
          </a:p>
        </p:txBody>
      </p:sp>
      <p:sp>
        <p:nvSpPr>
          <p:cNvPr id="22" name="Flowchart: Decision 21"/>
          <p:cNvSpPr/>
          <p:nvPr/>
        </p:nvSpPr>
        <p:spPr bwMode="auto">
          <a:xfrm>
            <a:off x="5486400" y="4572000"/>
            <a:ext cx="1524000" cy="9906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Verify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</a:rPr>
              <a:t>in Db?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5400000">
            <a:off x="-381000" y="3962400"/>
            <a:ext cx="13716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04800" y="4648200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endCxn id="6" idx="1"/>
          </p:cNvCxnSpPr>
          <p:nvPr/>
        </p:nvCxnSpPr>
        <p:spPr bwMode="auto">
          <a:xfrm>
            <a:off x="1828800" y="3810000"/>
            <a:ext cx="16002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1715294" y="3923506"/>
            <a:ext cx="2286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828800" y="6019800"/>
            <a:ext cx="17526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1447800" y="5638800"/>
            <a:ext cx="7620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953000" y="50292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rot="5400000">
            <a:off x="6134100" y="5676900"/>
            <a:ext cx="2286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010400" y="5029200"/>
            <a:ext cx="9906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3886200" y="5562600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771900" y="323850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4876800" y="26670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5400000">
            <a:off x="5943600" y="3352800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6858000" y="2590800"/>
            <a:ext cx="3048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5400000">
            <a:off x="7848600" y="3048000"/>
            <a:ext cx="3048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5400000">
            <a:off x="7849394" y="3809207"/>
            <a:ext cx="3048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6294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1628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622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622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324600" y="541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722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 bwMode="auto">
          <a:xfrm rot="5400000">
            <a:off x="7620794" y="5409406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rot="5400000" flipH="1" flipV="1">
            <a:off x="3657600" y="5105400"/>
            <a:ext cx="21336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9" name="Rectangle 1"/>
          <p:cNvSpPr>
            <a:spLocks noChangeArrowheads="1"/>
          </p:cNvSpPr>
          <p:nvPr/>
        </p:nvSpPr>
        <p:spPr bwMode="auto">
          <a:xfrm>
            <a:off x="152400" y="6248400"/>
            <a:ext cx="4343400" cy="338554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3: Flowchart for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Doctor-Registration/Login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52800" y="4800600"/>
            <a:ext cx="1600200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Enter Username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&amp;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Password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29000" y="3581400"/>
            <a:ext cx="1524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Registration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5791200"/>
            <a:ext cx="10668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Login</a:t>
            </a:r>
          </a:p>
        </p:txBody>
      </p:sp>
      <p:sp>
        <p:nvSpPr>
          <p:cNvPr id="21" name="Flowchart: Decision 20"/>
          <p:cNvSpPr/>
          <p:nvPr/>
        </p:nvSpPr>
        <p:spPr bwMode="auto">
          <a:xfrm>
            <a:off x="5410200" y="2133600"/>
            <a:ext cx="1524000" cy="9906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Verify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</a:rPr>
              <a:t>License?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13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48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 bwMode="auto">
          <a:xfrm rot="5400000">
            <a:off x="1258094" y="5753100"/>
            <a:ext cx="1142206" cy="794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04800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</a:t>
            </a:r>
            <a:endParaRPr kumimoji="1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C:\Users\user\Desktop\image_preview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6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29400" y="0"/>
            <a:ext cx="2159000" cy="1435735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5867400" cy="6096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Module 2 –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Patient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Registration/Login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2400" y="2667000"/>
            <a:ext cx="2057400" cy="914400"/>
          </a:xfrm>
          <a:prstGeom prst="ellipse">
            <a:avLst/>
          </a:prstGeom>
          <a:solidFill>
            <a:srgbClr val="F37857"/>
          </a:soli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Registration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/Login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3657600"/>
            <a:ext cx="1524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Registration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3429000"/>
            <a:ext cx="1752600" cy="304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Store details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Db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239000" y="4038600"/>
            <a:ext cx="1371600" cy="381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Payment Page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162800" y="6019800"/>
            <a:ext cx="1676400" cy="660397"/>
          </a:xfrm>
          <a:prstGeom prst="ellipse">
            <a:avLst/>
          </a:prstGeom>
          <a:solidFill>
            <a:srgbClr val="F37857"/>
          </a:soli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Personalized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page</a:t>
            </a:r>
          </a:p>
        </p:txBody>
      </p:sp>
      <p:sp>
        <p:nvSpPr>
          <p:cNvPr id="54" name="Flowchart: Decision 53"/>
          <p:cNvSpPr/>
          <p:nvPr/>
        </p:nvSpPr>
        <p:spPr bwMode="auto">
          <a:xfrm>
            <a:off x="762000" y="4114800"/>
            <a:ext cx="2209800" cy="12192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Visiting for the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first time?</a:t>
            </a:r>
          </a:p>
        </p:txBody>
      </p:sp>
      <p:sp>
        <p:nvSpPr>
          <p:cNvPr id="55" name="Flowchart: Decision 54"/>
          <p:cNvSpPr/>
          <p:nvPr/>
        </p:nvSpPr>
        <p:spPr bwMode="auto">
          <a:xfrm>
            <a:off x="5410200" y="2209800"/>
            <a:ext cx="1524000" cy="9906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Any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empty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fields?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Flowchart: Decision 55"/>
          <p:cNvSpPr/>
          <p:nvPr/>
        </p:nvSpPr>
        <p:spPr bwMode="auto">
          <a:xfrm>
            <a:off x="5486400" y="4876800"/>
            <a:ext cx="1524000" cy="9906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Verify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</a:rPr>
              <a:t>in Db?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rot="5400000">
            <a:off x="-381000" y="4038600"/>
            <a:ext cx="13716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04800" y="4724400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Arrow Connector 58"/>
          <p:cNvCxnSpPr>
            <a:endCxn id="44" idx="1"/>
          </p:cNvCxnSpPr>
          <p:nvPr/>
        </p:nvCxnSpPr>
        <p:spPr bwMode="auto">
          <a:xfrm>
            <a:off x="1828800" y="3886200"/>
            <a:ext cx="16002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rot="5400000">
            <a:off x="1715294" y="3999706"/>
            <a:ext cx="2286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1828800" y="6324600"/>
            <a:ext cx="17526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4953000" y="53340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>
            <a:off x="6134100" y="5981700"/>
            <a:ext cx="2286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010400" y="5334000"/>
            <a:ext cx="9906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 flipH="1" flipV="1">
            <a:off x="3886200" y="5867400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5400000" flipH="1" flipV="1">
            <a:off x="3771900" y="331470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4876800" y="27432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>
            <a:off x="7773194" y="3275806"/>
            <a:ext cx="3048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>
            <a:off x="7773194" y="3885406"/>
            <a:ext cx="3048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8006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5334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362200" y="3581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362200" y="601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781800" y="228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 bwMode="auto">
          <a:xfrm rot="5400000">
            <a:off x="7658100" y="567690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0" name="Flowchart: Decision 79"/>
          <p:cNvSpPr/>
          <p:nvPr/>
        </p:nvSpPr>
        <p:spPr bwMode="auto">
          <a:xfrm>
            <a:off x="7162800" y="2209800"/>
            <a:ext cx="1524000" cy="9906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Verify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</a:rPr>
              <a:t>validity?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 rot="5400000">
            <a:off x="3809206" y="2286000"/>
            <a:ext cx="610394" cy="794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rot="5400000">
            <a:off x="6057900" y="2095500"/>
            <a:ext cx="2286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4114800" y="1981200"/>
            <a:ext cx="20574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6934200" y="2667000"/>
            <a:ext cx="2286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5" name="Oval 94"/>
          <p:cNvSpPr/>
          <p:nvPr/>
        </p:nvSpPr>
        <p:spPr bwMode="auto">
          <a:xfrm>
            <a:off x="7086600" y="4572000"/>
            <a:ext cx="1676400" cy="660397"/>
          </a:xfrm>
          <a:prstGeom prst="ellipse">
            <a:avLst/>
          </a:prstGeom>
          <a:solidFill>
            <a:srgbClr val="F37857"/>
          </a:soli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Personalized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page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7849394" y="4495006"/>
            <a:ext cx="152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4724400" y="6477000"/>
            <a:ext cx="838200" cy="15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rot="5400000" flipH="1" flipV="1">
            <a:off x="3543300" y="5295900"/>
            <a:ext cx="23622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5" name="Rectangle 1"/>
          <p:cNvSpPr>
            <a:spLocks noChangeArrowheads="1"/>
          </p:cNvSpPr>
          <p:nvPr/>
        </p:nvSpPr>
        <p:spPr bwMode="auto">
          <a:xfrm>
            <a:off x="0" y="6324600"/>
            <a:ext cx="3276600" cy="276999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4: Flowchart for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Patient-Registration/Login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352800" y="5029200"/>
            <a:ext cx="1600200" cy="609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Enter Username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&amp;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Password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562600" y="6096000"/>
            <a:ext cx="1371600" cy="609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Suggest 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register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3581400" y="6096000"/>
            <a:ext cx="10668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Login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2590800"/>
            <a:ext cx="1371600" cy="381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Enter details</a:t>
            </a:r>
          </a:p>
        </p:txBody>
      </p:sp>
      <p:sp>
        <p:nvSpPr>
          <p:cNvPr id="9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14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9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69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81000"/>
            <a:ext cx="54102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Module 3 –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Consultation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219200" y="1066800"/>
            <a:ext cx="6629154" cy="5486400"/>
            <a:chOff x="1295400" y="1066800"/>
            <a:chExt cx="6629154" cy="5486400"/>
          </a:xfrm>
        </p:grpSpPr>
        <p:grpSp>
          <p:nvGrpSpPr>
            <p:cNvPr id="50" name="Group 49"/>
            <p:cNvGrpSpPr/>
            <p:nvPr/>
          </p:nvGrpSpPr>
          <p:grpSpPr>
            <a:xfrm>
              <a:off x="1295400" y="1066800"/>
              <a:ext cx="6629154" cy="5486400"/>
              <a:chOff x="1295400" y="1066800"/>
              <a:chExt cx="6629154" cy="5486400"/>
            </a:xfrm>
          </p:grpSpPr>
          <p:pic>
            <p:nvPicPr>
              <p:cNvPr id="2" name="Picture 3" descr="C:\Users\user\Desktop\silhouette-of-a-patient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24199" y="1143000"/>
                <a:ext cx="868993" cy="639763"/>
              </a:xfrm>
              <a:prstGeom prst="rect">
                <a:avLst/>
              </a:prstGeom>
              <a:noFill/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1026" name="Picture 2" descr="C:\Users\user\Desktop\silhouette-of-a-doctor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71600" y="1066800"/>
                <a:ext cx="820615" cy="762000"/>
              </a:xfrm>
              <a:prstGeom prst="rect">
                <a:avLst/>
              </a:prstGeom>
              <a:noFill/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</p:pic>
          <p:grpSp>
            <p:nvGrpSpPr>
              <p:cNvPr id="4098" name="Group 2"/>
              <p:cNvGrpSpPr>
                <a:grpSpLocks/>
              </p:cNvGrpSpPr>
              <p:nvPr/>
            </p:nvGrpSpPr>
            <p:grpSpPr bwMode="auto">
              <a:xfrm>
                <a:off x="1295400" y="1752600"/>
                <a:ext cx="6629154" cy="4800600"/>
                <a:chOff x="1792" y="6559"/>
                <a:chExt cx="9425" cy="6881"/>
              </a:xfrm>
            </p:grpSpPr>
            <p:grpSp>
              <p:nvGrpSpPr>
                <p:cNvPr id="4099" name="Group 3"/>
                <p:cNvGrpSpPr>
                  <a:grpSpLocks/>
                </p:cNvGrpSpPr>
                <p:nvPr/>
              </p:nvGrpSpPr>
              <p:grpSpPr bwMode="auto">
                <a:xfrm>
                  <a:off x="1792" y="6559"/>
                  <a:ext cx="9209" cy="6881"/>
                  <a:chOff x="1792" y="6559"/>
                  <a:chExt cx="9209" cy="6881"/>
                </a:xfrm>
              </p:grpSpPr>
              <p:cxnSp>
                <p:nvCxnSpPr>
                  <p:cNvPr id="4100" name="AutoShape 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047" y="7145"/>
                    <a:ext cx="1" cy="629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4101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994" y="7145"/>
                    <a:ext cx="1" cy="629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4102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0" y="7145"/>
                    <a:ext cx="1" cy="629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4103" name="AutoShape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591" y="7145"/>
                    <a:ext cx="1" cy="629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4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254" y="6559"/>
                    <a:ext cx="1473" cy="586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:Patient</a:t>
                    </a:r>
                    <a:endParaRPr kumimoji="0" lang="en-US" sz="3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845" y="6559"/>
                    <a:ext cx="1473" cy="586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:Chat</a:t>
                    </a:r>
                    <a:endParaRPr kumimoji="0" lang="en-US" sz="36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59" y="6559"/>
                    <a:ext cx="1842" cy="586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:Database</a:t>
                    </a:r>
                    <a:endParaRPr kumimoji="0" lang="en-US" sz="3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6559"/>
                    <a:ext cx="1473" cy="586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:Doctor</a:t>
                    </a:r>
                    <a:endParaRPr kumimoji="0" lang="en-US" sz="3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4108" name="Group 12"/>
                <p:cNvGrpSpPr>
                  <a:grpSpLocks/>
                </p:cNvGrpSpPr>
                <p:nvPr/>
              </p:nvGrpSpPr>
              <p:grpSpPr bwMode="auto">
                <a:xfrm>
                  <a:off x="2444" y="7542"/>
                  <a:ext cx="8773" cy="5346"/>
                  <a:chOff x="2444" y="7352"/>
                  <a:chExt cx="8773" cy="5346"/>
                </a:xfrm>
              </p:grpSpPr>
              <p:grpSp>
                <p:nvGrpSpPr>
                  <p:cNvPr id="410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906" y="10629"/>
                    <a:ext cx="6311" cy="2069"/>
                    <a:chOff x="4906" y="10629"/>
                    <a:chExt cx="6311" cy="2069"/>
                  </a:xfrm>
                </p:grpSpPr>
                <p:sp>
                  <p:nvSpPr>
                    <p:cNvPr id="411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42" y="12267"/>
                      <a:ext cx="3251" cy="4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Verification Response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11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51" y="11939"/>
                      <a:ext cx="3466" cy="4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Verification Response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12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59" y="10956"/>
                      <a:ext cx="2383" cy="4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Login Verify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1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42" y="10629"/>
                      <a:ext cx="2709" cy="4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Login Request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1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6" y="10915"/>
                      <a:ext cx="168" cy="15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1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8" y="11779"/>
                      <a:ext cx="168" cy="63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16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8" y="10915"/>
                      <a:ext cx="168" cy="55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17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63" y="11260"/>
                      <a:ext cx="168" cy="7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4118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074" y="11022"/>
                      <a:ext cx="2454" cy="0"/>
                    </a:xfrm>
                    <a:prstGeom prst="straightConnector1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4119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696" y="11355"/>
                      <a:ext cx="2267" cy="1"/>
                    </a:xfrm>
                    <a:prstGeom prst="straightConnector1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4120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074" y="12310"/>
                      <a:ext cx="2454" cy="0"/>
                    </a:xfrm>
                    <a:prstGeom prst="straightConnector1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4121" name="AutoShape 25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7696" y="11874"/>
                      <a:ext cx="2267" cy="0"/>
                    </a:xfrm>
                    <a:prstGeom prst="straightConnector1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grpSp>
                <p:nvGrpSpPr>
                  <p:cNvPr id="412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444" y="7352"/>
                    <a:ext cx="8556" cy="3605"/>
                    <a:chOff x="2444" y="7352"/>
                    <a:chExt cx="8556" cy="3605"/>
                  </a:xfrm>
                </p:grpSpPr>
                <p:sp>
                  <p:nvSpPr>
                    <p:cNvPr id="4123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75" y="8335"/>
                      <a:ext cx="3684" cy="4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Verification Response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24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42" y="8335"/>
                      <a:ext cx="3358" cy="4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Verification Response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25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59" y="7352"/>
                      <a:ext cx="2491" cy="4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Login Verify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26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4" y="7461"/>
                      <a:ext cx="2275" cy="4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Login Request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12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4" y="7375"/>
                      <a:ext cx="168" cy="15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2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8" y="8240"/>
                      <a:ext cx="168" cy="63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29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8" y="7375"/>
                      <a:ext cx="168" cy="557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0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63" y="7720"/>
                      <a:ext cx="168" cy="698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4131" name="AutoShape 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612" y="7480"/>
                      <a:ext cx="4916" cy="0"/>
                    </a:xfrm>
                    <a:prstGeom prst="straightConnector1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4132" name="AutoShape 3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696" y="7815"/>
                      <a:ext cx="2267" cy="1"/>
                    </a:xfrm>
                    <a:prstGeom prst="straightConnector1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4133" name="AutoShape 3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612" y="8770"/>
                      <a:ext cx="4916" cy="1"/>
                    </a:xfrm>
                    <a:prstGeom prst="straightConnector1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4134" name="AutoShape 38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7696" y="8334"/>
                      <a:ext cx="2267" cy="0"/>
                    </a:xfrm>
                    <a:prstGeom prst="straightConnector1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4135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896" y="8990"/>
                      <a:ext cx="1805" cy="1495"/>
                    </a:xfrm>
                    <a:prstGeom prst="foldedCorner">
                      <a:avLst>
                        <a:gd name="adj" fmla="val 30973"/>
                      </a:avLst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4136" name="AutoShape 40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5850" y="7480"/>
                      <a:ext cx="2046" cy="2165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accent3">
                          <a:lumMod val="65000"/>
                        </a:schemeClr>
                      </a:solidFill>
                      <a:prstDash val="lgDash"/>
                      <a:round/>
                      <a:headEnd/>
                      <a:tailEnd type="arrow" w="med" len="med"/>
                    </a:ln>
                  </p:spPr>
                </p:cxnSp>
                <p:cxnSp>
                  <p:nvCxnSpPr>
                    <p:cNvPr id="4137" name="AutoShape 41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7174" y="10235"/>
                      <a:ext cx="756" cy="687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accent3">
                          <a:lumMod val="65000"/>
                        </a:schemeClr>
                      </a:solidFill>
                      <a:prstDash val="lgDash"/>
                      <a:round/>
                      <a:headEnd/>
                      <a:tailEnd type="arrow" w="med" len="med"/>
                    </a:ln>
                  </p:spPr>
                </p:cxnSp>
              </p:grpSp>
            </p:grpSp>
          </p:grpSp>
        </p:grpSp>
        <p:sp>
          <p:nvSpPr>
            <p:cNvPr id="44" name="Rectangle 43"/>
            <p:cNvSpPr/>
            <p:nvPr/>
          </p:nvSpPr>
          <p:spPr>
            <a:xfrm>
              <a:off x="5638800" y="3728344"/>
              <a:ext cx="1145938" cy="843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Note: Order does not matter</a:t>
              </a:r>
              <a:endPara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010400" y="6324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continued&gt;&gt;</a:t>
            </a:r>
            <a:endParaRPr lang="en-US" sz="2000" dirty="0"/>
          </a:p>
        </p:txBody>
      </p:sp>
      <p:pic>
        <p:nvPicPr>
          <p:cNvPr id="48" name="Picture 2" descr="C:\Users\user\Desktop\image_preview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lumMod val="6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29400" y="0"/>
            <a:ext cx="2159000" cy="1435735"/>
          </a:xfrm>
          <a:prstGeom prst="rect">
            <a:avLst/>
          </a:prstGeom>
          <a:noFill/>
        </p:spPr>
      </p:pic>
      <p:sp>
        <p:nvSpPr>
          <p:cNvPr id="5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15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3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895600" y="6581001"/>
            <a:ext cx="3169009" cy="276999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5: Sequence Diagram of Chat Application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3" name="Picture 3" descr="C:\Users\user\Desktop\silhouette-of-a-pati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599" y="228600"/>
            <a:ext cx="868993" cy="639763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4" name="Picture 2" descr="C:\Users\user\Desktop\silhouette-of-a-doct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2400"/>
            <a:ext cx="820615" cy="76200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21" name="Group 120"/>
          <p:cNvGrpSpPr/>
          <p:nvPr/>
        </p:nvGrpSpPr>
        <p:grpSpPr>
          <a:xfrm>
            <a:off x="1295400" y="1143000"/>
            <a:ext cx="6004857" cy="5409918"/>
            <a:chOff x="1295400" y="1143000"/>
            <a:chExt cx="6004857" cy="5409918"/>
          </a:xfrm>
        </p:grpSpPr>
        <p:grpSp>
          <p:nvGrpSpPr>
            <p:cNvPr id="103" name="Group 102"/>
            <p:cNvGrpSpPr/>
            <p:nvPr/>
          </p:nvGrpSpPr>
          <p:grpSpPr>
            <a:xfrm>
              <a:off x="1295400" y="1143000"/>
              <a:ext cx="6004857" cy="5409918"/>
              <a:chOff x="1828800" y="1143000"/>
              <a:chExt cx="5468708" cy="5409918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828800" y="1143000"/>
                <a:ext cx="5401310" cy="5409918"/>
                <a:chOff x="2057400" y="457200"/>
                <a:chExt cx="5401310" cy="5409918"/>
              </a:xfrm>
            </p:grpSpPr>
            <p:cxnSp>
              <p:nvCxnSpPr>
                <p:cNvPr id="99" name="AutoShape 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-29846" y="3077846"/>
                  <a:ext cx="5334002" cy="927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grpSp>
              <p:nvGrpSpPr>
                <p:cNvPr id="79" name="Group 78"/>
                <p:cNvGrpSpPr/>
                <p:nvPr/>
              </p:nvGrpSpPr>
              <p:grpSpPr>
                <a:xfrm>
                  <a:off x="2057400" y="484517"/>
                  <a:ext cx="5401310" cy="5382601"/>
                  <a:chOff x="2057400" y="509426"/>
                  <a:chExt cx="5401310" cy="5786296"/>
                </a:xfrm>
              </p:grpSpPr>
              <p:grpSp>
                <p:nvGrpSpPr>
                  <p:cNvPr id="5122" name="Group 2"/>
                  <p:cNvGrpSpPr>
                    <a:grpSpLocks/>
                  </p:cNvGrpSpPr>
                  <p:nvPr/>
                </p:nvGrpSpPr>
                <p:grpSpPr bwMode="auto">
                  <a:xfrm>
                    <a:off x="2057400" y="509426"/>
                    <a:ext cx="5401310" cy="5786296"/>
                    <a:chOff x="1844" y="2127"/>
                    <a:chExt cx="8506" cy="10729"/>
                  </a:xfrm>
                </p:grpSpPr>
                <p:grpSp>
                  <p:nvGrpSpPr>
                    <p:cNvPr id="5123" name="Group 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05" y="2127"/>
                      <a:ext cx="5082" cy="10729"/>
                      <a:chOff x="5205" y="2127"/>
                      <a:chExt cx="5082" cy="10729"/>
                    </a:xfrm>
                  </p:grpSpPr>
                  <p:cxnSp>
                    <p:nvCxnSpPr>
                      <p:cNvPr id="5124" name="AutoShape 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-147" y="7479"/>
                        <a:ext cx="10729" cy="2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5129" name="AutoShape 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6200000" flipH="1">
                        <a:off x="2454" y="7466"/>
                        <a:ext cx="10729" cy="52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5131" name="AutoShape 1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4977" y="7395"/>
                        <a:ext cx="10577" cy="4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</p:cxnSp>
                </p:grpSp>
                <p:grpSp>
                  <p:nvGrpSpPr>
                    <p:cNvPr id="5132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4" y="2680"/>
                      <a:ext cx="6733" cy="3936"/>
                      <a:chOff x="1844" y="2680"/>
                      <a:chExt cx="6733" cy="3936"/>
                    </a:xfrm>
                  </p:grpSpPr>
                  <p:sp>
                    <p:nvSpPr>
                      <p:cNvPr id="5133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08" y="3623"/>
                        <a:ext cx="147" cy="2398"/>
                      </a:xfrm>
                      <a:prstGeom prst="rect">
                        <a:avLst/>
                      </a:prstGeom>
                      <a:solidFill>
                        <a:srgbClr val="5805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134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44" y="2680"/>
                        <a:ext cx="6733" cy="3936"/>
                        <a:chOff x="1604" y="7373"/>
                        <a:chExt cx="6733" cy="3936"/>
                      </a:xfrm>
                    </p:grpSpPr>
                    <p:sp>
                      <p:nvSpPr>
                        <p:cNvPr id="5135" name="Text Box 1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04" y="7373"/>
                          <a:ext cx="756" cy="6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loop</a:t>
                          </a: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5136" name="Rectangl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04" y="7525"/>
                          <a:ext cx="6733" cy="378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5140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4" y="3135"/>
                        <a:ext cx="5024" cy="1863"/>
                        <a:chOff x="2444" y="7828"/>
                        <a:chExt cx="5024" cy="1863"/>
                      </a:xfrm>
                    </p:grpSpPr>
                    <p:sp>
                      <p:nvSpPr>
                        <p:cNvPr id="5141" name="Text Box 2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25" y="7828"/>
                          <a:ext cx="2374" cy="59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Send Messages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5142" name="Text Box 2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6" y="9043"/>
                          <a:ext cx="1967" cy="64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Receive Messages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5143" name="Rectangl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44" y="8316"/>
                          <a:ext cx="144" cy="1335"/>
                        </a:xfrm>
                        <a:prstGeom prst="rect">
                          <a:avLst/>
                        </a:prstGeom>
                        <a:solidFill>
                          <a:srgbClr val="5805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144" name="Text 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64" y="8420"/>
                          <a:ext cx="3111" cy="62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&lt;&lt;asynchronous&gt;&gt;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cxnSp>
                      <p:nvCxnSpPr>
                        <p:cNvPr id="5145" name="AutoShape 25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2612" y="8415"/>
                          <a:ext cx="4856" cy="0"/>
                        </a:xfrm>
                        <a:prstGeom prst="straightConnector1">
                          <a:avLst/>
                        </a:prstGeom>
                        <a:noFill/>
                        <a:ln w="57150">
                          <a:solidFill>
                            <a:schemeClr val="bg2"/>
                          </a:solidFill>
                          <a:round/>
                          <a:headEnd/>
                          <a:tailEnd type="triangle" w="med" len="med"/>
                        </a:ln>
                      </p:spPr>
                    </p:cxnSp>
                    <p:cxnSp>
                      <p:nvCxnSpPr>
                        <p:cNvPr id="5146" name="AutoShape 2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>
                          <a:off x="2588" y="9195"/>
                          <a:ext cx="4856" cy="0"/>
                        </a:xfrm>
                        <a:prstGeom prst="straightConnector1">
                          <a:avLst/>
                        </a:prstGeom>
                        <a:noFill/>
                        <a:ln w="57150">
                          <a:solidFill>
                            <a:schemeClr val="bg2"/>
                          </a:solidFill>
                          <a:round/>
                          <a:headEnd/>
                          <a:tailEnd type="triangle" w="med" len="med"/>
                        </a:ln>
                      </p:spPr>
                    </p:cxnSp>
                  </p:grpSp>
                  <p:grpSp>
                    <p:nvGrpSpPr>
                      <p:cNvPr id="5147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46" y="4502"/>
                        <a:ext cx="3060" cy="2067"/>
                        <a:chOff x="4906" y="8907"/>
                        <a:chExt cx="3060" cy="2067"/>
                      </a:xfrm>
                    </p:grpSpPr>
                    <p:sp>
                      <p:nvSpPr>
                        <p:cNvPr id="5148" name="Rectangle 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6" y="9039"/>
                          <a:ext cx="195" cy="1387"/>
                        </a:xfrm>
                        <a:prstGeom prst="rect">
                          <a:avLst/>
                        </a:prstGeom>
                        <a:solidFill>
                          <a:srgbClr val="5805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149" name="Text Box 2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10" y="8907"/>
                          <a:ext cx="2509" cy="51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Send Messages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cxnSp>
                      <p:nvCxnSpPr>
                        <p:cNvPr id="5150" name="AutoShape 30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5101" y="9515"/>
                          <a:ext cx="2394" cy="0"/>
                        </a:xfrm>
                        <a:prstGeom prst="straightConnector1">
                          <a:avLst/>
                        </a:prstGeom>
                        <a:noFill/>
                        <a:ln w="57150">
                          <a:solidFill>
                            <a:schemeClr val="bg2"/>
                          </a:solidFill>
                          <a:round/>
                          <a:headEnd/>
                          <a:tailEnd type="triangle" w="med" len="med"/>
                        </a:ln>
                      </p:spPr>
                    </p:cxnSp>
                    <p:sp>
                      <p:nvSpPr>
                        <p:cNvPr id="5151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92" y="10274"/>
                          <a:ext cx="2841" cy="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Receive Messages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5152" name="Text Box 3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92" y="9515"/>
                          <a:ext cx="2974" cy="6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&lt;&lt;asynchronous&gt;</a:t>
                          </a:r>
                          <a:r>
                            <a:rPr kumimoji="0" 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&gt;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cxnSp>
                      <p:nvCxnSpPr>
                        <p:cNvPr id="5153" name="AutoShape 33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>
                          <a:off x="5101" y="10274"/>
                          <a:ext cx="2394" cy="0"/>
                        </a:xfrm>
                        <a:prstGeom prst="straightConnector1">
                          <a:avLst/>
                        </a:prstGeom>
                        <a:noFill/>
                        <a:ln w="57150">
                          <a:solidFill>
                            <a:schemeClr val="bg2"/>
                          </a:solidFill>
                          <a:round/>
                          <a:headEnd/>
                          <a:tailEnd type="triangle" w="med" len="med"/>
                        </a:ln>
                      </p:spPr>
                    </p:cxnSp>
                  </p:grpSp>
                </p:grpSp>
                <p:grpSp>
                  <p:nvGrpSpPr>
                    <p:cNvPr id="5154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64" y="9059"/>
                      <a:ext cx="7755" cy="3563"/>
                      <a:chOff x="2564" y="9059"/>
                      <a:chExt cx="7755" cy="3563"/>
                    </a:xfrm>
                  </p:grpSpPr>
                  <p:grpSp>
                    <p:nvGrpSpPr>
                      <p:cNvPr id="5155" name="Group 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64" y="12203"/>
                        <a:ext cx="336" cy="419"/>
                        <a:chOff x="2324" y="12417"/>
                        <a:chExt cx="336" cy="419"/>
                      </a:xfrm>
                    </p:grpSpPr>
                    <p:cxnSp>
                      <p:nvCxnSpPr>
                        <p:cNvPr id="5156" name="AutoShape 3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2324" y="12417"/>
                          <a:ext cx="336" cy="419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5157" name="AutoShape 37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>
                          <a:off x="2324" y="12417"/>
                          <a:ext cx="336" cy="419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  <p:grpSp>
                    <p:nvGrpSpPr>
                      <p:cNvPr id="5158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84" y="12203"/>
                        <a:ext cx="336" cy="419"/>
                        <a:chOff x="2382" y="12417"/>
                        <a:chExt cx="336" cy="419"/>
                      </a:xfrm>
                    </p:grpSpPr>
                    <p:cxnSp>
                      <p:nvCxnSpPr>
                        <p:cNvPr id="5159" name="AutoShape 39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2382" y="12417"/>
                          <a:ext cx="336" cy="419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5160" name="AutoShape 40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>
                          <a:off x="2382" y="12417"/>
                          <a:ext cx="336" cy="419"/>
                        </a:xfrm>
                        <a:prstGeom prst="straightConnector1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  <p:cxnSp>
                    <p:nvCxnSpPr>
                      <p:cNvPr id="5161" name="AutoShape 4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804" y="9660"/>
                        <a:ext cx="4920" cy="3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chemeClr val="bg2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5163" name="AutoShape 4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324" y="11073"/>
                        <a:ext cx="2394" cy="0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chemeClr val="bg2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5164" name="AutoShape 4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5324" y="11497"/>
                        <a:ext cx="2394" cy="0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chemeClr val="bg2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5165" name="Text Box 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937" y="9059"/>
                        <a:ext cx="2724" cy="5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Logout Request</a:t>
                        </a:r>
                        <a:endPara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66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64" y="10084"/>
                        <a:ext cx="2396" cy="6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Logout Confirm</a:t>
                        </a:r>
                        <a:endPara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67" name="Text Box 4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1" y="11489"/>
                        <a:ext cx="2619" cy="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Logout Confirm</a:t>
                        </a:r>
                        <a:endPara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68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232" y="10274"/>
                        <a:ext cx="2848" cy="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Logout Request</a:t>
                        </a:r>
                        <a:endPara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69" name="AutoShape 49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8620" y="9819"/>
                        <a:ext cx="1699" cy="2076"/>
                      </a:xfrm>
                      <a:prstGeom prst="foldedCorner">
                        <a:avLst>
                          <a:gd name="adj" fmla="val 26998"/>
                        </a:avLst>
                      </a:pr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5170" name="AutoShape 5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0800000">
                        <a:off x="6524" y="9801"/>
                        <a:ext cx="1986" cy="929"/>
                      </a:xfrm>
                      <a:prstGeom prst="straightConnector1">
                        <a:avLst/>
                      </a:prstGeom>
                      <a:noFill/>
                      <a:ln w="28575">
                        <a:solidFill>
                          <a:schemeClr val="accent3">
                            <a:lumMod val="65000"/>
                          </a:schemeClr>
                        </a:solidFill>
                        <a:prstDash val="lgDash"/>
                        <a:round/>
                        <a:headEnd/>
                        <a:tailEnd type="arrow" w="med" len="med"/>
                      </a:ln>
                    </p:spPr>
                  </p:cxnSp>
                  <p:cxnSp>
                    <p:nvCxnSpPr>
                      <p:cNvPr id="5171" name="AutoShape 5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0800000">
                        <a:off x="6524" y="11092"/>
                        <a:ext cx="1986" cy="549"/>
                      </a:xfrm>
                      <a:prstGeom prst="straightConnector1">
                        <a:avLst/>
                      </a:prstGeom>
                      <a:noFill/>
                      <a:ln w="28575">
                        <a:solidFill>
                          <a:schemeClr val="accent3">
                            <a:lumMod val="65000"/>
                          </a:schemeClr>
                        </a:solidFill>
                        <a:prstDash val="lgDash"/>
                        <a:round/>
                        <a:headEnd/>
                        <a:tailEnd type="arrow" w="med" len="med"/>
                      </a:ln>
                    </p:spPr>
                  </p:cxnSp>
                  <p:sp>
                    <p:nvSpPr>
                      <p:cNvPr id="5172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4" y="9519"/>
                        <a:ext cx="168" cy="79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73" name="Rectangl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24" y="9519"/>
                        <a:ext cx="168" cy="79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74" name="Rectangle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24" y="10931"/>
                        <a:ext cx="168" cy="79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75" name="Rectangle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46" y="10931"/>
                        <a:ext cx="178" cy="84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5162" name="AutoShape 4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0800000">
                        <a:off x="2804" y="10084"/>
                        <a:ext cx="4856" cy="3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chemeClr val="bg2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  <p:grpSp>
                  <p:nvGrpSpPr>
                    <p:cNvPr id="517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1" y="6921"/>
                      <a:ext cx="7519" cy="2021"/>
                      <a:chOff x="2843" y="7451"/>
                      <a:chExt cx="7519" cy="2021"/>
                    </a:xfrm>
                  </p:grpSpPr>
                  <p:sp>
                    <p:nvSpPr>
                      <p:cNvPr id="5180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32" y="7653"/>
                        <a:ext cx="2620" cy="6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Upload Reports</a:t>
                        </a:r>
                        <a:endPara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81" name="Rectangl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37" y="7451"/>
                        <a:ext cx="168" cy="4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85" name="Rectangle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194" y="8138"/>
                        <a:ext cx="168" cy="94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86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99" y="7463"/>
                        <a:ext cx="168" cy="94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5187" name="AutoShape 6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305" y="7631"/>
                        <a:ext cx="2394" cy="0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chemeClr val="bg2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5188" name="AutoShape 6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867" y="8222"/>
                        <a:ext cx="2327" cy="0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chemeClr val="bg2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5189" name="AutoShape 6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2843" y="8999"/>
                        <a:ext cx="7351" cy="0"/>
                      </a:xfrm>
                      <a:prstGeom prst="straightConnector1">
                        <a:avLst/>
                      </a:prstGeom>
                      <a:noFill/>
                      <a:ln w="57150">
                        <a:solidFill>
                          <a:schemeClr val="bg2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5194" name="Text Box 7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95" y="8868"/>
                        <a:ext cx="2986" cy="6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Download Reports</a:t>
                        </a:r>
                        <a:endPara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195" name="Text Box 7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2" y="7653"/>
                        <a:ext cx="1097" cy="4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Store</a:t>
                        </a:r>
                        <a:endPara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7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577283" y="3837018"/>
                    <a:ext cx="106680" cy="228669"/>
                  </a:xfrm>
                  <a:prstGeom prst="rect">
                    <a:avLst/>
                  </a:prstGeom>
                  <a:solidFill>
                    <a:srgbClr val="00B05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8" name="Rectangle 77"/>
              <p:cNvSpPr/>
              <p:nvPr/>
            </p:nvSpPr>
            <p:spPr>
              <a:xfrm>
                <a:off x="6117770" y="5156139"/>
                <a:ext cx="1179738" cy="990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Note: Order does not matter</a:t>
                </a:r>
                <a:endParaRPr lang="en-US" sz="3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8" name="Straight Connector 107"/>
            <p:cNvCxnSpPr/>
            <p:nvPr/>
          </p:nvCxnSpPr>
          <p:spPr bwMode="auto">
            <a:xfrm>
              <a:off x="1295400" y="1752600"/>
              <a:ext cx="4572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1752599" y="1676400"/>
              <a:ext cx="76203" cy="76201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rot="5400000" flipH="1" flipV="1">
              <a:off x="1752600" y="1600200"/>
              <a:ext cx="1524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16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3179469" y="838200"/>
            <a:ext cx="1036047" cy="40882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:Patient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10"/>
          <p:cNvSpPr>
            <a:spLocks noChangeArrowheads="1"/>
          </p:cNvSpPr>
          <p:nvPr/>
        </p:nvSpPr>
        <p:spPr bwMode="auto">
          <a:xfrm>
            <a:off x="4953001" y="838200"/>
            <a:ext cx="1084918" cy="40882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:Chat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11"/>
          <p:cNvSpPr>
            <a:spLocks noChangeArrowheads="1"/>
          </p:cNvSpPr>
          <p:nvPr/>
        </p:nvSpPr>
        <p:spPr bwMode="auto">
          <a:xfrm>
            <a:off x="6553200" y="838200"/>
            <a:ext cx="1295401" cy="40882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:Database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447800" y="838200"/>
            <a:ext cx="1036047" cy="40882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:Doctor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9248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Module 4 –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Departments</a:t>
            </a: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990600" y="2362200"/>
            <a:ext cx="7162576" cy="3810000"/>
            <a:chOff x="1153" y="7656"/>
            <a:chExt cx="9971" cy="362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153" y="7656"/>
              <a:ext cx="9971" cy="362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DEPARTMENTS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1259" y="8185"/>
              <a:ext cx="571" cy="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…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10292" y="8156"/>
              <a:ext cx="620" cy="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…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1938" y="8156"/>
              <a:ext cx="8354" cy="3014"/>
              <a:chOff x="1734" y="3634"/>
              <a:chExt cx="8287" cy="3014"/>
            </a:xfrm>
          </p:grpSpPr>
          <p:grpSp>
            <p:nvGrpSpPr>
              <p:cNvPr id="2055" name="Group 7"/>
              <p:cNvGrpSpPr>
                <a:grpSpLocks/>
              </p:cNvGrpSpPr>
              <p:nvPr/>
            </p:nvGrpSpPr>
            <p:grpSpPr bwMode="auto">
              <a:xfrm>
                <a:off x="3492" y="3634"/>
                <a:ext cx="1384" cy="3014"/>
                <a:chOff x="3492" y="3634"/>
                <a:chExt cx="1384" cy="3014"/>
              </a:xfrm>
            </p:grpSpPr>
            <p:sp>
              <p:nvSpPr>
                <p:cNvPr id="2056" name="Rectangle 8"/>
                <p:cNvSpPr>
                  <a:spLocks noChangeArrowheads="1"/>
                </p:cNvSpPr>
                <p:nvPr/>
              </p:nvSpPr>
              <p:spPr bwMode="auto">
                <a:xfrm>
                  <a:off x="3508" y="3634"/>
                  <a:ext cx="1368" cy="75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1003">
                  <a:schemeClr val="lt1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Ear, Nose and Throat</a:t>
                  </a: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7" name="Rectangle 9"/>
                <p:cNvSpPr>
                  <a:spLocks noChangeArrowheads="1"/>
                </p:cNvSpPr>
                <p:nvPr/>
              </p:nvSpPr>
              <p:spPr bwMode="auto">
                <a:xfrm>
                  <a:off x="3492" y="4730"/>
                  <a:ext cx="1368" cy="191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Doctors’ List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Name: 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Qualification: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/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Email: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Ph.No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.: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58" name="AutoShape 10"/>
                <p:cNvCxnSpPr>
                  <a:cxnSpLocks noChangeShapeType="1"/>
                  <a:stCxn id="2056" idx="2"/>
                </p:cNvCxnSpPr>
                <p:nvPr/>
              </p:nvCxnSpPr>
              <p:spPr bwMode="auto">
                <a:xfrm rot="5400000">
                  <a:off x="4006" y="4545"/>
                  <a:ext cx="345" cy="26"/>
                </a:xfrm>
                <a:prstGeom prst="straightConnector1">
                  <a:avLst/>
                </a:prstGeom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1003">
                  <a:schemeClr val="lt2"/>
                </a:fillRef>
                <a:effectRef idx="0">
                  <a:scrgbClr r="0" g="0" b="0"/>
                </a:effectRef>
                <a:fontRef idx="major"/>
              </p:style>
            </p:cxnSp>
          </p:grpSp>
          <p:grpSp>
            <p:nvGrpSpPr>
              <p:cNvPr id="2059" name="Group 11"/>
              <p:cNvGrpSpPr>
                <a:grpSpLocks/>
              </p:cNvGrpSpPr>
              <p:nvPr/>
            </p:nvGrpSpPr>
            <p:grpSpPr bwMode="auto">
              <a:xfrm>
                <a:off x="5211" y="3634"/>
                <a:ext cx="1384" cy="3014"/>
                <a:chOff x="5211" y="3634"/>
                <a:chExt cx="1384" cy="3014"/>
              </a:xfrm>
            </p:grpSpPr>
            <p:sp>
              <p:nvSpPr>
                <p:cNvPr id="2060" name="Rectangle 12"/>
                <p:cNvSpPr>
                  <a:spLocks noChangeArrowheads="1"/>
                </p:cNvSpPr>
                <p:nvPr/>
              </p:nvSpPr>
              <p:spPr bwMode="auto">
                <a:xfrm>
                  <a:off x="5227" y="3634"/>
                  <a:ext cx="1368" cy="75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1003">
                  <a:schemeClr val="lt1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General Surgery</a:t>
                  </a: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1" name="Rectangle 13"/>
                <p:cNvSpPr>
                  <a:spLocks noChangeArrowheads="1"/>
                </p:cNvSpPr>
                <p:nvPr/>
              </p:nvSpPr>
              <p:spPr bwMode="auto">
                <a:xfrm>
                  <a:off x="5211" y="4730"/>
                  <a:ext cx="1368" cy="191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Doctors’ List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Name: 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Qualification: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/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Email: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Ph.No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.: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62" name="AutoShape 14"/>
                <p:cNvCxnSpPr>
                  <a:cxnSpLocks noChangeShapeType="1"/>
                  <a:stCxn id="2060" idx="2"/>
                </p:cNvCxnSpPr>
                <p:nvPr/>
              </p:nvCxnSpPr>
              <p:spPr bwMode="auto">
                <a:xfrm rot="16200000" flipH="1">
                  <a:off x="5742" y="4554"/>
                  <a:ext cx="345" cy="8"/>
                </a:xfrm>
                <a:prstGeom prst="straightConnector1">
                  <a:avLst/>
                </a:prstGeom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1003">
                  <a:schemeClr val="lt2"/>
                </a:fillRef>
                <a:effectRef idx="0">
                  <a:scrgbClr r="0" g="0" b="0"/>
                </a:effectRef>
                <a:fontRef idx="major"/>
              </p:style>
            </p:cxnSp>
          </p:grpSp>
          <p:grpSp>
            <p:nvGrpSpPr>
              <p:cNvPr id="2063" name="Group 15"/>
              <p:cNvGrpSpPr>
                <a:grpSpLocks/>
              </p:cNvGrpSpPr>
              <p:nvPr/>
            </p:nvGrpSpPr>
            <p:grpSpPr bwMode="auto">
              <a:xfrm>
                <a:off x="6879" y="3634"/>
                <a:ext cx="1465" cy="3014"/>
                <a:chOff x="6879" y="3634"/>
                <a:chExt cx="1465" cy="3014"/>
              </a:xfrm>
            </p:grpSpPr>
            <p:sp>
              <p:nvSpPr>
                <p:cNvPr id="2064" name="Rectangle 16"/>
                <p:cNvSpPr>
                  <a:spLocks noChangeArrowheads="1"/>
                </p:cNvSpPr>
                <p:nvPr/>
              </p:nvSpPr>
              <p:spPr bwMode="auto">
                <a:xfrm>
                  <a:off x="6895" y="3634"/>
                  <a:ext cx="1449" cy="75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1003">
                  <a:schemeClr val="lt1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Gynaecology</a:t>
                  </a: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5" name="Rectangle 17"/>
                <p:cNvSpPr>
                  <a:spLocks noChangeArrowheads="1"/>
                </p:cNvSpPr>
                <p:nvPr/>
              </p:nvSpPr>
              <p:spPr bwMode="auto">
                <a:xfrm>
                  <a:off x="6879" y="4730"/>
                  <a:ext cx="1449" cy="191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Doctors’ List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Name: 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Qualification: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/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Email: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Ph.No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.: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66" name="AutoShape 18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409" y="4543"/>
                  <a:ext cx="363" cy="12"/>
                </a:xfrm>
                <a:prstGeom prst="straightConnector1">
                  <a:avLst/>
                </a:prstGeom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1003">
                  <a:schemeClr val="lt2"/>
                </a:fillRef>
                <a:effectRef idx="0">
                  <a:scrgbClr r="0" g="0" b="0"/>
                </a:effectRef>
                <a:fontRef idx="major"/>
              </p:style>
            </p:cxnSp>
          </p:grpSp>
          <p:grpSp>
            <p:nvGrpSpPr>
              <p:cNvPr id="2067" name="Group 19"/>
              <p:cNvGrpSpPr>
                <a:grpSpLocks/>
              </p:cNvGrpSpPr>
              <p:nvPr/>
            </p:nvGrpSpPr>
            <p:grpSpPr bwMode="auto">
              <a:xfrm>
                <a:off x="8637" y="3634"/>
                <a:ext cx="1384" cy="3014"/>
                <a:chOff x="8637" y="3634"/>
                <a:chExt cx="1384" cy="3014"/>
              </a:xfrm>
            </p:grpSpPr>
            <p:sp>
              <p:nvSpPr>
                <p:cNvPr id="2068" name="Rectangle 20"/>
                <p:cNvSpPr>
                  <a:spLocks noChangeArrowheads="1"/>
                </p:cNvSpPr>
                <p:nvPr/>
              </p:nvSpPr>
              <p:spPr bwMode="auto">
                <a:xfrm>
                  <a:off x="8653" y="3634"/>
                  <a:ext cx="1368" cy="75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1003">
                  <a:schemeClr val="lt1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Urology</a:t>
                  </a: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9" name="Rectangle 21"/>
                <p:cNvSpPr>
                  <a:spLocks noChangeArrowheads="1"/>
                </p:cNvSpPr>
                <p:nvPr/>
              </p:nvSpPr>
              <p:spPr bwMode="auto">
                <a:xfrm>
                  <a:off x="8637" y="4730"/>
                  <a:ext cx="1368" cy="191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Doctors’ List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Name: 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Qualification: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/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Email: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Ph.No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.: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70" name="AutoShape 22"/>
                <p:cNvCxnSpPr>
                  <a:cxnSpLocks noChangeShapeType="1"/>
                  <a:stCxn id="2068" idx="2"/>
                </p:cNvCxnSpPr>
                <p:nvPr/>
              </p:nvCxnSpPr>
              <p:spPr bwMode="auto">
                <a:xfrm rot="16200000" flipH="1">
                  <a:off x="9171" y="4551"/>
                  <a:ext cx="345" cy="13"/>
                </a:xfrm>
                <a:prstGeom prst="straightConnector1">
                  <a:avLst/>
                </a:prstGeom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1003">
                  <a:schemeClr val="lt2"/>
                </a:fillRef>
                <a:effectRef idx="0">
                  <a:scrgbClr r="0" g="0" b="0"/>
                </a:effectRef>
                <a:fontRef idx="major"/>
              </p:style>
            </p:cxnSp>
          </p:grpSp>
          <p:grpSp>
            <p:nvGrpSpPr>
              <p:cNvPr id="2071" name="Group 23"/>
              <p:cNvGrpSpPr>
                <a:grpSpLocks/>
              </p:cNvGrpSpPr>
              <p:nvPr/>
            </p:nvGrpSpPr>
            <p:grpSpPr bwMode="auto">
              <a:xfrm>
                <a:off x="1734" y="3634"/>
                <a:ext cx="1384" cy="3014"/>
                <a:chOff x="1734" y="3634"/>
                <a:chExt cx="1384" cy="3014"/>
              </a:xfrm>
            </p:grpSpPr>
            <p:sp>
              <p:nvSpPr>
                <p:cNvPr id="2072" name="Rectangle 24"/>
                <p:cNvSpPr>
                  <a:spLocks noChangeArrowheads="1"/>
                </p:cNvSpPr>
                <p:nvPr/>
              </p:nvSpPr>
              <p:spPr bwMode="auto">
                <a:xfrm>
                  <a:off x="1734" y="4730"/>
                  <a:ext cx="1368" cy="191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Doctors’ List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Name: 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Qualification: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/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Email:</a:t>
                  </a:r>
                  <a:b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</a:br>
                  <a:r>
                    <a: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Ph.No</a:t>
                  </a:r>
                  <a:r>
                    <a: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.: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73" name="AutoShape 25"/>
                <p:cNvCxnSpPr>
                  <a:cxnSpLocks noChangeShapeType="1"/>
                  <a:stCxn id="2074" idx="2"/>
                </p:cNvCxnSpPr>
                <p:nvPr/>
              </p:nvCxnSpPr>
              <p:spPr bwMode="auto">
                <a:xfrm rot="5400000">
                  <a:off x="2245" y="4541"/>
                  <a:ext cx="345" cy="33"/>
                </a:xfrm>
                <a:prstGeom prst="straightConnector1">
                  <a:avLst/>
                </a:prstGeom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1003">
                  <a:schemeClr val="lt2"/>
                </a:fillRef>
                <a:effectRef idx="0">
                  <a:scrgbClr r="0" g="0" b="0"/>
                </a:effectRef>
                <a:fontRef idx="major"/>
              </p:style>
            </p:cxnSp>
            <p:sp>
              <p:nvSpPr>
                <p:cNvPr id="2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1750" y="3634"/>
                  <a:ext cx="1368" cy="75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1003">
                  <a:schemeClr val="lt1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Cardiology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057400" y="6248400"/>
            <a:ext cx="5034327" cy="338554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6:Block diagram representing various Departments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" descr="C:\Users\user\Desktop\image_preview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6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29400" y="0"/>
            <a:ext cx="2159000" cy="1435735"/>
          </a:xfrm>
          <a:prstGeom prst="rect">
            <a:avLst/>
          </a:prstGeom>
          <a:noFill/>
        </p:spPr>
      </p:pic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17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3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37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9808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Module 5 –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Contact Us</a:t>
            </a:r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048000" y="1981200"/>
            <a:ext cx="2895600" cy="4343674"/>
            <a:chOff x="4270" y="7725"/>
            <a:chExt cx="3868" cy="7032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4270" y="7725"/>
              <a:ext cx="3868" cy="703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4528" y="7874"/>
              <a:ext cx="3193" cy="6785"/>
              <a:chOff x="4528" y="7874"/>
              <a:chExt cx="3193" cy="6785"/>
            </a:xfrm>
          </p:grpSpPr>
          <p:sp>
            <p:nvSpPr>
              <p:cNvPr id="3077" name="AutoShape 5"/>
              <p:cNvSpPr>
                <a:spLocks noChangeArrowheads="1"/>
              </p:cNvSpPr>
              <p:nvPr/>
            </p:nvSpPr>
            <p:spPr bwMode="auto">
              <a:xfrm>
                <a:off x="4834" y="7874"/>
                <a:ext cx="2662" cy="887"/>
              </a:xfrm>
              <a:prstGeom prst="parallelogram">
                <a:avLst>
                  <a:gd name="adj" fmla="val 75028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Enter Name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8" name="AutoShape 6"/>
              <p:cNvSpPr>
                <a:spLocks noChangeArrowheads="1"/>
              </p:cNvSpPr>
              <p:nvPr/>
            </p:nvSpPr>
            <p:spPr bwMode="auto">
              <a:xfrm>
                <a:off x="4622" y="12327"/>
                <a:ext cx="2986" cy="887"/>
              </a:xfrm>
              <a:prstGeom prst="parallelogram">
                <a:avLst>
                  <a:gd name="adj" fmla="val 84160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Enter Message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9" name="AutoShape 7"/>
              <p:cNvSpPr>
                <a:spLocks noChangeArrowheads="1"/>
              </p:cNvSpPr>
              <p:nvPr/>
            </p:nvSpPr>
            <p:spPr bwMode="auto">
              <a:xfrm>
                <a:off x="4834" y="9359"/>
                <a:ext cx="2662" cy="887"/>
              </a:xfrm>
              <a:prstGeom prst="parallelogram">
                <a:avLst>
                  <a:gd name="adj" fmla="val 75028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Enter Email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0" name="Oval 8"/>
              <p:cNvSpPr>
                <a:spLocks noChangeArrowheads="1"/>
              </p:cNvSpPr>
              <p:nvPr/>
            </p:nvSpPr>
            <p:spPr bwMode="auto">
              <a:xfrm>
                <a:off x="4834" y="13923"/>
                <a:ext cx="2528" cy="73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Submit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081" name="AutoShape 9"/>
              <p:cNvCxnSpPr>
                <a:cxnSpLocks noChangeShapeType="1"/>
              </p:cNvCxnSpPr>
              <p:nvPr/>
            </p:nvCxnSpPr>
            <p:spPr bwMode="auto">
              <a:xfrm>
                <a:off x="6128" y="8762"/>
                <a:ext cx="0" cy="598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</p:cxnSp>
          <p:cxnSp>
            <p:nvCxnSpPr>
              <p:cNvPr id="3082" name="AutoShape 10"/>
              <p:cNvCxnSpPr>
                <a:cxnSpLocks noChangeShapeType="1"/>
              </p:cNvCxnSpPr>
              <p:nvPr/>
            </p:nvCxnSpPr>
            <p:spPr bwMode="auto">
              <a:xfrm>
                <a:off x="6128" y="10246"/>
                <a:ext cx="0" cy="597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</p:cxnSp>
          <p:cxnSp>
            <p:nvCxnSpPr>
              <p:cNvPr id="3083" name="AutoShape 11"/>
              <p:cNvCxnSpPr>
                <a:cxnSpLocks noChangeShapeType="1"/>
              </p:cNvCxnSpPr>
              <p:nvPr/>
            </p:nvCxnSpPr>
            <p:spPr bwMode="auto">
              <a:xfrm>
                <a:off x="6128" y="13213"/>
                <a:ext cx="0" cy="710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</p:cxnSp>
          <p:sp>
            <p:nvSpPr>
              <p:cNvPr id="3084" name="AutoShape 12"/>
              <p:cNvSpPr>
                <a:spLocks noChangeArrowheads="1"/>
              </p:cNvSpPr>
              <p:nvPr/>
            </p:nvSpPr>
            <p:spPr bwMode="auto">
              <a:xfrm>
                <a:off x="4528" y="10842"/>
                <a:ext cx="3193" cy="887"/>
              </a:xfrm>
              <a:prstGeom prst="parallelogram">
                <a:avLst>
                  <a:gd name="adj" fmla="val 89994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Enter Phone No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085" name="AutoShape 13"/>
              <p:cNvCxnSpPr>
                <a:cxnSpLocks noChangeShapeType="1"/>
              </p:cNvCxnSpPr>
              <p:nvPr/>
            </p:nvCxnSpPr>
            <p:spPr bwMode="auto">
              <a:xfrm>
                <a:off x="6128" y="11729"/>
                <a:ext cx="0" cy="597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</p:cxnSp>
        </p:grp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4600" y="6324600"/>
            <a:ext cx="3729996" cy="338554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7: Flowchart for </a:t>
            </a:r>
            <a:r>
              <a:rPr lang="en-US" sz="1600" b="1" dirty="0" smtClean="0">
                <a:solidFill>
                  <a:srgbClr val="F37857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Contact Us module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2" descr="C:\Users\user\Desktop\image_preview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6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29400" y="0"/>
            <a:ext cx="2159000" cy="1435735"/>
          </a:xfrm>
          <a:prstGeom prst="rect">
            <a:avLst/>
          </a:prstGeom>
          <a:noFill/>
        </p:spPr>
      </p:pic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18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2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24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7170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19</a:t>
            </a:fld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38400" y="1219200"/>
            <a:ext cx="4219575" cy="5562600"/>
            <a:chOff x="2438400" y="762000"/>
            <a:chExt cx="4219575" cy="5562600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2438400" y="762000"/>
              <a:ext cx="4219575" cy="55626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735263" y="1130300"/>
              <a:ext cx="3665537" cy="1104900"/>
              <a:chOff x="3356" y="8735"/>
              <a:chExt cx="5773" cy="1739"/>
            </a:xfrm>
          </p:grpSpPr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3356" y="8735"/>
                <a:ext cx="5773" cy="1739"/>
              </a:xfrm>
              <a:prstGeom prst="rect">
                <a:avLst/>
              </a:prstGeom>
              <a:noFill/>
              <a:ln w="38100">
                <a:solidFill>
                  <a:srgbClr val="DDBF0D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3596" y="8948"/>
                <a:ext cx="2173" cy="557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HTML5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6716" y="8948"/>
                <a:ext cx="2173" cy="557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CSS3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3596" y="9745"/>
                <a:ext cx="2173" cy="557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Java Script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6716" y="9745"/>
                <a:ext cx="2173" cy="557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JQuery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oup 9"/>
            <p:cNvGrpSpPr>
              <a:grpSpLocks/>
            </p:cNvGrpSpPr>
            <p:nvPr/>
          </p:nvGrpSpPr>
          <p:grpSpPr bwMode="auto">
            <a:xfrm>
              <a:off x="2730500" y="2736850"/>
              <a:ext cx="3665538" cy="630238"/>
              <a:chOff x="3356" y="10691"/>
              <a:chExt cx="5773" cy="992"/>
            </a:xfrm>
          </p:grpSpPr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3356" y="10691"/>
                <a:ext cx="5773" cy="99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3596" y="10868"/>
                <a:ext cx="2173" cy="557"/>
              </a:xfrm>
              <a:prstGeom prst="rect">
                <a:avLst/>
              </a:prstGeom>
              <a:solidFill>
                <a:srgbClr val="0070C0"/>
              </a:solidFill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JSP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6716" y="10868"/>
                <a:ext cx="2173" cy="557"/>
              </a:xfrm>
              <a:prstGeom prst="rect">
                <a:avLst/>
              </a:prstGeom>
              <a:solidFill>
                <a:srgbClr val="0070C0"/>
              </a:solidFill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Servlets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835400" y="3813175"/>
              <a:ext cx="1379538" cy="354013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JDBC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>
              <a:off x="4510088" y="2235200"/>
              <a:ext cx="0" cy="50165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4510088" y="3367088"/>
              <a:ext cx="0" cy="44608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2970213" y="4484688"/>
              <a:ext cx="3054350" cy="1611038"/>
              <a:chOff x="3725" y="12772"/>
              <a:chExt cx="4810" cy="2526"/>
            </a:xfrm>
            <a:noFill/>
          </p:grpSpPr>
          <p:sp>
            <p:nvSpPr>
              <p:cNvPr id="25" name="AutoShape 19"/>
              <p:cNvSpPr>
                <a:spLocks noChangeArrowheads="1"/>
              </p:cNvSpPr>
              <p:nvPr/>
            </p:nvSpPr>
            <p:spPr bwMode="auto">
              <a:xfrm>
                <a:off x="3725" y="12772"/>
                <a:ext cx="4810" cy="2526"/>
              </a:xfrm>
              <a:prstGeom prst="can">
                <a:avLst>
                  <a:gd name="adj" fmla="val 14991"/>
                </a:avLst>
              </a:prstGeom>
              <a:grpFill/>
              <a:ln w="38100">
                <a:solidFill>
                  <a:srgbClr val="F37857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5025" y="13314"/>
                <a:ext cx="2173" cy="557"/>
              </a:xfrm>
              <a:prstGeom prst="rect">
                <a:avLst/>
              </a:prstGeom>
              <a:solidFill>
                <a:srgbClr val="F37857"/>
              </a:solidFill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MySQL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470" y="14130"/>
                <a:ext cx="3253" cy="557"/>
              </a:xfrm>
              <a:prstGeom prst="rect">
                <a:avLst/>
              </a:prstGeom>
              <a:solidFill>
                <a:srgbClr val="F37857"/>
              </a:solidFill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XML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486725" y="2376488"/>
              <a:ext cx="2085275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Backend processing 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438400" y="762000"/>
              <a:ext cx="1989137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Frontend display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AutoShape 16"/>
            <p:cNvCxnSpPr>
              <a:cxnSpLocks noChangeShapeType="1"/>
            </p:cNvCxnSpPr>
            <p:nvPr/>
          </p:nvCxnSpPr>
          <p:spPr bwMode="auto">
            <a:xfrm>
              <a:off x="4510088" y="4167188"/>
              <a:ext cx="0" cy="66198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" name="AutoShape 17"/>
            <p:cNvCxnSpPr>
              <a:cxnSpLocks noChangeShapeType="1"/>
            </p:cNvCxnSpPr>
            <p:nvPr/>
          </p:nvCxnSpPr>
          <p:spPr bwMode="auto">
            <a:xfrm>
              <a:off x="5395913" y="3367088"/>
              <a:ext cx="0" cy="198120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2438400" y="6477000"/>
            <a:ext cx="4191000" cy="307777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8:Architectural diagram of the web application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4876800"/>
          </a:xfrm>
        </p:spPr>
        <p:txBody>
          <a:bodyPr>
            <a:noAutofit/>
          </a:bodyPr>
          <a:lstStyle/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endParaRPr lang="en-US" sz="500" dirty="0" smtClean="0"/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INTRODUCTION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PROBLEM STATEMENT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OBJECTIVES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LITERATURE SURVEY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SOFTWARE REQUIREMENTS SPECIFICATION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DESIGN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IMPLEMENTATION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RESULTS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CONCLUSION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REFERENCES</a:t>
            </a:r>
          </a:p>
          <a:p>
            <a:pPr marL="344488" indent="-344488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QUERIES</a:t>
            </a:r>
          </a:p>
        </p:txBody>
      </p:sp>
      <p:pic>
        <p:nvPicPr>
          <p:cNvPr id="3074" name="Picture 2" descr="C:\Users\user\Desktop\canstock164209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228600"/>
            <a:ext cx="990600" cy="1655524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828800" y="2209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HTML   -&gt; Look ‘n Feel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JS        -&gt; Client side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                computation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8196" name="Straight Arrow Connector 4"/>
          <p:cNvCxnSpPr>
            <a:cxnSpLocks noChangeShapeType="1"/>
          </p:cNvCxnSpPr>
          <p:nvPr/>
        </p:nvCxnSpPr>
        <p:spPr bwMode="auto">
          <a:xfrm>
            <a:off x="3657600" y="1981200"/>
            <a:ext cx="1471612" cy="1588"/>
          </a:xfrm>
          <a:prstGeom prst="straightConnector1">
            <a:avLst/>
          </a:prstGeom>
          <a:noFill/>
          <a:ln w="57150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53" name="Straight Connector 52"/>
          <p:cNvCxnSpPr/>
          <p:nvPr/>
        </p:nvCxnSpPr>
        <p:spPr bwMode="auto">
          <a:xfrm rot="16200000" flipH="1">
            <a:off x="5638800" y="3581400"/>
            <a:ext cx="4114800" cy="137160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838200" y="2209800"/>
            <a:ext cx="4343400" cy="411480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838200" y="1676400"/>
            <a:ext cx="4343400" cy="1609636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1828800" y="1676400"/>
            <a:ext cx="1828800" cy="5508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Frontend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181600" y="1676400"/>
            <a:ext cx="1861879" cy="5372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Backend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838200" y="3352800"/>
            <a:ext cx="7543800" cy="2971800"/>
          </a:xfrm>
          <a:prstGeom prst="rect">
            <a:avLst/>
          </a:prstGeom>
          <a:ln w="38100">
            <a:solidFill>
              <a:schemeClr val="tx2"/>
            </a:solidFill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8" name="Rectangle 14"/>
          <p:cNvSpPr>
            <a:spLocks noChangeArrowheads="1"/>
          </p:cNvSpPr>
          <p:nvPr/>
        </p:nvSpPr>
        <p:spPr bwMode="auto">
          <a:xfrm>
            <a:off x="1752600" y="3962400"/>
            <a:ext cx="1400618" cy="64971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servlet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is called.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9" name="Rectangle 15"/>
          <p:cNvSpPr>
            <a:spLocks noChangeArrowheads="1"/>
          </p:cNvSpPr>
          <p:nvPr/>
        </p:nvSpPr>
        <p:spPr bwMode="auto">
          <a:xfrm>
            <a:off x="4038600" y="3962400"/>
            <a:ext cx="1539595" cy="64971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Verifies data and does requested computation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Rectangle 16"/>
          <p:cNvSpPr>
            <a:spLocks noChangeArrowheads="1"/>
          </p:cNvSpPr>
          <p:nvPr/>
        </p:nvSpPr>
        <p:spPr bwMode="auto">
          <a:xfrm>
            <a:off x="6324600" y="3962400"/>
            <a:ext cx="1622112" cy="64971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Get connection to database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1" name="Rectangle 17"/>
          <p:cNvSpPr>
            <a:spLocks noChangeArrowheads="1"/>
          </p:cNvSpPr>
          <p:nvPr/>
        </p:nvSpPr>
        <p:spPr bwMode="auto">
          <a:xfrm>
            <a:off x="6324600" y="5334000"/>
            <a:ext cx="1619941" cy="75761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Store or verify or retrieve it in Database using JDBC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2" name="Rectangle 18"/>
          <p:cNvSpPr>
            <a:spLocks noChangeArrowheads="1"/>
          </p:cNvSpPr>
          <p:nvPr/>
        </p:nvSpPr>
        <p:spPr bwMode="auto">
          <a:xfrm>
            <a:off x="3810000" y="5334000"/>
            <a:ext cx="1539595" cy="75761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Dispatch any JSP pages requested</a:t>
            </a:r>
          </a:p>
        </p:txBody>
      </p:sp>
      <p:cxnSp>
        <p:nvCxnSpPr>
          <p:cNvPr id="8203" name="Straight Arrow Connector 20"/>
          <p:cNvCxnSpPr>
            <a:cxnSpLocks noChangeShapeType="1"/>
          </p:cNvCxnSpPr>
          <p:nvPr/>
        </p:nvCxnSpPr>
        <p:spPr bwMode="auto">
          <a:xfrm>
            <a:off x="3124200" y="4267200"/>
            <a:ext cx="9144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04" name="Straight Arrow Connector 21"/>
          <p:cNvCxnSpPr>
            <a:cxnSpLocks noChangeShapeType="1"/>
          </p:cNvCxnSpPr>
          <p:nvPr/>
        </p:nvCxnSpPr>
        <p:spPr bwMode="auto">
          <a:xfrm>
            <a:off x="5562600" y="4267200"/>
            <a:ext cx="730218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05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6819901" y="4991100"/>
            <a:ext cx="685801" cy="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838200" y="3733800"/>
            <a:ext cx="6858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5400000" flipH="1" flipV="1">
            <a:off x="1524000" y="3581400"/>
            <a:ext cx="152400" cy="152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rot="5400000" flipH="1" flipV="1">
            <a:off x="1562894" y="3466306"/>
            <a:ext cx="2286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rot="10800000">
            <a:off x="5334000" y="5715000"/>
            <a:ext cx="9906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3429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Backend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 rot="16200000" flipH="1">
            <a:off x="6858000" y="1828800"/>
            <a:ext cx="1676400" cy="137160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7" name="Rectangle 1"/>
          <p:cNvSpPr>
            <a:spLocks noChangeArrowheads="1"/>
          </p:cNvSpPr>
          <p:nvPr/>
        </p:nvSpPr>
        <p:spPr bwMode="auto">
          <a:xfrm>
            <a:off x="838200" y="6400800"/>
            <a:ext cx="7543800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9: Interaction between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Frontend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Backend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5200" y="1524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method</a:t>
            </a:r>
          </a:p>
        </p:txBody>
      </p:sp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20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32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/>
          <p:nvPr/>
        </p:nvCxnSpPr>
        <p:spPr bwMode="auto">
          <a:xfrm rot="5400000">
            <a:off x="6668294" y="4990306"/>
            <a:ext cx="990600" cy="158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>
            <a:off x="6592094" y="3999706"/>
            <a:ext cx="533400" cy="1588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6286500" y="2247900"/>
            <a:ext cx="914400" cy="2286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>
            <a:off x="7505700" y="2552700"/>
            <a:ext cx="457200" cy="3810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1981994" y="4952206"/>
            <a:ext cx="1371600" cy="158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H="1">
            <a:off x="2286000" y="2590800"/>
            <a:ext cx="1143000" cy="6858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524000" y="2819400"/>
            <a:ext cx="1066800" cy="6096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600200" y="3657600"/>
            <a:ext cx="609600" cy="1588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1981200" y="4114800"/>
            <a:ext cx="381000" cy="3048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V="1">
            <a:off x="3238500" y="4000500"/>
            <a:ext cx="609600" cy="5334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3390900" y="3009900"/>
            <a:ext cx="381000" cy="3048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Flowchart: Connector 3"/>
          <p:cNvSpPr/>
          <p:nvPr/>
        </p:nvSpPr>
        <p:spPr bwMode="auto">
          <a:xfrm>
            <a:off x="2133600" y="3048000"/>
            <a:ext cx="1447800" cy="1219200"/>
          </a:xfrm>
          <a:prstGeom prst="flowChartConnector">
            <a:avLst/>
          </a:prstGeom>
          <a:ln w="28575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Messenger</a:t>
            </a:r>
          </a:p>
        </p:txBody>
      </p:sp>
      <p:sp>
        <p:nvSpPr>
          <p:cNvPr id="8" name="Flowchart: Connector 7"/>
          <p:cNvSpPr/>
          <p:nvPr/>
        </p:nvSpPr>
        <p:spPr bwMode="auto">
          <a:xfrm>
            <a:off x="6172200" y="2590800"/>
            <a:ext cx="1447800" cy="1219200"/>
          </a:xfrm>
          <a:prstGeom prst="flowChartConnector">
            <a:avLst/>
          </a:prstGeom>
          <a:ln w="28575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324600" y="5486400"/>
            <a:ext cx="1676400" cy="381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Server Thread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096000" y="4191000"/>
            <a:ext cx="1611924" cy="3265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Socket Server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543800" y="2209800"/>
            <a:ext cx="1354016" cy="3265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Message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867400" y="1600200"/>
            <a:ext cx="1354016" cy="3265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Database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276600" y="2667000"/>
            <a:ext cx="1418492" cy="3265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Messages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81000" y="4343400"/>
            <a:ext cx="1676400" cy="381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Socket Client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24200" y="4572000"/>
            <a:ext cx="1289538" cy="3265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History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52400" y="3505200"/>
            <a:ext cx="1676400" cy="381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User Interface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28800" y="2286000"/>
            <a:ext cx="1289538" cy="3265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Upload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457200" y="2743200"/>
            <a:ext cx="1611924" cy="3265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Download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00200" y="5334000"/>
            <a:ext cx="2209800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Patient/Doctor</a:t>
            </a:r>
          </a:p>
        </p:txBody>
      </p:sp>
      <p:cxnSp>
        <p:nvCxnSpPr>
          <p:cNvPr id="56" name="Curved Connector 55"/>
          <p:cNvCxnSpPr/>
          <p:nvPr/>
        </p:nvCxnSpPr>
        <p:spPr bwMode="auto">
          <a:xfrm rot="16200000" flipH="1">
            <a:off x="6172200" y="4800600"/>
            <a:ext cx="609600" cy="457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Curved Connector 56"/>
          <p:cNvCxnSpPr/>
          <p:nvPr/>
        </p:nvCxnSpPr>
        <p:spPr bwMode="auto">
          <a:xfrm rot="16200000" flipH="1">
            <a:off x="6477000" y="4800600"/>
            <a:ext cx="609600" cy="457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Curved Connector 57"/>
          <p:cNvCxnSpPr/>
          <p:nvPr/>
        </p:nvCxnSpPr>
        <p:spPr bwMode="auto">
          <a:xfrm rot="16200000" flipH="1">
            <a:off x="6858000" y="4800600"/>
            <a:ext cx="609600" cy="457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Curved Connector 58"/>
          <p:cNvCxnSpPr/>
          <p:nvPr/>
        </p:nvCxnSpPr>
        <p:spPr bwMode="auto">
          <a:xfrm rot="16200000" flipH="1">
            <a:off x="7543800" y="4800600"/>
            <a:ext cx="609600" cy="457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Curved Connector 59"/>
          <p:cNvCxnSpPr/>
          <p:nvPr/>
        </p:nvCxnSpPr>
        <p:spPr bwMode="auto">
          <a:xfrm rot="16200000" flipH="1">
            <a:off x="7239000" y="4800600"/>
            <a:ext cx="609600" cy="457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3581400" y="3429000"/>
            <a:ext cx="2667000" cy="158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Elbow Connector 68"/>
          <p:cNvCxnSpPr>
            <a:stCxn id="9" idx="1"/>
          </p:cNvCxnSpPr>
          <p:nvPr/>
        </p:nvCxnSpPr>
        <p:spPr bwMode="auto">
          <a:xfrm rot="10800000">
            <a:off x="3581400" y="3810000"/>
            <a:ext cx="2743200" cy="18669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7150" cap="sq" cmpd="sng" algn="ctr">
            <a:solidFill>
              <a:schemeClr val="bg2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81000" y="487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F9F5F"/>
                </a:solidFill>
              </a:rPr>
              <a:t>Instance to start chat</a:t>
            </a:r>
            <a:endParaRPr lang="en-US" dirty="0">
              <a:solidFill>
                <a:srgbClr val="CF9F5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67200" y="3124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F9F5F"/>
                </a:solidFill>
              </a:rPr>
              <a:t>Verify &amp; ask for instance</a:t>
            </a:r>
            <a:endParaRPr lang="en-US" dirty="0">
              <a:solidFill>
                <a:srgbClr val="CF9F5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53000" y="5334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F9F5F"/>
                </a:solidFill>
              </a:rPr>
              <a:t>Return thread(s)</a:t>
            </a:r>
            <a:endParaRPr lang="en-US" dirty="0">
              <a:solidFill>
                <a:srgbClr val="CF9F5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01000" y="4495800"/>
            <a:ext cx="114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682F"/>
                </a:solidFill>
              </a:rPr>
              <a:t>For each Messenger a Server thread will be created</a:t>
            </a:r>
            <a:endParaRPr lang="en-US" sz="1600" dirty="0">
              <a:solidFill>
                <a:srgbClr val="00682F"/>
              </a:solidFill>
            </a:endParaRP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1752600" y="6172200"/>
            <a:ext cx="5486400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</a:t>
            </a:r>
            <a:r>
              <a:rPr lang="en-US" sz="1600" b="1" dirty="0" smtClean="0">
                <a:solidFill>
                  <a:srgbClr val="F37857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Working of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Chat Application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77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sp>
        <p:nvSpPr>
          <p:cNvPr id="8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21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8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43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8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22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20520"/>
          <a:ext cx="2667000" cy="2748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SocketClient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port</a:t>
                      </a:r>
                      <a:r>
                        <a:rPr lang="en-US" sz="1600" kern="1200" baseline="0" dirty="0" smtClean="0"/>
                        <a:t> : </a:t>
                      </a:r>
                      <a:r>
                        <a:rPr lang="en-US" sz="1600" kern="1200" baseline="0" dirty="0" err="1" smtClean="0"/>
                        <a:t>int</a:t>
                      </a:r>
                      <a:endParaRPr lang="en-US" sz="1600" kern="1200" baseline="0" dirty="0" smtClean="0"/>
                    </a:p>
                    <a:p>
                      <a:pPr algn="ctr"/>
                      <a:r>
                        <a:rPr lang="en-US" sz="1600" kern="1200" baseline="0" dirty="0" err="1" smtClean="0"/>
                        <a:t>ServerSddr</a:t>
                      </a:r>
                      <a:r>
                        <a:rPr lang="en-US" sz="1600" kern="1200" baseline="0" dirty="0" smtClean="0"/>
                        <a:t> : String</a:t>
                      </a:r>
                    </a:p>
                    <a:p>
                      <a:pPr algn="ctr"/>
                      <a:r>
                        <a:rPr lang="en-US" sz="1600" kern="1200" baseline="0" dirty="0" smtClean="0"/>
                        <a:t>Socket : Socket</a:t>
                      </a:r>
                    </a:p>
                    <a:p>
                      <a:pPr algn="ctr"/>
                      <a:r>
                        <a:rPr lang="en-US" sz="1600" kern="1200" baseline="0" dirty="0" smtClean="0"/>
                        <a:t>In </a:t>
                      </a:r>
                      <a:r>
                        <a:rPr lang="en-US" sz="1600" kern="1200" baseline="0" dirty="0" smtClean="0"/>
                        <a:t>: </a:t>
                      </a:r>
                      <a:r>
                        <a:rPr lang="en-US" sz="1600" kern="1200" baseline="0" dirty="0" err="1" smtClean="0"/>
                        <a:t>ObjectInputStream</a:t>
                      </a:r>
                      <a:endParaRPr lang="en-US" sz="1600" kern="1200" baseline="0" dirty="0" smtClean="0"/>
                    </a:p>
                    <a:p>
                      <a:pPr algn="ctr"/>
                      <a:r>
                        <a:rPr lang="en-US" sz="1600" kern="1200" baseline="0" dirty="0" smtClean="0"/>
                        <a:t>Out : </a:t>
                      </a:r>
                      <a:r>
                        <a:rPr lang="en-US" sz="1600" kern="1200" baseline="0" dirty="0" err="1" smtClean="0"/>
                        <a:t>ObjectOutputStream</a:t>
                      </a:r>
                      <a:endParaRPr lang="en-US" sz="1600" kern="1200" baseline="0" dirty="0" smtClean="0"/>
                    </a:p>
                    <a:p>
                      <a:pPr algn="ctr"/>
                      <a:r>
                        <a:rPr lang="en-US" sz="1600" kern="1200" baseline="0" dirty="0" err="1" smtClean="0"/>
                        <a:t>hist</a:t>
                      </a:r>
                      <a:r>
                        <a:rPr lang="en-US" sz="1600" kern="1200" baseline="0" dirty="0" smtClean="0"/>
                        <a:t> : History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/>
                        <a:t>run() : void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Send(Message) : void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closeThread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(Thread) : void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38600" y="1315720"/>
          <a:ext cx="1600200" cy="16865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/>
                        <a:t>type : String</a:t>
                      </a:r>
                    </a:p>
                    <a:p>
                      <a:pPr algn="ctr"/>
                      <a:r>
                        <a:rPr lang="en-US" sz="1400" kern="1200" dirty="0" smtClean="0"/>
                        <a:t>Sender : String</a:t>
                      </a:r>
                    </a:p>
                    <a:p>
                      <a:pPr algn="ctr"/>
                      <a:r>
                        <a:rPr lang="en-US" sz="1400" kern="1200" dirty="0" smtClean="0"/>
                        <a:t>Content : String</a:t>
                      </a:r>
                    </a:p>
                    <a:p>
                      <a:pPr algn="ctr"/>
                      <a:r>
                        <a:rPr lang="en-US" sz="1400" kern="1200" dirty="0" smtClean="0"/>
                        <a:t>recipient : String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err="1" smtClean="0"/>
                        <a:t>toString</a:t>
                      </a:r>
                      <a:r>
                        <a:rPr lang="en-GB" sz="1400" kern="1200" dirty="0" smtClean="0"/>
                        <a:t>() : String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553200" y="3677920"/>
          <a:ext cx="2057400" cy="2113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Download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/>
                        <a:t>Server : </a:t>
                      </a:r>
                      <a:r>
                        <a:rPr lang="en-US" sz="1400" kern="1200" dirty="0" err="1" smtClean="0"/>
                        <a:t>ServerSocket</a:t>
                      </a:r>
                      <a:endParaRPr lang="en-US" sz="1400" kern="1200" dirty="0" smtClean="0"/>
                    </a:p>
                    <a:p>
                      <a:pPr algn="ctr"/>
                      <a:r>
                        <a:rPr lang="en-US" sz="1400" kern="1200" dirty="0" smtClean="0"/>
                        <a:t>Socket : Socket</a:t>
                      </a:r>
                    </a:p>
                    <a:p>
                      <a:pPr algn="ctr"/>
                      <a:r>
                        <a:rPr lang="en-US" sz="1400" kern="1200" dirty="0" smtClean="0"/>
                        <a:t>port : </a:t>
                      </a:r>
                      <a:r>
                        <a:rPr lang="en-US" sz="1400" kern="1200" dirty="0" err="1" smtClean="0"/>
                        <a:t>int</a:t>
                      </a:r>
                      <a:endParaRPr lang="en-US" sz="1400" kern="1200" dirty="0" smtClean="0"/>
                    </a:p>
                    <a:p>
                      <a:pPr algn="ctr"/>
                      <a:r>
                        <a:rPr lang="en-US" sz="1400" kern="1200" dirty="0" err="1" smtClean="0"/>
                        <a:t>SaveTo</a:t>
                      </a:r>
                      <a:r>
                        <a:rPr lang="en-US" sz="1400" kern="1200" dirty="0" smtClean="0"/>
                        <a:t> : String</a:t>
                      </a:r>
                    </a:p>
                    <a:p>
                      <a:pPr algn="ctr"/>
                      <a:r>
                        <a:rPr lang="en-US" sz="1400" kern="1200" dirty="0" smtClean="0"/>
                        <a:t>In : </a:t>
                      </a:r>
                      <a:r>
                        <a:rPr lang="en-US" sz="1400" kern="1200" dirty="0" err="1" smtClean="0"/>
                        <a:t>InputStream</a:t>
                      </a:r>
                      <a:endParaRPr lang="en-US" sz="1400" kern="1200" dirty="0" smtClean="0"/>
                    </a:p>
                    <a:p>
                      <a:pPr algn="ctr"/>
                      <a:r>
                        <a:rPr lang="en-US" sz="1400" kern="1200" dirty="0" smtClean="0"/>
                        <a:t>Out : </a:t>
                      </a:r>
                      <a:r>
                        <a:rPr lang="en-US" sz="1400" kern="1200" dirty="0" err="1" smtClean="0"/>
                        <a:t>FileOutputStream</a:t>
                      </a:r>
                      <a:endParaRPr lang="en-US" sz="1400" kern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/>
                        <a:t>run()</a:t>
                      </a:r>
                      <a:r>
                        <a:rPr lang="en-GB" sz="1400" kern="1200" baseline="0" dirty="0" smtClean="0"/>
                        <a:t> : void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962400" y="4058920"/>
          <a:ext cx="2057400" cy="2113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Upload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/>
                        <a:t>addr</a:t>
                      </a:r>
                      <a:r>
                        <a:rPr lang="en-US" sz="1400" kern="1200" dirty="0" smtClean="0"/>
                        <a:t> : String</a:t>
                      </a:r>
                    </a:p>
                    <a:p>
                      <a:pPr algn="ctr"/>
                      <a:r>
                        <a:rPr lang="en-US" sz="1400" kern="1200" dirty="0" smtClean="0"/>
                        <a:t>port </a:t>
                      </a:r>
                      <a:r>
                        <a:rPr lang="en-US" sz="1400" kern="1200" dirty="0" smtClean="0"/>
                        <a:t>: </a:t>
                      </a:r>
                      <a:r>
                        <a:rPr lang="en-US" sz="1400" kern="1200" dirty="0" err="1" smtClean="0"/>
                        <a:t>int</a:t>
                      </a:r>
                      <a:endParaRPr lang="en-US" sz="1400" kern="1200" dirty="0" smtClean="0"/>
                    </a:p>
                    <a:p>
                      <a:pPr algn="ctr"/>
                      <a:r>
                        <a:rPr lang="en-US" sz="1400" kern="1200" dirty="0" smtClean="0"/>
                        <a:t>Socket : Socket</a:t>
                      </a:r>
                    </a:p>
                    <a:p>
                      <a:pPr algn="ctr"/>
                      <a:r>
                        <a:rPr lang="en-US" sz="1400" kern="1200" dirty="0" smtClean="0"/>
                        <a:t>In : </a:t>
                      </a:r>
                      <a:r>
                        <a:rPr lang="en-US" sz="1400" kern="1200" dirty="0" err="1" smtClean="0"/>
                        <a:t>FileInputStream</a:t>
                      </a:r>
                      <a:endParaRPr lang="en-US" sz="1400" kern="1200" dirty="0" smtClean="0"/>
                    </a:p>
                    <a:p>
                      <a:pPr algn="ctr"/>
                      <a:r>
                        <a:rPr lang="en-US" sz="1400" kern="1200" dirty="0" smtClean="0"/>
                        <a:t>Out : </a:t>
                      </a:r>
                      <a:r>
                        <a:rPr lang="en-US" sz="1400" kern="1200" dirty="0" err="1" smtClean="0"/>
                        <a:t>FileOutputStream</a:t>
                      </a:r>
                      <a:endParaRPr lang="en-US" sz="1400" kern="1200" dirty="0" smtClean="0"/>
                    </a:p>
                    <a:p>
                      <a:pPr algn="ctr"/>
                      <a:r>
                        <a:rPr lang="en-US" sz="1400" kern="1200" dirty="0" smtClean="0"/>
                        <a:t>file</a:t>
                      </a:r>
                      <a:r>
                        <a:rPr lang="en-US" sz="1400" kern="1200" baseline="0" dirty="0" smtClean="0"/>
                        <a:t> : File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/>
                        <a:t>run() : void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72200" y="2001520"/>
          <a:ext cx="2667000" cy="1381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History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/>
                        <a:t>filepath</a:t>
                      </a:r>
                      <a:r>
                        <a:rPr lang="en-US" sz="1400" kern="1200" dirty="0" smtClean="0"/>
                        <a:t> : String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/>
                        <a:t>addMessage</a:t>
                      </a:r>
                      <a:r>
                        <a:rPr lang="en-GB" sz="1200" kern="1200" dirty="0" smtClean="0"/>
                        <a:t>(</a:t>
                      </a:r>
                      <a:r>
                        <a:rPr lang="en-GB" sz="1200" kern="1200" dirty="0" err="1" smtClean="0"/>
                        <a:t>Message,String</a:t>
                      </a:r>
                      <a:r>
                        <a:rPr lang="en-GB" sz="1200" kern="1200" dirty="0" smtClean="0"/>
                        <a:t>) : void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FillTable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HistoryFrame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getTagValue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String,Element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String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200400" y="1772920"/>
            <a:ext cx="533400" cy="152400"/>
            <a:chOff x="3200400" y="3657600"/>
            <a:chExt cx="1371600" cy="3048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3200400" y="3657600"/>
              <a:ext cx="685800" cy="304800"/>
            </a:xfrm>
            <a:prstGeom prst="flowChartDecision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886200" y="3808412"/>
              <a:ext cx="685800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200400" y="3144520"/>
            <a:ext cx="533400" cy="152400"/>
            <a:chOff x="3200400" y="3657600"/>
            <a:chExt cx="1371600" cy="304800"/>
          </a:xfrm>
        </p:grpSpPr>
        <p:sp>
          <p:nvSpPr>
            <p:cNvPr id="27" name="Flowchart: Decision 26"/>
            <p:cNvSpPr/>
            <p:nvPr/>
          </p:nvSpPr>
          <p:spPr bwMode="auto">
            <a:xfrm>
              <a:off x="3200400" y="3657600"/>
              <a:ext cx="685800" cy="304800"/>
            </a:xfrm>
            <a:prstGeom prst="flowChartDecision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3886200" y="3808412"/>
              <a:ext cx="685800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3200400" y="3677920"/>
            <a:ext cx="533400" cy="152400"/>
            <a:chOff x="3200400" y="3657600"/>
            <a:chExt cx="1371600" cy="304800"/>
          </a:xfrm>
        </p:grpSpPr>
        <p:sp>
          <p:nvSpPr>
            <p:cNvPr id="30" name="Flowchart: Decision 29"/>
            <p:cNvSpPr/>
            <p:nvPr/>
          </p:nvSpPr>
          <p:spPr bwMode="auto">
            <a:xfrm>
              <a:off x="3200400" y="3657600"/>
              <a:ext cx="685800" cy="304800"/>
            </a:xfrm>
            <a:prstGeom prst="flowChartDecision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3886200" y="3808412"/>
              <a:ext cx="685800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3200400" y="4439920"/>
            <a:ext cx="762000" cy="152400"/>
            <a:chOff x="3200400" y="4724400"/>
            <a:chExt cx="762000" cy="1524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3200400" y="4724400"/>
              <a:ext cx="266700" cy="152400"/>
            </a:xfrm>
            <a:prstGeom prst="flowChartDecision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3467100" y="4799806"/>
              <a:ext cx="495300" cy="79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39" name="Straight Connector 38"/>
          <p:cNvCxnSpPr/>
          <p:nvPr/>
        </p:nvCxnSpPr>
        <p:spPr bwMode="auto">
          <a:xfrm>
            <a:off x="3733800" y="1849120"/>
            <a:ext cx="304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733800" y="3220720"/>
            <a:ext cx="24384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733800" y="3754120"/>
            <a:ext cx="28194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1752600" y="6172200"/>
            <a:ext cx="5486400" cy="338554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diagram for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Chat Application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76600" y="1524000"/>
            <a:ext cx="838200" cy="353199"/>
            <a:chOff x="3276600" y="1524000"/>
            <a:chExt cx="838200" cy="353199"/>
          </a:xfrm>
        </p:grpSpPr>
        <p:sp>
          <p:nvSpPr>
            <p:cNvPr id="35" name="TextBox 34"/>
            <p:cNvSpPr txBox="1"/>
            <p:nvPr/>
          </p:nvSpPr>
          <p:spPr>
            <a:xfrm>
              <a:off x="3276600" y="15240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16002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*</a:t>
              </a:r>
              <a:endParaRPr lang="en-US" sz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52800" y="3505200"/>
            <a:ext cx="4648200" cy="304800"/>
            <a:chOff x="3276600" y="1524000"/>
            <a:chExt cx="838200" cy="276999"/>
          </a:xfrm>
        </p:grpSpPr>
        <p:sp>
          <p:nvSpPr>
            <p:cNvPr id="40" name="TextBox 39"/>
            <p:cNvSpPr txBox="1"/>
            <p:nvPr/>
          </p:nvSpPr>
          <p:spPr>
            <a:xfrm>
              <a:off x="3276600" y="15240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0000" y="15240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*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29000" y="2895598"/>
            <a:ext cx="3962400" cy="381002"/>
            <a:chOff x="3276600" y="1524000"/>
            <a:chExt cx="838200" cy="346251"/>
          </a:xfrm>
        </p:grpSpPr>
        <p:sp>
          <p:nvSpPr>
            <p:cNvPr id="47" name="TextBox 46"/>
            <p:cNvSpPr txBox="1"/>
            <p:nvPr/>
          </p:nvSpPr>
          <p:spPr>
            <a:xfrm>
              <a:off x="3276600" y="15240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10000" y="1593252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*</a:t>
              </a:r>
              <a:endParaRPr lang="en-US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00400" y="4191000"/>
            <a:ext cx="838200" cy="353199"/>
            <a:chOff x="3276600" y="1524000"/>
            <a:chExt cx="838200" cy="353199"/>
          </a:xfrm>
        </p:grpSpPr>
        <p:sp>
          <p:nvSpPr>
            <p:cNvPr id="50" name="TextBox 49"/>
            <p:cNvSpPr txBox="1"/>
            <p:nvPr/>
          </p:nvSpPr>
          <p:spPr>
            <a:xfrm>
              <a:off x="3276600" y="15240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10000" y="16002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*</a:t>
              </a:r>
              <a:endParaRPr lang="en-US" sz="12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smtClean="0">
                <a:solidFill>
                  <a:schemeClr val="bg2"/>
                </a:solidFill>
              </a:rPr>
              <a:t>Virtual Hospital</a:t>
            </a:r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2133600" cy="4762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23</a:t>
            </a:fld>
            <a:endParaRPr lang="en-US" sz="1100">
              <a:solidFill>
                <a:schemeClr val="bg2"/>
              </a:solidFill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66800" y="1857375"/>
            <a:ext cx="6931025" cy="4162425"/>
            <a:chOff x="1189" y="1975"/>
            <a:chExt cx="9695" cy="5140"/>
          </a:xfrm>
        </p:grpSpPr>
        <p:sp>
          <p:nvSpPr>
            <p:cNvPr id="1027" name="Rectangle 42"/>
            <p:cNvSpPr>
              <a:spLocks noChangeArrowheads="1"/>
            </p:cNvSpPr>
            <p:nvPr/>
          </p:nvSpPr>
          <p:spPr bwMode="auto">
            <a:xfrm>
              <a:off x="1189" y="1975"/>
              <a:ext cx="9695" cy="51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39"/>
            <p:cNvSpPr>
              <a:spLocks noChangeArrowheads="1"/>
            </p:cNvSpPr>
            <p:nvPr/>
          </p:nvSpPr>
          <p:spPr bwMode="auto">
            <a:xfrm>
              <a:off x="8854" y="3766"/>
              <a:ext cx="2026" cy="75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 On   submit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7"/>
            <p:cNvSpPr>
              <a:spLocks noChangeArrowheads="1"/>
            </p:cNvSpPr>
            <p:nvPr/>
          </p:nvSpPr>
          <p:spPr bwMode="auto">
            <a:xfrm>
              <a:off x="3649" y="2593"/>
              <a:ext cx="2026" cy="1038"/>
            </a:xfrm>
            <a:prstGeom prst="rect">
              <a:avLst/>
            </a:prstGeom>
            <a:solidFill>
              <a:srgbClr val="5805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cs typeface="Arial" pitchFamily="34" charset="0"/>
                </a:rPr>
                <a:t>Select the days of week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9"/>
            <p:cNvSpPr>
              <a:spLocks noChangeArrowheads="1"/>
            </p:cNvSpPr>
            <p:nvPr/>
          </p:nvSpPr>
          <p:spPr bwMode="auto">
            <a:xfrm>
              <a:off x="8690" y="4536"/>
              <a:ext cx="2009" cy="469"/>
            </a:xfrm>
            <a:prstGeom prst="rect">
              <a:avLst/>
            </a:prstGeom>
            <a:solidFill>
              <a:srgbClr val="5805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cs typeface="Arial" pitchFamily="34" charset="0"/>
                </a:rPr>
                <a:t>Fetch the data</a:t>
              </a:r>
            </a:p>
          </p:txBody>
        </p:sp>
        <p:sp>
          <p:nvSpPr>
            <p:cNvPr id="1031" name="Rectangle 11"/>
            <p:cNvSpPr>
              <a:spLocks noChangeArrowheads="1"/>
            </p:cNvSpPr>
            <p:nvPr/>
          </p:nvSpPr>
          <p:spPr bwMode="auto">
            <a:xfrm>
              <a:off x="8689" y="2558"/>
              <a:ext cx="2026" cy="1071"/>
            </a:xfrm>
            <a:prstGeom prst="rect">
              <a:avLst/>
            </a:prstGeom>
            <a:solidFill>
              <a:srgbClr val="5805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cs typeface="Arial" pitchFamily="34" charset="0"/>
                </a:rPr>
                <a:t>Provide slots for the days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12"/>
            <p:cNvSpPr>
              <a:spLocks noChangeArrowheads="1"/>
            </p:cNvSpPr>
            <p:nvPr/>
          </p:nvSpPr>
          <p:spPr bwMode="auto">
            <a:xfrm>
              <a:off x="1743" y="5713"/>
              <a:ext cx="2026" cy="1038"/>
            </a:xfrm>
            <a:prstGeom prst="rect">
              <a:avLst/>
            </a:prstGeom>
            <a:solidFill>
              <a:srgbClr val="5805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cs typeface="Arial" pitchFamily="34" charset="0"/>
                </a:rPr>
                <a:t>Store the BLOB in DB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3" name="Group 47"/>
            <p:cNvGrpSpPr>
              <a:grpSpLocks/>
            </p:cNvGrpSpPr>
            <p:nvPr/>
          </p:nvGrpSpPr>
          <p:grpSpPr bwMode="auto">
            <a:xfrm>
              <a:off x="1641" y="2460"/>
              <a:ext cx="416" cy="1194"/>
              <a:chOff x="0" y="0"/>
              <a:chExt cx="2638" cy="7579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2159" cy="215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Straight Connector 22"/>
              <p:cNvSpPr>
                <a:spLocks noChangeShapeType="1"/>
              </p:cNvSpPr>
              <p:nvPr/>
            </p:nvSpPr>
            <p:spPr bwMode="auto">
              <a:xfrm>
                <a:off x="1169" y="2126"/>
                <a:ext cx="0" cy="358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Straight Connector 23"/>
              <p:cNvSpPr>
                <a:spLocks noChangeShapeType="1"/>
              </p:cNvSpPr>
              <p:nvPr/>
            </p:nvSpPr>
            <p:spPr bwMode="auto">
              <a:xfrm>
                <a:off x="0" y="3615"/>
                <a:ext cx="263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Straight Connector 24"/>
              <p:cNvSpPr>
                <a:spLocks noChangeShapeType="1"/>
              </p:cNvSpPr>
              <p:nvPr/>
            </p:nvSpPr>
            <p:spPr bwMode="auto">
              <a:xfrm flipH="1">
                <a:off x="0" y="5741"/>
                <a:ext cx="1163" cy="18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Straight Connector 25"/>
              <p:cNvSpPr>
                <a:spLocks noChangeShapeType="1"/>
              </p:cNvSpPr>
              <p:nvPr/>
            </p:nvSpPr>
            <p:spPr bwMode="auto">
              <a:xfrm>
                <a:off x="1189" y="5657"/>
                <a:ext cx="1352" cy="17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39" name="Straight Arrow Connector 27"/>
            <p:cNvCxnSpPr>
              <a:cxnSpLocks noChangeShapeType="1"/>
            </p:cNvCxnSpPr>
            <p:nvPr/>
          </p:nvCxnSpPr>
          <p:spPr bwMode="auto">
            <a:xfrm>
              <a:off x="2293" y="3130"/>
              <a:ext cx="1356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040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5676" y="3114"/>
              <a:ext cx="3014" cy="1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041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7433" y="6177"/>
              <a:ext cx="1239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042" name="Straight Arrow Connector 30"/>
            <p:cNvCxnSpPr>
              <a:cxnSpLocks noChangeShapeType="1"/>
            </p:cNvCxnSpPr>
            <p:nvPr/>
          </p:nvCxnSpPr>
          <p:spPr bwMode="auto">
            <a:xfrm>
              <a:off x="9695" y="3666"/>
              <a:ext cx="0" cy="83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104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3812" y="6177"/>
              <a:ext cx="159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sp>
          <p:nvSpPr>
            <p:cNvPr id="1044" name="Rectangle 95"/>
            <p:cNvSpPr>
              <a:spLocks noChangeArrowheads="1"/>
            </p:cNvSpPr>
            <p:nvPr/>
          </p:nvSpPr>
          <p:spPr bwMode="auto">
            <a:xfrm>
              <a:off x="1190" y="3766"/>
              <a:ext cx="1439" cy="53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Doctor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5" name="Straight Arrow Connector 1"/>
            <p:cNvCxnSpPr>
              <a:cxnSpLocks noChangeShapeType="1"/>
            </p:cNvCxnSpPr>
            <p:nvPr/>
          </p:nvCxnSpPr>
          <p:spPr bwMode="auto">
            <a:xfrm>
              <a:off x="9695" y="5006"/>
              <a:ext cx="0" cy="6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sp>
          <p:nvSpPr>
            <p:cNvPr id="1046" name="Rectangle 2"/>
            <p:cNvSpPr>
              <a:spLocks noChangeArrowheads="1"/>
            </p:cNvSpPr>
            <p:nvPr/>
          </p:nvSpPr>
          <p:spPr bwMode="auto">
            <a:xfrm>
              <a:off x="5415" y="5686"/>
              <a:ext cx="2026" cy="1038"/>
            </a:xfrm>
            <a:prstGeom prst="rect">
              <a:avLst/>
            </a:prstGeom>
            <a:solidFill>
              <a:srgbClr val="5805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cs typeface="Arial" pitchFamily="34" charset="0"/>
                </a:rPr>
                <a:t>Create BLOB of the object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3"/>
            <p:cNvSpPr>
              <a:spLocks noChangeArrowheads="1"/>
            </p:cNvSpPr>
            <p:nvPr/>
          </p:nvSpPr>
          <p:spPr bwMode="auto">
            <a:xfrm>
              <a:off x="8670" y="5674"/>
              <a:ext cx="2026" cy="1038"/>
            </a:xfrm>
            <a:prstGeom prst="rect">
              <a:avLst/>
            </a:prstGeom>
            <a:solidFill>
              <a:srgbClr val="5805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cs typeface="Arial" pitchFamily="34" charset="0"/>
                </a:rPr>
                <a:t>Create an Appointment object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0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1219200" y="6096000"/>
            <a:ext cx="6172200" cy="307777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11: Slots provided by doctor for appointments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smtClean="0">
                <a:solidFill>
                  <a:schemeClr val="bg2"/>
                </a:solidFill>
              </a:rPr>
              <a:t>Virtual Hospital</a:t>
            </a:r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2133600" cy="4762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24</a:t>
            </a:fld>
            <a:endParaRPr lang="en-US" sz="1100">
              <a:solidFill>
                <a:schemeClr val="bg2"/>
              </a:solidFill>
            </a:endParaRP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761937" y="1447800"/>
            <a:ext cx="7620063" cy="4876800"/>
            <a:chOff x="1090" y="8002"/>
            <a:chExt cx="9792" cy="5458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1090" y="8002"/>
              <a:ext cx="9792" cy="5458"/>
              <a:chOff x="1090" y="8002"/>
              <a:chExt cx="9792" cy="5458"/>
            </a:xfrm>
          </p:grpSpPr>
          <p:sp>
            <p:nvSpPr>
              <p:cNvPr id="2052" name="Rectangle 81"/>
              <p:cNvSpPr>
                <a:spLocks noChangeArrowheads="1"/>
              </p:cNvSpPr>
              <p:nvPr/>
            </p:nvSpPr>
            <p:spPr bwMode="auto">
              <a:xfrm>
                <a:off x="1188" y="8002"/>
                <a:ext cx="9694" cy="545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3" name="Rectangle 44"/>
              <p:cNvSpPr>
                <a:spLocks noChangeArrowheads="1"/>
              </p:cNvSpPr>
              <p:nvPr/>
            </p:nvSpPr>
            <p:spPr bwMode="auto">
              <a:xfrm>
                <a:off x="6011" y="8471"/>
                <a:ext cx="1691" cy="937"/>
              </a:xfrm>
              <a:prstGeom prst="rect">
                <a:avLst/>
              </a:prstGeom>
              <a:ln>
                <a:solidFill>
                  <a:srgbClr val="663300"/>
                </a:solidFill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Select day of appointment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4" name="Rectangle 45"/>
              <p:cNvSpPr>
                <a:spLocks noChangeArrowheads="1"/>
              </p:cNvSpPr>
              <p:nvPr/>
            </p:nvSpPr>
            <p:spPr bwMode="auto">
              <a:xfrm>
                <a:off x="8573" y="8472"/>
                <a:ext cx="1573" cy="938"/>
              </a:xfrm>
              <a:prstGeom prst="rect">
                <a:avLst/>
              </a:prstGeom>
              <a:ln>
                <a:solidFill>
                  <a:srgbClr val="663300"/>
                </a:solidFill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Display slots based on day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5" name="Rectangle 46"/>
              <p:cNvSpPr>
                <a:spLocks noChangeArrowheads="1"/>
              </p:cNvSpPr>
              <p:nvPr/>
            </p:nvSpPr>
            <p:spPr bwMode="auto">
              <a:xfrm>
                <a:off x="8573" y="10096"/>
                <a:ext cx="1590" cy="452"/>
              </a:xfrm>
              <a:prstGeom prst="rect">
                <a:avLst/>
              </a:prstGeom>
              <a:ln>
                <a:solidFill>
                  <a:srgbClr val="663300"/>
                </a:solidFill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Choose Slot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056" name="Group 48"/>
              <p:cNvGrpSpPr>
                <a:grpSpLocks/>
              </p:cNvGrpSpPr>
              <p:nvPr/>
            </p:nvGrpSpPr>
            <p:grpSpPr bwMode="auto">
              <a:xfrm>
                <a:off x="1442" y="8469"/>
                <a:ext cx="318" cy="769"/>
                <a:chOff x="0" y="0"/>
                <a:chExt cx="2659" cy="7579"/>
              </a:xfrm>
            </p:grpSpPr>
            <p:sp>
              <p:nvSpPr>
                <p:cNvPr id="49" name="Oval 49"/>
                <p:cNvSpPr>
                  <a:spLocks noChangeArrowheads="1"/>
                </p:cNvSpPr>
                <p:nvPr/>
              </p:nvSpPr>
              <p:spPr bwMode="auto">
                <a:xfrm>
                  <a:off x="212" y="0"/>
                  <a:ext cx="2159" cy="2159"/>
                </a:xfrm>
                <a:prstGeom prst="ellips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Straight Connector 50"/>
                <p:cNvSpPr>
                  <a:spLocks noChangeShapeType="1"/>
                </p:cNvSpPr>
                <p:nvPr/>
              </p:nvSpPr>
              <p:spPr bwMode="auto">
                <a:xfrm>
                  <a:off x="1169" y="2126"/>
                  <a:ext cx="0" cy="3583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Straight Connector 51"/>
                <p:cNvSpPr>
                  <a:spLocks noChangeShapeType="1"/>
                </p:cNvSpPr>
                <p:nvPr/>
              </p:nvSpPr>
              <p:spPr bwMode="auto">
                <a:xfrm>
                  <a:off x="0" y="3615"/>
                  <a:ext cx="2638" cy="0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Straight Connector 52"/>
                <p:cNvSpPr>
                  <a:spLocks noChangeShapeType="1"/>
                </p:cNvSpPr>
                <p:nvPr/>
              </p:nvSpPr>
              <p:spPr bwMode="auto">
                <a:xfrm flipH="1">
                  <a:off x="0" y="5741"/>
                  <a:ext cx="1163" cy="1838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Straight Connector 53"/>
                <p:cNvSpPr>
                  <a:spLocks noChangeShapeType="1"/>
                </p:cNvSpPr>
                <p:nvPr/>
              </p:nvSpPr>
              <p:spPr bwMode="auto">
                <a:xfrm>
                  <a:off x="1275" y="5954"/>
                  <a:ext cx="1384" cy="1625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62" name="Rectangle 56"/>
              <p:cNvSpPr>
                <a:spLocks noChangeArrowheads="1"/>
              </p:cNvSpPr>
              <p:nvPr/>
            </p:nvSpPr>
            <p:spPr bwMode="auto">
              <a:xfrm>
                <a:off x="5676" y="11110"/>
                <a:ext cx="1607" cy="820"/>
              </a:xfrm>
              <a:prstGeom prst="rect">
                <a:avLst/>
              </a:prstGeom>
              <a:ln>
                <a:solidFill>
                  <a:srgbClr val="663300"/>
                </a:solidFill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Send email confirmation 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3" name="Rectangle 57"/>
              <p:cNvSpPr>
                <a:spLocks noChangeArrowheads="1"/>
              </p:cNvSpPr>
              <p:nvPr/>
            </p:nvSpPr>
            <p:spPr bwMode="auto">
              <a:xfrm>
                <a:off x="8535" y="11182"/>
                <a:ext cx="1607" cy="914"/>
              </a:xfrm>
              <a:prstGeom prst="rect">
                <a:avLst/>
              </a:prstGeom>
              <a:ln>
                <a:solidFill>
                  <a:srgbClr val="663300"/>
                </a:solidFill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Set appointment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64" name="Straight Arrow Connector 58"/>
              <p:cNvCxnSpPr>
                <a:cxnSpLocks noChangeShapeType="1"/>
              </p:cNvCxnSpPr>
              <p:nvPr/>
            </p:nvCxnSpPr>
            <p:spPr bwMode="auto">
              <a:xfrm flipV="1">
                <a:off x="5290" y="8839"/>
                <a:ext cx="720" cy="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65" name="Straight Arrow Connector 59"/>
              <p:cNvCxnSpPr>
                <a:cxnSpLocks noChangeShapeType="1"/>
              </p:cNvCxnSpPr>
              <p:nvPr/>
            </p:nvCxnSpPr>
            <p:spPr bwMode="auto">
              <a:xfrm flipH="1">
                <a:off x="7283" y="11570"/>
                <a:ext cx="1256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66" name="Straight Arrow Connector 65"/>
              <p:cNvCxnSpPr>
                <a:cxnSpLocks noChangeShapeType="1"/>
              </p:cNvCxnSpPr>
              <p:nvPr/>
            </p:nvCxnSpPr>
            <p:spPr bwMode="auto">
              <a:xfrm>
                <a:off x="7702" y="8840"/>
                <a:ext cx="871" cy="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grpSp>
            <p:nvGrpSpPr>
              <p:cNvPr id="2067" name="Group 66"/>
              <p:cNvGrpSpPr>
                <a:grpSpLocks/>
              </p:cNvGrpSpPr>
              <p:nvPr/>
            </p:nvGrpSpPr>
            <p:grpSpPr bwMode="auto">
              <a:xfrm>
                <a:off x="2926" y="10229"/>
                <a:ext cx="318" cy="769"/>
                <a:chOff x="0" y="0"/>
                <a:chExt cx="2659" cy="7579"/>
              </a:xfrm>
            </p:grpSpPr>
            <p:sp>
              <p:nvSpPr>
                <p:cNvPr id="67" name="Oval 67"/>
                <p:cNvSpPr>
                  <a:spLocks noChangeArrowheads="1"/>
                </p:cNvSpPr>
                <p:nvPr/>
              </p:nvSpPr>
              <p:spPr bwMode="auto">
                <a:xfrm>
                  <a:off x="212" y="0"/>
                  <a:ext cx="2159" cy="2159"/>
                </a:xfrm>
                <a:prstGeom prst="ellips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Straight Connector 68"/>
                <p:cNvSpPr>
                  <a:spLocks noChangeShapeType="1"/>
                </p:cNvSpPr>
                <p:nvPr/>
              </p:nvSpPr>
              <p:spPr bwMode="auto">
                <a:xfrm>
                  <a:off x="1169" y="2126"/>
                  <a:ext cx="0" cy="3583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Straight Connector 69"/>
                <p:cNvSpPr>
                  <a:spLocks noChangeShapeType="1"/>
                </p:cNvSpPr>
                <p:nvPr/>
              </p:nvSpPr>
              <p:spPr bwMode="auto">
                <a:xfrm>
                  <a:off x="0" y="3615"/>
                  <a:ext cx="2638" cy="0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Straight Connector 70"/>
                <p:cNvSpPr>
                  <a:spLocks noChangeShapeType="1"/>
                </p:cNvSpPr>
                <p:nvPr/>
              </p:nvSpPr>
              <p:spPr bwMode="auto">
                <a:xfrm flipH="1">
                  <a:off x="0" y="5741"/>
                  <a:ext cx="1163" cy="1838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Straight Connector 71"/>
                <p:cNvSpPr>
                  <a:spLocks noChangeShapeType="1"/>
                </p:cNvSpPr>
                <p:nvPr/>
              </p:nvSpPr>
              <p:spPr bwMode="auto">
                <a:xfrm>
                  <a:off x="1275" y="5954"/>
                  <a:ext cx="1384" cy="1625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073" name="Straight Arrow Connector 73"/>
              <p:cNvCxnSpPr>
                <a:cxnSpLocks noChangeShapeType="1"/>
              </p:cNvCxnSpPr>
              <p:nvPr/>
            </p:nvCxnSpPr>
            <p:spPr bwMode="auto">
              <a:xfrm flipH="1">
                <a:off x="3649" y="10808"/>
                <a:ext cx="853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075" name="Rectangle 86"/>
              <p:cNvSpPr>
                <a:spLocks noChangeArrowheads="1"/>
              </p:cNvSpPr>
              <p:nvPr/>
            </p:nvSpPr>
            <p:spPr bwMode="auto">
              <a:xfrm>
                <a:off x="2484" y="11054"/>
                <a:ext cx="1105" cy="53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Doctor</a:t>
                </a:r>
              </a:p>
            </p:txBody>
          </p:sp>
          <p:sp>
            <p:nvSpPr>
              <p:cNvPr id="2076" name="Rectangle 94"/>
              <p:cNvSpPr>
                <a:spLocks noChangeArrowheads="1"/>
              </p:cNvSpPr>
              <p:nvPr/>
            </p:nvSpPr>
            <p:spPr bwMode="auto">
              <a:xfrm>
                <a:off x="1841" y="8348"/>
                <a:ext cx="1740" cy="110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Fix an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appointment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77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808" y="8840"/>
                <a:ext cx="1756" cy="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78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9343" y="9410"/>
                <a:ext cx="0" cy="687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grpSp>
            <p:nvGrpSpPr>
              <p:cNvPr id="2079" name="Group 10"/>
              <p:cNvGrpSpPr>
                <a:grpSpLocks/>
              </p:cNvGrpSpPr>
              <p:nvPr/>
            </p:nvGrpSpPr>
            <p:grpSpPr bwMode="auto">
              <a:xfrm>
                <a:off x="2931" y="11905"/>
                <a:ext cx="318" cy="769"/>
                <a:chOff x="0" y="0"/>
                <a:chExt cx="2659" cy="7579"/>
              </a:xfrm>
            </p:grpSpPr>
            <p:sp>
              <p:nvSpPr>
                <p:cNvPr id="13" name="Oval 13"/>
                <p:cNvSpPr>
                  <a:spLocks noChangeArrowheads="1"/>
                </p:cNvSpPr>
                <p:nvPr/>
              </p:nvSpPr>
              <p:spPr bwMode="auto">
                <a:xfrm>
                  <a:off x="212" y="0"/>
                  <a:ext cx="2159" cy="2159"/>
                </a:xfrm>
                <a:prstGeom prst="ellips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Straight Connector 14"/>
                <p:cNvSpPr>
                  <a:spLocks noChangeShapeType="1"/>
                </p:cNvSpPr>
                <p:nvPr/>
              </p:nvSpPr>
              <p:spPr bwMode="auto">
                <a:xfrm>
                  <a:off x="1169" y="2126"/>
                  <a:ext cx="0" cy="3583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Straight Connector 15"/>
                <p:cNvSpPr>
                  <a:spLocks noChangeShapeType="1"/>
                </p:cNvSpPr>
                <p:nvPr/>
              </p:nvSpPr>
              <p:spPr bwMode="auto">
                <a:xfrm>
                  <a:off x="0" y="3615"/>
                  <a:ext cx="2638" cy="0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Straight Connector 16"/>
                <p:cNvSpPr>
                  <a:spLocks noChangeShapeType="1"/>
                </p:cNvSpPr>
                <p:nvPr/>
              </p:nvSpPr>
              <p:spPr bwMode="auto">
                <a:xfrm flipH="1">
                  <a:off x="0" y="5741"/>
                  <a:ext cx="1163" cy="1838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Straight Connector 17"/>
                <p:cNvSpPr>
                  <a:spLocks noChangeShapeType="1"/>
                </p:cNvSpPr>
                <p:nvPr/>
              </p:nvSpPr>
              <p:spPr bwMode="auto">
                <a:xfrm>
                  <a:off x="1275" y="5954"/>
                  <a:ext cx="1384" cy="1625"/>
                </a:xfrm>
                <a:prstGeom prst="line">
                  <a:avLst/>
                </a:prstGeom>
                <a:noFill/>
                <a:ln w="28575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085" name="Straight Arrow Connector 18"/>
              <p:cNvCxnSpPr>
                <a:cxnSpLocks noChangeShapeType="1"/>
              </p:cNvCxnSpPr>
              <p:nvPr/>
            </p:nvCxnSpPr>
            <p:spPr bwMode="auto">
              <a:xfrm flipH="1">
                <a:off x="3638" y="12272"/>
                <a:ext cx="853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086" name="Rectangle 21"/>
              <p:cNvSpPr>
                <a:spLocks noChangeArrowheads="1"/>
              </p:cNvSpPr>
              <p:nvPr/>
            </p:nvSpPr>
            <p:spPr bwMode="auto">
              <a:xfrm>
                <a:off x="2559" y="12692"/>
                <a:ext cx="1105" cy="53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Patient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7" name="Straight Connector 26"/>
              <p:cNvSpPr>
                <a:spLocks noChangeShapeType="1"/>
              </p:cNvSpPr>
              <p:nvPr/>
            </p:nvSpPr>
            <p:spPr bwMode="auto">
              <a:xfrm>
                <a:off x="4503" y="10812"/>
                <a:ext cx="0" cy="14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Straight Connector 37"/>
              <p:cNvSpPr>
                <a:spLocks noChangeShapeType="1"/>
              </p:cNvSpPr>
              <p:nvPr/>
            </p:nvSpPr>
            <p:spPr bwMode="auto">
              <a:xfrm flipH="1">
                <a:off x="4503" y="11519"/>
                <a:ext cx="117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Rectangle 39"/>
              <p:cNvSpPr>
                <a:spLocks noChangeArrowheads="1"/>
              </p:cNvSpPr>
              <p:nvPr/>
            </p:nvSpPr>
            <p:spPr bwMode="auto">
              <a:xfrm>
                <a:off x="8484" y="10548"/>
                <a:ext cx="2026" cy="75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On    submit</a:t>
                </a: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0" name="Rectangle 43"/>
              <p:cNvSpPr>
                <a:spLocks noChangeArrowheads="1"/>
              </p:cNvSpPr>
              <p:nvPr/>
            </p:nvSpPr>
            <p:spPr bwMode="auto">
              <a:xfrm>
                <a:off x="3583" y="8471"/>
                <a:ext cx="1707" cy="937"/>
              </a:xfrm>
              <a:prstGeom prst="rect">
                <a:avLst/>
              </a:prstGeom>
              <a:ln>
                <a:solidFill>
                  <a:srgbClr val="663300"/>
                </a:solidFill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Fetch the data from BLOB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4" name="Rectangle 84"/>
              <p:cNvSpPr>
                <a:spLocks noChangeArrowheads="1"/>
              </p:cNvSpPr>
              <p:nvPr/>
            </p:nvSpPr>
            <p:spPr bwMode="auto">
              <a:xfrm>
                <a:off x="1090" y="9111"/>
                <a:ext cx="976" cy="75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Patient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091" name="Straight Arrow Connector 61"/>
            <p:cNvCxnSpPr>
              <a:cxnSpLocks noChangeShapeType="1"/>
            </p:cNvCxnSpPr>
            <p:nvPr/>
          </p:nvCxnSpPr>
          <p:spPr bwMode="auto">
            <a:xfrm>
              <a:off x="9343" y="10548"/>
              <a:ext cx="0" cy="63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</p:cxn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5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1219200" y="6245423"/>
            <a:ext cx="6172200" cy="307777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12: </a:t>
            </a:r>
            <a:r>
              <a:rPr lang="en-US" sz="1400" b="1" dirty="0" smtClean="0">
                <a:solidFill>
                  <a:srgbClr val="F37857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Appointment 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lot booking by patient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8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25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1295400"/>
          <a:ext cx="4953000" cy="30226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95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Appointment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err="1" smtClean="0"/>
                        <a:t>numberOfDays</a:t>
                      </a:r>
                      <a:r>
                        <a:rPr lang="en-GB" sz="1800" kern="1200" dirty="0" smtClean="0"/>
                        <a:t> : </a:t>
                      </a:r>
                      <a:r>
                        <a:rPr lang="en-GB" sz="1800" kern="1200" dirty="0" err="1" smtClean="0"/>
                        <a:t>int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err="1" smtClean="0"/>
                        <a:t>numberofSlots</a:t>
                      </a:r>
                      <a:r>
                        <a:rPr lang="en-GB" sz="1800" kern="1200" dirty="0" smtClean="0"/>
                        <a:t> : </a:t>
                      </a:r>
                      <a:r>
                        <a:rPr lang="en-GB" sz="1800" kern="1200" dirty="0" err="1" smtClean="0"/>
                        <a:t>int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smtClean="0"/>
                        <a:t>day : Day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err="1" smtClean="0"/>
                        <a:t>appoinments</a:t>
                      </a:r>
                      <a:r>
                        <a:rPr lang="en-GB" sz="1800" kern="1200" dirty="0" smtClean="0"/>
                        <a:t> : </a:t>
                      </a:r>
                      <a:r>
                        <a:rPr lang="en-GB" sz="1800" kern="1200" dirty="0" err="1" smtClean="0"/>
                        <a:t>HashMaps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smtClean="0"/>
                        <a:t>temp : </a:t>
                      </a:r>
                      <a:r>
                        <a:rPr lang="en-GB" sz="1800" kern="1200" dirty="0" err="1" smtClean="0"/>
                        <a:t>HashMaps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err="1" smtClean="0"/>
                        <a:t>StoreInMap</a:t>
                      </a:r>
                      <a:r>
                        <a:rPr lang="en-GB" sz="1800" kern="1200" dirty="0" smtClean="0"/>
                        <a:t> (day, </a:t>
                      </a:r>
                      <a:r>
                        <a:rPr lang="en-GB" sz="1800" kern="1200" dirty="0" err="1" smtClean="0"/>
                        <a:t>LocalTime</a:t>
                      </a:r>
                      <a:r>
                        <a:rPr lang="en-GB" sz="1800" kern="1200" dirty="0" smtClean="0"/>
                        <a:t>, </a:t>
                      </a:r>
                      <a:r>
                        <a:rPr lang="en-GB" sz="1800" kern="1200" dirty="0" err="1" smtClean="0"/>
                        <a:t>LocalTime</a:t>
                      </a:r>
                      <a:r>
                        <a:rPr lang="en-GB" sz="1800" kern="1200" dirty="0" smtClean="0"/>
                        <a:t>) : void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err="1" smtClean="0"/>
                        <a:t>setNumberofDays</a:t>
                      </a:r>
                      <a:r>
                        <a:rPr lang="en-GB" sz="1800" kern="1200" dirty="0" smtClean="0"/>
                        <a:t> (</a:t>
                      </a:r>
                      <a:r>
                        <a:rPr lang="en-GB" sz="1800" kern="1200" dirty="0" err="1" smtClean="0"/>
                        <a:t>int</a:t>
                      </a:r>
                      <a:r>
                        <a:rPr lang="en-GB" sz="1800" kern="1200" dirty="0" smtClean="0"/>
                        <a:t>) : void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err="1" smtClean="0"/>
                        <a:t>updateMap</a:t>
                      </a:r>
                      <a:r>
                        <a:rPr lang="en-GB" sz="1800" kern="1200" dirty="0" smtClean="0"/>
                        <a:t> (string, day, string): void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err="1" smtClean="0"/>
                        <a:t>checkExists</a:t>
                      </a:r>
                      <a:r>
                        <a:rPr lang="en-GB" sz="1800" kern="1200" dirty="0" smtClean="0"/>
                        <a:t> (string, Day): </a:t>
                      </a:r>
                      <a:r>
                        <a:rPr lang="en-GB" sz="1800" kern="1200" dirty="0" err="1" smtClean="0"/>
                        <a:t>boolean</a:t>
                      </a:r>
                      <a:endParaRPr lang="en-US" sz="18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486400" y="3352800"/>
          <a:ext cx="3429000" cy="30226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/>
                        <a:t>maps :</a:t>
                      </a:r>
                      <a:r>
                        <a:rPr lang="en-GB" sz="1800" kern="1200" dirty="0" err="1" smtClean="0"/>
                        <a:t>Hashmaps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smtClean="0"/>
                        <a:t>start Time : </a:t>
                      </a:r>
                      <a:r>
                        <a:rPr lang="en-GB" sz="1800" kern="1200" dirty="0" err="1" smtClean="0"/>
                        <a:t>LocalTime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smtClean="0"/>
                        <a:t>end Time : </a:t>
                      </a:r>
                      <a:r>
                        <a:rPr lang="en-GB" sz="1800" kern="1200" dirty="0" err="1" smtClean="0"/>
                        <a:t>LocalTime</a:t>
                      </a:r>
                      <a:endParaRPr lang="en-US" sz="1800" kern="1200" dirty="0" smtClean="0"/>
                    </a:p>
                    <a:p>
                      <a:pPr algn="ctr"/>
                      <a:r>
                        <a:rPr lang="en-GB" sz="1800" kern="1200" dirty="0" smtClean="0"/>
                        <a:t>day :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err="1" smtClean="0"/>
                        <a:t>SetDay</a:t>
                      </a:r>
                      <a:r>
                        <a:rPr lang="en-GB" sz="1800" kern="1200" dirty="0" smtClean="0"/>
                        <a:t> (Day) : void</a:t>
                      </a:r>
                      <a:br>
                        <a:rPr lang="en-GB" sz="1800" kern="1200" dirty="0" smtClean="0"/>
                      </a:br>
                      <a:r>
                        <a:rPr lang="en-GB" sz="1800" kern="1200" dirty="0" err="1" smtClean="0"/>
                        <a:t>setStartTime</a:t>
                      </a:r>
                      <a:r>
                        <a:rPr lang="en-GB" sz="1800" kern="1200" dirty="0" smtClean="0"/>
                        <a:t> (</a:t>
                      </a:r>
                      <a:r>
                        <a:rPr lang="en-GB" sz="1800" kern="1200" dirty="0" err="1" smtClean="0"/>
                        <a:t>LocalTime</a:t>
                      </a:r>
                      <a:r>
                        <a:rPr lang="en-GB" sz="1800" kern="1200" dirty="0" smtClean="0"/>
                        <a:t>) : void</a:t>
                      </a:r>
                      <a:br>
                        <a:rPr lang="en-GB" sz="1800" kern="1200" dirty="0" smtClean="0"/>
                      </a:br>
                      <a:r>
                        <a:rPr lang="en-GB" sz="1800" kern="1200" dirty="0" err="1" smtClean="0"/>
                        <a:t>setEndTime</a:t>
                      </a:r>
                      <a:r>
                        <a:rPr lang="en-GB" sz="1800" kern="1200" dirty="0" smtClean="0"/>
                        <a:t> (</a:t>
                      </a:r>
                      <a:r>
                        <a:rPr lang="en-GB" sz="1800" kern="1200" dirty="0" err="1" smtClean="0"/>
                        <a:t>LocalTime</a:t>
                      </a:r>
                      <a:r>
                        <a:rPr lang="en-GB" sz="1800" kern="1200" dirty="0" smtClean="0"/>
                        <a:t>): void</a:t>
                      </a:r>
                      <a:br>
                        <a:rPr lang="en-GB" sz="1800" kern="1200" dirty="0" smtClean="0"/>
                      </a:br>
                      <a:r>
                        <a:rPr lang="en-GB" sz="1800" kern="1200" dirty="0" err="1" smtClean="0"/>
                        <a:t>generateSlots</a:t>
                      </a:r>
                      <a:r>
                        <a:rPr lang="en-GB" sz="1800" kern="1200" dirty="0" smtClean="0"/>
                        <a:t>() : void</a:t>
                      </a:r>
                      <a:br>
                        <a:rPr lang="en-GB" sz="1800" kern="1200" dirty="0" smtClean="0"/>
                      </a:br>
                      <a:r>
                        <a:rPr lang="en-GB" sz="1800" kern="1200" dirty="0" err="1" smtClean="0"/>
                        <a:t>returnSlots</a:t>
                      </a:r>
                      <a:r>
                        <a:rPr lang="en-GB" sz="1800" kern="1200" dirty="0" smtClean="0"/>
                        <a:t>() : </a:t>
                      </a:r>
                      <a:r>
                        <a:rPr lang="en-GB" sz="1800" kern="1200" dirty="0" err="1" smtClean="0"/>
                        <a:t>int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34200" y="1219200"/>
          <a:ext cx="1905000" cy="1828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smtClean="0"/>
                        <a:t>&lt;&lt;enumeration&gt;&gt;</a:t>
                      </a:r>
                      <a:br>
                        <a:rPr lang="en-GB" sz="1200" kern="1200" dirty="0" smtClean="0"/>
                      </a:br>
                      <a:r>
                        <a:rPr lang="en-GB" sz="1200" kern="1200" dirty="0" smtClean="0"/>
                        <a:t>Day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/>
                        <a:t>Sunday</a:t>
                      </a:r>
                      <a:br>
                        <a:rPr lang="en-GB" sz="1200" kern="1200" dirty="0" smtClean="0"/>
                      </a:br>
                      <a:r>
                        <a:rPr lang="en-GB" sz="1200" kern="1200" dirty="0" smtClean="0"/>
                        <a:t>Monday</a:t>
                      </a:r>
                      <a:br>
                        <a:rPr lang="en-GB" sz="1200" kern="1200" dirty="0" smtClean="0"/>
                      </a:br>
                      <a:r>
                        <a:rPr lang="en-GB" sz="1200" kern="1200" dirty="0" smtClean="0"/>
                        <a:t>Tuesday</a:t>
                      </a:r>
                      <a:br>
                        <a:rPr lang="en-GB" sz="1200" kern="1200" dirty="0" smtClean="0"/>
                      </a:br>
                      <a:r>
                        <a:rPr lang="en-GB" sz="1200" kern="1200" dirty="0" smtClean="0"/>
                        <a:t>Wednesday</a:t>
                      </a:r>
                      <a:br>
                        <a:rPr lang="en-GB" sz="1200" kern="1200" dirty="0" smtClean="0"/>
                      </a:br>
                      <a:r>
                        <a:rPr lang="en-GB" sz="1200" kern="1200" dirty="0" smtClean="0"/>
                        <a:t>Thursday</a:t>
                      </a:r>
                      <a:br>
                        <a:rPr lang="en-GB" sz="1200" kern="1200" dirty="0" smtClean="0"/>
                      </a:br>
                      <a:r>
                        <a:rPr lang="en-GB" sz="1200" kern="1200" dirty="0" smtClean="0"/>
                        <a:t>Friday</a:t>
                      </a:r>
                      <a:br>
                        <a:rPr lang="en-GB" sz="1200" kern="1200" dirty="0" smtClean="0"/>
                      </a:br>
                      <a:r>
                        <a:rPr lang="en-GB" sz="1200" kern="1200" dirty="0" smtClean="0"/>
                        <a:t>Saturday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lowchart: Decision 15"/>
          <p:cNvSpPr/>
          <p:nvPr/>
        </p:nvSpPr>
        <p:spPr bwMode="auto">
          <a:xfrm>
            <a:off x="5181600" y="2641600"/>
            <a:ext cx="685800" cy="304800"/>
          </a:xfrm>
          <a:prstGeom prst="flowChartDecisio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867400" y="2792412"/>
            <a:ext cx="685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5400000">
            <a:off x="6248400" y="3098800"/>
            <a:ext cx="6096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914400" y="6172200"/>
            <a:ext cx="5486400" cy="338554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diagram for Appointment module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38800" y="2438400"/>
            <a:ext cx="1219200" cy="948154"/>
            <a:chOff x="3276600" y="1447800"/>
            <a:chExt cx="1219200" cy="948154"/>
          </a:xfrm>
        </p:grpSpPr>
        <p:sp>
          <p:nvSpPr>
            <p:cNvPr id="20" name="TextBox 19"/>
            <p:cNvSpPr txBox="1"/>
            <p:nvPr/>
          </p:nvSpPr>
          <p:spPr>
            <a:xfrm>
              <a:off x="3276600" y="14478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1000" y="20574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*</a:t>
              </a:r>
              <a:endParaRPr lang="en-US" sz="12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3886200"/>
            <a:ext cx="8610600" cy="2590800"/>
          </a:xfrm>
        </p:spPr>
        <p:txBody>
          <a:bodyPr>
            <a:no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Create connection pools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Load the JDBC Driver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Use the Driver Manager to connect to the database via connection pool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Create the SQL query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Execute the query &amp; fetch the result into a Resultset object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Close connection to the database</a:t>
            </a:r>
          </a:p>
        </p:txBody>
      </p:sp>
      <p:pic>
        <p:nvPicPr>
          <p:cNvPr id="8195" name="Picture 3" descr="C:\Users\user\Desktop\cliparts\jdb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524000"/>
            <a:ext cx="5572125" cy="17583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convex"/>
            <a:bevelB w="82550" h="44450" prst="angle"/>
            <a:contourClr>
              <a:srgbClr val="FFFFFF"/>
            </a:contourClr>
          </a:sp3d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09800" y="3581400"/>
            <a:ext cx="5486400" cy="338554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</a:t>
            </a:r>
            <a:r>
              <a:rPr lang="en-US" sz="1600" b="1" dirty="0" smtClean="0">
                <a:solidFill>
                  <a:srgbClr val="F37857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Database connection and accesses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26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4762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27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2051" name="Rectangle 81"/>
          <p:cNvSpPr>
            <a:spLocks noChangeArrowheads="1"/>
          </p:cNvSpPr>
          <p:nvPr/>
        </p:nvSpPr>
        <p:spPr bwMode="auto">
          <a:xfrm>
            <a:off x="1066800" y="1676400"/>
            <a:ext cx="7467600" cy="4267200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43"/>
          <p:cNvSpPr>
            <a:spLocks noChangeArrowheads="1"/>
          </p:cNvSpPr>
          <p:nvPr/>
        </p:nvSpPr>
        <p:spPr bwMode="auto">
          <a:xfrm>
            <a:off x="3041756" y="1875346"/>
            <a:ext cx="1073044" cy="55737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Prescription form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44"/>
          <p:cNvSpPr>
            <a:spLocks noChangeArrowheads="1"/>
          </p:cNvSpPr>
          <p:nvPr/>
        </p:nvSpPr>
        <p:spPr bwMode="auto">
          <a:xfrm>
            <a:off x="4681733" y="1875346"/>
            <a:ext cx="1109467" cy="55737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Fetch from JSP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Rectangle 45"/>
          <p:cNvSpPr>
            <a:spLocks noChangeArrowheads="1"/>
          </p:cNvSpPr>
          <p:nvPr/>
        </p:nvSpPr>
        <p:spPr bwMode="auto">
          <a:xfrm>
            <a:off x="4184756" y="3429223"/>
            <a:ext cx="1073044" cy="557379"/>
          </a:xfrm>
          <a:prstGeom prst="rect">
            <a:avLst/>
          </a:prstGeom>
          <a:solidFill>
            <a:srgbClr val="CF9F5F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Write it into XML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46"/>
          <p:cNvSpPr>
            <a:spLocks noChangeArrowheads="1"/>
          </p:cNvSpPr>
          <p:nvPr/>
        </p:nvSpPr>
        <p:spPr bwMode="auto">
          <a:xfrm>
            <a:off x="5833764" y="3429223"/>
            <a:ext cx="1024236" cy="557379"/>
          </a:xfrm>
          <a:prstGeom prst="rect">
            <a:avLst/>
          </a:prstGeom>
          <a:solidFill>
            <a:srgbClr val="CF9F5F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Store XML on 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6" name="Group 48"/>
          <p:cNvGrpSpPr>
            <a:grpSpLocks/>
          </p:cNvGrpSpPr>
          <p:nvPr/>
        </p:nvGrpSpPr>
        <p:grpSpPr bwMode="auto">
          <a:xfrm>
            <a:off x="1240502" y="1873252"/>
            <a:ext cx="231656" cy="556654"/>
            <a:chOff x="0" y="0"/>
            <a:chExt cx="2659" cy="7579"/>
          </a:xfrm>
        </p:grpSpPr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212" y="0"/>
              <a:ext cx="2159" cy="2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Straight Connector 50"/>
            <p:cNvSpPr>
              <a:spLocks noChangeShapeType="1"/>
            </p:cNvSpPr>
            <p:nvPr/>
          </p:nvSpPr>
          <p:spPr bwMode="auto">
            <a:xfrm>
              <a:off x="1169" y="2126"/>
              <a:ext cx="0" cy="35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Straight Connector 51"/>
            <p:cNvSpPr>
              <a:spLocks noChangeShapeType="1"/>
            </p:cNvSpPr>
            <p:nvPr/>
          </p:nvSpPr>
          <p:spPr bwMode="auto">
            <a:xfrm>
              <a:off x="0" y="3615"/>
              <a:ext cx="263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Straight Connector 52"/>
            <p:cNvSpPr>
              <a:spLocks noChangeShapeType="1"/>
            </p:cNvSpPr>
            <p:nvPr/>
          </p:nvSpPr>
          <p:spPr bwMode="auto">
            <a:xfrm flipH="1">
              <a:off x="0" y="5741"/>
              <a:ext cx="1163" cy="18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traight Connector 53"/>
            <p:cNvSpPr>
              <a:spLocks noChangeShapeType="1"/>
            </p:cNvSpPr>
            <p:nvPr/>
          </p:nvSpPr>
          <p:spPr bwMode="auto">
            <a:xfrm>
              <a:off x="1275" y="5954"/>
              <a:ext cx="1384" cy="16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62" name="Rectangle 54"/>
          <p:cNvSpPr>
            <a:spLocks noChangeArrowheads="1"/>
          </p:cNvSpPr>
          <p:nvPr/>
        </p:nvSpPr>
        <p:spPr bwMode="auto">
          <a:xfrm>
            <a:off x="1752601" y="4776621"/>
            <a:ext cx="1300994" cy="633579"/>
          </a:xfrm>
          <a:prstGeom prst="rect">
            <a:avLst/>
          </a:prstGeom>
          <a:solidFill>
            <a:srgbClr val="009242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Build prescription PDF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55"/>
          <p:cNvSpPr>
            <a:spLocks noChangeArrowheads="1"/>
          </p:cNvSpPr>
          <p:nvPr/>
        </p:nvSpPr>
        <p:spPr bwMode="auto">
          <a:xfrm>
            <a:off x="1893077" y="3324515"/>
            <a:ext cx="1231123" cy="8114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Store it in prescription object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ectangle 57"/>
          <p:cNvSpPr>
            <a:spLocks noChangeArrowheads="1"/>
          </p:cNvSpPr>
          <p:nvPr/>
        </p:nvSpPr>
        <p:spPr bwMode="auto">
          <a:xfrm>
            <a:off x="5611140" y="4852821"/>
            <a:ext cx="1170660" cy="557379"/>
          </a:xfrm>
          <a:prstGeom prst="rect">
            <a:avLst/>
          </a:prstGeom>
          <a:solidFill>
            <a:srgbClr val="009242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Mail the PDF to patient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66" name="Straight Arrow Connector 58"/>
          <p:cNvCxnSpPr>
            <a:cxnSpLocks noChangeShapeType="1"/>
          </p:cNvCxnSpPr>
          <p:nvPr/>
        </p:nvCxnSpPr>
        <p:spPr bwMode="auto">
          <a:xfrm>
            <a:off x="4123698" y="2132232"/>
            <a:ext cx="524502" cy="26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2067" name="Straight Arrow Connector 59"/>
          <p:cNvCxnSpPr>
            <a:cxnSpLocks noChangeShapeType="1"/>
          </p:cNvCxnSpPr>
          <p:nvPr/>
        </p:nvCxnSpPr>
        <p:spPr bwMode="auto">
          <a:xfrm>
            <a:off x="5257800" y="3709843"/>
            <a:ext cx="548541" cy="158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2068" name="Straight Arrow Connector 61"/>
          <p:cNvCxnSpPr>
            <a:cxnSpLocks noChangeShapeType="1"/>
          </p:cNvCxnSpPr>
          <p:nvPr/>
        </p:nvCxnSpPr>
        <p:spPr bwMode="auto">
          <a:xfrm rot="16200000" flipH="1">
            <a:off x="2222717" y="3187487"/>
            <a:ext cx="288274" cy="9304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2070" name="Straight Arrow Connector 64"/>
          <p:cNvCxnSpPr>
            <a:cxnSpLocks noChangeShapeType="1"/>
          </p:cNvCxnSpPr>
          <p:nvPr/>
        </p:nvCxnSpPr>
        <p:spPr bwMode="auto">
          <a:xfrm>
            <a:off x="6809490" y="5105374"/>
            <a:ext cx="353310" cy="26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</p:spPr>
      </p:cxnSp>
      <p:grpSp>
        <p:nvGrpSpPr>
          <p:cNvPr id="2072" name="Group 66"/>
          <p:cNvGrpSpPr>
            <a:grpSpLocks/>
          </p:cNvGrpSpPr>
          <p:nvPr/>
        </p:nvGrpSpPr>
        <p:grpSpPr bwMode="auto">
          <a:xfrm>
            <a:off x="7391400" y="4853546"/>
            <a:ext cx="231656" cy="556654"/>
            <a:chOff x="0" y="0"/>
            <a:chExt cx="2659" cy="7579"/>
          </a:xfrm>
        </p:grpSpPr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212" y="0"/>
              <a:ext cx="2159" cy="21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Straight Connector 68"/>
            <p:cNvSpPr>
              <a:spLocks noChangeShapeType="1"/>
            </p:cNvSpPr>
            <p:nvPr/>
          </p:nvSpPr>
          <p:spPr bwMode="auto">
            <a:xfrm>
              <a:off x="1169" y="2126"/>
              <a:ext cx="0" cy="35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Straight Connector 69"/>
            <p:cNvSpPr>
              <a:spLocks noChangeShapeType="1"/>
            </p:cNvSpPr>
            <p:nvPr/>
          </p:nvSpPr>
          <p:spPr bwMode="auto">
            <a:xfrm>
              <a:off x="0" y="3615"/>
              <a:ext cx="263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Straight Connector 70"/>
            <p:cNvSpPr>
              <a:spLocks noChangeShapeType="1"/>
            </p:cNvSpPr>
            <p:nvPr/>
          </p:nvSpPr>
          <p:spPr bwMode="auto">
            <a:xfrm flipH="1">
              <a:off x="0" y="5741"/>
              <a:ext cx="1163" cy="18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Straight Connector 71"/>
            <p:cNvSpPr>
              <a:spLocks noChangeShapeType="1"/>
            </p:cNvSpPr>
            <p:nvPr/>
          </p:nvSpPr>
          <p:spPr bwMode="auto">
            <a:xfrm>
              <a:off x="1275" y="5954"/>
              <a:ext cx="1384" cy="16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78" name="Straight Arrow Connector 73"/>
          <p:cNvCxnSpPr>
            <a:cxnSpLocks noChangeShapeType="1"/>
          </p:cNvCxnSpPr>
          <p:nvPr/>
        </p:nvCxnSpPr>
        <p:spPr bwMode="auto">
          <a:xfrm>
            <a:off x="3056466" y="5103812"/>
            <a:ext cx="829734" cy="158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2079" name="Rectangle 84"/>
          <p:cNvSpPr>
            <a:spLocks noChangeArrowheads="1"/>
          </p:cNvSpPr>
          <p:nvPr/>
        </p:nvSpPr>
        <p:spPr bwMode="auto">
          <a:xfrm>
            <a:off x="1041608" y="2286000"/>
            <a:ext cx="710992" cy="54507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Doctor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0" name="Rectangle 89"/>
          <p:cNvSpPr>
            <a:spLocks noChangeArrowheads="1"/>
          </p:cNvSpPr>
          <p:nvPr/>
        </p:nvSpPr>
        <p:spPr bwMode="auto">
          <a:xfrm>
            <a:off x="3047277" y="2861630"/>
            <a:ext cx="1158276" cy="33877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Extract data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1" name="Rectangle 86"/>
          <p:cNvSpPr>
            <a:spLocks noChangeArrowheads="1"/>
          </p:cNvSpPr>
          <p:nvPr/>
        </p:nvSpPr>
        <p:spPr bwMode="auto">
          <a:xfrm>
            <a:off x="7119835" y="4413331"/>
            <a:ext cx="804965" cy="38726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Patient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91"/>
          <p:cNvSpPr>
            <a:spLocks noChangeArrowheads="1"/>
          </p:cNvSpPr>
          <p:nvPr/>
        </p:nvSpPr>
        <p:spPr bwMode="auto">
          <a:xfrm>
            <a:off x="2257411" y="4178239"/>
            <a:ext cx="1121852" cy="38726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Create PDF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93"/>
          <p:cNvSpPr>
            <a:spLocks noChangeArrowheads="1"/>
          </p:cNvSpPr>
          <p:nvPr/>
        </p:nvSpPr>
        <p:spPr bwMode="auto">
          <a:xfrm>
            <a:off x="3109355" y="3418054"/>
            <a:ext cx="853045" cy="5573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Extract data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85" name="Straight Arrow Connector 78"/>
          <p:cNvCxnSpPr>
            <a:cxnSpLocks noChangeShapeType="1"/>
          </p:cNvCxnSpPr>
          <p:nvPr/>
        </p:nvCxnSpPr>
        <p:spPr bwMode="auto">
          <a:xfrm>
            <a:off x="3154380" y="3711239"/>
            <a:ext cx="1036620" cy="26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2086" name="Straight Arrow Connector 60"/>
          <p:cNvCxnSpPr>
            <a:cxnSpLocks noChangeShapeType="1"/>
          </p:cNvCxnSpPr>
          <p:nvPr/>
        </p:nvCxnSpPr>
        <p:spPr bwMode="auto">
          <a:xfrm rot="5400000">
            <a:off x="2063894" y="4490714"/>
            <a:ext cx="618183" cy="158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2087" name="Rectangle 94"/>
          <p:cNvSpPr>
            <a:spLocks noChangeArrowheads="1"/>
          </p:cNvSpPr>
          <p:nvPr/>
        </p:nvSpPr>
        <p:spPr bwMode="auto">
          <a:xfrm>
            <a:off x="1513365" y="1828800"/>
            <a:ext cx="1267546" cy="799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Provide prescription details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88" name="Straight Arrow Connector 79"/>
          <p:cNvCxnSpPr>
            <a:cxnSpLocks noChangeShapeType="1"/>
          </p:cNvCxnSpPr>
          <p:nvPr/>
        </p:nvCxnSpPr>
        <p:spPr bwMode="auto">
          <a:xfrm>
            <a:off x="1599791" y="2132232"/>
            <a:ext cx="1448209" cy="158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45" name="Rectangle 1"/>
          <p:cNvSpPr>
            <a:spLocks noChangeArrowheads="1"/>
          </p:cNvSpPr>
          <p:nvPr/>
        </p:nvSpPr>
        <p:spPr bwMode="auto">
          <a:xfrm>
            <a:off x="1524000" y="5562600"/>
            <a:ext cx="6172200" cy="307777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14: Implementation of Prescription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7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cxnSp>
        <p:nvCxnSpPr>
          <p:cNvPr id="77" name="Straight Connector 76"/>
          <p:cNvCxnSpPr/>
          <p:nvPr/>
        </p:nvCxnSpPr>
        <p:spPr bwMode="auto">
          <a:xfrm>
            <a:off x="2362200" y="3048000"/>
            <a:ext cx="2819400" cy="1588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5400000" flipH="1" flipV="1">
            <a:off x="4876800" y="2743200"/>
            <a:ext cx="609600" cy="1588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71" name="Straight Arrow Connector 65"/>
          <p:cNvCxnSpPr>
            <a:cxnSpLocks noChangeShapeType="1"/>
          </p:cNvCxnSpPr>
          <p:nvPr/>
        </p:nvCxnSpPr>
        <p:spPr bwMode="auto">
          <a:xfrm>
            <a:off x="4724400" y="5105374"/>
            <a:ext cx="877813" cy="26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2064" name="Rectangle 56"/>
          <p:cNvSpPr>
            <a:spLocks noChangeArrowheads="1"/>
          </p:cNvSpPr>
          <p:nvPr/>
        </p:nvSpPr>
        <p:spPr bwMode="auto">
          <a:xfrm>
            <a:off x="3886200" y="4852821"/>
            <a:ext cx="1000197" cy="557379"/>
          </a:xfrm>
          <a:prstGeom prst="rect">
            <a:avLst/>
          </a:prstGeom>
          <a:solidFill>
            <a:srgbClr val="009242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Store PDF in 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8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28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" y="1473200"/>
          <a:ext cx="2819400" cy="46075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Prescription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doctorname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ctr"/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patientname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ctr"/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numberofDays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numberofTablets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age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sex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note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prescriptionMap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enterTablet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(String,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tablets) :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setTablets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setSex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(String) :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getSex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setDoctorName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(String) :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setPatientName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(String) :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setDays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getDoctor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getPatient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38600" y="2819400"/>
          <a:ext cx="2209800" cy="20472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tablets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</a:rPr>
                        <a:t>name : String</a:t>
                      </a: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</a:rPr>
                        <a:t>quantity : String</a:t>
                      </a: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</a:rPr>
                        <a:t>dose[] : Dosage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</a:rPr>
                        <a:t>getName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</a:rPr>
                        <a:t>() :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</a:rPr>
                        <a:t>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getQuantity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setQuantity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(String) : void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34200" y="4338320"/>
          <a:ext cx="1828800" cy="1833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Dosage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</a:rPr>
                        <a:t>Food :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</a:rPr>
                        <a:t>Time : Time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</a:rPr>
                        <a:t>setTime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</a:rPr>
                        <a:t>(Time) : void</a:t>
                      </a:r>
                    </a:p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Time</a:t>
                      </a:r>
                    </a:p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setFood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void</a:t>
                      </a:r>
                    </a:p>
                    <a:p>
                      <a:pPr algn="ctr"/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getFood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Flowchart: Decision 14"/>
          <p:cNvSpPr/>
          <p:nvPr/>
        </p:nvSpPr>
        <p:spPr bwMode="auto">
          <a:xfrm>
            <a:off x="3048000" y="2133600"/>
            <a:ext cx="685800" cy="304800"/>
          </a:xfrm>
          <a:prstGeom prst="flowChartDecisio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733800" y="2284412"/>
            <a:ext cx="6858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4152900" y="2552700"/>
            <a:ext cx="5334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95306" y="4075906"/>
            <a:ext cx="5334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0800000">
            <a:off x="6248400" y="3810000"/>
            <a:ext cx="914400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934200" y="2026920"/>
          <a:ext cx="1905000" cy="1097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smtClean="0"/>
                        <a:t>&lt;&lt;enumeration&gt;&gt;</a:t>
                      </a:r>
                      <a:br>
                        <a:rPr lang="en-GB" sz="1200" kern="1200" dirty="0" smtClean="0"/>
                      </a:br>
                      <a:r>
                        <a:rPr lang="en-GB" sz="1200" kern="1200" dirty="0" smtClean="0"/>
                        <a:t>Time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/>
                        <a:t>MORNING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AFTERNOON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EVENING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828800" y="6172200"/>
            <a:ext cx="5486400" cy="338554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diagram for Prescription module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981200"/>
            <a:ext cx="1143000" cy="871954"/>
            <a:chOff x="3276600" y="1524000"/>
            <a:chExt cx="1143000" cy="871954"/>
          </a:xfrm>
        </p:grpSpPr>
        <p:sp>
          <p:nvSpPr>
            <p:cNvPr id="24" name="TextBox 23"/>
            <p:cNvSpPr txBox="1"/>
            <p:nvPr/>
          </p:nvSpPr>
          <p:spPr>
            <a:xfrm>
              <a:off x="3276600" y="15240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*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20574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*</a:t>
              </a:r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48400" y="3533001"/>
            <a:ext cx="1219200" cy="734199"/>
            <a:chOff x="3276600" y="1524000"/>
            <a:chExt cx="1219200" cy="734199"/>
          </a:xfrm>
        </p:grpSpPr>
        <p:sp>
          <p:nvSpPr>
            <p:cNvPr id="27" name="TextBox 26"/>
            <p:cNvSpPr txBox="1"/>
            <p:nvPr/>
          </p:nvSpPr>
          <p:spPr>
            <a:xfrm>
              <a:off x="3276600" y="15240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91000" y="19812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609600" cy="4762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29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027" name="Rectangle 42"/>
          <p:cNvSpPr>
            <a:spLocks noChangeArrowheads="1"/>
          </p:cNvSpPr>
          <p:nvPr/>
        </p:nvSpPr>
        <p:spPr bwMode="auto">
          <a:xfrm>
            <a:off x="870936" y="1676400"/>
            <a:ext cx="7206264" cy="4451350"/>
          </a:xfrm>
          <a:prstGeom prst="rect">
            <a:avLst/>
          </a:prstGeom>
          <a:solidFill>
            <a:srgbClr val="76BAD8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0"/>
          <p:cNvSpPr>
            <a:spLocks noChangeArrowheads="1"/>
          </p:cNvSpPr>
          <p:nvPr/>
        </p:nvSpPr>
        <p:spPr bwMode="auto">
          <a:xfrm>
            <a:off x="1905000" y="4114800"/>
            <a:ext cx="1617414" cy="62001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Gateway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39"/>
          <p:cNvSpPr>
            <a:spLocks noChangeArrowheads="1"/>
          </p:cNvSpPr>
          <p:nvPr/>
        </p:nvSpPr>
        <p:spPr bwMode="auto">
          <a:xfrm>
            <a:off x="3810000" y="2045331"/>
            <a:ext cx="1505920" cy="69786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Extract data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from XML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4" name="Straight Arrow Connector 28"/>
          <p:cNvCxnSpPr>
            <a:cxnSpLocks noChangeShapeType="1"/>
            <a:stCxn id="1030" idx="3"/>
            <a:endCxn id="1032" idx="1"/>
          </p:cNvCxnSpPr>
          <p:nvPr/>
        </p:nvCxnSpPr>
        <p:spPr bwMode="auto">
          <a:xfrm>
            <a:off x="3639520" y="2436364"/>
            <a:ext cx="2075480" cy="2583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035" name="Straight Arrow Connector 29"/>
          <p:cNvCxnSpPr>
            <a:cxnSpLocks noChangeShapeType="1"/>
          </p:cNvCxnSpPr>
          <p:nvPr/>
        </p:nvCxnSpPr>
        <p:spPr bwMode="auto">
          <a:xfrm flipH="1">
            <a:off x="4724400" y="4604747"/>
            <a:ext cx="16300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036" name="Straight Arrow Connector 30"/>
          <p:cNvCxnSpPr>
            <a:cxnSpLocks noChangeShapeType="1"/>
          </p:cNvCxnSpPr>
          <p:nvPr/>
        </p:nvCxnSpPr>
        <p:spPr bwMode="auto">
          <a:xfrm>
            <a:off x="6400800" y="2743200"/>
            <a:ext cx="0" cy="130398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037" name="Oval 31"/>
          <p:cNvSpPr>
            <a:spLocks noChangeArrowheads="1"/>
          </p:cNvSpPr>
          <p:nvPr/>
        </p:nvSpPr>
        <p:spPr bwMode="auto">
          <a:xfrm>
            <a:off x="1771854" y="3941169"/>
            <a:ext cx="252721" cy="31510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Straight Connector 32"/>
          <p:cNvSpPr>
            <a:spLocks noChangeShapeType="1"/>
          </p:cNvSpPr>
          <p:nvPr/>
        </p:nvSpPr>
        <p:spPr bwMode="auto">
          <a:xfrm>
            <a:off x="1909364" y="4257202"/>
            <a:ext cx="0" cy="52270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Straight Connector 33"/>
          <p:cNvSpPr>
            <a:spLocks noChangeShapeType="1"/>
          </p:cNvSpPr>
          <p:nvPr/>
        </p:nvSpPr>
        <p:spPr bwMode="auto">
          <a:xfrm>
            <a:off x="1721310" y="4469436"/>
            <a:ext cx="4088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Straight Connector 34"/>
          <p:cNvSpPr>
            <a:spLocks noChangeShapeType="1"/>
          </p:cNvSpPr>
          <p:nvPr/>
        </p:nvSpPr>
        <p:spPr bwMode="auto">
          <a:xfrm flipH="1">
            <a:off x="1771854" y="4779909"/>
            <a:ext cx="136023" cy="2678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Straight Connector 35"/>
          <p:cNvSpPr>
            <a:spLocks noChangeShapeType="1"/>
          </p:cNvSpPr>
          <p:nvPr/>
        </p:nvSpPr>
        <p:spPr bwMode="auto">
          <a:xfrm>
            <a:off x="1922000" y="4805859"/>
            <a:ext cx="161295" cy="23725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41"/>
          <p:cNvSpPr>
            <a:spLocks noChangeArrowheads="1"/>
          </p:cNvSpPr>
          <p:nvPr/>
        </p:nvSpPr>
        <p:spPr bwMode="auto">
          <a:xfrm>
            <a:off x="1295400" y="5050531"/>
            <a:ext cx="1430847" cy="4958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Receive SMS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219200" y="6096000"/>
            <a:ext cx="6172200" cy="307777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15: Sending SMS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26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cxnSp>
        <p:nvCxnSpPr>
          <p:cNvPr id="29" name="Straight Arrow Connector 29"/>
          <p:cNvCxnSpPr>
            <a:cxnSpLocks noChangeShapeType="1"/>
          </p:cNvCxnSpPr>
          <p:nvPr/>
        </p:nvCxnSpPr>
        <p:spPr bwMode="auto">
          <a:xfrm flipH="1">
            <a:off x="2286000" y="4572000"/>
            <a:ext cx="16300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133600" y="1981200"/>
            <a:ext cx="1505920" cy="910328"/>
          </a:xfrm>
          <a:prstGeom prst="rect">
            <a:avLst/>
          </a:prstGeom>
          <a:ln w="28575">
            <a:solidFill>
              <a:schemeClr val="accent4">
                <a:lumMod val="75000"/>
                <a:lumOff val="25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Prescription XML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5791200" y="4038600"/>
            <a:ext cx="1505920" cy="962003"/>
          </a:xfrm>
          <a:prstGeom prst="rect">
            <a:avLst/>
          </a:prstGeom>
          <a:ln w="28575">
            <a:solidFill>
              <a:schemeClr val="accent4">
                <a:lumMod val="75000"/>
                <a:lumOff val="25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Make it into HTTP GET form</a:t>
            </a: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5715000" y="1981200"/>
            <a:ext cx="1505920" cy="962003"/>
          </a:xfrm>
          <a:prstGeom prst="rect">
            <a:avLst/>
          </a:prstGeom>
          <a:ln w="28575">
            <a:solidFill>
              <a:schemeClr val="accent4">
                <a:lumMod val="75000"/>
                <a:lumOff val="25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Build the SMS message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3200400" y="4114800"/>
            <a:ext cx="1505920" cy="962003"/>
          </a:xfrm>
          <a:prstGeom prst="rect">
            <a:avLst/>
          </a:prstGeom>
          <a:ln w="28575">
            <a:solidFill>
              <a:schemeClr val="accent4">
                <a:lumMod val="75000"/>
                <a:lumOff val="25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Get the authorization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11430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43800" cy="5334000"/>
          </a:xfrm>
        </p:spPr>
        <p:txBody>
          <a:bodyPr>
            <a:noAutofit/>
          </a:bodyPr>
          <a:lstStyle/>
          <a:p>
            <a:pPr marL="344488" indent="-344488" algn="just">
              <a:buNone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4488" indent="-344488" algn="just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What is Virtual Hospital ?</a:t>
            </a:r>
          </a:p>
          <a:p>
            <a:pPr marL="344488" indent="-344488" algn="just">
              <a:buNone/>
            </a:pPr>
            <a:endParaRPr lang="en-US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4488" indent="-344488" algn="just">
              <a:spcAft>
                <a:spcPts val="1200"/>
              </a:spcAft>
              <a:buFont typeface="Wingdings" pitchFamily="2" charset="2"/>
              <a:buChar char=""/>
            </a:pPr>
            <a:r>
              <a:rPr lang="en-US" sz="2000" dirty="0" smtClean="0"/>
              <a:t>It is a repository of online information which answers patient’s queries.</a:t>
            </a:r>
          </a:p>
          <a:p>
            <a:pPr marL="344488" indent="-344488" algn="just">
              <a:spcAft>
                <a:spcPts val="1200"/>
              </a:spcAft>
              <a:buFont typeface="Wingdings" pitchFamily="2" charset="2"/>
              <a:buChar char=""/>
            </a:pPr>
            <a:r>
              <a:rPr lang="en-US" sz="2000" dirty="0" smtClean="0"/>
              <a:t>It aims to deliver the “hospital environment” online. </a:t>
            </a:r>
          </a:p>
          <a:p>
            <a:pPr marL="344488" indent="-344488" algn="just">
              <a:spcAft>
                <a:spcPts val="1200"/>
              </a:spcAft>
              <a:buFont typeface="Wingdings" pitchFamily="2" charset="2"/>
              <a:buChar char=""/>
            </a:pPr>
            <a:r>
              <a:rPr lang="en-US" sz="2000" dirty="0" smtClean="0"/>
              <a:t>Virtual Hospital was not popular in India due to the lack of availability of internet to common people.</a:t>
            </a:r>
          </a:p>
          <a:p>
            <a:pPr marL="344488" indent="-344488" algn="just">
              <a:spcAft>
                <a:spcPts val="1200"/>
              </a:spcAft>
              <a:buFont typeface="Wingdings" pitchFamily="2" charset="2"/>
              <a:buChar char=""/>
            </a:pPr>
            <a:r>
              <a:rPr lang="en-US" sz="2000" dirty="0" smtClean="0"/>
              <a:t>In the current scenario, internet has turned out to be a predominant element in India and we aim to exploit this situation.</a:t>
            </a:r>
          </a:p>
          <a:p>
            <a:pPr marL="344488" indent="-344488" algn="just">
              <a:spcAft>
                <a:spcPts val="1200"/>
              </a:spcAft>
              <a:buFont typeface="Wingdings" pitchFamily="2" charset="2"/>
              <a:buChar char=""/>
            </a:pPr>
            <a:r>
              <a:rPr lang="en-US" sz="2000" dirty="0" smtClean="0"/>
              <a:t>It would bring healthcare services to distant locations.</a:t>
            </a:r>
          </a:p>
        </p:txBody>
      </p:sp>
      <p:pic>
        <p:nvPicPr>
          <p:cNvPr id="1027" name="Picture 3" descr="C:\Users\user\Desktop\Hospital-In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990600"/>
            <a:ext cx="2362200" cy="2337973"/>
          </a:xfrm>
          <a:prstGeom prst="rect">
            <a:avLst/>
          </a:prstGeom>
          <a:noFill/>
        </p:spPr>
      </p:pic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30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0"/>
            <a:ext cx="6781800" cy="64940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 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/>
              <a:t>patients.getLength</a:t>
            </a:r>
            <a:r>
              <a:rPr lang="en-US" sz="1600" dirty="0" smtClean="0"/>
              <a:t>();</a:t>
            </a:r>
            <a:r>
              <a:rPr lang="en-US" sz="1600" dirty="0" err="1" smtClean="0"/>
              <a:t>i</a:t>
            </a:r>
            <a:r>
              <a:rPr lang="en-US" sz="1600" dirty="0" smtClean="0"/>
              <a:t>++)   {</a:t>
            </a:r>
          </a:p>
          <a:p>
            <a:r>
              <a:rPr lang="en-US" sz="1600" dirty="0" smtClean="0"/>
              <a:t>   </a:t>
            </a:r>
            <a:r>
              <a:rPr lang="en-US" sz="1600" dirty="0" smtClean="0">
                <a:solidFill>
                  <a:srgbClr val="C00000"/>
                </a:solidFill>
              </a:rPr>
              <a:t>Node patient = </a:t>
            </a:r>
            <a:r>
              <a:rPr lang="en-US" sz="1600" dirty="0" err="1" smtClean="0">
                <a:solidFill>
                  <a:srgbClr val="C00000"/>
                </a:solidFill>
              </a:rPr>
              <a:t>patients.item</a:t>
            </a:r>
            <a:r>
              <a:rPr lang="en-US" sz="1600" dirty="0" smtClean="0">
                <a:solidFill>
                  <a:srgbClr val="C00000"/>
                </a:solidFill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</a:rPr>
              <a:t>i</a:t>
            </a:r>
            <a:r>
              <a:rPr lang="en-US" sz="16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   Node name = </a:t>
            </a:r>
            <a:r>
              <a:rPr lang="en-US" sz="1600" dirty="0" err="1" smtClean="0">
                <a:solidFill>
                  <a:srgbClr val="C00000"/>
                </a:solidFill>
              </a:rPr>
              <a:t>patient.getFirstChild</a:t>
            </a:r>
            <a:r>
              <a:rPr lang="en-US" sz="16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   String </a:t>
            </a:r>
            <a:r>
              <a:rPr lang="en-US" sz="1600" dirty="0" err="1" smtClean="0">
                <a:solidFill>
                  <a:srgbClr val="C00000"/>
                </a:solidFill>
              </a:rPr>
              <a:t>ptntname</a:t>
            </a:r>
            <a:r>
              <a:rPr lang="en-US" sz="1600" dirty="0" smtClean="0">
                <a:solidFill>
                  <a:srgbClr val="C00000"/>
                </a:solidFill>
              </a:rPr>
              <a:t> = </a:t>
            </a:r>
            <a:r>
              <a:rPr lang="en-US" sz="1600" dirty="0" err="1" smtClean="0">
                <a:solidFill>
                  <a:srgbClr val="C00000"/>
                </a:solidFill>
              </a:rPr>
              <a:t>name.getTextContent</a:t>
            </a:r>
            <a:r>
              <a:rPr lang="en-US" sz="16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   String </a:t>
            </a:r>
            <a:r>
              <a:rPr lang="en-US" sz="1600" dirty="0" err="1" smtClean="0">
                <a:solidFill>
                  <a:srgbClr val="C00000"/>
                </a:solidFill>
              </a:rPr>
              <a:t>tabletname</a:t>
            </a:r>
            <a:r>
              <a:rPr lang="en-US" sz="1600" dirty="0" smtClean="0">
                <a:solidFill>
                  <a:srgbClr val="C00000"/>
                </a:solidFill>
              </a:rPr>
              <a:t> = "%20";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   String </a:t>
            </a:r>
            <a:r>
              <a:rPr lang="en-US" sz="1600" dirty="0" err="1" smtClean="0">
                <a:solidFill>
                  <a:srgbClr val="C00000"/>
                </a:solidFill>
              </a:rPr>
              <a:t>mobno</a:t>
            </a:r>
            <a:r>
              <a:rPr lang="en-US" sz="1600" dirty="0" smtClean="0">
                <a:solidFill>
                  <a:srgbClr val="C00000"/>
                </a:solidFill>
              </a:rPr>
              <a:t> = null;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   </a:t>
            </a:r>
            <a:r>
              <a:rPr lang="en-US" sz="1600" dirty="0" err="1" smtClean="0">
                <a:solidFill>
                  <a:srgbClr val="C00000"/>
                </a:solidFill>
              </a:rPr>
              <a:t>NodeList</a:t>
            </a:r>
            <a:r>
              <a:rPr lang="en-US" sz="1600" dirty="0" smtClean="0">
                <a:solidFill>
                  <a:srgbClr val="C00000"/>
                </a:solidFill>
              </a:rPr>
              <a:t> tablets = </a:t>
            </a:r>
            <a:r>
              <a:rPr lang="en-US" sz="1600" dirty="0" err="1" smtClean="0">
                <a:solidFill>
                  <a:srgbClr val="C00000"/>
                </a:solidFill>
              </a:rPr>
              <a:t>patient.getChildNodes</a:t>
            </a:r>
            <a:r>
              <a:rPr lang="en-US" sz="16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sz="1600" dirty="0" smtClean="0"/>
              <a:t>  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 ;j &lt; </a:t>
            </a:r>
            <a:r>
              <a:rPr lang="en-US" sz="1600" dirty="0" err="1" smtClean="0"/>
              <a:t>tablets.getLength</a:t>
            </a:r>
            <a:r>
              <a:rPr lang="en-US" sz="1600" dirty="0" smtClean="0"/>
              <a:t>() ; j++){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C000"/>
                </a:solidFill>
              </a:rPr>
              <a:t>Node tablet = </a:t>
            </a:r>
            <a:r>
              <a:rPr lang="en-US" sz="1600" dirty="0" err="1" smtClean="0">
                <a:solidFill>
                  <a:srgbClr val="FFC000"/>
                </a:solidFill>
              </a:rPr>
              <a:t>tablets.item</a:t>
            </a:r>
            <a:r>
              <a:rPr lang="en-US" sz="1600" dirty="0" smtClean="0">
                <a:solidFill>
                  <a:srgbClr val="FFC000"/>
                </a:solidFill>
              </a:rPr>
              <a:t>(j);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switch (</a:t>
            </a:r>
            <a:r>
              <a:rPr lang="en-US" sz="1600" dirty="0" err="1" smtClean="0">
                <a:solidFill>
                  <a:srgbClr val="00B050"/>
                </a:solidFill>
              </a:rPr>
              <a:t>tablet.getNodeName</a:t>
            </a:r>
            <a:r>
              <a:rPr lang="en-US" sz="1600" dirty="0" smtClean="0">
                <a:solidFill>
                  <a:srgbClr val="00B050"/>
                </a:solidFill>
              </a:rPr>
              <a:t>().</a:t>
            </a:r>
            <a:r>
              <a:rPr lang="en-US" sz="1600" dirty="0" err="1" smtClean="0">
                <a:solidFill>
                  <a:srgbClr val="00B050"/>
                </a:solidFill>
              </a:rPr>
              <a:t>toString</a:t>
            </a:r>
            <a:r>
              <a:rPr lang="en-US" sz="1600" dirty="0" smtClean="0">
                <a:solidFill>
                  <a:srgbClr val="00B050"/>
                </a:solidFill>
              </a:rPr>
              <a:t>())    {</a:t>
            </a:r>
          </a:p>
          <a:p>
            <a:r>
              <a:rPr lang="en-US" sz="1600" dirty="0" smtClean="0"/>
              <a:t>   	</a:t>
            </a:r>
            <a:r>
              <a:rPr lang="en-US" sz="1600" dirty="0" smtClean="0">
                <a:solidFill>
                  <a:srgbClr val="00B050"/>
                </a:solidFill>
              </a:rPr>
              <a:t>    case "tablet":</a:t>
            </a:r>
          </a:p>
          <a:p>
            <a:r>
              <a:rPr lang="en-US" sz="1600" dirty="0" smtClean="0"/>
              <a:t>	    String temp = </a:t>
            </a:r>
            <a:r>
              <a:rPr lang="en-US" sz="1600" dirty="0" err="1" smtClean="0"/>
              <a:t>tablet.getFirstChild</a:t>
            </a:r>
            <a:r>
              <a:rPr lang="en-US" sz="1600" dirty="0" smtClean="0"/>
              <a:t>().</a:t>
            </a:r>
            <a:r>
              <a:rPr lang="en-US" sz="1600" dirty="0" err="1" smtClean="0"/>
              <a:t>getTextContent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	    </a:t>
            </a:r>
            <a:r>
              <a:rPr lang="en-US" sz="1600" dirty="0" err="1" smtClean="0"/>
              <a:t>NodeList</a:t>
            </a:r>
            <a:r>
              <a:rPr lang="en-US" sz="1600" dirty="0" smtClean="0"/>
              <a:t> child = </a:t>
            </a:r>
            <a:r>
              <a:rPr lang="en-US" sz="1600" dirty="0" err="1" smtClean="0"/>
              <a:t>tablet.getChildNodes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	   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k = 0; k &lt; </a:t>
            </a:r>
            <a:r>
              <a:rPr lang="en-US" sz="1600" dirty="0" err="1" smtClean="0"/>
              <a:t>child.getLength</a:t>
            </a:r>
            <a:r>
              <a:rPr lang="en-US" sz="1600" dirty="0" smtClean="0"/>
              <a:t>();k++)   {</a:t>
            </a:r>
          </a:p>
          <a:p>
            <a:r>
              <a:rPr lang="en-US" sz="1600" dirty="0" smtClean="0"/>
              <a:t>		Node </a:t>
            </a:r>
            <a:r>
              <a:rPr lang="en-US" sz="1600" dirty="0" err="1" smtClean="0"/>
              <a:t>mae</a:t>
            </a:r>
            <a:r>
              <a:rPr lang="en-US" sz="1600" dirty="0" smtClean="0"/>
              <a:t> = </a:t>
            </a:r>
            <a:r>
              <a:rPr lang="en-US" sz="1600" dirty="0" err="1" smtClean="0"/>
              <a:t>child.item</a:t>
            </a:r>
            <a:r>
              <a:rPr lang="en-US" sz="1600" dirty="0" smtClean="0"/>
              <a:t>(k);</a:t>
            </a:r>
          </a:p>
          <a:p>
            <a:r>
              <a:rPr lang="en-US" sz="1600" dirty="0" smtClean="0"/>
              <a:t>		if(</a:t>
            </a:r>
            <a:r>
              <a:rPr lang="en-US" sz="1600" dirty="0" err="1" smtClean="0"/>
              <a:t>mae.getNodeName</a:t>
            </a:r>
            <a:r>
              <a:rPr lang="en-US" sz="1600" dirty="0" smtClean="0"/>
              <a:t>().equals(time) &amp;&amp; </a:t>
            </a:r>
          </a:p>
          <a:p>
            <a:r>
              <a:rPr lang="en-US" sz="1600" dirty="0" smtClean="0"/>
              <a:t>		    </a:t>
            </a:r>
            <a:r>
              <a:rPr lang="en-US" sz="1600" dirty="0" err="1" smtClean="0"/>
              <a:t>mae.getTextContent</a:t>
            </a:r>
            <a:r>
              <a:rPr lang="en-US" sz="1600" dirty="0" smtClean="0"/>
              <a:t>().equals(food))</a:t>
            </a:r>
          </a:p>
          <a:p>
            <a:r>
              <a:rPr lang="en-US" sz="1600" dirty="0" smtClean="0"/>
              <a:t>			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tabletname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tabletname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+"%20,"+temp;</a:t>
            </a:r>
          </a:p>
          <a:p>
            <a:r>
              <a:rPr lang="en-US" sz="1600" dirty="0" smtClean="0"/>
              <a:t>	    }  </a:t>
            </a:r>
          </a:p>
          <a:p>
            <a:r>
              <a:rPr lang="en-US" sz="1600" dirty="0" smtClean="0"/>
              <a:t>	    break;</a:t>
            </a:r>
          </a:p>
          <a:p>
            <a:r>
              <a:rPr lang="en-US" sz="1600" dirty="0" smtClean="0"/>
              <a:t>   	    </a:t>
            </a:r>
            <a:r>
              <a:rPr lang="en-US" sz="1600" dirty="0" smtClean="0">
                <a:solidFill>
                  <a:srgbClr val="00B050"/>
                </a:solidFill>
              </a:rPr>
              <a:t>case "</a:t>
            </a:r>
            <a:r>
              <a:rPr lang="en-US" sz="1600" dirty="0" err="1" smtClean="0">
                <a:solidFill>
                  <a:srgbClr val="00B050"/>
                </a:solidFill>
              </a:rPr>
              <a:t>MobileNumber</a:t>
            </a:r>
            <a:r>
              <a:rPr lang="en-US" sz="1600" dirty="0" smtClean="0">
                <a:solidFill>
                  <a:srgbClr val="00B050"/>
                </a:solidFill>
              </a:rPr>
              <a:t>":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mobno</a:t>
            </a:r>
            <a:r>
              <a:rPr lang="en-US" sz="1600" dirty="0" smtClean="0"/>
              <a:t> = </a:t>
            </a:r>
            <a:r>
              <a:rPr lang="en-US" sz="1600" dirty="0" err="1" smtClean="0"/>
              <a:t>tablet.getTextContent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		break;</a:t>
            </a:r>
          </a:p>
          <a:p>
            <a:r>
              <a:rPr lang="en-US" sz="1600" dirty="0" smtClean="0"/>
              <a:t>	    } 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C00000"/>
                </a:solidFill>
              </a:rPr>
              <a:t>s.delegate</a:t>
            </a:r>
            <a:r>
              <a:rPr lang="en-US" sz="1600" dirty="0" smtClean="0">
                <a:solidFill>
                  <a:srgbClr val="C00000"/>
                </a:solidFill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</a:rPr>
              <a:t>mobno</a:t>
            </a:r>
            <a:r>
              <a:rPr lang="en-US" sz="1600" dirty="0" smtClean="0">
                <a:solidFill>
                  <a:srgbClr val="C00000"/>
                </a:solidFill>
              </a:rPr>
              <a:t> , </a:t>
            </a:r>
            <a:r>
              <a:rPr lang="en-US" sz="1600" dirty="0" err="1" smtClean="0">
                <a:solidFill>
                  <a:srgbClr val="C00000"/>
                </a:solidFill>
              </a:rPr>
              <a:t>ptntname</a:t>
            </a:r>
            <a:r>
              <a:rPr lang="en-US" sz="1600" dirty="0" smtClean="0">
                <a:solidFill>
                  <a:srgbClr val="C00000"/>
                </a:solidFill>
              </a:rPr>
              <a:t> , food , </a:t>
            </a:r>
            <a:r>
              <a:rPr lang="en-US" sz="1600" dirty="0" err="1" smtClean="0">
                <a:solidFill>
                  <a:srgbClr val="C00000"/>
                </a:solidFill>
              </a:rPr>
              <a:t>tabletname</a:t>
            </a:r>
            <a:r>
              <a:rPr lang="en-US" sz="1600" dirty="0" smtClean="0">
                <a:solidFill>
                  <a:srgbClr val="C00000"/>
                </a:solidFill>
              </a:rPr>
              <a:t> );</a:t>
            </a:r>
          </a:p>
          <a:p>
            <a:r>
              <a:rPr lang="en-US" sz="1600" dirty="0" smtClean="0"/>
              <a:t>}</a:t>
            </a:r>
            <a:endParaRPr lang="en-US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6488668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37857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Code Snippet for building SMS text</a:t>
            </a:r>
            <a:endParaRPr lang="en-US" sz="1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294686"/>
            <a:ext cx="8001000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String msg1 = "%0AHello"+"%20"+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patientname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String msg2 = "%0AThis%20is%20a%20reminder%20to%20take%20the%20following%20medicines%20"+food+":%0A";</a:t>
            </a:r>
          </a:p>
          <a:p>
            <a:r>
              <a:rPr lang="en-US" dirty="0" smtClean="0"/>
              <a:t>String message = msg1+msg2+medicine;</a:t>
            </a: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String Url = "https://site2sms.p.mashape.com/index.php?";</a:t>
            </a:r>
          </a:p>
          <a:p>
            <a:r>
              <a:rPr lang="en-US" dirty="0" smtClean="0"/>
              <a:t>String text1 = "</a:t>
            </a:r>
            <a:r>
              <a:rPr lang="en-US" dirty="0" err="1" smtClean="0"/>
              <a:t>uid</a:t>
            </a:r>
            <a:r>
              <a:rPr lang="en-US" dirty="0" smtClean="0"/>
              <a:t>="+"9886071109";</a:t>
            </a:r>
          </a:p>
          <a:p>
            <a:r>
              <a:rPr lang="en-US" dirty="0" smtClean="0"/>
              <a:t>String text2 = "&amp;</a:t>
            </a:r>
            <a:r>
              <a:rPr lang="en-US" dirty="0" err="1" smtClean="0"/>
              <a:t>pwd</a:t>
            </a:r>
            <a:r>
              <a:rPr lang="en-US" dirty="0" smtClean="0"/>
              <a:t>="+"</a:t>
            </a:r>
            <a:r>
              <a:rPr lang="en-US" dirty="0" err="1" smtClean="0"/>
              <a:t>srivathsa</a:t>
            </a:r>
            <a:r>
              <a:rPr lang="en-US" dirty="0" smtClean="0"/>
              <a:t>";</a:t>
            </a:r>
          </a:p>
          <a:p>
            <a:r>
              <a:rPr lang="en-US" dirty="0" smtClean="0"/>
              <a:t>String text3 = "&amp;phone="+number;</a:t>
            </a:r>
          </a:p>
          <a:p>
            <a:r>
              <a:rPr lang="en-US" dirty="0" smtClean="0"/>
              <a:t>String text4 = "&amp;</a:t>
            </a:r>
            <a:r>
              <a:rPr lang="en-US" dirty="0" err="1" smtClean="0"/>
              <a:t>msg</a:t>
            </a:r>
            <a:r>
              <a:rPr lang="en-US" dirty="0" smtClean="0"/>
              <a:t>="+message;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finalUrl</a:t>
            </a:r>
            <a:r>
              <a:rPr lang="en-US" dirty="0" smtClean="0"/>
              <a:t> = Url+text1+text2+text3+text4;</a:t>
            </a: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url = new URL(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finalUrl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n-US" dirty="0" err="1" smtClean="0"/>
              <a:t>HttpURLConnection</a:t>
            </a:r>
            <a:r>
              <a:rPr lang="en-US" dirty="0" smtClean="0"/>
              <a:t> </a:t>
            </a:r>
            <a:r>
              <a:rPr lang="en-US" dirty="0" err="1" smtClean="0"/>
              <a:t>conn</a:t>
            </a:r>
            <a:r>
              <a:rPr lang="en-US" dirty="0" smtClean="0"/>
              <a:t> = (</a:t>
            </a:r>
            <a:r>
              <a:rPr lang="en-US" dirty="0" err="1" smtClean="0"/>
              <a:t>HttpURLConnection</a:t>
            </a:r>
            <a:r>
              <a:rPr lang="en-US" dirty="0" smtClean="0"/>
              <a:t>) </a:t>
            </a:r>
            <a:r>
              <a:rPr lang="en-US" dirty="0" err="1" smtClean="0"/>
              <a:t>url.openConnection</a:t>
            </a:r>
            <a:r>
              <a:rPr lang="en-US" dirty="0" smtClean="0"/>
              <a:t>();</a:t>
            </a:r>
          </a:p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conn.setRequestMethod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("GET");</a:t>
            </a:r>
          </a:p>
          <a:p>
            <a:r>
              <a:rPr lang="en-US" dirty="0" err="1" smtClean="0"/>
              <a:t>conn.setRequestProperty</a:t>
            </a:r>
            <a:r>
              <a:rPr lang="en-US" dirty="0" smtClean="0"/>
              <a:t>("X-</a:t>
            </a:r>
            <a:r>
              <a:rPr lang="en-US" dirty="0" err="1" smtClean="0"/>
              <a:t>Mashape</a:t>
            </a:r>
            <a:r>
              <a:rPr lang="en-US" dirty="0" smtClean="0"/>
              <a:t>-Authorization", "zxIeiJEdrJ4sjNb6MgRZTyCC9V1c7rOa");</a:t>
            </a:r>
          </a:p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conn.setDoOutput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(true);</a:t>
            </a:r>
            <a:endParaRPr lang="en-US" sz="4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31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60960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37857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Code Snippet sending SMS</a:t>
            </a:r>
            <a:endParaRPr lang="en-US" sz="1400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2" descr="C:\Users\user\Desktop\13335594861313171789implementation of crm blog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1982787" cy="148719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3505200" y="2514600"/>
            <a:ext cx="5486400" cy="2590800"/>
            <a:chOff x="3886200" y="2743200"/>
            <a:chExt cx="5133975" cy="2011363"/>
          </a:xfrm>
        </p:grpSpPr>
        <p:sp>
          <p:nvSpPr>
            <p:cNvPr id="9219" name="Rectangle 6"/>
            <p:cNvSpPr>
              <a:spLocks noChangeArrowheads="1"/>
            </p:cNvSpPr>
            <p:nvPr/>
          </p:nvSpPr>
          <p:spPr bwMode="auto">
            <a:xfrm>
              <a:off x="3962400" y="2743200"/>
              <a:ext cx="5057775" cy="2011363"/>
            </a:xfrm>
            <a:prstGeom prst="rect">
              <a:avLst/>
            </a:prstGeom>
            <a:ln w="38100">
              <a:solidFill>
                <a:schemeClr val="bg1"/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0" name="Rectangle 14"/>
            <p:cNvSpPr>
              <a:spLocks noChangeArrowheads="1"/>
            </p:cNvSpPr>
            <p:nvPr/>
          </p:nvSpPr>
          <p:spPr bwMode="auto">
            <a:xfrm>
              <a:off x="4385336" y="3216462"/>
              <a:ext cx="1102784" cy="4381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Set the SMTP host &amp; port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1" name="Rectangle 15"/>
            <p:cNvSpPr>
              <a:spLocks noChangeArrowheads="1"/>
            </p:cNvSpPr>
            <p:nvPr/>
          </p:nvSpPr>
          <p:spPr bwMode="auto">
            <a:xfrm>
              <a:off x="5811441" y="3216462"/>
              <a:ext cx="1215802" cy="4381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Password authentication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2" name="Rectangle 16"/>
            <p:cNvSpPr>
              <a:spLocks noChangeArrowheads="1"/>
            </p:cNvSpPr>
            <p:nvPr/>
          </p:nvSpPr>
          <p:spPr bwMode="auto">
            <a:xfrm>
              <a:off x="7380155" y="3216462"/>
              <a:ext cx="1277448" cy="4381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Get the message object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6" name="Straight Connector 25"/>
            <p:cNvSpPr>
              <a:spLocks noChangeShapeType="1"/>
            </p:cNvSpPr>
            <p:nvPr/>
          </p:nvSpPr>
          <p:spPr bwMode="auto">
            <a:xfrm flipH="1">
              <a:off x="4648199" y="2971800"/>
              <a:ext cx="152400" cy="1397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7" name="Straight Connector 26"/>
            <p:cNvSpPr>
              <a:spLocks noChangeShapeType="1"/>
            </p:cNvSpPr>
            <p:nvPr/>
          </p:nvSpPr>
          <p:spPr bwMode="auto">
            <a:xfrm flipH="1">
              <a:off x="3960812" y="3111500"/>
              <a:ext cx="6873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8" name="Rectangle 1"/>
            <p:cNvSpPr>
              <a:spLocks noChangeArrowheads="1"/>
            </p:cNvSpPr>
            <p:nvPr/>
          </p:nvSpPr>
          <p:spPr bwMode="auto">
            <a:xfrm>
              <a:off x="4343400" y="3962400"/>
              <a:ext cx="1219200" cy="6619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Use Transport method to send the message to SMTP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229" name="Straight Arrow Connector 2"/>
            <p:cNvCxnSpPr>
              <a:cxnSpLocks noChangeShapeType="1"/>
            </p:cNvCxnSpPr>
            <p:nvPr/>
          </p:nvCxnSpPr>
          <p:spPr bwMode="auto">
            <a:xfrm>
              <a:off x="5454915" y="3453093"/>
              <a:ext cx="352425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30" name="Straight Arrow Connector 3"/>
            <p:cNvCxnSpPr>
              <a:cxnSpLocks noChangeShapeType="1"/>
            </p:cNvCxnSpPr>
            <p:nvPr/>
          </p:nvCxnSpPr>
          <p:spPr bwMode="auto">
            <a:xfrm>
              <a:off x="7023629" y="3453093"/>
              <a:ext cx="358775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31" name="Straight Arrow Connector 5"/>
            <p:cNvCxnSpPr>
              <a:cxnSpLocks noChangeShapeType="1"/>
            </p:cNvCxnSpPr>
            <p:nvPr/>
          </p:nvCxnSpPr>
          <p:spPr bwMode="auto">
            <a:xfrm flipH="1">
              <a:off x="7045325" y="4321175"/>
              <a:ext cx="3556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32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5562600" y="4321175"/>
              <a:ext cx="354013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 rot="5400000" flipH="1" flipV="1">
              <a:off x="4691790" y="2851217"/>
              <a:ext cx="229395" cy="1336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886200" y="2743200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Mail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9233" name="Straight Arrow Connector 4"/>
            <p:cNvCxnSpPr>
              <a:cxnSpLocks noChangeShapeType="1"/>
            </p:cNvCxnSpPr>
            <p:nvPr/>
          </p:nvCxnSpPr>
          <p:spPr bwMode="auto">
            <a:xfrm>
              <a:off x="8001000" y="3657600"/>
              <a:ext cx="0" cy="39211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224" name="Rectangle 18"/>
            <p:cNvSpPr>
              <a:spLocks noChangeArrowheads="1"/>
            </p:cNvSpPr>
            <p:nvPr/>
          </p:nvSpPr>
          <p:spPr bwMode="auto">
            <a:xfrm>
              <a:off x="5811441" y="4044670"/>
              <a:ext cx="1214090" cy="5127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Set the contents of message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3" name="Rectangle 17"/>
            <p:cNvSpPr>
              <a:spLocks noChangeArrowheads="1"/>
            </p:cNvSpPr>
            <p:nvPr/>
          </p:nvSpPr>
          <p:spPr bwMode="auto">
            <a:xfrm>
              <a:off x="7380155" y="4044670"/>
              <a:ext cx="1277448" cy="5127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Set the receiver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505200" y="5334000"/>
            <a:ext cx="5486400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16: Working of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Automated Mail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user\Desktop\m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032710"/>
            <a:ext cx="2070099" cy="1596690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/>
          <p:nvPr/>
        </p:nvCxnSpPr>
        <p:spPr bwMode="auto">
          <a:xfrm rot="5400000">
            <a:off x="1829594" y="1828006"/>
            <a:ext cx="457200" cy="158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1829594" y="2971006"/>
            <a:ext cx="457200" cy="158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>
            <a:off x="1829594" y="3961606"/>
            <a:ext cx="457200" cy="158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1829594" y="4876006"/>
            <a:ext cx="457200" cy="158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143000" y="1371600"/>
            <a:ext cx="1888435" cy="419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 Application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838200" y="2057400"/>
            <a:ext cx="2454965" cy="838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JavaMail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API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ysClr val="windowText" lastClr="000000"/>
                </a:solidFill>
                <a:latin typeface="Times New Roman" pitchFamily="18" charset="0"/>
              </a:rPr>
              <a:t>(Client Layer)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371600" y="4191000"/>
            <a:ext cx="1447800" cy="558800"/>
          </a:xfrm>
          <a:prstGeom prst="rect">
            <a:avLst/>
          </a:prstGeom>
          <a:solidFill>
            <a:srgbClr val="F37857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SMTP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" y="3200400"/>
            <a:ext cx="2819400" cy="698500"/>
          </a:xfrm>
          <a:prstGeom prst="rect">
            <a:avLst/>
          </a:prstGeom>
          <a:solidFill>
            <a:srgbClr val="CF9F5F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JavaMail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SPI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itchFamily="18" charset="0"/>
              </a:rPr>
              <a:t>(Server/Protocol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itchFamily="18" charset="0"/>
              </a:rPr>
              <a:t> Layer)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32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4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35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33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454223"/>
            <a:ext cx="8077200" cy="57554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Properties props = new Properties();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C00000"/>
                </a:solidFill>
              </a:rPr>
              <a:t>props.put</a:t>
            </a:r>
            <a:r>
              <a:rPr lang="en-US" sz="1600" dirty="0" smtClean="0">
                <a:solidFill>
                  <a:srgbClr val="C00000"/>
                </a:solidFill>
              </a:rPr>
              <a:t>("</a:t>
            </a:r>
            <a:r>
              <a:rPr lang="en-US" sz="1600" dirty="0" err="1" smtClean="0">
                <a:solidFill>
                  <a:srgbClr val="C00000"/>
                </a:solidFill>
              </a:rPr>
              <a:t>mail.smtp.host</a:t>
            </a:r>
            <a:r>
              <a:rPr lang="en-US" sz="1600" dirty="0" smtClean="0">
                <a:solidFill>
                  <a:srgbClr val="C00000"/>
                </a:solidFill>
              </a:rPr>
              <a:t>", "smtp.gmail.com");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	</a:t>
            </a:r>
            <a:r>
              <a:rPr lang="en-US" sz="1600" dirty="0" err="1" smtClean="0">
                <a:solidFill>
                  <a:srgbClr val="C00000"/>
                </a:solidFill>
              </a:rPr>
              <a:t>props.put</a:t>
            </a:r>
            <a:r>
              <a:rPr lang="en-US" sz="1600" dirty="0" smtClean="0">
                <a:solidFill>
                  <a:srgbClr val="C00000"/>
                </a:solidFill>
              </a:rPr>
              <a:t>("</a:t>
            </a:r>
            <a:r>
              <a:rPr lang="en-US" sz="1600" dirty="0" err="1" smtClean="0">
                <a:solidFill>
                  <a:srgbClr val="C00000"/>
                </a:solidFill>
              </a:rPr>
              <a:t>mail.smtp.auth</a:t>
            </a:r>
            <a:r>
              <a:rPr lang="en-US" sz="1600" dirty="0" smtClean="0">
                <a:solidFill>
                  <a:srgbClr val="C00000"/>
                </a:solidFill>
              </a:rPr>
              <a:t>", "true");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	</a:t>
            </a:r>
            <a:r>
              <a:rPr lang="en-US" sz="1600" dirty="0" err="1" smtClean="0">
                <a:solidFill>
                  <a:srgbClr val="C00000"/>
                </a:solidFill>
              </a:rPr>
              <a:t>props.put</a:t>
            </a:r>
            <a:r>
              <a:rPr lang="en-US" sz="1600" dirty="0" smtClean="0">
                <a:solidFill>
                  <a:srgbClr val="C00000"/>
                </a:solidFill>
              </a:rPr>
              <a:t>("</a:t>
            </a:r>
            <a:r>
              <a:rPr lang="en-US" sz="1600" dirty="0" err="1" smtClean="0">
                <a:solidFill>
                  <a:srgbClr val="C00000"/>
                </a:solidFill>
              </a:rPr>
              <a:t>mail.smtp.port</a:t>
            </a:r>
            <a:r>
              <a:rPr lang="en-US" sz="1600" dirty="0" smtClean="0">
                <a:solidFill>
                  <a:srgbClr val="C00000"/>
                </a:solidFill>
              </a:rPr>
              <a:t>", "465");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C000"/>
                </a:solidFill>
              </a:rPr>
              <a:t>Session </a:t>
            </a:r>
            <a:r>
              <a:rPr lang="en-US" sz="1600" dirty="0" err="1" smtClean="0">
                <a:solidFill>
                  <a:srgbClr val="FFC000"/>
                </a:solidFill>
              </a:rPr>
              <a:t>session</a:t>
            </a:r>
            <a:r>
              <a:rPr lang="en-US" sz="1600" dirty="0" smtClean="0">
                <a:solidFill>
                  <a:srgbClr val="FFC000"/>
                </a:solidFill>
              </a:rPr>
              <a:t> = </a:t>
            </a:r>
            <a:r>
              <a:rPr lang="en-US" sz="1600" dirty="0" err="1" smtClean="0">
                <a:solidFill>
                  <a:srgbClr val="FFC000"/>
                </a:solidFill>
              </a:rPr>
              <a:t>Session.getInstance</a:t>
            </a:r>
            <a:r>
              <a:rPr lang="en-US" sz="1600" dirty="0" smtClean="0">
                <a:solidFill>
                  <a:srgbClr val="FFC000"/>
                </a:solidFill>
              </a:rPr>
              <a:t>(props,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	   new </a:t>
            </a:r>
            <a:r>
              <a:rPr lang="en-US" sz="1600" dirty="0" err="1" smtClean="0">
                <a:solidFill>
                  <a:srgbClr val="FFC000"/>
                </a:solidFill>
              </a:rPr>
              <a:t>javax.mail.Authenticator</a:t>
            </a:r>
            <a:r>
              <a:rPr lang="en-US" sz="1600" dirty="0" smtClean="0">
                <a:solidFill>
                  <a:srgbClr val="FFC000"/>
                </a:solidFill>
              </a:rPr>
              <a:t>() {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		protected </a:t>
            </a:r>
            <a:r>
              <a:rPr lang="en-US" sz="1600" dirty="0" err="1" smtClean="0">
                <a:solidFill>
                  <a:srgbClr val="FFC000"/>
                </a:solidFill>
              </a:rPr>
              <a:t>PasswordAuthentication</a:t>
            </a:r>
            <a:r>
              <a:rPr lang="en-US" sz="1600" dirty="0" smtClean="0">
                <a:solidFill>
                  <a:srgbClr val="FFC000"/>
                </a:solidFill>
              </a:rPr>
              <a:t> 				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getPasswordAuthentication</a:t>
            </a:r>
            <a:r>
              <a:rPr lang="en-US" sz="1600" dirty="0" smtClean="0">
                <a:solidFill>
                  <a:srgbClr val="FFC000"/>
                </a:solidFill>
              </a:rPr>
              <a:t>() {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			return new </a:t>
            </a:r>
            <a:r>
              <a:rPr lang="en-US" sz="1600" dirty="0" err="1" smtClean="0">
                <a:solidFill>
                  <a:srgbClr val="FFC000"/>
                </a:solidFill>
              </a:rPr>
              <a:t>PasswordAuthentication</a:t>
            </a:r>
            <a:r>
              <a:rPr lang="en-US" sz="1600" dirty="0" smtClean="0">
                <a:solidFill>
                  <a:srgbClr val="FFC000"/>
                </a:solidFill>
              </a:rPr>
              <a:t>("</a:t>
            </a:r>
            <a:r>
              <a:rPr lang="en-US" sz="1600" dirty="0" err="1" smtClean="0">
                <a:solidFill>
                  <a:srgbClr val="FFC000"/>
                </a:solidFill>
              </a:rPr>
              <a:t>virtualhospitalteam","finalyearproject</a:t>
            </a:r>
            <a:r>
              <a:rPr lang="en-US" sz="1600" dirty="0" smtClean="0">
                <a:solidFill>
                  <a:srgbClr val="FFC000"/>
                </a:solidFill>
              </a:rPr>
              <a:t>");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					      }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				          });</a:t>
            </a:r>
          </a:p>
          <a:p>
            <a:endParaRPr lang="en-US" sz="1600" dirty="0" smtClean="0"/>
          </a:p>
          <a:p>
            <a:r>
              <a:rPr lang="en-US" sz="1600" dirty="0" smtClean="0"/>
              <a:t>Message </a:t>
            </a:r>
            <a:r>
              <a:rPr lang="en-US" sz="1600" dirty="0" err="1" smtClean="0"/>
              <a:t>message</a:t>
            </a:r>
            <a:r>
              <a:rPr lang="en-US" sz="1600" dirty="0" smtClean="0"/>
              <a:t> = new </a:t>
            </a:r>
            <a:r>
              <a:rPr lang="en-US" sz="1600" dirty="0" err="1" smtClean="0"/>
              <a:t>MimeMessage</a:t>
            </a:r>
            <a:r>
              <a:rPr lang="en-US" sz="1600" dirty="0" smtClean="0"/>
              <a:t>(session);</a:t>
            </a:r>
          </a:p>
          <a:p>
            <a:r>
              <a:rPr lang="en-US" sz="1600" dirty="0" err="1" smtClean="0"/>
              <a:t>message.setFrom</a:t>
            </a:r>
            <a:r>
              <a:rPr lang="en-US" sz="1600" dirty="0" smtClean="0"/>
              <a:t>(new </a:t>
            </a:r>
            <a:r>
              <a:rPr lang="en-US" sz="1600" dirty="0" err="1" smtClean="0"/>
              <a:t>InternetAddress</a:t>
            </a:r>
            <a:r>
              <a:rPr lang="en-US" sz="1600" dirty="0" smtClean="0"/>
              <a:t>("vathsa.cool@gmail.com"));</a:t>
            </a:r>
          </a:p>
          <a:p>
            <a:r>
              <a:rPr lang="en-US" sz="1600" dirty="0" err="1" smtClean="0"/>
              <a:t>message.setRecipients</a:t>
            </a:r>
            <a:r>
              <a:rPr lang="en-US" sz="1600" dirty="0" smtClean="0"/>
              <a:t>(Message.RecipientType.TO, </a:t>
            </a:r>
            <a:r>
              <a:rPr lang="en-US" sz="1600" dirty="0" err="1" smtClean="0"/>
              <a:t>InternetAddress.parse</a:t>
            </a:r>
            <a:r>
              <a:rPr lang="en-US" sz="1600" dirty="0" smtClean="0"/>
              <a:t>(</a:t>
            </a:r>
            <a:r>
              <a:rPr lang="en-US" sz="1600" dirty="0" err="1" smtClean="0"/>
              <a:t>mailid</a:t>
            </a:r>
            <a:r>
              <a:rPr lang="en-US" sz="1600" dirty="0" smtClean="0"/>
              <a:t>));</a:t>
            </a:r>
          </a:p>
          <a:p>
            <a:r>
              <a:rPr lang="en-US" sz="1600" dirty="0" err="1" smtClean="0"/>
              <a:t>message.setSubject</a:t>
            </a:r>
            <a:r>
              <a:rPr lang="en-US" sz="1600" dirty="0" smtClean="0"/>
              <a:t>("Virtual Hospital Confirmation Email");</a:t>
            </a:r>
          </a:p>
          <a:p>
            <a:r>
              <a:rPr lang="en-US" sz="1600" dirty="0" smtClean="0"/>
              <a:t>                       </a:t>
            </a:r>
          </a:p>
          <a:p>
            <a:r>
              <a:rPr lang="en-US" sz="1600" dirty="0" smtClean="0">
                <a:solidFill>
                  <a:schemeClr val="tx2">
                    <a:lumMod val="65000"/>
                  </a:schemeClr>
                </a:solidFill>
              </a:rPr>
              <a:t>//Set the message text and store in string variable ‘</a:t>
            </a:r>
            <a:r>
              <a:rPr lang="en-US" sz="1600" dirty="0" err="1" smtClean="0">
                <a:solidFill>
                  <a:schemeClr val="tx2">
                    <a:lumMod val="65000"/>
                  </a:schemeClr>
                </a:solidFill>
              </a:rPr>
              <a:t>finaltext</a:t>
            </a:r>
            <a:r>
              <a:rPr lang="en-US" sz="1600" dirty="0" smtClean="0">
                <a:solidFill>
                  <a:schemeClr val="tx2">
                    <a:lumMod val="65000"/>
                  </a:schemeClr>
                </a:solidFill>
              </a:rPr>
              <a:t>’</a:t>
            </a:r>
          </a:p>
          <a:p>
            <a:r>
              <a:rPr lang="en-US" sz="1600" dirty="0" err="1" smtClean="0"/>
              <a:t>message.setText</a:t>
            </a:r>
            <a:r>
              <a:rPr lang="en-US" sz="1600" dirty="0" smtClean="0"/>
              <a:t>(</a:t>
            </a:r>
            <a:r>
              <a:rPr lang="en-US" sz="1600" dirty="0" err="1" smtClean="0"/>
              <a:t>finaltext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Transport.send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(message);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61692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37857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Code Snippet generating and sending mail</a:t>
            </a:r>
            <a:endParaRPr lang="en-US" sz="1400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smtClean="0">
                <a:solidFill>
                  <a:schemeClr val="bg2"/>
                </a:solidFill>
              </a:rPr>
              <a:t>Virtual Hospital</a:t>
            </a:r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2133600" cy="4762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34</a:t>
            </a:fld>
            <a:endParaRPr 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828800"/>
          <a:ext cx="8077202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88"/>
                <a:gridCol w="2776538"/>
                <a:gridCol w="3786188"/>
                <a:gridCol w="1093788"/>
              </a:tblGrid>
              <a:tr h="653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Calibri"/>
                          <a:cs typeface="Times New Roman"/>
                        </a:rPr>
                        <a:t>Sl</a:t>
                      </a:r>
                      <a:br>
                        <a:rPr lang="en-GB" sz="1400" b="1" dirty="0"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GB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Times New Roman"/>
                          <a:ea typeface="Calibri"/>
                          <a:cs typeface="Times New Roman"/>
                        </a:rPr>
                        <a:t>Action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Times New Roman"/>
                          <a:ea typeface="Calibri"/>
                          <a:cs typeface="Times New Roman"/>
                        </a:rPr>
                        <a:t>Expected  Result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Times New Roman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6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763905" algn="ctr"/>
                        </a:tabLs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Register with all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required fields 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filled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All information is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stored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in the database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As Expected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5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Doctor receives registration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confirmation e-mail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random password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is generated and sent in the confirmation mail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As Expected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6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Doctors</a:t>
                      </a:r>
                      <a:r>
                        <a:rPr lang="en-GB" sz="16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provide</a:t>
                      </a:r>
                      <a:r>
                        <a:rPr lang="en-GB" sz="16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their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appointment</a:t>
                      </a:r>
                      <a:r>
                        <a:rPr lang="en-GB" sz="1600" b="1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slots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The provided slots are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stored in an object 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and displayed</a:t>
                      </a:r>
                      <a:r>
                        <a:rPr lang="en-GB" sz="16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to the patient to choose one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As Expected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Patient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chooses</a:t>
                      </a:r>
                      <a:r>
                        <a:rPr lang="en-US" sz="1600" b="1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 slot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from the available one’s</a:t>
                      </a:r>
                      <a:endParaRPr lang="en-US" sz="1600" dirty="0">
                        <a:solidFill>
                          <a:schemeClr val="bg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Only the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available/</a:t>
                      </a:r>
                      <a:r>
                        <a:rPr lang="en-GB" sz="1600" b="1" dirty="0" err="1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unbooked</a:t>
                      </a:r>
                      <a:r>
                        <a:rPr lang="en-GB" sz="1600" b="1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slots</a:t>
                      </a:r>
                      <a:r>
                        <a:rPr lang="en-GB" sz="16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are displayed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As Expected</a:t>
                      </a:r>
                      <a:endParaRPr lang="en-US" sz="16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67256"/>
          <a:ext cx="8077202" cy="468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88"/>
                <a:gridCol w="2944813"/>
                <a:gridCol w="3617913"/>
                <a:gridCol w="1093788"/>
              </a:tblGrid>
              <a:tr h="56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Calibri"/>
                          <a:cs typeface="Times New Roman"/>
                        </a:rPr>
                        <a:t>Sl</a:t>
                      </a:r>
                      <a:br>
                        <a:rPr lang="en-GB" sz="1400" b="1" dirty="0"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GB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Times New Roman"/>
                          <a:ea typeface="Calibri"/>
                          <a:cs typeface="Times New Roman"/>
                        </a:rPr>
                        <a:t>Action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Times New Roman"/>
                          <a:ea typeface="Calibri"/>
                          <a:cs typeface="Times New Roman"/>
                        </a:rPr>
                        <a:t>Expected  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Times New Roman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Patient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consults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using the chat application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Patient can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chat and also upload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any necessary files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As Expected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59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Doctor fills the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prescription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form to create a prescription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The submitted prescription</a:t>
                      </a:r>
                      <a:r>
                        <a:rPr lang="en-GB" sz="16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form is </a:t>
                      </a:r>
                      <a:r>
                        <a:rPr lang="en-GB" sz="1600" b="1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stored as an XML and PDF</a:t>
                      </a:r>
                      <a:r>
                        <a:rPr lang="en-GB" sz="16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file for further use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As Expected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59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Patient has a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mobile number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and a prescription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Patient receives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prescription alerts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and the</a:t>
                      </a:r>
                      <a:r>
                        <a:rPr lang="en-GB" sz="16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PDF mailed to him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As Expected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5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Patient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books a slot</a:t>
                      </a: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based on his convenience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Patient receives an</a:t>
                      </a:r>
                      <a:r>
                        <a:rPr lang="en-GB" sz="16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appointment </a:t>
                      </a:r>
                      <a:r>
                        <a:rPr lang="en-GB" sz="1600" b="1" baseline="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confirmation mail</a:t>
                      </a:r>
                      <a:endParaRPr lang="en-US" sz="14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As Expected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5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 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Patient/Doctor can upload any image as their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profile picture</a:t>
                      </a:r>
                      <a:endParaRPr lang="en-US" sz="14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The profile picture is displayed on his/her </a:t>
                      </a:r>
                      <a:r>
                        <a:rPr lang="en-GB" sz="1600" b="1" dirty="0" smtClean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profile page</a:t>
                      </a:r>
                      <a:endParaRPr lang="en-US" sz="14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As Expected</a:t>
                      </a:r>
                      <a:endParaRPr lang="en-US" sz="14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smtClean="0">
                <a:solidFill>
                  <a:schemeClr val="bg2"/>
                </a:solidFill>
              </a:rPr>
              <a:t>Virtual Hospital</a:t>
            </a:r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2133600" cy="4762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35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391400" cy="1066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3914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000" dirty="0" smtClean="0"/>
              <a:t>There has been multitude of attempts - some of them successful - in creating the project as it is now, referencing existing works and adding our own ideas and concepts into it. </a:t>
            </a:r>
          </a:p>
          <a:p>
            <a:pPr algn="just"/>
            <a:r>
              <a:rPr lang="en-US" sz="2000" dirty="0" smtClean="0"/>
              <a:t>This project overcomes most of the drawbacks with minimal constraints. </a:t>
            </a:r>
          </a:p>
          <a:p>
            <a:pPr algn="just"/>
            <a:r>
              <a:rPr lang="en-US" sz="2000" dirty="0" smtClean="0"/>
              <a:t>We reckon that this presentation casts a simple and understanding view of what is being implemented.</a:t>
            </a:r>
          </a:p>
          <a:p>
            <a:pPr algn="just">
              <a:buNone/>
            </a:pPr>
            <a:endParaRPr lang="en-US" sz="1500" dirty="0" smtClean="0"/>
          </a:p>
          <a:p>
            <a:pPr algn="just">
              <a:buNone/>
            </a:pPr>
            <a:r>
              <a:rPr lang="en-US" sz="2800" dirty="0" smtClean="0">
                <a:solidFill>
                  <a:schemeClr val="bg2"/>
                </a:solidFill>
              </a:rPr>
              <a:t>FUTURE WORK</a:t>
            </a:r>
          </a:p>
          <a:p>
            <a:pPr algn="just"/>
            <a:r>
              <a:rPr lang="en-US" sz="2000" dirty="0" smtClean="0"/>
              <a:t>Linking with a bank and extend to include the fee payment option online.</a:t>
            </a:r>
          </a:p>
          <a:p>
            <a:pPr algn="just"/>
            <a:r>
              <a:rPr lang="en-US" sz="2000" dirty="0" smtClean="0"/>
              <a:t>Access to Medical Council of India to check and validate Doctors’ official Doctor ID.</a:t>
            </a:r>
          </a:p>
          <a:p>
            <a:pPr algn="just"/>
            <a:r>
              <a:rPr lang="en-US" sz="2000" dirty="0" smtClean="0"/>
              <a:t>Enhancement of the Preliminary diagnosis with improvement in </a:t>
            </a:r>
            <a:r>
              <a:rPr lang="en-US" sz="2000" dirty="0" err="1" smtClean="0"/>
              <a:t>tele</a:t>
            </a:r>
            <a:r>
              <a:rPr lang="en-US" sz="2000" dirty="0" smtClean="0"/>
              <a:t>-medical devices.</a:t>
            </a:r>
            <a:endParaRPr lang="en-US" sz="2000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36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0668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724400"/>
          </a:xfrm>
        </p:spPr>
        <p:txBody>
          <a:bodyPr/>
          <a:lstStyle/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http://docs.oracle.com/javase/7/docs/api/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http://en.wikipedia.org/wiki/XML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http://www.w3.org/TR/xml11/#charsets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http://www.w3.org/TR/2008/REC-xml-20081126/#charsets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https://netbeans.org/kb/docs/webclient/html5-gettingstarted.html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http://www.stat.berkeley.edu/~statcur/Workshop2/Presentations/XML.pdf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http://www.mkyong.com/java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http://www.w3.org/TR/2012/CR-html5-20121217/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http://www.w3schools.com/html/html5_intro.asp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http://docs.oracle.com/javaee/6/tutorial/doc/bncdq.html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Stephanie </a:t>
            </a:r>
            <a:r>
              <a:rPr lang="en-US" sz="2000" dirty="0" err="1" smtClean="0"/>
              <a:t>Bodoff</a:t>
            </a:r>
            <a:r>
              <a:rPr lang="en-US" sz="2000" dirty="0" smtClean="0"/>
              <a:t> : The J2EE Tutorial,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Edition, </a:t>
            </a:r>
            <a:r>
              <a:rPr lang="en-US" sz="2000" dirty="0" err="1" smtClean="0"/>
              <a:t>Peearson</a:t>
            </a:r>
            <a:r>
              <a:rPr lang="en-US" sz="2000" dirty="0" smtClean="0"/>
              <a:t> Education, 2004.</a:t>
            </a:r>
          </a:p>
        </p:txBody>
      </p:sp>
      <p:pic>
        <p:nvPicPr>
          <p:cNvPr id="5122" name="Picture 2" descr="C:\Users\user\Desktop\CLIPART_OF_10905_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0"/>
            <a:ext cx="1371600" cy="1371600"/>
          </a:xfrm>
          <a:prstGeom prst="rect">
            <a:avLst/>
          </a:prstGeom>
          <a:noFill/>
        </p:spPr>
      </p:pic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37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2209800"/>
            <a:ext cx="84582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15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6633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115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6633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pic>
        <p:nvPicPr>
          <p:cNvPr id="7170" name="Picture 2" descr="E:\Dropbox\#Project\#Reports\cc6step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11545"/>
            <a:ext cx="6157912" cy="4736855"/>
          </a:xfrm>
          <a:prstGeom prst="rect">
            <a:avLst/>
          </a:prstGeom>
          <a:noFill/>
        </p:spPr>
      </p:pic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39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1" name="Action Button: Return 10">
            <a:hlinkClick r:id="rId3" action="ppaction://hlinksldjump" highlightClick="1"/>
          </p:cNvPr>
          <p:cNvSpPr/>
          <p:nvPr/>
        </p:nvSpPr>
        <p:spPr bwMode="auto">
          <a:xfrm>
            <a:off x="8001000" y="5715000"/>
            <a:ext cx="609600" cy="609600"/>
          </a:xfrm>
          <a:prstGeom prst="actionButtonReturn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76400" y="6172200"/>
            <a:ext cx="5486400" cy="338554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 </a:t>
            </a:r>
            <a:r>
              <a:rPr lang="en-US" sz="1600" b="1" dirty="0" smtClean="0">
                <a:solidFill>
                  <a:srgbClr val="F37857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3785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6 Steps of an online payment transaction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37857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grantstips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447800"/>
            <a:ext cx="2578719" cy="2285999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066800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620000" cy="2514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This project</a:t>
            </a:r>
            <a:r>
              <a:rPr lang="en-US" dirty="0" smtClean="0"/>
              <a:t> aims at delivering healthcare services to distant locations to anyone who has access to the internet and also helps doctors and health facilities to expand their reach, beyond their offices.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4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target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20000" contrast="-30000"/>
          </a:blip>
          <a:srcRect/>
          <a:stretch>
            <a:fillRect/>
          </a:stretch>
        </p:blipFill>
        <p:spPr bwMode="auto">
          <a:xfrm>
            <a:off x="6477000" y="152400"/>
            <a:ext cx="2205258" cy="203873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391400" cy="4724400"/>
          </a:xfrm>
        </p:spPr>
        <p:txBody>
          <a:bodyPr>
            <a:normAutofit lnSpcReduction="10000"/>
          </a:bodyPr>
          <a:lstStyle/>
          <a:p>
            <a:pPr marL="344488" indent="-344488">
              <a:buNone/>
            </a:pPr>
            <a:endParaRPr lang="en-US" sz="2400" dirty="0" smtClean="0"/>
          </a:p>
          <a:p>
            <a:pPr marL="344488" indent="-344488" algn="just">
              <a:buFont typeface="Wingdings" pitchFamily="2" charset="2"/>
              <a:buChar char=""/>
            </a:pPr>
            <a:r>
              <a:rPr lang="en-US" sz="2000" dirty="0" smtClean="0"/>
              <a:t>This project’s intent is to provide medical solutions and all other vital consultation tasks which are done at a hospital online. </a:t>
            </a:r>
          </a:p>
          <a:p>
            <a:pPr marL="344488" indent="-344488" algn="just">
              <a:buFont typeface="Wingdings" pitchFamily="2" charset="2"/>
              <a:buChar char=""/>
            </a:pPr>
            <a:endParaRPr lang="en-US" sz="2000" dirty="0" smtClean="0"/>
          </a:p>
          <a:p>
            <a:pPr marL="344488" indent="-344488" algn="just">
              <a:buFont typeface="Wingdings" pitchFamily="2" charset="2"/>
              <a:buChar char=""/>
            </a:pPr>
            <a:r>
              <a:rPr lang="en-US" sz="2000" dirty="0" smtClean="0"/>
              <a:t> A patient will have to create a profile with a username of his choice that is available. The patient has to log in to their system and schedule appointments at their convenience. </a:t>
            </a:r>
          </a:p>
          <a:p>
            <a:pPr marL="344488" indent="-344488" algn="just">
              <a:buFont typeface="Wingdings" pitchFamily="2" charset="2"/>
              <a:buChar char=""/>
            </a:pPr>
            <a:endParaRPr lang="en-US" sz="2000" dirty="0" smtClean="0"/>
          </a:p>
          <a:p>
            <a:pPr marL="344488" indent="-344488" algn="just">
              <a:buFont typeface="Wingdings" pitchFamily="2" charset="2"/>
              <a:buChar char=""/>
            </a:pPr>
            <a:r>
              <a:rPr lang="en-US" sz="2000" dirty="0" smtClean="0"/>
              <a:t>The “chat application” allows the patient to interact with the corresponding doctor. </a:t>
            </a:r>
          </a:p>
          <a:p>
            <a:pPr marL="344488" indent="-344488" algn="just">
              <a:buFont typeface="Wingdings" pitchFamily="2" charset="2"/>
              <a:buChar char=""/>
            </a:pPr>
            <a:endParaRPr lang="en-US" sz="2000" dirty="0" smtClean="0"/>
          </a:p>
          <a:p>
            <a:pPr marL="344488" indent="-344488" algn="just">
              <a:buFont typeface="Wingdings" pitchFamily="2" charset="2"/>
              <a:buChar char=""/>
            </a:pPr>
            <a:r>
              <a:rPr lang="en-US" sz="2000" dirty="0" smtClean="0"/>
              <a:t>The “patient reminder system” informs the patient regarding  upcoming prescriptions i.e., dosages and medications via text messages.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5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609600"/>
          </a:xfrm>
          <a:ln>
            <a:noFill/>
          </a:ln>
        </p:spPr>
        <p:txBody>
          <a:bodyPr>
            <a:noAutofit/>
          </a:bodyPr>
          <a:lstStyle/>
          <a:p>
            <a:pPr marL="1453896" indent="-1371600" algn="ctr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RELATED WORK and their DRAWBACKS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981201"/>
            <a:ext cx="8763000" cy="48474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5425" indent="-225425" algn="just">
              <a:buClr>
                <a:schemeClr val="accent1"/>
              </a:buClr>
              <a:buFont typeface="Wingdings" pitchFamily="2" charset="2"/>
              <a:buChar char=""/>
            </a:pPr>
            <a:r>
              <a:rPr lang="en-US" sz="2000" dirty="0" smtClean="0"/>
              <a:t>Kingston Hospital</a:t>
            </a:r>
          </a:p>
          <a:p>
            <a:pPr marL="225425" indent="-225425" algn="just">
              <a:buClr>
                <a:schemeClr val="accent1"/>
              </a:buClr>
            </a:pP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Kent, South East England</a:t>
            </a:r>
          </a:p>
          <a:p>
            <a:pPr marL="225425" indent="-225425" algn="just">
              <a:buClr>
                <a:schemeClr val="accent1"/>
              </a:buClr>
            </a:pPr>
            <a:endParaRPr lang="en-US" sz="1600" i="1" dirty="0" smtClean="0">
              <a:solidFill>
                <a:srgbClr val="F37857"/>
              </a:solidFill>
            </a:endParaRPr>
          </a:p>
          <a:p>
            <a:pPr marL="225425" indent="-225425" algn="just">
              <a:buClr>
                <a:schemeClr val="accent1"/>
              </a:buClr>
            </a:pPr>
            <a:endParaRPr lang="en-US" sz="400" i="1" dirty="0" smtClean="0">
              <a:solidFill>
                <a:srgbClr val="F37857"/>
              </a:solidFill>
            </a:endParaRPr>
          </a:p>
          <a:p>
            <a:pPr marL="225425" indent="-225425" algn="just">
              <a:buClr>
                <a:schemeClr val="accent1"/>
              </a:buClr>
              <a:buFont typeface="Wingdings" pitchFamily="2" charset="2"/>
              <a:buChar char=""/>
            </a:pPr>
            <a:r>
              <a:rPr lang="en-US" sz="2000" dirty="0" smtClean="0"/>
              <a:t>Virtual Healthcare Limited</a:t>
            </a:r>
          </a:p>
          <a:p>
            <a:pPr marL="225425" indent="-225425" algn="just">
              <a:buClr>
                <a:schemeClr val="accent1"/>
              </a:buClr>
            </a:pP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World Health Organization</a:t>
            </a:r>
          </a:p>
          <a:p>
            <a:pPr marL="225425" indent="-225425" algn="just">
              <a:buClr>
                <a:schemeClr val="accent1"/>
              </a:buClr>
              <a:buFont typeface="Wingdings" pitchFamily="2" charset="2"/>
              <a:buChar char=""/>
            </a:pPr>
            <a:endParaRPr lang="en-US" sz="2000" dirty="0" smtClean="0"/>
          </a:p>
          <a:p>
            <a:pPr marL="225425" indent="-225425" defTabSz="290513">
              <a:buClr>
                <a:schemeClr val="accent1"/>
              </a:buClr>
              <a:buFont typeface="Wingdings" pitchFamily="2" charset="2"/>
              <a:buChar char=""/>
            </a:pPr>
            <a:r>
              <a:rPr lang="en-US" sz="2000" dirty="0" smtClean="0"/>
              <a:t>International Virtual </a:t>
            </a:r>
            <a:r>
              <a:rPr lang="en-US" sz="2000" dirty="0" err="1" smtClean="0"/>
              <a:t>eHospital</a:t>
            </a:r>
            <a:r>
              <a:rPr lang="en-US" sz="2000" dirty="0" smtClean="0"/>
              <a:t> (</a:t>
            </a:r>
            <a:r>
              <a:rPr lang="en-US" sz="2000" dirty="0" err="1" smtClean="0"/>
              <a:t>IVeH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Austin, Texas</a:t>
            </a:r>
            <a:endParaRPr lang="en-US" sz="2000" dirty="0" smtClean="0"/>
          </a:p>
          <a:p>
            <a:pPr marL="225425" indent="-225425" algn="just">
              <a:buClr>
                <a:schemeClr val="accent1"/>
              </a:buClr>
            </a:pPr>
            <a:endParaRPr lang="en-US" sz="20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25425" indent="-225425" algn="just">
              <a:buClr>
                <a:schemeClr val="accent1"/>
              </a:buClr>
              <a:buFont typeface="Wingdings" pitchFamily="2" charset="2"/>
              <a:buChar char=""/>
            </a:pPr>
            <a:endParaRPr lang="en-US" sz="900" dirty="0" smtClean="0"/>
          </a:p>
          <a:p>
            <a:pPr marL="225425" indent="-225425" algn="just">
              <a:buClr>
                <a:schemeClr val="accent1"/>
              </a:buClr>
              <a:buFont typeface="Wingdings" pitchFamily="2" charset="2"/>
              <a:buChar char=""/>
            </a:pPr>
            <a:endParaRPr lang="en-US" sz="2000" dirty="0" smtClean="0"/>
          </a:p>
          <a:p>
            <a:pPr marL="225425" indent="-225425" algn="just">
              <a:buClr>
                <a:schemeClr val="accent1"/>
              </a:buClr>
              <a:buFont typeface="Wingdings" pitchFamily="2" charset="2"/>
              <a:buChar char=""/>
            </a:pPr>
            <a:r>
              <a:rPr lang="en-US" sz="2000" dirty="0" smtClean="0"/>
              <a:t>Virtual Naval Hospital</a:t>
            </a:r>
          </a:p>
          <a:p>
            <a:pPr marL="225425" indent="-225425" algn="just">
              <a:buClr>
                <a:schemeClr val="accent1"/>
              </a:buClr>
            </a:pP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US Navy</a:t>
            </a:r>
          </a:p>
          <a:p>
            <a:pPr marL="225425" indent="-225425" algn="just">
              <a:buClr>
                <a:schemeClr val="accent1"/>
              </a:buClr>
              <a:buFont typeface="Wingdings" pitchFamily="2" charset="2"/>
              <a:buChar char=""/>
            </a:pPr>
            <a:r>
              <a:rPr lang="en-US" sz="2000" dirty="0" smtClean="0"/>
              <a:t>yourvirtualhospital.com</a:t>
            </a:r>
          </a:p>
          <a:p>
            <a:pPr marL="6350" indent="-6350" algn="just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Kerala</a:t>
            </a:r>
          </a:p>
          <a:p>
            <a:pPr marL="119063" indent="-6350" algn="just"/>
            <a:endParaRPr lang="en-US" sz="2000" dirty="0" smtClean="0"/>
          </a:p>
          <a:p>
            <a:pPr marL="225425" indent="-6350" algn="just"/>
            <a:r>
              <a:rPr lang="en-US" sz="2000" dirty="0" smtClean="0"/>
              <a:t>Only results are communicated virtually</a:t>
            </a:r>
          </a:p>
          <a:p>
            <a:pPr marL="225425" indent="-6350" algn="just"/>
            <a:endParaRPr lang="en-US" sz="2000" dirty="0" smtClean="0"/>
          </a:p>
          <a:p>
            <a:pPr marL="225425" indent="-6350" algn="just"/>
            <a:r>
              <a:rPr lang="en-US" sz="2000" dirty="0" smtClean="0"/>
              <a:t>Patient has to approach some real world hospital</a:t>
            </a:r>
          </a:p>
          <a:p>
            <a:pPr marL="225425" indent="-6350" algn="just"/>
            <a:endParaRPr lang="en-US" sz="2000" dirty="0" smtClean="0"/>
          </a:p>
          <a:p>
            <a:pPr marL="225425" indent="-6350" algn="just"/>
            <a:r>
              <a:rPr lang="en-US" sz="2000" dirty="0" smtClean="0"/>
              <a:t>Targets underprivileged rural areas to set up the required hardware and personnel and not available for the general public</a:t>
            </a:r>
          </a:p>
          <a:p>
            <a:pPr marL="225425" indent="-6350" algn="just"/>
            <a:endParaRPr lang="en-US" sz="1000" dirty="0" smtClean="0"/>
          </a:p>
          <a:p>
            <a:pPr marL="225425" indent="-6350" algn="just"/>
            <a:r>
              <a:rPr lang="en-US" sz="2000" dirty="0" smtClean="0"/>
              <a:t>It is just a digital library</a:t>
            </a:r>
          </a:p>
          <a:p>
            <a:pPr marL="225425" indent="-6350" algn="just"/>
            <a:endParaRPr lang="en-US" sz="1200" dirty="0" smtClean="0"/>
          </a:p>
          <a:p>
            <a:pPr marL="225425" indent="-6350" algn="just"/>
            <a:r>
              <a:rPr lang="en-US" sz="2000" dirty="0" smtClean="0"/>
              <a:t>Complicated User Interface</a:t>
            </a:r>
          </a:p>
          <a:p>
            <a:pPr marL="225425" indent="-6350" algn="just"/>
            <a:r>
              <a:rPr lang="en-US" sz="2000" dirty="0" smtClean="0"/>
              <a:t>(no more under use)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038600" y="22098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038600" y="31242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038600" y="53340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038600" y="60198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038600" y="44196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4100" name="Picture 4" descr="C:\Users\user\Desktop\books-clipar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2800" y="-152400"/>
            <a:ext cx="1828800" cy="1828800"/>
          </a:xfrm>
          <a:prstGeom prst="rect">
            <a:avLst/>
          </a:prstGeom>
          <a:noFill/>
        </p:spPr>
      </p:pic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6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10600" cy="4572000"/>
          </a:xfrm>
        </p:spPr>
        <p:txBody>
          <a:bodyPr numCol="2">
            <a:noAutofit/>
          </a:bodyPr>
          <a:lstStyle/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Patient communicates his symptoms</a:t>
            </a:r>
          </a:p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endParaRPr lang="en-US" sz="100" dirty="0" smtClean="0"/>
          </a:p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Doctors and Patients can interact</a:t>
            </a:r>
          </a:p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endParaRPr lang="en-US" sz="100" dirty="0" smtClean="0"/>
          </a:p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endParaRPr lang="en-US" sz="100" dirty="0" smtClean="0"/>
          </a:p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Gather lot of helpful information</a:t>
            </a:r>
          </a:p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endParaRPr lang="en-US" sz="100" dirty="0" smtClean="0"/>
          </a:p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Consultation happens from home</a:t>
            </a:r>
          </a:p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endParaRPr lang="en-US" sz="100" dirty="0" smtClean="0"/>
          </a:p>
          <a:p>
            <a:pPr marL="285750" indent="-222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"/>
            </a:pPr>
            <a:r>
              <a:rPr lang="en-US" sz="2000" dirty="0" smtClean="0"/>
              <a:t>The patient will be provided with prescription alerts through SMS</a:t>
            </a:r>
          </a:p>
          <a:p>
            <a:pPr marL="285750" indent="-161925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endParaRPr lang="en-US" sz="2000" dirty="0" smtClean="0"/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Preliminary Diagnosis</a:t>
            </a:r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600" dirty="0" smtClean="0"/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00" dirty="0" smtClean="0"/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Online Consultancy</a:t>
            </a:r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300" dirty="0" smtClean="0"/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00" dirty="0" smtClean="0"/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Health Tips</a:t>
            </a:r>
            <a:endParaRPr lang="en-US" sz="100" dirty="0" smtClean="0"/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Easy to use and saves time for patients</a:t>
            </a:r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00" dirty="0" smtClean="0"/>
          </a:p>
          <a:p>
            <a:pPr marL="795338" indent="4763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Text alerts for medication prescriptions</a:t>
            </a:r>
          </a:p>
          <a:p>
            <a:pPr marL="463550" indent="-339725" algn="just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PROPOSED WORK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and their ADVANTAGES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724400" y="2055812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724400" y="2970212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724400" y="3732212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724400" y="4341812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724400" y="5180012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2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15" name="Picture 4" descr="C:\Users\user\Desktop\books-clipar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2800" y="-152400"/>
            <a:ext cx="1828800" cy="1828800"/>
          </a:xfrm>
          <a:prstGeom prst="rect">
            <a:avLst/>
          </a:prstGeom>
          <a:noFill/>
        </p:spPr>
      </p:pic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7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project_management_classification_planning_softwa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0"/>
            <a:ext cx="2743200" cy="27432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05088" cy="1477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REQUIREMENT SPECIFICATION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7244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User End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Hardware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Processor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2000" dirty="0" smtClean="0"/>
              <a:t>	Pentium </a:t>
            </a:r>
            <a:r>
              <a:rPr lang="en-US" sz="2000" dirty="0"/>
              <a:t>IV and above</a:t>
            </a: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RAM:</a:t>
            </a:r>
            <a:r>
              <a:rPr lang="en-US" sz="2000" dirty="0"/>
              <a:t>	 	512 MB or more</a:t>
            </a: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Memory:</a:t>
            </a:r>
            <a:r>
              <a:rPr lang="en-US" sz="2000" dirty="0"/>
              <a:t> 	</a:t>
            </a:r>
            <a:r>
              <a:rPr lang="en-US" sz="2000" dirty="0" smtClean="0"/>
              <a:t>	at </a:t>
            </a:r>
            <a:r>
              <a:rPr lang="en-US" sz="2000" dirty="0"/>
              <a:t>least 40 MB of free Hard </a:t>
            </a:r>
            <a:r>
              <a:rPr lang="en-US" sz="2000" dirty="0" smtClean="0"/>
              <a:t>Disk </a:t>
            </a:r>
            <a:r>
              <a:rPr lang="en-US" sz="2000" dirty="0"/>
              <a:t>space</a:t>
            </a: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Cellular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phone</a:t>
            </a:r>
            <a:r>
              <a:rPr lang="en-US" sz="2000" dirty="0"/>
              <a:t> to receive text </a:t>
            </a:r>
            <a:r>
              <a:rPr lang="en-US" sz="2000" dirty="0" smtClean="0"/>
              <a:t>alerts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Software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Operating System:</a:t>
            </a:r>
            <a:r>
              <a:rPr lang="en-US" sz="2000" dirty="0"/>
              <a:t> </a:t>
            </a:r>
            <a:r>
              <a:rPr lang="en-US" sz="2000" dirty="0" smtClean="0"/>
              <a:t>Any </a:t>
            </a:r>
            <a:r>
              <a:rPr lang="en-US" sz="1600" i="1" dirty="0" smtClean="0">
                <a:solidFill>
                  <a:srgbClr val="F37857"/>
                </a:solidFill>
              </a:rPr>
              <a:t>[Windows XP/Vista/7/8; Linux;</a:t>
            </a:r>
            <a:r>
              <a:rPr lang="en-US" sz="1600" i="1" dirty="0">
                <a:solidFill>
                  <a:srgbClr val="F37857"/>
                </a:solidFill>
              </a:rPr>
              <a:t> </a:t>
            </a:r>
            <a:r>
              <a:rPr lang="en-US" sz="1600" i="1" dirty="0" smtClean="0">
                <a:solidFill>
                  <a:srgbClr val="F37857"/>
                </a:solidFill>
              </a:rPr>
              <a:t>OSX]</a:t>
            </a:r>
            <a:endParaRPr lang="en-US" sz="1600" i="1" dirty="0">
              <a:solidFill>
                <a:srgbClr val="F37857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browser:</a:t>
            </a:r>
            <a:r>
              <a:rPr lang="en-US" sz="2000" dirty="0" smtClean="0"/>
              <a:t>	</a:t>
            </a:r>
            <a:r>
              <a:rPr lang="en-US" sz="2000" dirty="0"/>
              <a:t> </a:t>
            </a:r>
            <a:r>
              <a:rPr lang="en-US" sz="2000" dirty="0" smtClean="0"/>
              <a:t> All </a:t>
            </a:r>
            <a:r>
              <a:rPr lang="en-US" sz="2000" dirty="0"/>
              <a:t>browsers having Java </a:t>
            </a:r>
            <a:r>
              <a:rPr lang="en-US" sz="2000" dirty="0" smtClean="0"/>
              <a:t>plug-in </a:t>
            </a:r>
            <a:r>
              <a:rPr lang="en-US" sz="2000" dirty="0"/>
              <a:t>enabled </a:t>
            </a:r>
            <a:r>
              <a:rPr lang="en-US" sz="2000" dirty="0" smtClean="0"/>
              <a:t>			  and</a:t>
            </a:r>
            <a:r>
              <a:rPr lang="en-US" sz="1600" dirty="0" smtClean="0"/>
              <a:t> </a:t>
            </a:r>
            <a:r>
              <a:rPr lang="en-US" sz="2000" dirty="0" smtClean="0"/>
              <a:t>supporting HTML5. </a:t>
            </a:r>
            <a:r>
              <a:rPr lang="en-US" sz="1600" i="1" dirty="0" smtClean="0">
                <a:solidFill>
                  <a:srgbClr val="F37857"/>
                </a:solidFill>
              </a:rPr>
              <a:t>[Google Chrome 11-33, 				      Mozilla Firefox 4-28, Windows IE 10-11]</a:t>
            </a:r>
            <a:endParaRPr lang="en-US" sz="1800" i="1" dirty="0" smtClean="0">
              <a:solidFill>
                <a:srgbClr val="F37857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533400" cy="3238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8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user\Desktop\project_management_classification_planning_softwa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0"/>
            <a:ext cx="2743200" cy="274320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0350"/>
            <a:ext cx="2895600" cy="4762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Virtual Hospital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10350"/>
            <a:ext cx="2133600" cy="476250"/>
          </a:xfrm>
        </p:spPr>
        <p:txBody>
          <a:bodyPr/>
          <a:lstStyle/>
          <a:p>
            <a:fld id="{5DF4035D-52DA-4A75-9C33-D4AD36B613A2}" type="slidenum">
              <a:rPr lang="en-US" sz="1100" smtClean="0">
                <a:solidFill>
                  <a:schemeClr val="bg2"/>
                </a:solidFill>
              </a:rPr>
              <a:pPr/>
              <a:t>9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05088" cy="1477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REQUIREMENT SPECIFICATION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7244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Developer Side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0"/>
            <a:r>
              <a:rPr lang="en-GB" sz="2000" dirty="0" err="1" smtClean="0"/>
              <a:t>Netbeans</a:t>
            </a:r>
            <a:r>
              <a:rPr lang="en-GB" sz="2000" dirty="0" smtClean="0"/>
              <a:t> IDE 7.0 or higher</a:t>
            </a:r>
            <a:endParaRPr lang="en-US" sz="2000" dirty="0" smtClean="0"/>
          </a:p>
          <a:p>
            <a:pPr marL="800100" lvl="0"/>
            <a:r>
              <a:rPr lang="en-GB" sz="2000" dirty="0" smtClean="0"/>
              <a:t>Java Runtime Environment(SE) 1.7</a:t>
            </a:r>
            <a:endParaRPr lang="en-US" sz="2000" dirty="0" smtClean="0"/>
          </a:p>
          <a:p>
            <a:pPr marL="800100" lvl="0"/>
            <a:r>
              <a:rPr lang="en-GB" sz="2000" dirty="0" smtClean="0"/>
              <a:t>Chrome/Firefox runtime plug-in</a:t>
            </a:r>
            <a:endParaRPr lang="en-US" sz="2000" dirty="0" smtClean="0"/>
          </a:p>
          <a:p>
            <a:pPr marL="800100" lvl="0"/>
            <a:r>
              <a:rPr lang="en-GB" sz="2000" dirty="0" smtClean="0"/>
              <a:t>MySQL Server 5.6</a:t>
            </a:r>
            <a:endParaRPr lang="en-US" sz="2000" dirty="0" smtClean="0"/>
          </a:p>
          <a:p>
            <a:pPr marL="800100" lvl="0"/>
            <a:r>
              <a:rPr lang="en-GB" sz="2000" dirty="0" err="1" smtClean="0"/>
              <a:t>GlassFish</a:t>
            </a:r>
            <a:r>
              <a:rPr lang="en-GB" sz="2000" dirty="0" smtClean="0"/>
              <a:t> Server 4.0</a:t>
            </a:r>
            <a:endParaRPr lang="en-US" sz="2000" dirty="0" smtClean="0"/>
          </a:p>
          <a:p>
            <a:pPr marL="800100"/>
            <a:r>
              <a:rPr lang="en-GB" sz="2000" dirty="0" err="1" smtClean="0"/>
              <a:t>iTextpdfAPI</a:t>
            </a:r>
            <a:r>
              <a:rPr lang="en-GB" sz="2000" dirty="0" smtClean="0"/>
              <a:t>, </a:t>
            </a:r>
            <a:r>
              <a:rPr lang="en-GB" sz="2000" dirty="0" err="1" smtClean="0"/>
              <a:t>joda</a:t>
            </a:r>
            <a:r>
              <a:rPr lang="en-GB" sz="2000" dirty="0" smtClean="0"/>
              <a:t> Time API</a:t>
            </a:r>
            <a:endParaRPr lang="en-US" sz="2000" dirty="0"/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0350"/>
            <a:ext cx="2133600" cy="323850"/>
          </a:xfrm>
        </p:spPr>
        <p:txBody>
          <a:bodyPr/>
          <a:lstStyle/>
          <a:p>
            <a:r>
              <a:rPr lang="en-US" sz="1100" dirty="0" smtClean="0">
                <a:solidFill>
                  <a:schemeClr val="bg2"/>
                </a:solidFill>
              </a:rPr>
              <a:t>11th June, 2014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27">
  <a:themeElements>
    <a:clrScheme name="">
      <a:dk1>
        <a:srgbClr val="003366"/>
      </a:dk1>
      <a:lt1>
        <a:srgbClr val="FFFFFF"/>
      </a:lt1>
      <a:dk2>
        <a:srgbClr val="FFFFFF"/>
      </a:dk2>
      <a:lt2>
        <a:srgbClr val="000000"/>
      </a:lt2>
      <a:accent1>
        <a:srgbClr val="8EB3C8"/>
      </a:accent1>
      <a:accent2>
        <a:srgbClr val="6F97B3"/>
      </a:accent2>
      <a:accent3>
        <a:srgbClr val="FFFFFF"/>
      </a:accent3>
      <a:accent4>
        <a:srgbClr val="002A56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TS001140827</Template>
  <TotalTime>8005</TotalTime>
  <Words>2361</Words>
  <Application>Microsoft Office PowerPoint</Application>
  <PresentationFormat>On-screen Show (4:3)</PresentationFormat>
  <Paragraphs>759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TS001140827</vt:lpstr>
      <vt:lpstr>VIRTUAL HOSPITAL</vt:lpstr>
      <vt:lpstr>AGENDA</vt:lpstr>
      <vt:lpstr>INTRODUCTION</vt:lpstr>
      <vt:lpstr>PROBLEM STATEMENT</vt:lpstr>
      <vt:lpstr>OBJECTIVES</vt:lpstr>
      <vt:lpstr>LITERATURE SURVEY</vt:lpstr>
      <vt:lpstr>Slide 7</vt:lpstr>
      <vt:lpstr>SOFTWARE REQUIREMENT SPECIFICATION</vt:lpstr>
      <vt:lpstr>SOFTWARE REQUIREMENT SPECIFICATION</vt:lpstr>
      <vt:lpstr>Slide 10</vt:lpstr>
      <vt:lpstr>DESIGN</vt:lpstr>
      <vt:lpstr>DESIGN</vt:lpstr>
      <vt:lpstr>DESIGN</vt:lpstr>
      <vt:lpstr>Slide 14</vt:lpstr>
      <vt:lpstr>Slide 15</vt:lpstr>
      <vt:lpstr>Slide 16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Slide 30</vt:lpstr>
      <vt:lpstr>Slide 31</vt:lpstr>
      <vt:lpstr>IMPLEMENTATION</vt:lpstr>
      <vt:lpstr>Slide 33</vt:lpstr>
      <vt:lpstr>RESULTS</vt:lpstr>
      <vt:lpstr>RESULTS</vt:lpstr>
      <vt:lpstr>CONCLUSION</vt:lpstr>
      <vt:lpstr>REFERENCES</vt:lpstr>
      <vt:lpstr>Slide 38</vt:lpstr>
      <vt:lpstr>PAYMENT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HOSPITAL</dc:title>
  <dc:creator>user</dc:creator>
  <cp:lastModifiedBy>user</cp:lastModifiedBy>
  <cp:revision>370</cp:revision>
  <dcterms:created xsi:type="dcterms:W3CDTF">2014-03-19T13:57:22Z</dcterms:created>
  <dcterms:modified xsi:type="dcterms:W3CDTF">2014-06-11T02:59:05Z</dcterms:modified>
</cp:coreProperties>
</file>