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3"/>
    <p:restoredTop sz="94671"/>
  </p:normalViewPr>
  <p:slideViewPr>
    <p:cSldViewPr>
      <p:cViewPr varScale="1">
        <p:scale>
          <a:sx n="104" d="100"/>
          <a:sy n="104" d="100"/>
        </p:scale>
        <p:origin x="68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29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3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0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9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8275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0765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913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14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8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35635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6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15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83410" y="367940"/>
            <a:ext cx="44221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6040" algn="l"/>
              </a:tabLst>
            </a:pPr>
            <a:r>
              <a:rPr sz="4000" spc="-10" dirty="0">
                <a:solidFill>
                  <a:srgbClr val="333333"/>
                </a:solidFill>
              </a:rPr>
              <a:t>#COVID19	</a:t>
            </a:r>
            <a:r>
              <a:rPr sz="4000" dirty="0">
                <a:solidFill>
                  <a:srgbClr val="333333"/>
                </a:solidFill>
              </a:rPr>
              <a:t>–</a:t>
            </a:r>
            <a:r>
              <a:rPr sz="4000" spc="-85" dirty="0">
                <a:solidFill>
                  <a:srgbClr val="333333"/>
                </a:solidFill>
              </a:rPr>
              <a:t> </a:t>
            </a:r>
            <a:r>
              <a:rPr sz="4000" spc="-10" dirty="0">
                <a:solidFill>
                  <a:srgbClr val="333333"/>
                </a:solidFill>
              </a:rPr>
              <a:t>INDIA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333333"/>
                </a:solidFill>
              </a:rPr>
              <a:t>#Hackathon </a:t>
            </a:r>
            <a:r>
              <a:rPr sz="1600" spc="-5" dirty="0">
                <a:solidFill>
                  <a:srgbClr val="333333"/>
                </a:solidFill>
              </a:rPr>
              <a:t>Against</a:t>
            </a:r>
            <a:r>
              <a:rPr sz="1600" spc="-80" dirty="0">
                <a:solidFill>
                  <a:srgbClr val="333333"/>
                </a:solidFill>
              </a:rPr>
              <a:t> </a:t>
            </a:r>
            <a:r>
              <a:rPr sz="1600" spc="-10" dirty="0">
                <a:solidFill>
                  <a:srgbClr val="333333"/>
                </a:solidFill>
              </a:rPr>
              <a:t>Covid19</a:t>
            </a:r>
            <a:endParaRPr sz="1600"/>
          </a:p>
        </p:txBody>
      </p:sp>
      <p:sp>
        <p:nvSpPr>
          <p:cNvPr id="9" name="object 9"/>
          <p:cNvSpPr txBox="1"/>
          <p:nvPr/>
        </p:nvSpPr>
        <p:spPr>
          <a:xfrm>
            <a:off x="1884318" y="1482999"/>
            <a:ext cx="9317081" cy="186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0010" algn="l"/>
              </a:tabLst>
            </a:pPr>
            <a:r>
              <a:rPr b="1" spc="-15" dirty="0">
                <a:solidFill>
                  <a:srgbClr val="CD171D"/>
                </a:solidFill>
                <a:latin typeface="Arial"/>
                <a:cs typeface="Arial"/>
              </a:rPr>
              <a:t>Title 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r>
              <a:rPr lang="en-US" b="1" dirty="0">
                <a:solidFill>
                  <a:srgbClr val="C00000"/>
                </a:solidFill>
                <a:latin typeface="Arial"/>
                <a:cs typeface="Arial"/>
              </a:rPr>
              <a:t>- </a:t>
            </a:r>
            <a:r>
              <a:rPr b="1" spc="-10" dirty="0">
                <a:latin typeface="Arial"/>
                <a:cs typeface="Arial"/>
              </a:rPr>
              <a:t>Sma</a:t>
            </a:r>
            <a:r>
              <a:rPr sz="2700" b="1" spc="-15" baseline="1543" dirty="0">
                <a:latin typeface="Arial"/>
                <a:cs typeface="Arial"/>
              </a:rPr>
              <a:t>rt </a:t>
            </a:r>
            <a:r>
              <a:rPr sz="2700" b="1" spc="-7" baseline="1543" dirty="0">
                <a:latin typeface="Arial"/>
                <a:cs typeface="Arial"/>
              </a:rPr>
              <a:t>Covid19 Detection </a:t>
            </a:r>
            <a:r>
              <a:rPr sz="2700" b="1" spc="-22" baseline="1543" dirty="0">
                <a:latin typeface="Arial"/>
                <a:cs typeface="Arial"/>
              </a:rPr>
              <a:t>Via</a:t>
            </a:r>
            <a:r>
              <a:rPr sz="2700" b="1" spc="82" baseline="1543" dirty="0">
                <a:latin typeface="Arial"/>
                <a:cs typeface="Arial"/>
              </a:rPr>
              <a:t> </a:t>
            </a:r>
            <a:r>
              <a:rPr sz="2700" b="1" spc="-15" baseline="1543" dirty="0">
                <a:latin typeface="Arial"/>
                <a:cs typeface="Arial"/>
              </a:rPr>
              <a:t>X-ray</a:t>
            </a:r>
            <a:r>
              <a:rPr sz="2700" b="1" spc="15" baseline="1543" dirty="0">
                <a:latin typeface="Arial"/>
                <a:cs typeface="Arial"/>
              </a:rPr>
              <a:t> </a:t>
            </a:r>
            <a:r>
              <a:rPr sz="2700" b="1" spc="-7" baseline="1543" dirty="0">
                <a:latin typeface="Arial"/>
                <a:cs typeface="Arial"/>
              </a:rPr>
              <a:t>and	</a:t>
            </a:r>
            <a:r>
              <a:rPr sz="2700" b="1" spc="-7" baseline="3086" dirty="0">
                <a:latin typeface="Arial"/>
                <a:cs typeface="Arial"/>
              </a:rPr>
              <a:t>Mobile</a:t>
            </a:r>
            <a:r>
              <a:rPr sz="2700" b="1" spc="-157" baseline="3086" dirty="0">
                <a:latin typeface="Arial"/>
                <a:cs typeface="Arial"/>
              </a:rPr>
              <a:t> </a:t>
            </a:r>
            <a:r>
              <a:rPr sz="2700" b="1" spc="-7" baseline="3086" dirty="0">
                <a:latin typeface="Arial"/>
                <a:cs typeface="Arial"/>
              </a:rPr>
              <a:t>Application.</a:t>
            </a:r>
            <a:endParaRPr sz="2700" baseline="3086" dirty="0">
              <a:latin typeface="Arial"/>
              <a:cs typeface="Arial"/>
            </a:endParaRPr>
          </a:p>
          <a:p>
            <a:pPr marL="14604" marR="3256915" indent="-1270">
              <a:lnSpc>
                <a:spcPct val="200000"/>
              </a:lnSpc>
            </a:pPr>
            <a:r>
              <a:rPr lang="en-US" b="1" spc="-5" dirty="0">
                <a:solidFill>
                  <a:srgbClr val="CD171D"/>
                </a:solidFill>
                <a:latin typeface="Arial"/>
                <a:cs typeface="Arial"/>
              </a:rPr>
              <a:t>Domain</a:t>
            </a:r>
            <a:r>
              <a:rPr b="1" spc="-5" dirty="0">
                <a:solidFill>
                  <a:srgbClr val="CD171D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r>
              <a:rPr lang="en-US" b="1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Health</a:t>
            </a:r>
            <a:r>
              <a:rPr sz="2700" b="1" spc="-15" baseline="1543" dirty="0">
                <a:latin typeface="Arial"/>
                <a:cs typeface="Arial"/>
              </a:rPr>
              <a:t>care </a:t>
            </a:r>
            <a:r>
              <a:rPr lang="en-US" sz="2700" b="1" spc="-15" baseline="1543" dirty="0">
                <a:latin typeface="Arial"/>
                <a:cs typeface="Arial"/>
              </a:rPr>
              <a:t>Innovations</a:t>
            </a:r>
            <a:endParaRPr lang="en-US" sz="2700" b="1" spc="-7" baseline="1543" dirty="0">
              <a:latin typeface="Arial"/>
              <a:cs typeface="Arial"/>
            </a:endParaRPr>
          </a:p>
          <a:p>
            <a:pPr marL="14604" marR="3256915" indent="-1270">
              <a:lnSpc>
                <a:spcPct val="200000"/>
              </a:lnSpc>
            </a:pPr>
            <a:r>
              <a:rPr b="1" spc="-45" dirty="0">
                <a:solidFill>
                  <a:srgbClr val="CD171D"/>
                </a:solidFill>
                <a:latin typeface="Arial"/>
                <a:cs typeface="Arial"/>
              </a:rPr>
              <a:t>Team </a:t>
            </a:r>
            <a:r>
              <a:rPr b="1" spc="-10" dirty="0">
                <a:solidFill>
                  <a:srgbClr val="CD171D"/>
                </a:solidFill>
                <a:latin typeface="Arial"/>
                <a:cs typeface="Arial"/>
              </a:rPr>
              <a:t>Name</a:t>
            </a:r>
            <a:r>
              <a:rPr lang="en-US" b="1" spc="-10" dirty="0">
                <a:solidFill>
                  <a:srgbClr val="CD171D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CD171D"/>
                </a:solidFill>
                <a:latin typeface="Arial"/>
                <a:cs typeface="Arial"/>
              </a:rPr>
              <a:t>:-</a:t>
            </a:r>
            <a:r>
              <a:rPr lang="en-IN" b="1" spc="-10" dirty="0">
                <a:solidFill>
                  <a:srgbClr val="CD171D"/>
                </a:solidFill>
                <a:latin typeface="Arial"/>
                <a:cs typeface="Arial"/>
              </a:rPr>
              <a:t> </a:t>
            </a:r>
            <a:r>
              <a:rPr lang="en-IN" b="1" spc="-10" dirty="0">
                <a:latin typeface="Arial"/>
                <a:cs typeface="Arial"/>
              </a:rPr>
              <a:t>Cyber bot</a:t>
            </a:r>
            <a:endParaRPr lang="en-IN" b="1" spc="-10" dirty="0">
              <a:solidFill>
                <a:srgbClr val="CD171D"/>
              </a:solidFill>
              <a:latin typeface="Arial"/>
              <a:cs typeface="Arial"/>
            </a:endParaRPr>
          </a:p>
          <a:p>
            <a:pPr marL="14604" marR="3256915" indent="-1270">
              <a:lnSpc>
                <a:spcPct val="200000"/>
              </a:lnSpc>
            </a:pPr>
            <a:r>
              <a:rPr lang="en-IN" b="1" spc="-45" dirty="0">
                <a:solidFill>
                  <a:srgbClr val="CD171D"/>
                </a:solidFill>
                <a:latin typeface="Arial"/>
                <a:cs typeface="Arial"/>
              </a:rPr>
              <a:t>Team </a:t>
            </a:r>
            <a:r>
              <a:rPr lang="en-IN" b="1" spc="-10" dirty="0">
                <a:solidFill>
                  <a:srgbClr val="CD171D"/>
                </a:solidFill>
                <a:latin typeface="Arial"/>
                <a:cs typeface="Arial"/>
              </a:rPr>
              <a:t>Leader Name :- </a:t>
            </a:r>
            <a:r>
              <a:rPr lang="en-IN" b="1" spc="-10" dirty="0">
                <a:latin typeface="Arial"/>
                <a:cs typeface="Arial"/>
              </a:rPr>
              <a:t>Prasad Patharkar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97A2A-3C7F-F149-A0B6-BA65600F56AE}"/>
              </a:ext>
            </a:extLst>
          </p:cNvPr>
          <p:cNvSpPr txBox="1"/>
          <p:nvPr/>
        </p:nvSpPr>
        <p:spPr>
          <a:xfrm>
            <a:off x="1883410" y="3601589"/>
            <a:ext cx="9317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blem statement </a:t>
            </a:r>
            <a:r>
              <a:rPr lang="en-US" dirty="0">
                <a:solidFill>
                  <a:srgbClr val="C00000"/>
                </a:solidFill>
              </a:rPr>
              <a:t>:- </a:t>
            </a:r>
            <a:r>
              <a:rPr lang="en-IN" b="1" dirty="0"/>
              <a:t>It has been a major challenge for the Government and District Administrations to track COVID-19 patients. Form a real-time information management system that captures the estimated number of patients going to the health facilities and gives a breakup of the major ailments that citizens are suffering from in the state. This has proved to be challenging for the Ministry of Health and would prove to be useful.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75410" y="580284"/>
            <a:ext cx="7792084" cy="5902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8940" marR="5080" indent="-396240">
              <a:lnSpc>
                <a:spcPct val="111000"/>
              </a:lnSpc>
              <a:spcBef>
                <a:spcPts val="90"/>
              </a:spcBef>
              <a:buClr>
                <a:srgbClr val="FF0000"/>
              </a:buClr>
              <a:buSzPct val="80645"/>
              <a:buFont typeface="Lucida Sans"/>
              <a:buAutoNum type="arabicPeriod"/>
              <a:tabLst>
                <a:tab pos="408305" algn="l"/>
                <a:tab pos="408940" algn="l"/>
              </a:tabLst>
            </a:pP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Creating </a:t>
            </a:r>
            <a:r>
              <a:rPr sz="1550" spc="10" dirty="0">
                <a:solidFill>
                  <a:srgbClr val="3F3F3F"/>
                </a:solidFill>
                <a:latin typeface="Lucida Sans"/>
                <a:cs typeface="Lucida Sans"/>
              </a:rPr>
              <a:t>Mobile </a:t>
            </a:r>
            <a:r>
              <a:rPr sz="1550" spc="15" dirty="0">
                <a:solidFill>
                  <a:srgbClr val="3F3F3F"/>
                </a:solidFill>
                <a:latin typeface="Lucida Sans"/>
                <a:cs typeface="Lucida Sans"/>
              </a:rPr>
              <a:t>Application </a:t>
            </a:r>
            <a:r>
              <a:rPr sz="1550" spc="40" dirty="0">
                <a:solidFill>
                  <a:srgbClr val="3F3F3F"/>
                </a:solidFill>
                <a:latin typeface="Lucida Sans"/>
                <a:cs typeface="Lucida Sans"/>
              </a:rPr>
              <a:t>and Machine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Learning </a:t>
            </a: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model </a:t>
            </a:r>
            <a:r>
              <a:rPr sz="1550" spc="-5" dirty="0">
                <a:solidFill>
                  <a:srgbClr val="3F3F3F"/>
                </a:solidFill>
                <a:latin typeface="Lucida Sans"/>
                <a:cs typeface="Lucida Sans"/>
              </a:rPr>
              <a:t>for </a:t>
            </a:r>
            <a:r>
              <a:rPr sz="1550" spc="20" dirty="0">
                <a:solidFill>
                  <a:srgbClr val="3F3F3F"/>
                </a:solidFill>
                <a:latin typeface="Lucida Sans"/>
                <a:cs typeface="Lucida Sans"/>
              </a:rPr>
              <a:t>continuously  </a:t>
            </a:r>
            <a:r>
              <a:rPr sz="1550" spc="5" dirty="0">
                <a:solidFill>
                  <a:srgbClr val="3F3F3F"/>
                </a:solidFill>
                <a:latin typeface="Lucida Sans"/>
                <a:cs typeface="Lucida Sans"/>
              </a:rPr>
              <a:t>Monitoring </a:t>
            </a:r>
            <a:r>
              <a:rPr sz="1550" spc="40" dirty="0">
                <a:solidFill>
                  <a:srgbClr val="3F3F3F"/>
                </a:solidFill>
                <a:latin typeface="Lucida Sans"/>
                <a:cs typeface="Lucida Sans"/>
              </a:rPr>
              <a:t>and </a:t>
            </a:r>
            <a:r>
              <a:rPr sz="1550" spc="55" dirty="0">
                <a:solidFill>
                  <a:srgbClr val="3F3F3F"/>
                </a:solidFill>
                <a:latin typeface="Lucida Sans"/>
                <a:cs typeface="Lucida Sans"/>
              </a:rPr>
              <a:t>Detect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The Covid </a:t>
            </a:r>
            <a:r>
              <a:rPr sz="1550" spc="10" dirty="0">
                <a:solidFill>
                  <a:srgbClr val="3F3F3F"/>
                </a:solidFill>
                <a:latin typeface="Lucida Sans"/>
                <a:cs typeface="Lucida Sans"/>
              </a:rPr>
              <a:t>19 </a:t>
            </a:r>
            <a:r>
              <a:rPr sz="1550" spc="35" dirty="0">
                <a:solidFill>
                  <a:srgbClr val="3F3F3F"/>
                </a:solidFill>
                <a:latin typeface="Lucida Sans"/>
                <a:cs typeface="Lucida Sans"/>
              </a:rPr>
              <a:t>patients </a:t>
            </a:r>
            <a:r>
              <a:rPr sz="1550" spc="10" dirty="0">
                <a:solidFill>
                  <a:srgbClr val="3F3F3F"/>
                </a:solidFill>
                <a:latin typeface="Lucida Sans"/>
                <a:cs typeface="Lucida Sans"/>
              </a:rPr>
              <a:t>using </a:t>
            </a:r>
            <a:r>
              <a:rPr sz="1550" spc="55" dirty="0">
                <a:solidFill>
                  <a:srgbClr val="3F3F3F"/>
                </a:solidFill>
                <a:latin typeface="Lucida Sans"/>
                <a:cs typeface="Lucida Sans"/>
              </a:rPr>
              <a:t>X-ray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and </a:t>
            </a:r>
            <a:r>
              <a:rPr sz="1550" spc="10" dirty="0">
                <a:solidFill>
                  <a:srgbClr val="3F3F3F"/>
                </a:solidFill>
                <a:latin typeface="Lucida Sans"/>
                <a:cs typeface="Lucida Sans"/>
              </a:rPr>
              <a:t>Mobile  </a:t>
            </a:r>
            <a:r>
              <a:rPr sz="1550" spc="60" dirty="0">
                <a:solidFill>
                  <a:srgbClr val="3F3F3F"/>
                </a:solidFill>
                <a:latin typeface="Lucida Sans"/>
                <a:cs typeface="Lucida Sans"/>
              </a:rPr>
              <a:t>camera.</a:t>
            </a:r>
            <a:endParaRPr sz="1550">
              <a:latin typeface="Lucida Sans"/>
              <a:cs typeface="Lucida Sans"/>
            </a:endParaRPr>
          </a:p>
          <a:p>
            <a:pPr marL="408940" marR="36830" indent="-396240">
              <a:lnSpc>
                <a:spcPct val="110800"/>
              </a:lnSpc>
              <a:spcBef>
                <a:spcPts val="869"/>
              </a:spcBef>
              <a:buClr>
                <a:srgbClr val="FF0000"/>
              </a:buClr>
              <a:buSzPct val="80645"/>
              <a:buAutoNum type="arabicPeriod"/>
              <a:tabLst>
                <a:tab pos="408305" algn="l"/>
                <a:tab pos="408940" algn="l"/>
              </a:tabLst>
            </a:pPr>
            <a:r>
              <a:rPr sz="1550" spc="10" dirty="0">
                <a:solidFill>
                  <a:srgbClr val="3F3F3F"/>
                </a:solidFill>
                <a:latin typeface="Lucida Sans"/>
                <a:cs typeface="Lucida Sans"/>
              </a:rPr>
              <a:t>Mobile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application </a:t>
            </a:r>
            <a:r>
              <a:rPr sz="1550" spc="20" dirty="0">
                <a:solidFill>
                  <a:srgbClr val="3F3F3F"/>
                </a:solidFill>
                <a:latin typeface="Lucida Sans"/>
                <a:cs typeface="Lucida Sans"/>
              </a:rPr>
              <a:t>consist </a:t>
            </a:r>
            <a:r>
              <a:rPr sz="1550" spc="-5" dirty="0">
                <a:solidFill>
                  <a:srgbClr val="3F3F3F"/>
                </a:solidFill>
                <a:latin typeface="Lucida Sans"/>
                <a:cs typeface="Lucida Sans"/>
              </a:rPr>
              <a:t>Pre-Trained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machine </a:t>
            </a:r>
            <a:r>
              <a:rPr sz="1550" spc="20" dirty="0">
                <a:solidFill>
                  <a:srgbClr val="3F3F3F"/>
                </a:solidFill>
                <a:latin typeface="Lucida Sans"/>
                <a:cs typeface="Lucida Sans"/>
              </a:rPr>
              <a:t>learning </a:t>
            </a: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model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that </a:t>
            </a:r>
            <a:r>
              <a:rPr sz="1550" spc="50" dirty="0">
                <a:solidFill>
                  <a:srgbClr val="3F3F3F"/>
                </a:solidFill>
                <a:latin typeface="Lucida Sans"/>
                <a:cs typeface="Lucida Sans"/>
              </a:rPr>
              <a:t>detect 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the </a:t>
            </a:r>
            <a:r>
              <a:rPr sz="1550" spc="35" dirty="0">
                <a:solidFill>
                  <a:srgbClr val="3F3F3F"/>
                </a:solidFill>
                <a:latin typeface="Lucida Sans"/>
                <a:cs typeface="Lucida Sans"/>
              </a:rPr>
              <a:t>pneumonia </a:t>
            </a: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Via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Scanning the </a:t>
            </a:r>
            <a:r>
              <a:rPr sz="1550" spc="15" dirty="0">
                <a:solidFill>
                  <a:srgbClr val="3F3F3F"/>
                </a:solidFill>
                <a:latin typeface="Lucida Sans"/>
                <a:cs typeface="Lucida Sans"/>
              </a:rPr>
              <a:t>photo </a:t>
            </a:r>
            <a:r>
              <a:rPr sz="1550" spc="-10" dirty="0">
                <a:solidFill>
                  <a:srgbClr val="3F3F3F"/>
                </a:solidFill>
                <a:latin typeface="Lucida Sans"/>
                <a:cs typeface="Lucida Sans"/>
              </a:rPr>
              <a:t>of </a:t>
            </a:r>
            <a:r>
              <a:rPr sz="1550" spc="35" dirty="0">
                <a:solidFill>
                  <a:srgbClr val="3F3F3F"/>
                </a:solidFill>
                <a:latin typeface="Lucida Sans"/>
                <a:cs typeface="Lucida Sans"/>
              </a:rPr>
              <a:t>patient</a:t>
            </a:r>
            <a:r>
              <a:rPr sz="1550" spc="-215" dirty="0">
                <a:solidFill>
                  <a:srgbClr val="3F3F3F"/>
                </a:solidFill>
                <a:latin typeface="Lucida Sans"/>
                <a:cs typeface="Lucida Sans"/>
              </a:rPr>
              <a:t>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X-rays.</a:t>
            </a:r>
            <a:endParaRPr sz="1550">
              <a:latin typeface="Lucida Sans"/>
              <a:cs typeface="Lucida Sans"/>
            </a:endParaRPr>
          </a:p>
          <a:p>
            <a:pPr marL="408940" marR="121285" indent="-396240">
              <a:lnSpc>
                <a:spcPct val="110800"/>
              </a:lnSpc>
              <a:spcBef>
                <a:spcPts val="880"/>
              </a:spcBef>
              <a:buClr>
                <a:srgbClr val="FF0000"/>
              </a:buClr>
              <a:buSzPct val="80645"/>
              <a:buAutoNum type="arabicPeriod"/>
              <a:tabLst>
                <a:tab pos="408305" algn="l"/>
                <a:tab pos="408940" algn="l"/>
              </a:tabLst>
            </a:pPr>
            <a:r>
              <a:rPr sz="1550" spc="10" dirty="0">
                <a:solidFill>
                  <a:srgbClr val="3F3F3F"/>
                </a:solidFill>
                <a:latin typeface="Lucida Sans"/>
                <a:cs typeface="Lucida Sans"/>
              </a:rPr>
              <a:t>Mobile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application also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has </a:t>
            </a:r>
            <a:r>
              <a:rPr sz="1550" spc="15" dirty="0">
                <a:solidFill>
                  <a:srgbClr val="3F3F3F"/>
                </a:solidFill>
                <a:latin typeface="Lucida Sans"/>
                <a:cs typeface="Lucida Sans"/>
              </a:rPr>
              <a:t>cloud </a:t>
            </a:r>
            <a:r>
              <a:rPr sz="1550" spc="60" dirty="0">
                <a:solidFill>
                  <a:srgbClr val="3F3F3F"/>
                </a:solidFill>
                <a:latin typeface="Lucida Sans"/>
                <a:cs typeface="Lucida Sans"/>
              </a:rPr>
              <a:t>database </a:t>
            </a:r>
            <a:r>
              <a:rPr sz="1550" spc="10" dirty="0">
                <a:solidFill>
                  <a:srgbClr val="3F3F3F"/>
                </a:solidFill>
                <a:latin typeface="Lucida Sans"/>
                <a:cs typeface="Lucida Sans"/>
              </a:rPr>
              <a:t>to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store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the </a:t>
            </a:r>
            <a:r>
              <a:rPr sz="1550" spc="35" dirty="0">
                <a:solidFill>
                  <a:srgbClr val="3F3F3F"/>
                </a:solidFill>
                <a:latin typeface="Lucida Sans"/>
                <a:cs typeface="Lucida Sans"/>
              </a:rPr>
              <a:t>patients</a:t>
            </a:r>
            <a:r>
              <a:rPr sz="1550" spc="-250" dirty="0">
                <a:solidFill>
                  <a:srgbClr val="3F3F3F"/>
                </a:solidFill>
                <a:latin typeface="Lucida Sans"/>
                <a:cs typeface="Lucida Sans"/>
              </a:rPr>
              <a:t> </a:t>
            </a:r>
            <a:r>
              <a:rPr sz="1550" spc="35" dirty="0">
                <a:solidFill>
                  <a:srgbClr val="3F3F3F"/>
                </a:solidFill>
                <a:latin typeface="Lucida Sans"/>
                <a:cs typeface="Lucida Sans"/>
              </a:rPr>
              <a:t>symtops  </a:t>
            </a:r>
            <a:r>
              <a:rPr sz="1550" spc="-10" dirty="0">
                <a:solidFill>
                  <a:srgbClr val="3F3F3F"/>
                </a:solidFill>
                <a:latin typeface="Lucida Sans"/>
                <a:cs typeface="Lucida Sans"/>
              </a:rPr>
              <a:t>for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suggesting </a:t>
            </a:r>
            <a:r>
              <a:rPr sz="1550" spc="50" dirty="0">
                <a:solidFill>
                  <a:srgbClr val="3F3F3F"/>
                </a:solidFill>
                <a:latin typeface="Lucida Sans"/>
                <a:cs typeface="Lucida Sans"/>
              </a:rPr>
              <a:t>them </a:t>
            </a:r>
            <a:r>
              <a:rPr sz="1550" spc="10" dirty="0">
                <a:solidFill>
                  <a:srgbClr val="3F3F3F"/>
                </a:solidFill>
                <a:latin typeface="Lucida Sans"/>
                <a:cs typeface="Lucida Sans"/>
              </a:rPr>
              <a:t>to </a:t>
            </a:r>
            <a:r>
              <a:rPr sz="1550" spc="40" dirty="0">
                <a:solidFill>
                  <a:srgbClr val="3F3F3F"/>
                </a:solidFill>
                <a:latin typeface="Lucida Sans"/>
                <a:cs typeface="Lucida Sans"/>
              </a:rPr>
              <a:t>take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covid19 </a:t>
            </a:r>
            <a:r>
              <a:rPr sz="1550" spc="40" dirty="0">
                <a:solidFill>
                  <a:srgbClr val="3F3F3F"/>
                </a:solidFill>
                <a:latin typeface="Lucida Sans"/>
                <a:cs typeface="Lucida Sans"/>
              </a:rPr>
              <a:t>test</a:t>
            </a:r>
            <a:r>
              <a:rPr sz="1550" spc="-150" dirty="0">
                <a:solidFill>
                  <a:srgbClr val="3F3F3F"/>
                </a:solidFill>
                <a:latin typeface="Lucida Sans"/>
                <a:cs typeface="Lucida Sans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Lucida Sans"/>
                <a:cs typeface="Lucida Sans"/>
              </a:rPr>
              <a:t>.</a:t>
            </a:r>
            <a:endParaRPr sz="1550">
              <a:latin typeface="Lucida Sans"/>
              <a:cs typeface="Lucida Sans"/>
            </a:endParaRPr>
          </a:p>
          <a:p>
            <a:pPr marL="408940" marR="555625" indent="-396240">
              <a:lnSpc>
                <a:spcPct val="110800"/>
              </a:lnSpc>
              <a:spcBef>
                <a:spcPts val="880"/>
              </a:spcBef>
              <a:buClr>
                <a:srgbClr val="FF0000"/>
              </a:buClr>
              <a:buSzPct val="80645"/>
              <a:buAutoNum type="arabicPeriod"/>
              <a:tabLst>
                <a:tab pos="408305" algn="l"/>
                <a:tab pos="408940" algn="l"/>
              </a:tabLst>
            </a:pP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Precautions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Guidelines </a:t>
            </a:r>
            <a:r>
              <a:rPr sz="1550" spc="55" dirty="0">
                <a:solidFill>
                  <a:srgbClr val="3F3F3F"/>
                </a:solidFill>
                <a:latin typeface="Lucida Sans"/>
                <a:cs typeface="Lucida Sans"/>
              </a:rPr>
              <a:t>are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also </a:t>
            </a:r>
            <a:r>
              <a:rPr sz="1550" spc="50" dirty="0">
                <a:solidFill>
                  <a:srgbClr val="3F3F3F"/>
                </a:solidFill>
                <a:latin typeface="Lucida Sans"/>
                <a:cs typeface="Lucida Sans"/>
              </a:rPr>
              <a:t>given </a:t>
            </a:r>
            <a:r>
              <a:rPr sz="1550" spc="5" dirty="0">
                <a:solidFill>
                  <a:srgbClr val="3F3F3F"/>
                </a:solidFill>
                <a:latin typeface="Lucida Sans"/>
                <a:cs typeface="Lucida Sans"/>
              </a:rPr>
              <a:t>in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applications </a:t>
            </a:r>
            <a:r>
              <a:rPr sz="1550" spc="-10" dirty="0">
                <a:solidFill>
                  <a:srgbClr val="3F3F3F"/>
                </a:solidFill>
                <a:latin typeface="Lucida Sans"/>
                <a:cs typeface="Lucida Sans"/>
              </a:rPr>
              <a:t>for </a:t>
            </a:r>
            <a:r>
              <a:rPr sz="1550" spc="55" dirty="0">
                <a:solidFill>
                  <a:srgbClr val="3F3F3F"/>
                </a:solidFill>
                <a:latin typeface="Lucida Sans"/>
                <a:cs typeface="Lucida Sans"/>
              </a:rPr>
              <a:t>safety</a:t>
            </a:r>
            <a:r>
              <a:rPr sz="1550" spc="-225" dirty="0">
                <a:solidFill>
                  <a:srgbClr val="3F3F3F"/>
                </a:solidFill>
                <a:latin typeface="Lucida Sans"/>
                <a:cs typeface="Lucida Sans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Lucida Sans"/>
                <a:cs typeface="Lucida Sans"/>
              </a:rPr>
              <a:t>using  notifications </a:t>
            </a:r>
            <a:r>
              <a:rPr sz="1550" spc="-10" dirty="0">
                <a:solidFill>
                  <a:srgbClr val="3F3F3F"/>
                </a:solidFill>
                <a:latin typeface="Lucida Sans"/>
                <a:cs typeface="Lucida Sans"/>
              </a:rPr>
              <a:t>of </a:t>
            </a:r>
            <a:r>
              <a:rPr sz="1550" spc="35" dirty="0">
                <a:solidFill>
                  <a:srgbClr val="3F3F3F"/>
                </a:solidFill>
                <a:latin typeface="Lucida Sans"/>
                <a:cs typeface="Lucida Sans"/>
              </a:rPr>
              <a:t>washing hands </a:t>
            </a:r>
            <a:r>
              <a:rPr sz="1550" spc="40" dirty="0">
                <a:solidFill>
                  <a:srgbClr val="3F3F3F"/>
                </a:solidFill>
                <a:latin typeface="Lucida Sans"/>
                <a:cs typeface="Lucida Sans"/>
              </a:rPr>
              <a:t>and latest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update </a:t>
            </a:r>
            <a:r>
              <a:rPr sz="1550" spc="10" dirty="0">
                <a:solidFill>
                  <a:srgbClr val="3F3F3F"/>
                </a:solidFill>
                <a:latin typeface="Lucida Sans"/>
                <a:cs typeface="Lucida Sans"/>
              </a:rPr>
              <a:t>on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corona</a:t>
            </a:r>
            <a:r>
              <a:rPr sz="1550" spc="-215" dirty="0">
                <a:solidFill>
                  <a:srgbClr val="3F3F3F"/>
                </a:solidFill>
                <a:latin typeface="Lucida Sans"/>
                <a:cs typeface="Lucida Sans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Lucida Sans"/>
                <a:cs typeface="Lucida Sans"/>
              </a:rPr>
              <a:t>virus.</a:t>
            </a:r>
            <a:endParaRPr sz="1550">
              <a:latin typeface="Lucida Sans"/>
              <a:cs typeface="Lucida Sans"/>
            </a:endParaRPr>
          </a:p>
          <a:p>
            <a:pPr marL="407670" marR="44450" indent="-394970">
              <a:lnSpc>
                <a:spcPct val="111300"/>
              </a:lnSpc>
              <a:spcBef>
                <a:spcPts val="860"/>
              </a:spcBef>
              <a:buClr>
                <a:srgbClr val="FF0000"/>
              </a:buClr>
              <a:buSzPct val="80645"/>
              <a:buAutoNum type="arabicPeriod"/>
              <a:tabLst>
                <a:tab pos="407034" algn="l"/>
                <a:tab pos="407670" algn="l"/>
              </a:tabLst>
            </a:pP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ML </a:t>
            </a:r>
            <a:r>
              <a:rPr sz="1550" spc="20" dirty="0">
                <a:solidFill>
                  <a:srgbClr val="3F3F3F"/>
                </a:solidFill>
                <a:latin typeface="Lucida Sans"/>
                <a:cs typeface="Lucida Sans"/>
              </a:rPr>
              <a:t>algorithm </a:t>
            </a: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processes </a:t>
            </a:r>
            <a:r>
              <a:rPr sz="1550" spc="50" dirty="0">
                <a:solidFill>
                  <a:srgbClr val="3F3F3F"/>
                </a:solidFill>
                <a:latin typeface="Lucida Sans"/>
                <a:cs typeface="Lucida Sans"/>
              </a:rPr>
              <a:t>the </a:t>
            </a:r>
            <a:r>
              <a:rPr sz="1550" spc="60" dirty="0">
                <a:solidFill>
                  <a:srgbClr val="3F3F3F"/>
                </a:solidFill>
                <a:latin typeface="Lucida Sans"/>
                <a:cs typeface="Lucida Sans"/>
              </a:rPr>
              <a:t>data </a:t>
            </a:r>
            <a:r>
              <a:rPr sz="1550" spc="35" dirty="0">
                <a:solidFill>
                  <a:srgbClr val="3F3F3F"/>
                </a:solidFill>
                <a:latin typeface="Lucida Sans"/>
                <a:cs typeface="Lucida Sans"/>
              </a:rPr>
              <a:t>captured </a:t>
            </a:r>
            <a:r>
              <a:rPr sz="1550" spc="65" dirty="0">
                <a:solidFill>
                  <a:srgbClr val="3F3F3F"/>
                </a:solidFill>
                <a:latin typeface="Lucida Sans"/>
                <a:cs typeface="Lucida Sans"/>
              </a:rPr>
              <a:t>by </a:t>
            </a:r>
            <a:r>
              <a:rPr sz="1550" spc="50" dirty="0">
                <a:solidFill>
                  <a:srgbClr val="3F3F3F"/>
                </a:solidFill>
                <a:latin typeface="Lucida Sans"/>
                <a:cs typeface="Lucida Sans"/>
              </a:rPr>
              <a:t>the </a:t>
            </a:r>
            <a:r>
              <a:rPr sz="1550" spc="65" dirty="0">
                <a:solidFill>
                  <a:srgbClr val="3F3F3F"/>
                </a:solidFill>
                <a:latin typeface="Lucida Sans"/>
                <a:cs typeface="Lucida Sans"/>
              </a:rPr>
              <a:t>camera </a:t>
            </a:r>
            <a:r>
              <a:rPr sz="1550" spc="-10" dirty="0">
                <a:solidFill>
                  <a:srgbClr val="3F3F3F"/>
                </a:solidFill>
                <a:latin typeface="Lucida Sans"/>
                <a:cs typeface="Lucida Sans"/>
              </a:rPr>
              <a:t>of </a:t>
            </a:r>
            <a:r>
              <a:rPr sz="1550" spc="35" dirty="0">
                <a:solidFill>
                  <a:srgbClr val="3F3F3F"/>
                </a:solidFill>
                <a:latin typeface="Lucida Sans"/>
                <a:cs typeface="Lucida Sans"/>
              </a:rPr>
              <a:t>user </a:t>
            </a:r>
            <a:r>
              <a:rPr sz="1550" spc="-10" dirty="0">
                <a:solidFill>
                  <a:srgbClr val="3F3F3F"/>
                </a:solidFill>
                <a:latin typeface="Lucida Sans"/>
                <a:cs typeface="Lucida Sans"/>
              </a:rPr>
              <a:t>of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x-ray  and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process </a:t>
            </a:r>
            <a:r>
              <a:rPr sz="1550" spc="40" dirty="0">
                <a:solidFill>
                  <a:srgbClr val="3F3F3F"/>
                </a:solidFill>
                <a:latin typeface="Lucida Sans"/>
                <a:cs typeface="Lucida Sans"/>
              </a:rPr>
              <a:t>and check </a:t>
            </a:r>
            <a:r>
              <a:rPr sz="1550" spc="5" dirty="0">
                <a:solidFill>
                  <a:srgbClr val="3F3F3F"/>
                </a:solidFill>
                <a:latin typeface="Lucida Sans"/>
                <a:cs typeface="Lucida Sans"/>
              </a:rPr>
              <a:t>it </a:t>
            </a:r>
            <a:r>
              <a:rPr sz="1550" spc="10" dirty="0">
                <a:solidFill>
                  <a:srgbClr val="3F3F3F"/>
                </a:solidFill>
                <a:latin typeface="Lucida Sans"/>
                <a:cs typeface="Lucida Sans"/>
              </a:rPr>
              <a:t>using </a:t>
            </a:r>
            <a:r>
              <a:rPr sz="1550" spc="5" dirty="0">
                <a:solidFill>
                  <a:srgbClr val="3F3F3F"/>
                </a:solidFill>
                <a:latin typeface="Lucida Sans"/>
                <a:cs typeface="Lucida Sans"/>
              </a:rPr>
              <a:t>our </a:t>
            </a:r>
            <a:r>
              <a:rPr sz="1550" spc="50" dirty="0">
                <a:solidFill>
                  <a:srgbClr val="3F3F3F"/>
                </a:solidFill>
                <a:latin typeface="Lucida Sans"/>
                <a:cs typeface="Lucida Sans"/>
              </a:rPr>
              <a:t>machine </a:t>
            </a:r>
            <a:r>
              <a:rPr sz="1550" spc="20" dirty="0">
                <a:solidFill>
                  <a:srgbClr val="3F3F3F"/>
                </a:solidFill>
                <a:latin typeface="Lucida Sans"/>
                <a:cs typeface="Lucida Sans"/>
              </a:rPr>
              <a:t>learning</a:t>
            </a:r>
            <a:r>
              <a:rPr sz="1550" spc="-200" dirty="0">
                <a:solidFill>
                  <a:srgbClr val="3F3F3F"/>
                </a:solidFill>
                <a:latin typeface="Lucida Sans"/>
                <a:cs typeface="Lucida Sans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model.</a:t>
            </a:r>
            <a:endParaRPr sz="1550">
              <a:latin typeface="Lucida Sans"/>
              <a:cs typeface="Lucida Sans"/>
            </a:endParaRPr>
          </a:p>
          <a:p>
            <a:pPr marL="307975" marR="434975" indent="-295910">
              <a:lnSpc>
                <a:spcPct val="110800"/>
              </a:lnSpc>
              <a:spcBef>
                <a:spcPts val="870"/>
              </a:spcBef>
              <a:buClr>
                <a:srgbClr val="FF0000"/>
              </a:buClr>
              <a:buSzPct val="80645"/>
              <a:buFont typeface="Lucida Sans"/>
              <a:buAutoNum type="arabicPeriod"/>
              <a:tabLst>
                <a:tab pos="371475" algn="l"/>
                <a:tab pos="372110" algn="l"/>
              </a:tabLst>
            </a:pPr>
            <a:r>
              <a:rPr dirty="0"/>
              <a:t>	</a:t>
            </a:r>
            <a:r>
              <a:rPr sz="1550" spc="-15" dirty="0">
                <a:solidFill>
                  <a:srgbClr val="3F3F3F"/>
                </a:solidFill>
                <a:latin typeface="Lucida Sans"/>
                <a:cs typeface="Lucida Sans"/>
              </a:rPr>
              <a:t>If </a:t>
            </a:r>
            <a:r>
              <a:rPr sz="1550" spc="15" dirty="0">
                <a:solidFill>
                  <a:srgbClr val="3F3F3F"/>
                </a:solidFill>
                <a:latin typeface="Lucida Sans"/>
                <a:cs typeface="Lucida Sans"/>
              </a:rPr>
              <a:t>doctor </a:t>
            </a:r>
            <a:r>
              <a:rPr sz="1550" dirty="0">
                <a:solidFill>
                  <a:srgbClr val="3F3F3F"/>
                </a:solidFill>
                <a:latin typeface="Lucida Sans"/>
                <a:cs typeface="Lucida Sans"/>
              </a:rPr>
              <a:t>is </a:t>
            </a:r>
            <a:r>
              <a:rPr sz="1550" spc="20" dirty="0">
                <a:solidFill>
                  <a:srgbClr val="3F3F3F"/>
                </a:solidFill>
                <a:latin typeface="Lucida Sans"/>
                <a:cs typeface="Lucida Sans"/>
              </a:rPr>
              <a:t>not </a:t>
            </a:r>
            <a:r>
              <a:rPr sz="1550" spc="50" dirty="0">
                <a:solidFill>
                  <a:srgbClr val="3F3F3F"/>
                </a:solidFill>
                <a:latin typeface="Lucida Sans"/>
                <a:cs typeface="Lucida Sans"/>
              </a:rPr>
              <a:t>available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mobile application </a:t>
            </a:r>
            <a:r>
              <a:rPr sz="1550" spc="50" dirty="0">
                <a:solidFill>
                  <a:srgbClr val="3F3F3F"/>
                </a:solidFill>
                <a:latin typeface="Lucida Sans"/>
                <a:cs typeface="Lucida Sans"/>
              </a:rPr>
              <a:t>detect the </a:t>
            </a:r>
            <a:r>
              <a:rPr sz="1550" spc="35" dirty="0">
                <a:solidFill>
                  <a:srgbClr val="3F3F3F"/>
                </a:solidFill>
                <a:latin typeface="Lucida Sans"/>
                <a:cs typeface="Lucida Sans"/>
              </a:rPr>
              <a:t>pneumonia</a:t>
            </a:r>
            <a:r>
              <a:rPr sz="1550" spc="-235" dirty="0">
                <a:solidFill>
                  <a:srgbClr val="3F3F3F"/>
                </a:solidFill>
                <a:latin typeface="Lucida Sans"/>
                <a:cs typeface="Lucida Sans"/>
              </a:rPr>
              <a:t>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and  </a:t>
            </a:r>
            <a:r>
              <a:rPr sz="1550" spc="20" dirty="0">
                <a:solidFill>
                  <a:srgbClr val="3F3F3F"/>
                </a:solidFill>
                <a:latin typeface="Lucida Sans"/>
                <a:cs typeface="Lucida Sans"/>
              </a:rPr>
              <a:t>further </a:t>
            </a:r>
            <a:r>
              <a:rPr sz="1550" spc="15" dirty="0">
                <a:solidFill>
                  <a:srgbClr val="3F3F3F"/>
                </a:solidFill>
                <a:latin typeface="Lucida Sans"/>
                <a:cs typeface="Lucida Sans"/>
              </a:rPr>
              <a:t>instructions </a:t>
            </a:r>
            <a:r>
              <a:rPr sz="1550" spc="55" dirty="0">
                <a:solidFill>
                  <a:srgbClr val="3F3F3F"/>
                </a:solidFill>
                <a:latin typeface="Lucida Sans"/>
                <a:cs typeface="Lucida Sans"/>
              </a:rPr>
              <a:t>are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given </a:t>
            </a:r>
            <a:r>
              <a:rPr sz="1550" spc="15" dirty="0">
                <a:solidFill>
                  <a:srgbClr val="3F3F3F"/>
                </a:solidFill>
                <a:latin typeface="Lucida Sans"/>
                <a:cs typeface="Lucida Sans"/>
              </a:rPr>
              <a:t>to</a:t>
            </a:r>
            <a:r>
              <a:rPr sz="1550" spc="-145" dirty="0">
                <a:solidFill>
                  <a:srgbClr val="3F3F3F"/>
                </a:solidFill>
                <a:latin typeface="Lucida Sans"/>
                <a:cs typeface="Lucida Sans"/>
              </a:rPr>
              <a:t> </a:t>
            </a: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patient.</a:t>
            </a:r>
            <a:endParaRPr sz="1550">
              <a:latin typeface="Lucida Sans"/>
              <a:cs typeface="Lucida Sans"/>
            </a:endParaRPr>
          </a:p>
          <a:p>
            <a:pPr marL="307975" marR="74295" indent="-295910">
              <a:lnSpc>
                <a:spcPct val="110800"/>
              </a:lnSpc>
              <a:spcBef>
                <a:spcPts val="875"/>
              </a:spcBef>
              <a:buClr>
                <a:srgbClr val="FF0000"/>
              </a:buClr>
              <a:buSzPct val="80645"/>
              <a:buAutoNum type="arabicPeriod"/>
              <a:tabLst>
                <a:tab pos="307975" algn="l"/>
                <a:tab pos="308610" algn="l"/>
              </a:tabLst>
            </a:pP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ML </a:t>
            </a: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model </a:t>
            </a:r>
            <a:r>
              <a:rPr sz="1550" spc="60" dirty="0">
                <a:solidFill>
                  <a:srgbClr val="3F3F3F"/>
                </a:solidFill>
                <a:latin typeface="Lucida Sans"/>
                <a:cs typeface="Lucida Sans"/>
              </a:rPr>
              <a:t>can </a:t>
            </a:r>
            <a:r>
              <a:rPr sz="1550" spc="20" dirty="0">
                <a:solidFill>
                  <a:srgbClr val="3F3F3F"/>
                </a:solidFill>
                <a:latin typeface="Lucida Sans"/>
                <a:cs typeface="Lucida Sans"/>
              </a:rPr>
              <a:t>predict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the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covid19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and </a:t>
            </a:r>
            <a:r>
              <a:rPr sz="1550" spc="20" dirty="0">
                <a:solidFill>
                  <a:srgbClr val="3F3F3F"/>
                </a:solidFill>
                <a:latin typeface="Lucida Sans"/>
                <a:cs typeface="Lucida Sans"/>
              </a:rPr>
              <a:t>also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provide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temporary</a:t>
            </a:r>
            <a:r>
              <a:rPr sz="1550" spc="-225" dirty="0">
                <a:solidFill>
                  <a:srgbClr val="3F3F3F"/>
                </a:solidFill>
                <a:latin typeface="Lucida Sans"/>
                <a:cs typeface="Lucida Sans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precautions 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and </a:t>
            </a:r>
            <a:r>
              <a:rPr sz="1550" spc="40" dirty="0">
                <a:solidFill>
                  <a:srgbClr val="3F3F3F"/>
                </a:solidFill>
                <a:latin typeface="Lucida Sans"/>
                <a:cs typeface="Lucida Sans"/>
              </a:rPr>
              <a:t>feedback </a:t>
            </a:r>
            <a:r>
              <a:rPr sz="1550" spc="-5" dirty="0">
                <a:solidFill>
                  <a:srgbClr val="3F3F3F"/>
                </a:solidFill>
                <a:latin typeface="Lucida Sans"/>
                <a:cs typeface="Lucida Sans"/>
              </a:rPr>
              <a:t>for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goverment </a:t>
            </a:r>
            <a:r>
              <a:rPr sz="1550" spc="15" dirty="0">
                <a:solidFill>
                  <a:srgbClr val="3F3F3F"/>
                </a:solidFill>
                <a:latin typeface="Lucida Sans"/>
                <a:cs typeface="Lucida Sans"/>
              </a:rPr>
              <a:t>hospital </a:t>
            </a: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about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the</a:t>
            </a:r>
            <a:r>
              <a:rPr sz="1550" spc="-170" dirty="0">
                <a:solidFill>
                  <a:srgbClr val="3F3F3F"/>
                </a:solidFill>
                <a:latin typeface="Lucida Sans"/>
                <a:cs typeface="Lucida Sans"/>
              </a:rPr>
              <a:t> </a:t>
            </a:r>
            <a:r>
              <a:rPr sz="1550" spc="35" dirty="0">
                <a:solidFill>
                  <a:srgbClr val="3F3F3F"/>
                </a:solidFill>
                <a:latin typeface="Lucida Sans"/>
                <a:cs typeface="Lucida Sans"/>
              </a:rPr>
              <a:t>patients</a:t>
            </a:r>
            <a:endParaRPr sz="1550">
              <a:latin typeface="Lucida Sans"/>
              <a:cs typeface="Lucida Sans"/>
            </a:endParaRPr>
          </a:p>
          <a:p>
            <a:pPr marL="307975" marR="521970" indent="-295910">
              <a:lnSpc>
                <a:spcPct val="110800"/>
              </a:lnSpc>
              <a:spcBef>
                <a:spcPts val="880"/>
              </a:spcBef>
              <a:buClr>
                <a:srgbClr val="FF0000"/>
              </a:buClr>
              <a:buSzPct val="80645"/>
              <a:buAutoNum type="arabicPeriod"/>
              <a:tabLst>
                <a:tab pos="307975" algn="l"/>
                <a:tab pos="308610" algn="l"/>
              </a:tabLst>
            </a:pPr>
            <a:r>
              <a:rPr sz="1550" spc="15" dirty="0">
                <a:solidFill>
                  <a:srgbClr val="3F3F3F"/>
                </a:solidFill>
                <a:latin typeface="Lucida Sans"/>
                <a:cs typeface="Lucida Sans"/>
              </a:rPr>
              <a:t>Application </a:t>
            </a:r>
            <a:r>
              <a:rPr sz="1550" spc="5" dirty="0">
                <a:solidFill>
                  <a:srgbClr val="3F3F3F"/>
                </a:solidFill>
                <a:latin typeface="Lucida Sans"/>
                <a:cs typeface="Lucida Sans"/>
              </a:rPr>
              <a:t>will </a:t>
            </a: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display </a:t>
            </a:r>
            <a:r>
              <a:rPr sz="1550" spc="15" dirty="0">
                <a:solidFill>
                  <a:srgbClr val="3F3F3F"/>
                </a:solidFill>
                <a:latin typeface="Lucida Sans"/>
                <a:cs typeface="Lucida Sans"/>
              </a:rPr>
              <a:t>record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and </a:t>
            </a:r>
            <a:r>
              <a:rPr sz="1550" spc="15" dirty="0">
                <a:solidFill>
                  <a:srgbClr val="3F3F3F"/>
                </a:solidFill>
                <a:latin typeface="Lucida Sans"/>
                <a:cs typeface="Lucida Sans"/>
              </a:rPr>
              <a:t>information </a:t>
            </a: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collected </a:t>
            </a:r>
            <a:r>
              <a:rPr sz="1550" spc="5" dirty="0">
                <a:solidFill>
                  <a:srgbClr val="3F3F3F"/>
                </a:solidFill>
                <a:latin typeface="Lucida Sans"/>
                <a:cs typeface="Lucida Sans"/>
              </a:rPr>
              <a:t>from </a:t>
            </a: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patients  about </a:t>
            </a:r>
            <a:r>
              <a:rPr sz="1550" spc="55" dirty="0">
                <a:solidFill>
                  <a:srgbClr val="3F3F3F"/>
                </a:solidFill>
                <a:latin typeface="Lucida Sans"/>
                <a:cs typeface="Lucida Sans"/>
              </a:rPr>
              <a:t>fever </a:t>
            </a:r>
            <a:r>
              <a:rPr sz="1550" spc="20" dirty="0">
                <a:solidFill>
                  <a:srgbClr val="3F3F3F"/>
                </a:solidFill>
                <a:latin typeface="Lucida Sans"/>
                <a:cs typeface="Lucida Sans"/>
              </a:rPr>
              <a:t>,cough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and </a:t>
            </a: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other</a:t>
            </a:r>
            <a:r>
              <a:rPr sz="1550" spc="-175" dirty="0">
                <a:solidFill>
                  <a:srgbClr val="3F3F3F"/>
                </a:solidFill>
                <a:latin typeface="Lucida Sans"/>
                <a:cs typeface="Lucida Sans"/>
              </a:rPr>
              <a:t> </a:t>
            </a:r>
            <a:r>
              <a:rPr sz="1550" spc="40" dirty="0">
                <a:solidFill>
                  <a:srgbClr val="3F3F3F"/>
                </a:solidFill>
                <a:latin typeface="Lucida Sans"/>
                <a:cs typeface="Lucida Sans"/>
              </a:rPr>
              <a:t>symtomps</a:t>
            </a:r>
            <a:endParaRPr sz="1550">
              <a:latin typeface="Lucida Sans"/>
              <a:cs typeface="Lucida Sans"/>
            </a:endParaRPr>
          </a:p>
          <a:p>
            <a:pPr marL="307975" marR="354965" indent="-295910">
              <a:lnSpc>
                <a:spcPct val="110800"/>
              </a:lnSpc>
              <a:spcBef>
                <a:spcPts val="869"/>
              </a:spcBef>
              <a:buClr>
                <a:srgbClr val="FF0000"/>
              </a:buClr>
              <a:buSzPct val="80645"/>
              <a:buAutoNum type="arabicPeriod"/>
              <a:tabLst>
                <a:tab pos="307975" algn="l"/>
                <a:tab pos="308610" algn="l"/>
              </a:tabLst>
            </a:pP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The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application </a:t>
            </a:r>
            <a:r>
              <a:rPr sz="1550" dirty="0">
                <a:solidFill>
                  <a:srgbClr val="3F3F3F"/>
                </a:solidFill>
                <a:latin typeface="Lucida Sans"/>
                <a:cs typeface="Lucida Sans"/>
              </a:rPr>
              <a:t>will </a:t>
            </a:r>
            <a:r>
              <a:rPr sz="1550" spc="55" dirty="0">
                <a:solidFill>
                  <a:srgbClr val="3F3F3F"/>
                </a:solidFill>
                <a:latin typeface="Lucida Sans"/>
                <a:cs typeface="Lucida Sans"/>
              </a:rPr>
              <a:t>give </a:t>
            </a:r>
            <a:r>
              <a:rPr sz="1550" spc="15" dirty="0">
                <a:solidFill>
                  <a:srgbClr val="3F3F3F"/>
                </a:solidFill>
                <a:latin typeface="Lucida Sans"/>
                <a:cs typeface="Lucida Sans"/>
              </a:rPr>
              <a:t>notification </a:t>
            </a:r>
            <a:r>
              <a:rPr sz="1550" spc="10" dirty="0">
                <a:solidFill>
                  <a:srgbClr val="3F3F3F"/>
                </a:solidFill>
                <a:latin typeface="Lucida Sans"/>
                <a:cs typeface="Lucida Sans"/>
              </a:rPr>
              <a:t>to </a:t>
            </a:r>
            <a:r>
              <a:rPr sz="1550" spc="45" dirty="0">
                <a:solidFill>
                  <a:srgbClr val="3F3F3F"/>
                </a:solidFill>
                <a:latin typeface="Lucida Sans"/>
                <a:cs typeface="Lucida Sans"/>
              </a:rPr>
              <a:t>the </a:t>
            </a:r>
            <a:r>
              <a:rPr sz="1550" spc="40" dirty="0">
                <a:solidFill>
                  <a:srgbClr val="3F3F3F"/>
                </a:solidFill>
                <a:latin typeface="Lucida Sans"/>
                <a:cs typeface="Lucida Sans"/>
              </a:rPr>
              <a:t>government </a:t>
            </a: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authority </a:t>
            </a:r>
            <a:r>
              <a:rPr sz="1550" dirty="0">
                <a:solidFill>
                  <a:srgbClr val="3F3F3F"/>
                </a:solidFill>
                <a:latin typeface="Lucida Sans"/>
                <a:cs typeface="Lucida Sans"/>
              </a:rPr>
              <a:t>in</a:t>
            </a:r>
            <a:r>
              <a:rPr sz="1550" spc="-220" dirty="0">
                <a:solidFill>
                  <a:srgbClr val="3F3F3F"/>
                </a:solidFill>
                <a:latin typeface="Lucida Sans"/>
                <a:cs typeface="Lucida Sans"/>
              </a:rPr>
              <a:t> </a:t>
            </a:r>
            <a:r>
              <a:rPr sz="1550" spc="75" dirty="0">
                <a:solidFill>
                  <a:srgbClr val="3F3F3F"/>
                </a:solidFill>
                <a:latin typeface="Lucida Sans"/>
                <a:cs typeface="Lucida Sans"/>
              </a:rPr>
              <a:t>any  </a:t>
            </a:r>
            <a:r>
              <a:rPr sz="1550" spc="65" dirty="0">
                <a:solidFill>
                  <a:srgbClr val="3F3F3F"/>
                </a:solidFill>
                <a:latin typeface="Lucida Sans"/>
                <a:cs typeface="Lucida Sans"/>
              </a:rPr>
              <a:t>case </a:t>
            </a:r>
            <a:r>
              <a:rPr sz="1550" spc="-10" dirty="0">
                <a:solidFill>
                  <a:srgbClr val="3F3F3F"/>
                </a:solidFill>
                <a:latin typeface="Lucida Sans"/>
                <a:cs typeface="Lucida Sans"/>
              </a:rPr>
              <a:t>of </a:t>
            </a:r>
            <a:r>
              <a:rPr sz="1550" spc="60" dirty="0">
                <a:solidFill>
                  <a:srgbClr val="3F3F3F"/>
                </a:solidFill>
                <a:latin typeface="Lucida Sans"/>
                <a:cs typeface="Lucida Sans"/>
              </a:rPr>
              <a:t>Emergency </a:t>
            </a:r>
            <a:r>
              <a:rPr sz="1550" spc="30" dirty="0">
                <a:solidFill>
                  <a:srgbClr val="3F3F3F"/>
                </a:solidFill>
                <a:latin typeface="Lucida Sans"/>
                <a:cs typeface="Lucida Sans"/>
              </a:rPr>
              <a:t>about </a:t>
            </a:r>
            <a:r>
              <a:rPr sz="1550" spc="35" dirty="0">
                <a:solidFill>
                  <a:srgbClr val="3F3F3F"/>
                </a:solidFill>
                <a:latin typeface="Lucida Sans"/>
                <a:cs typeface="Lucida Sans"/>
              </a:rPr>
              <a:t>patients </a:t>
            </a:r>
            <a:r>
              <a:rPr sz="1550" spc="5" dirty="0">
                <a:solidFill>
                  <a:srgbClr val="3F3F3F"/>
                </a:solidFill>
                <a:latin typeface="Lucida Sans"/>
                <a:cs typeface="Lucida Sans"/>
              </a:rPr>
              <a:t>from</a:t>
            </a:r>
            <a:r>
              <a:rPr sz="1550" spc="-180" dirty="0">
                <a:solidFill>
                  <a:srgbClr val="3F3F3F"/>
                </a:solidFill>
                <a:latin typeface="Lucida Sans"/>
                <a:cs typeface="Lucida Sans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Lucida Sans"/>
                <a:cs typeface="Lucida Sans"/>
              </a:rPr>
              <a:t>application</a:t>
            </a:r>
            <a:r>
              <a:rPr sz="1650" spc="25" dirty="0">
                <a:solidFill>
                  <a:srgbClr val="3F3F3F"/>
                </a:solidFill>
                <a:latin typeface="Lucida Sans"/>
                <a:cs typeface="Lucida Sans"/>
              </a:rPr>
              <a:t>.</a:t>
            </a:r>
            <a:endParaRPr sz="165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15770" y="122830"/>
            <a:ext cx="45212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54" dirty="0">
                <a:solidFill>
                  <a:srgbClr val="252525"/>
                </a:solidFill>
                <a:latin typeface="Gill Sans MT"/>
                <a:cs typeface="Gill Sans MT"/>
              </a:rPr>
              <a:t>Idea/Approach </a:t>
            </a:r>
            <a:r>
              <a:rPr sz="2600" spc="250" dirty="0">
                <a:solidFill>
                  <a:srgbClr val="252525"/>
                </a:solidFill>
                <a:latin typeface="Gill Sans MT"/>
                <a:cs typeface="Gill Sans MT"/>
              </a:rPr>
              <a:t>Details</a:t>
            </a:r>
            <a:r>
              <a:rPr sz="2600" spc="20" dirty="0">
                <a:solidFill>
                  <a:srgbClr val="252525"/>
                </a:solidFill>
                <a:latin typeface="Gill Sans MT"/>
                <a:cs typeface="Gill Sans MT"/>
              </a:rPr>
              <a:t> </a:t>
            </a:r>
            <a:r>
              <a:rPr sz="2600" spc="265" dirty="0">
                <a:solidFill>
                  <a:srgbClr val="252525"/>
                </a:solidFill>
                <a:latin typeface="Gill Sans MT"/>
                <a:cs typeface="Gill Sans MT"/>
              </a:rPr>
              <a:t>:-</a:t>
            </a:r>
            <a:endParaRPr sz="2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6C8370F7-227C-B343-A14A-111ECF2A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6200"/>
            <a:ext cx="10210800" cy="670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r>
              <a:rPr lang="en-US" dirty="0"/>
              <a:t>Block Diagram :-</a:t>
            </a:r>
          </a:p>
        </p:txBody>
      </p:sp>
    </p:spTree>
    <p:extLst>
      <p:ext uri="{BB962C8B-B14F-4D97-AF65-F5344CB8AC3E}">
        <p14:creationId xmlns:p14="http://schemas.microsoft.com/office/powerpoint/2010/main" val="110232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B7FC-6F0D-C741-B375-DAD36E21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>
              <a:lnSpc>
                <a:spcPts val="1845"/>
              </a:lnSpc>
              <a:spcBef>
                <a:spcPts val="100"/>
              </a:spcBef>
              <a:buAutoNum type="arabicParenR"/>
              <a:tabLst>
                <a:tab pos="241300" algn="l"/>
              </a:tabLst>
            </a:pPr>
            <a:r>
              <a:rPr lang="en-IN" b="1" spc="-5" dirty="0">
                <a:latin typeface="Arial"/>
                <a:cs typeface="Arial"/>
              </a:rPr>
              <a:t>Android</a:t>
            </a:r>
            <a:r>
              <a:rPr lang="en-IN" b="1" spc="-20" dirty="0">
                <a:latin typeface="Arial"/>
                <a:cs typeface="Arial"/>
              </a:rPr>
              <a:t> </a:t>
            </a:r>
            <a:r>
              <a:rPr lang="en-IN" b="1" spc="-5" dirty="0">
                <a:latin typeface="Arial"/>
                <a:cs typeface="Arial"/>
              </a:rPr>
              <a:t>Studio</a:t>
            </a:r>
            <a:endParaRPr lang="en-IN" dirty="0">
              <a:latin typeface="Arial"/>
              <a:cs typeface="Arial"/>
            </a:endParaRPr>
          </a:p>
          <a:p>
            <a:pPr marL="248285" indent="-236220">
              <a:lnSpc>
                <a:spcPts val="1775"/>
              </a:lnSpc>
              <a:buAutoNum type="arabicParenR"/>
              <a:tabLst>
                <a:tab pos="248920" algn="l"/>
              </a:tabLst>
            </a:pPr>
            <a:r>
              <a:rPr lang="en-IN" b="1" spc="-5" dirty="0">
                <a:latin typeface="Arial"/>
                <a:cs typeface="Arial"/>
              </a:rPr>
              <a:t>FirebaseDB</a:t>
            </a:r>
            <a:endParaRPr lang="en-IN" dirty="0">
              <a:latin typeface="Arial"/>
              <a:cs typeface="Arial"/>
            </a:endParaRPr>
          </a:p>
          <a:p>
            <a:pPr marL="248285" indent="-236220">
              <a:lnSpc>
                <a:spcPts val="1780"/>
              </a:lnSpc>
              <a:buAutoNum type="arabicParenR"/>
              <a:tabLst>
                <a:tab pos="248920" algn="l"/>
              </a:tabLst>
            </a:pPr>
            <a:r>
              <a:rPr lang="en-IN" b="1" spc="-10" dirty="0">
                <a:latin typeface="Arial"/>
                <a:cs typeface="Arial"/>
              </a:rPr>
              <a:t>Jupyter</a:t>
            </a:r>
            <a:r>
              <a:rPr lang="en-IN" b="1" spc="-5" dirty="0">
                <a:latin typeface="Arial"/>
                <a:cs typeface="Arial"/>
              </a:rPr>
              <a:t> </a:t>
            </a:r>
            <a:r>
              <a:rPr lang="en-IN" b="1" spc="-10" dirty="0">
                <a:latin typeface="Arial"/>
                <a:cs typeface="Arial"/>
              </a:rPr>
              <a:t>Notebook</a:t>
            </a:r>
            <a:endParaRPr lang="en-IN" dirty="0">
              <a:latin typeface="Arial"/>
              <a:cs typeface="Arial"/>
            </a:endParaRPr>
          </a:p>
          <a:p>
            <a:pPr marL="248285" indent="-236220">
              <a:lnSpc>
                <a:spcPts val="1775"/>
              </a:lnSpc>
              <a:buAutoNum type="arabicParenR"/>
              <a:tabLst>
                <a:tab pos="248920" algn="l"/>
              </a:tabLst>
            </a:pPr>
            <a:r>
              <a:rPr lang="en-IN" b="1" spc="-5" dirty="0">
                <a:latin typeface="Arial"/>
                <a:cs typeface="Arial"/>
              </a:rPr>
              <a:t>RESTful</a:t>
            </a:r>
            <a:r>
              <a:rPr lang="en-IN" b="1" spc="-70" dirty="0">
                <a:latin typeface="Arial"/>
                <a:cs typeface="Arial"/>
              </a:rPr>
              <a:t> </a:t>
            </a:r>
            <a:r>
              <a:rPr lang="en-IN" b="1" spc="-5" dirty="0">
                <a:latin typeface="Arial"/>
                <a:cs typeface="Arial"/>
              </a:rPr>
              <a:t>API</a:t>
            </a:r>
            <a:endParaRPr lang="en-IN" dirty="0">
              <a:latin typeface="Arial"/>
              <a:cs typeface="Arial"/>
            </a:endParaRPr>
          </a:p>
          <a:p>
            <a:pPr marL="248285" indent="-236220">
              <a:lnSpc>
                <a:spcPts val="1775"/>
              </a:lnSpc>
              <a:buAutoNum type="arabicParenR"/>
              <a:tabLst>
                <a:tab pos="248920" algn="l"/>
              </a:tabLst>
            </a:pPr>
            <a:r>
              <a:rPr lang="en-IN" b="1" spc="-5" dirty="0">
                <a:latin typeface="Arial"/>
                <a:cs typeface="Arial"/>
              </a:rPr>
              <a:t>Logistic Regression</a:t>
            </a:r>
            <a:r>
              <a:rPr lang="en-IN" b="1" spc="-20" dirty="0">
                <a:latin typeface="Arial"/>
                <a:cs typeface="Arial"/>
              </a:rPr>
              <a:t> </a:t>
            </a:r>
            <a:r>
              <a:rPr lang="en-IN" b="1" spc="-10" dirty="0">
                <a:latin typeface="Arial"/>
                <a:cs typeface="Arial"/>
              </a:rPr>
              <a:t>model</a:t>
            </a:r>
            <a:endParaRPr lang="en-IN" dirty="0">
              <a:latin typeface="Arial"/>
              <a:cs typeface="Arial"/>
            </a:endParaRPr>
          </a:p>
          <a:p>
            <a:pPr marL="248285" indent="-236220">
              <a:lnSpc>
                <a:spcPts val="1780"/>
              </a:lnSpc>
              <a:buAutoNum type="arabicParenR"/>
              <a:tabLst>
                <a:tab pos="248920" algn="l"/>
              </a:tabLst>
            </a:pPr>
            <a:r>
              <a:rPr lang="en-IN" b="1" spc="-10" dirty="0">
                <a:latin typeface="Arial"/>
                <a:cs typeface="Arial"/>
              </a:rPr>
              <a:t>Python3</a:t>
            </a:r>
            <a:r>
              <a:rPr lang="en-IN" b="1" spc="-5" dirty="0">
                <a:latin typeface="Arial"/>
                <a:cs typeface="Arial"/>
              </a:rPr>
              <a:t> </a:t>
            </a:r>
            <a:r>
              <a:rPr lang="en-IN" b="1" spc="-10" dirty="0">
                <a:latin typeface="Arial"/>
                <a:cs typeface="Arial"/>
              </a:rPr>
              <a:t>modules</a:t>
            </a:r>
            <a:endParaRPr lang="en-IN" dirty="0">
              <a:latin typeface="Arial"/>
              <a:cs typeface="Arial"/>
            </a:endParaRPr>
          </a:p>
          <a:p>
            <a:pPr marL="248285" indent="-236220">
              <a:lnSpc>
                <a:spcPts val="1780"/>
              </a:lnSpc>
              <a:buAutoNum type="arabicParenR"/>
              <a:tabLst>
                <a:tab pos="248920" algn="l"/>
              </a:tabLst>
            </a:pPr>
            <a:r>
              <a:rPr lang="en-IN" b="1" spc="-20" dirty="0">
                <a:latin typeface="Arial"/>
                <a:cs typeface="Arial"/>
              </a:rPr>
              <a:t>TensorFlow</a:t>
            </a:r>
            <a:r>
              <a:rPr lang="en-IN" b="1" spc="-25" dirty="0">
                <a:latin typeface="Arial"/>
                <a:cs typeface="Arial"/>
              </a:rPr>
              <a:t> </a:t>
            </a:r>
            <a:r>
              <a:rPr lang="en-IN" b="1" spc="-5" dirty="0">
                <a:latin typeface="Arial"/>
                <a:cs typeface="Arial"/>
              </a:rPr>
              <a:t>lite</a:t>
            </a:r>
            <a:endParaRPr lang="en-IN" dirty="0">
              <a:latin typeface="Arial"/>
              <a:cs typeface="Arial"/>
            </a:endParaRPr>
          </a:p>
          <a:p>
            <a:pPr marL="248285" indent="-236220">
              <a:lnSpc>
                <a:spcPts val="1850"/>
              </a:lnSpc>
              <a:buAutoNum type="arabicParenR"/>
              <a:tabLst>
                <a:tab pos="248920" algn="l"/>
              </a:tabLst>
            </a:pPr>
            <a:r>
              <a:rPr lang="en-IN" b="1" spc="-15" dirty="0">
                <a:latin typeface="Arial"/>
                <a:cs typeface="Arial"/>
              </a:rPr>
              <a:t>Training </a:t>
            </a:r>
            <a:r>
              <a:rPr lang="en-IN" b="1" spc="-5" dirty="0">
                <a:latin typeface="Arial"/>
                <a:cs typeface="Arial"/>
              </a:rPr>
              <a:t>Data set</a:t>
            </a:r>
            <a:r>
              <a:rPr lang="en-IN" b="1" spc="-10" dirty="0">
                <a:latin typeface="Arial"/>
                <a:cs typeface="Arial"/>
              </a:rPr>
              <a:t> etc.</a:t>
            </a:r>
            <a:endParaRPr lang="en-IN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A21B2-DADD-9C46-A48C-E6D4ED62BB40}"/>
              </a:ext>
            </a:extLst>
          </p:cNvPr>
          <p:cNvSpPr txBox="1"/>
          <p:nvPr/>
        </p:nvSpPr>
        <p:spPr>
          <a:xfrm>
            <a:off x="1216667" y="1143000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 :- </a:t>
            </a:r>
          </a:p>
        </p:txBody>
      </p:sp>
    </p:spTree>
    <p:extLst>
      <p:ext uri="{BB962C8B-B14F-4D97-AF65-F5344CB8AC3E}">
        <p14:creationId xmlns:p14="http://schemas.microsoft.com/office/powerpoint/2010/main" val="325716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AEF8-D5D9-D743-AE69-409776E2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Impact Analysis with COVID19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9238-95A7-6348-B505-3AA5195C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will </a:t>
            </a:r>
            <a:r>
              <a:rPr lang="en-US" dirty="0"/>
              <a:t>help to identify infected patients rapidly in less time preventing the spread of </a:t>
            </a:r>
            <a:r>
              <a:rPr lang="en-US" dirty="0" err="1"/>
              <a:t>covid</a:t>
            </a:r>
            <a:r>
              <a:rPr lang="en-US" dirty="0"/>
              <a:t> -19 virus in the community.</a:t>
            </a:r>
          </a:p>
          <a:p>
            <a:r>
              <a:rPr lang="en-US" dirty="0"/>
              <a:t>Doctors can monitor their patients through this application and thus it reduces the chances of health care workers and to get infected.</a:t>
            </a:r>
          </a:p>
          <a:p>
            <a:r>
              <a:rPr lang="en-US" dirty="0"/>
              <a:t>It will help people to </a:t>
            </a:r>
            <a:r>
              <a:rPr lang="en-US" dirty="0" err="1"/>
              <a:t>moniter</a:t>
            </a:r>
            <a:r>
              <a:rPr lang="en-US" dirty="0"/>
              <a:t> themselves and check weather they have the symptoms of the virus and can approach the doctors .   </a:t>
            </a:r>
          </a:p>
        </p:txBody>
      </p:sp>
    </p:spTree>
    <p:extLst>
      <p:ext uri="{BB962C8B-B14F-4D97-AF65-F5344CB8AC3E}">
        <p14:creationId xmlns:p14="http://schemas.microsoft.com/office/powerpoint/2010/main" val="367415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57A-8F3C-6646-96B5-47501F35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to the project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408B4-363C-4940-9D2E-5A62C840D883}"/>
              </a:ext>
            </a:extLst>
          </p:cNvPr>
          <p:cNvSpPr txBox="1"/>
          <p:nvPr/>
        </p:nvSpPr>
        <p:spPr>
          <a:xfrm>
            <a:off x="1251678" y="1874517"/>
            <a:ext cx="1017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Link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Drive link :-</a:t>
            </a:r>
          </a:p>
        </p:txBody>
      </p:sp>
    </p:spTree>
    <p:extLst>
      <p:ext uri="{BB962C8B-B14F-4D97-AF65-F5344CB8AC3E}">
        <p14:creationId xmlns:p14="http://schemas.microsoft.com/office/powerpoint/2010/main" val="23366043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{29D60A7A-5E42-234D-ADF2-61ED32B5D4DB}tf10001071</Template>
  <TotalTime>47</TotalTime>
  <Words>403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Impact</vt:lpstr>
      <vt:lpstr>Lucida Sans</vt:lpstr>
      <vt:lpstr>Badge</vt:lpstr>
      <vt:lpstr>#COVID19 – INDIA #Hackathon Against Covid19</vt:lpstr>
      <vt:lpstr>Idea/Approach Details :-</vt:lpstr>
      <vt:lpstr>PowerPoint Presentation</vt:lpstr>
      <vt:lpstr>PowerPoint Presentation</vt:lpstr>
      <vt:lpstr>Social Impact Analysis with COVID19</vt:lpstr>
      <vt:lpstr>Link to the project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The-Pc</dc:creator>
  <cp:lastModifiedBy>Microsoft Office User</cp:lastModifiedBy>
  <cp:revision>6</cp:revision>
  <dcterms:created xsi:type="dcterms:W3CDTF">2020-05-02T03:04:17Z</dcterms:created>
  <dcterms:modified xsi:type="dcterms:W3CDTF">2020-05-02T04:13:01Z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2020-04-06T00:00:00Z</vt:filetime>
  </property>
  <property fmtid="{D5CDD505-2E9C-101B-9397-08002B2CF9AE}" pid="3" name="Creator">
    <vt:lpwstr>Impress</vt:lpwstr>
  </property>
  <property fmtid="{D5CDD505-2E9C-101B-9397-08002B2CF9AE}" pid="4" name="LastSaved">
    <vt:filetime>2020-04-06T00:00:00Z</vt:filetime>
  </property>
</Properties>
</file>