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8" r:id="rId1"/>
  </p:sldMasterIdLst>
  <p:sldIdLst>
    <p:sldId id="270" r:id="rId2"/>
    <p:sldId id="271" r:id="rId3"/>
    <p:sldId id="265" r:id="rId4"/>
    <p:sldId id="267" r:id="rId5"/>
    <p:sldId id="273" r:id="rId6"/>
    <p:sldId id="259" r:id="rId7"/>
    <p:sldId id="260" r:id="rId8"/>
    <p:sldId id="282" r:id="rId9"/>
    <p:sldId id="261" r:id="rId10"/>
    <p:sldId id="272" r:id="rId11"/>
    <p:sldId id="275" r:id="rId12"/>
    <p:sldId id="276" r:id="rId13"/>
    <p:sldId id="277" r:id="rId14"/>
    <p:sldId id="278" r:id="rId15"/>
    <p:sldId id="279" r:id="rId16"/>
    <p:sldId id="266" r:id="rId17"/>
    <p:sldId id="258" r:id="rId18"/>
    <p:sldId id="274"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snapToGrid="0">
      <p:cViewPr varScale="1">
        <p:scale>
          <a:sx n="92" d="100"/>
          <a:sy n="92" d="100"/>
        </p:scale>
        <p:origin x="14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D5BA1-92C1-4C8A-B2DF-063D4DBE8844}" type="datetimeFigureOut">
              <a:rPr lang="en-IN" smtClean="0"/>
              <a:t>14-03-2023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EC38C20-BD51-4875-9CE1-95458E2AAB3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379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D5BA1-92C1-4C8A-B2DF-063D4DBE8844}"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38C20-BD51-4875-9CE1-95458E2AAB3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401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D5BA1-92C1-4C8A-B2DF-063D4DBE8844}"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38C20-BD51-4875-9CE1-95458E2AAB3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9529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D5BA1-92C1-4C8A-B2DF-063D4DBE8844}"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38C20-BD51-4875-9CE1-95458E2AAB3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1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3D5BA1-92C1-4C8A-B2DF-063D4DBE8844}"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38C20-BD51-4875-9CE1-95458E2AAB3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0660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D5BA1-92C1-4C8A-B2DF-063D4DBE8844}" type="datetimeFigureOut">
              <a:rPr lang="en-IN" smtClean="0"/>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C38C20-BD51-4875-9CE1-95458E2AAB3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0630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D5BA1-92C1-4C8A-B2DF-063D4DBE8844}" type="datetimeFigureOut">
              <a:rPr lang="en-IN" smtClean="0"/>
              <a:t>14-03-2023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C38C20-BD51-4875-9CE1-95458E2AAB3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9283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D5BA1-92C1-4C8A-B2DF-063D4DBE8844}" type="datetimeFigureOut">
              <a:rPr lang="en-IN" smtClean="0"/>
              <a:t>14-03-2023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C38C20-BD51-4875-9CE1-95458E2AAB3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013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D5BA1-92C1-4C8A-B2DF-063D4DBE8844}" type="datetimeFigureOut">
              <a:rPr lang="en-IN" smtClean="0"/>
              <a:t>14-03-2023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C38C20-BD51-4875-9CE1-95458E2AAB3A}" type="slidenum">
              <a:rPr lang="en-IN" smtClean="0"/>
              <a:t>‹#›</a:t>
            </a:fld>
            <a:endParaRPr lang="en-IN"/>
          </a:p>
        </p:txBody>
      </p:sp>
    </p:spTree>
    <p:extLst>
      <p:ext uri="{BB962C8B-B14F-4D97-AF65-F5344CB8AC3E}">
        <p14:creationId xmlns:p14="http://schemas.microsoft.com/office/powerpoint/2010/main" val="115970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3D5BA1-92C1-4C8A-B2DF-063D4DBE8844}" type="datetimeFigureOut">
              <a:rPr lang="en-IN" smtClean="0"/>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C38C20-BD51-4875-9CE1-95458E2AAB3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378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F3D5BA1-92C1-4C8A-B2DF-063D4DBE8844}" type="datetimeFigureOut">
              <a:rPr lang="en-IN" smtClean="0"/>
              <a:t>14-03-2023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EC38C20-BD51-4875-9CE1-95458E2AAB3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15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F3D5BA1-92C1-4C8A-B2DF-063D4DBE8844}" type="datetimeFigureOut">
              <a:rPr lang="en-IN" smtClean="0"/>
              <a:t>14-03-2023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EC38C20-BD51-4875-9CE1-95458E2AAB3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28913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83" name="CustomShape 4"/>
          <p:cNvSpPr/>
          <p:nvPr/>
        </p:nvSpPr>
        <p:spPr>
          <a:xfrm>
            <a:off x="7855527" y="4635795"/>
            <a:ext cx="4159604" cy="1461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Submitted By: </a:t>
            </a:r>
            <a:endParaRPr lang="en-IN" sz="180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r>
              <a:rPr lang="en-IN" dirty="0">
                <a:solidFill>
                  <a:schemeClr val="dk1"/>
                </a:solidFill>
                <a:latin typeface="Arial" panose="020B0604020202020204" pitchFamily="34" charset="0"/>
                <a:cs typeface="Arial" panose="020B0604020202020204" pitchFamily="34" charset="0"/>
              </a:rPr>
              <a:t>Kashiprasad Patil </a:t>
            </a:r>
            <a:r>
              <a:rPr lang="en-IN" sz="180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a:t>
            </a:r>
            <a:r>
              <a:rPr lang="en-IN" dirty="0">
                <a:solidFill>
                  <a:schemeClr val="dk1"/>
                </a:solidFill>
                <a:latin typeface="Arial" panose="020B0604020202020204" pitchFamily="34" charset="0"/>
                <a:cs typeface="Arial" panose="020B0604020202020204" pitchFamily="34" charset="0"/>
              </a:rPr>
              <a:t>220943020063</a:t>
            </a:r>
            <a:r>
              <a:rPr lang="en-IN" sz="180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a:t>
            </a:r>
            <a:endParaRPr lang="en-IN" sz="180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r>
              <a:rPr lang="en-IN" dirty="0">
                <a:solidFill>
                  <a:schemeClr val="dk1"/>
                </a:solidFill>
                <a:latin typeface="Arial" panose="020B0604020202020204" pitchFamily="34" charset="0"/>
                <a:cs typeface="Arial" panose="020B0604020202020204" pitchFamily="34" charset="0"/>
              </a:rPr>
              <a:t>Ritesh Nemade </a:t>
            </a:r>
            <a:r>
              <a:rPr lang="en-IN" sz="180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a:t>
            </a:r>
            <a:r>
              <a:rPr lang="en-IN" dirty="0">
                <a:solidFill>
                  <a:schemeClr val="dk1"/>
                </a:solidFill>
                <a:latin typeface="Arial" panose="020B0604020202020204" pitchFamily="34" charset="0"/>
                <a:cs typeface="Arial" panose="020B0604020202020204" pitchFamily="34" charset="0"/>
              </a:rPr>
              <a:t>220943020074</a:t>
            </a:r>
            <a:r>
              <a:rPr lang="en-IN" sz="180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a:t>
            </a:r>
            <a:endParaRPr lang="en-IN" sz="180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r>
              <a:rPr lang="en-IN" dirty="0">
                <a:solidFill>
                  <a:schemeClr val="dk1"/>
                </a:solidFill>
                <a:latin typeface="Arial" panose="020B0604020202020204" pitchFamily="34" charset="0"/>
                <a:cs typeface="Arial" panose="020B0604020202020204" pitchFamily="34" charset="0"/>
              </a:rPr>
              <a:t>Harshad Desmukh </a:t>
            </a:r>
            <a:r>
              <a:rPr lang="en-IN" sz="180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a:t>
            </a:r>
            <a:r>
              <a:rPr lang="en-IN" dirty="0">
                <a:solidFill>
                  <a:schemeClr val="dk1"/>
                </a:solidFill>
                <a:latin typeface="Arial" panose="020B0604020202020204" pitchFamily="34" charset="0"/>
                <a:cs typeface="Arial" panose="020B0604020202020204" pitchFamily="34" charset="0"/>
              </a:rPr>
              <a:t>220943020117</a:t>
            </a:r>
            <a:r>
              <a:rPr lang="en-IN" sz="180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a:t>
            </a:r>
            <a:endParaRPr lang="en-IN" sz="180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r>
              <a:rPr lang="en-IN" dirty="0">
                <a:solidFill>
                  <a:schemeClr val="dk1"/>
                </a:solidFill>
                <a:latin typeface="Arial" panose="020B0604020202020204" pitchFamily="34" charset="0"/>
                <a:cs typeface="Arial" panose="020B0604020202020204" pitchFamily="34" charset="0"/>
              </a:rPr>
              <a:t>Nadda Ashish Pawan </a:t>
            </a:r>
            <a:r>
              <a:rPr lang="en-IN" sz="180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a:t>
            </a:r>
            <a:r>
              <a:rPr lang="en-IN" dirty="0">
                <a:solidFill>
                  <a:schemeClr val="dk1"/>
                </a:solidFill>
                <a:latin typeface="Arial" panose="020B0604020202020204" pitchFamily="34" charset="0"/>
                <a:cs typeface="Arial" panose="020B0604020202020204" pitchFamily="34" charset="0"/>
              </a:rPr>
              <a:t>220943020057)</a:t>
            </a:r>
            <a:endParaRPr lang="en-IN" sz="1800" strike="noStrike" spc="-1" dirty="0">
              <a:solidFill>
                <a:srgbClr val="000000"/>
              </a:solidFill>
              <a:uFill>
                <a:solidFill>
                  <a:srgbClr val="FFFFFF"/>
                </a:solidFill>
              </a:uFill>
              <a:latin typeface="Arial" panose="020B0604020202020204" pitchFamily="34" charset="0"/>
              <a:cs typeface="Arial" panose="020B0604020202020204" pitchFamily="34" charset="0"/>
            </a:endParaRPr>
          </a:p>
        </p:txBody>
      </p:sp>
      <p:pic>
        <p:nvPicPr>
          <p:cNvPr id="84" name="Picture 1"/>
          <p:cNvPicPr/>
          <p:nvPr/>
        </p:nvPicPr>
        <p:blipFill>
          <a:blip r:embed="rId2"/>
          <a:stretch/>
        </p:blipFill>
        <p:spPr>
          <a:xfrm>
            <a:off x="5045400" y="1146420"/>
            <a:ext cx="2281680" cy="773640"/>
          </a:xfrm>
          <a:prstGeom prst="rect">
            <a:avLst/>
          </a:prstGeom>
          <a:ln w="9360">
            <a:noFill/>
          </a:ln>
        </p:spPr>
      </p:pic>
      <p:sp>
        <p:nvSpPr>
          <p:cNvPr id="85" name="CustomShape 5"/>
          <p:cNvSpPr/>
          <p:nvPr/>
        </p:nvSpPr>
        <p:spPr>
          <a:xfrm>
            <a:off x="814172" y="4554847"/>
            <a:ext cx="2823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Guided By:</a:t>
            </a:r>
            <a:endParaRPr lang="en-IN" spc="-1" dirty="0">
              <a:solidFill>
                <a:srgbClr val="000000"/>
              </a:solidFill>
              <a:uFill>
                <a:solidFill>
                  <a:srgbClr val="FFFFFF"/>
                </a:solidFill>
              </a:uFill>
              <a:latin typeface="Arial" panose="020B0604020202020204" pitchFamily="34" charset="0"/>
              <a:ea typeface="SimSun"/>
              <a:cs typeface="Arial" panose="020B0604020202020204" pitchFamily="34" charset="0"/>
            </a:endParaRPr>
          </a:p>
          <a:p>
            <a:pPr>
              <a:lnSpc>
                <a:spcPct val="100000"/>
              </a:lnSpc>
            </a:pPr>
            <a:r>
              <a:rPr lang="en-IN" spc="-1" dirty="0">
                <a:solidFill>
                  <a:srgbClr val="000000"/>
                </a:solidFill>
                <a:uFill>
                  <a:solidFill>
                    <a:srgbClr val="FFFFFF"/>
                  </a:solidFill>
                </a:uFill>
                <a:latin typeface="Arial" panose="020B0604020202020204" pitchFamily="34" charset="0"/>
                <a:ea typeface="SimSun"/>
                <a:cs typeface="Arial" panose="020B0604020202020204" pitchFamily="34" charset="0"/>
              </a:rPr>
              <a:t>Mrs. </a:t>
            </a:r>
            <a:r>
              <a:rPr lang="en-US" dirty="0">
                <a:latin typeface="Arial" panose="020B0604020202020204" pitchFamily="34" charset="0"/>
                <a:cs typeface="Arial" panose="020B0604020202020204" pitchFamily="34" charset="0"/>
              </a:rPr>
              <a:t>Bakul Joshi</a:t>
            </a:r>
          </a:p>
        </p:txBody>
      </p:sp>
      <p:pic>
        <p:nvPicPr>
          <p:cNvPr id="2" name="Picture 1">
            <a:extLst>
              <a:ext uri="{FF2B5EF4-FFF2-40B4-BE49-F238E27FC236}">
                <a16:creationId xmlns:a16="http://schemas.microsoft.com/office/drawing/2014/main" id="{4566CEC2-318B-4BB5-A942-D2CFB7B1EFDF}"/>
              </a:ext>
            </a:extLst>
          </p:cNvPr>
          <p:cNvPicPr>
            <a:picLocks noChangeAspect="1"/>
          </p:cNvPicPr>
          <p:nvPr/>
        </p:nvPicPr>
        <p:blipFill>
          <a:blip r:embed="rId3"/>
          <a:stretch>
            <a:fillRect/>
          </a:stretch>
        </p:blipFill>
        <p:spPr>
          <a:xfrm>
            <a:off x="140365" y="137520"/>
            <a:ext cx="1347614" cy="1610563"/>
          </a:xfrm>
          <a:prstGeom prst="rect">
            <a:avLst/>
          </a:prstGeom>
        </p:spPr>
      </p:pic>
      <p:sp>
        <p:nvSpPr>
          <p:cNvPr id="3" name="TextBox 2">
            <a:extLst>
              <a:ext uri="{FF2B5EF4-FFF2-40B4-BE49-F238E27FC236}">
                <a16:creationId xmlns:a16="http://schemas.microsoft.com/office/drawing/2014/main" id="{841FCE72-76F8-494E-95C8-FF5B2116BCBC}"/>
              </a:ext>
            </a:extLst>
          </p:cNvPr>
          <p:cNvSpPr txBox="1"/>
          <p:nvPr/>
        </p:nvSpPr>
        <p:spPr>
          <a:xfrm>
            <a:off x="2909071" y="2392020"/>
            <a:ext cx="6373861" cy="1384995"/>
          </a:xfrm>
          <a:prstGeom prst="rect">
            <a:avLst/>
          </a:prstGeom>
          <a:noFill/>
        </p:spPr>
        <p:txBody>
          <a:bodyPr wrap="none" rtlCol="0">
            <a:spAutoFit/>
          </a:bodyPr>
          <a:lstStyle/>
          <a:p>
            <a:pPr algn="ctr"/>
            <a:r>
              <a:rPr lang="en-US" sz="2800" dirty="0">
                <a:latin typeface="Arial" panose="020B0604020202020204" pitchFamily="34" charset="0"/>
                <a:cs typeface="Arial" panose="020B0604020202020204" pitchFamily="34" charset="0"/>
              </a:rPr>
              <a:t>Project Name: </a:t>
            </a:r>
            <a:r>
              <a:rPr lang="en-US" sz="2800" b="1" dirty="0">
                <a:latin typeface="Arial" panose="020B0604020202020204" pitchFamily="34" charset="0"/>
                <a:cs typeface="Arial" panose="020B0604020202020204" pitchFamily="34" charset="0"/>
              </a:rPr>
              <a:t>Online Furniture Store</a:t>
            </a:r>
          </a:p>
          <a:p>
            <a:pPr algn="ctr"/>
            <a:r>
              <a:rPr lang="en-US" sz="2800" dirty="0">
                <a:latin typeface="Arial" panose="020B0604020202020204" pitchFamily="34" charset="0"/>
                <a:cs typeface="Arial" panose="020B0604020202020204" pitchFamily="34" charset="0"/>
              </a:rPr>
              <a:t>Branch C-DAC Sep-2022</a:t>
            </a:r>
          </a:p>
          <a:p>
            <a:endParaRPr lang="en-IN" sz="2800" dirty="0"/>
          </a:p>
        </p:txBody>
      </p:sp>
    </p:spTree>
  </p:cSld>
  <p:clrMapOvr>
    <a:masterClrMapping/>
  </p:clrMapOvr>
  <p:transition advTm="9799">
    <p:push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C59C-ADAC-400B-B8C5-FA56688145AA}"/>
              </a:ext>
            </a:extLst>
          </p:cNvPr>
          <p:cNvSpPr>
            <a:spLocks noGrp="1"/>
          </p:cNvSpPr>
          <p:nvPr>
            <p:ph type="title"/>
          </p:nvPr>
        </p:nvSpPr>
        <p:spPr>
          <a:xfrm>
            <a:off x="1294362" y="1198197"/>
            <a:ext cx="9603275" cy="1049235"/>
          </a:xfrm>
        </p:spPr>
        <p:txBody>
          <a:bodyPr>
            <a:normAutofit/>
          </a:bodyPr>
          <a:lstStyle/>
          <a:p>
            <a:pPr algn="ctr"/>
            <a:r>
              <a:rPr lang="en-IN" sz="2800" b="1" dirty="0">
                <a:latin typeface="Arial" panose="020B0604020202020204" pitchFamily="34" charset="0"/>
                <a:cs typeface="Arial" panose="020B0604020202020204" pitchFamily="34" charset="0"/>
              </a:rPr>
              <a:t>LAYOUTS: HOME PAGE</a:t>
            </a:r>
          </a:p>
        </p:txBody>
      </p:sp>
      <p:pic>
        <p:nvPicPr>
          <p:cNvPr id="5" name="Content Placeholder 4">
            <a:extLst>
              <a:ext uri="{FF2B5EF4-FFF2-40B4-BE49-F238E27FC236}">
                <a16:creationId xmlns:a16="http://schemas.microsoft.com/office/drawing/2014/main" id="{5C69E712-5B1C-436B-9788-2D63698987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7622" y="2003367"/>
            <a:ext cx="7096756" cy="3991925"/>
          </a:xfrm>
        </p:spPr>
      </p:pic>
    </p:spTree>
    <p:extLst>
      <p:ext uri="{BB962C8B-B14F-4D97-AF65-F5344CB8AC3E}">
        <p14:creationId xmlns:p14="http://schemas.microsoft.com/office/powerpoint/2010/main" val="1763679613"/>
      </p:ext>
    </p:extLst>
  </p:cSld>
  <p:clrMapOvr>
    <a:masterClrMapping/>
  </p:clrMapOvr>
  <mc:AlternateContent xmlns:mc="http://schemas.openxmlformats.org/markup-compatibility/2006" xmlns:p14="http://schemas.microsoft.com/office/powerpoint/2010/main">
    <mc:Choice Requires="p14">
      <p:transition spd="slow" p14:dur="2000" advTm="2928"/>
    </mc:Choice>
    <mc:Fallback xmlns="">
      <p:transition spd="slow" advTm="292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C59C-ADAC-400B-B8C5-FA56688145AA}"/>
              </a:ext>
            </a:extLst>
          </p:cNvPr>
          <p:cNvSpPr>
            <a:spLocks noGrp="1"/>
          </p:cNvSpPr>
          <p:nvPr>
            <p:ph type="title"/>
          </p:nvPr>
        </p:nvSpPr>
        <p:spPr>
          <a:xfrm>
            <a:off x="1451524" y="1236781"/>
            <a:ext cx="9603275" cy="1049235"/>
          </a:xfrm>
        </p:spPr>
        <p:txBody>
          <a:bodyPr>
            <a:normAutofit/>
          </a:bodyPr>
          <a:lstStyle/>
          <a:p>
            <a:pPr algn="ctr"/>
            <a:r>
              <a:rPr lang="en-IN" sz="2800" b="1" dirty="0">
                <a:latin typeface="Arial" panose="020B0604020202020204" pitchFamily="34" charset="0"/>
                <a:cs typeface="Arial" panose="020B0604020202020204" pitchFamily="34" charset="0"/>
              </a:rPr>
              <a:t>LAYOUTS: LOGIN PAGE</a:t>
            </a:r>
          </a:p>
        </p:txBody>
      </p:sp>
      <p:pic>
        <p:nvPicPr>
          <p:cNvPr id="5" name="Content Placeholder 4">
            <a:extLst>
              <a:ext uri="{FF2B5EF4-FFF2-40B4-BE49-F238E27FC236}">
                <a16:creationId xmlns:a16="http://schemas.microsoft.com/office/drawing/2014/main" id="{2D85FD14-AB54-48A2-86BA-454D5AAB84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3409" y="2016125"/>
            <a:ext cx="6199507" cy="3449638"/>
          </a:xfrm>
        </p:spPr>
      </p:pic>
    </p:spTree>
    <p:extLst>
      <p:ext uri="{BB962C8B-B14F-4D97-AF65-F5344CB8AC3E}">
        <p14:creationId xmlns:p14="http://schemas.microsoft.com/office/powerpoint/2010/main" val="647591666"/>
      </p:ext>
    </p:extLst>
  </p:cSld>
  <p:clrMapOvr>
    <a:masterClrMapping/>
  </p:clrMapOvr>
  <mc:AlternateContent xmlns:mc="http://schemas.openxmlformats.org/markup-compatibility/2006" xmlns:p14="http://schemas.microsoft.com/office/powerpoint/2010/main">
    <mc:Choice Requires="p14">
      <p:transition spd="slow" p14:dur="2000" advTm="2395"/>
    </mc:Choice>
    <mc:Fallback xmlns="">
      <p:transition spd="slow" advTm="239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C59C-ADAC-400B-B8C5-FA56688145AA}"/>
              </a:ext>
            </a:extLst>
          </p:cNvPr>
          <p:cNvSpPr>
            <a:spLocks noGrp="1"/>
          </p:cNvSpPr>
          <p:nvPr>
            <p:ph type="title"/>
          </p:nvPr>
        </p:nvSpPr>
        <p:spPr>
          <a:xfrm>
            <a:off x="1451524" y="1228469"/>
            <a:ext cx="9603275" cy="1049235"/>
          </a:xfrm>
        </p:spPr>
        <p:txBody>
          <a:bodyPr>
            <a:normAutofit/>
          </a:bodyPr>
          <a:lstStyle/>
          <a:p>
            <a:pPr algn="ctr"/>
            <a:r>
              <a:rPr lang="en-IN" sz="2800" b="1" dirty="0">
                <a:latin typeface="Arial" panose="020B0604020202020204" pitchFamily="34" charset="0"/>
                <a:cs typeface="Arial" panose="020B0604020202020204" pitchFamily="34" charset="0"/>
              </a:rPr>
              <a:t>LAYOUTS: REGISTRATION FORM - SELLER</a:t>
            </a:r>
          </a:p>
        </p:txBody>
      </p:sp>
      <p:pic>
        <p:nvPicPr>
          <p:cNvPr id="5" name="Content Placeholder 4">
            <a:extLst>
              <a:ext uri="{FF2B5EF4-FFF2-40B4-BE49-F238E27FC236}">
                <a16:creationId xmlns:a16="http://schemas.microsoft.com/office/drawing/2014/main" id="{FBCCEE67-1F27-4DDC-993C-2C15DBF813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818" y="2016125"/>
            <a:ext cx="6132689" cy="3449638"/>
          </a:xfrm>
        </p:spPr>
      </p:pic>
    </p:spTree>
    <p:extLst>
      <p:ext uri="{BB962C8B-B14F-4D97-AF65-F5344CB8AC3E}">
        <p14:creationId xmlns:p14="http://schemas.microsoft.com/office/powerpoint/2010/main" val="2150722066"/>
      </p:ext>
    </p:extLst>
  </p:cSld>
  <p:clrMapOvr>
    <a:masterClrMapping/>
  </p:clrMapOvr>
  <mc:AlternateContent xmlns:mc="http://schemas.openxmlformats.org/markup-compatibility/2006" xmlns:p14="http://schemas.microsoft.com/office/powerpoint/2010/main">
    <mc:Choice Requires="p14">
      <p:transition spd="slow" p14:dur="2000" advTm="3727"/>
    </mc:Choice>
    <mc:Fallback xmlns="">
      <p:transition spd="slow" advTm="372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C59C-ADAC-400B-B8C5-FA56688145AA}"/>
              </a:ext>
            </a:extLst>
          </p:cNvPr>
          <p:cNvSpPr>
            <a:spLocks noGrp="1"/>
          </p:cNvSpPr>
          <p:nvPr>
            <p:ph type="title"/>
          </p:nvPr>
        </p:nvSpPr>
        <p:spPr>
          <a:xfrm>
            <a:off x="1451524" y="1220156"/>
            <a:ext cx="9603275" cy="1049235"/>
          </a:xfrm>
        </p:spPr>
        <p:txBody>
          <a:bodyPr>
            <a:normAutofit/>
          </a:bodyPr>
          <a:lstStyle/>
          <a:p>
            <a:pPr algn="ctr"/>
            <a:r>
              <a:rPr lang="en-IN" sz="2800" b="1" dirty="0">
                <a:latin typeface="Arial" panose="020B0604020202020204" pitchFamily="34" charset="0"/>
                <a:cs typeface="Arial" panose="020B0604020202020204" pitchFamily="34" charset="0"/>
              </a:rPr>
              <a:t>LAYOUTS: REGISTRATION FORM - CUSTOMER</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DC50FFB-4958-46E5-BE9B-ECEF253327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818" y="2016125"/>
            <a:ext cx="6132689" cy="3449638"/>
          </a:xfrm>
        </p:spPr>
      </p:pic>
    </p:spTree>
    <p:extLst>
      <p:ext uri="{BB962C8B-B14F-4D97-AF65-F5344CB8AC3E}">
        <p14:creationId xmlns:p14="http://schemas.microsoft.com/office/powerpoint/2010/main" val="400672785"/>
      </p:ext>
    </p:extLst>
  </p:cSld>
  <p:clrMapOvr>
    <a:masterClrMapping/>
  </p:clrMapOvr>
  <mc:AlternateContent xmlns:mc="http://schemas.openxmlformats.org/markup-compatibility/2006" xmlns:p14="http://schemas.microsoft.com/office/powerpoint/2010/main">
    <mc:Choice Requires="p14">
      <p:transition spd="slow" p14:dur="2000" advTm="3716"/>
    </mc:Choice>
    <mc:Fallback xmlns="">
      <p:transition spd="slow" advTm="371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C59C-ADAC-400B-B8C5-FA56688145AA}"/>
              </a:ext>
            </a:extLst>
          </p:cNvPr>
          <p:cNvSpPr>
            <a:spLocks noGrp="1"/>
          </p:cNvSpPr>
          <p:nvPr>
            <p:ph type="title"/>
          </p:nvPr>
        </p:nvSpPr>
        <p:spPr>
          <a:xfrm>
            <a:off x="1451524" y="1203530"/>
            <a:ext cx="9603275" cy="1049235"/>
          </a:xfrm>
        </p:spPr>
        <p:txBody>
          <a:bodyPr>
            <a:normAutofit/>
          </a:bodyPr>
          <a:lstStyle/>
          <a:p>
            <a:pPr algn="ctr"/>
            <a:r>
              <a:rPr lang="en-IN" sz="2800" b="1" dirty="0">
                <a:latin typeface="Arial" panose="020B0604020202020204" pitchFamily="34" charset="0"/>
                <a:cs typeface="Arial" panose="020B0604020202020204" pitchFamily="34" charset="0"/>
              </a:rPr>
              <a:t>LAYOUTS: TRENDING PRODUCT</a:t>
            </a:r>
          </a:p>
        </p:txBody>
      </p:sp>
      <p:pic>
        <p:nvPicPr>
          <p:cNvPr id="5" name="Content Placeholder 4">
            <a:extLst>
              <a:ext uri="{FF2B5EF4-FFF2-40B4-BE49-F238E27FC236}">
                <a16:creationId xmlns:a16="http://schemas.microsoft.com/office/drawing/2014/main" id="{372BBA0B-5EDA-42C0-B06B-2121DE84CA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818" y="2016125"/>
            <a:ext cx="6132689" cy="3449638"/>
          </a:xfrm>
        </p:spPr>
      </p:pic>
    </p:spTree>
    <p:extLst>
      <p:ext uri="{BB962C8B-B14F-4D97-AF65-F5344CB8AC3E}">
        <p14:creationId xmlns:p14="http://schemas.microsoft.com/office/powerpoint/2010/main" val="1479195763"/>
      </p:ext>
    </p:extLst>
  </p:cSld>
  <p:clrMapOvr>
    <a:masterClrMapping/>
  </p:clrMapOvr>
  <mc:AlternateContent xmlns:mc="http://schemas.openxmlformats.org/markup-compatibility/2006" xmlns:p14="http://schemas.microsoft.com/office/powerpoint/2010/main">
    <mc:Choice Requires="p14">
      <p:transition spd="slow" p14:dur="2000" advTm="4356"/>
    </mc:Choice>
    <mc:Fallback xmlns="">
      <p:transition spd="slow" advTm="435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C59C-ADAC-400B-B8C5-FA56688145AA}"/>
              </a:ext>
            </a:extLst>
          </p:cNvPr>
          <p:cNvSpPr>
            <a:spLocks noGrp="1"/>
          </p:cNvSpPr>
          <p:nvPr>
            <p:ph type="title"/>
          </p:nvPr>
        </p:nvSpPr>
        <p:spPr>
          <a:xfrm>
            <a:off x="1451524" y="1245093"/>
            <a:ext cx="9603275" cy="1049235"/>
          </a:xfrm>
        </p:spPr>
        <p:txBody>
          <a:bodyPr>
            <a:normAutofit/>
          </a:bodyPr>
          <a:lstStyle/>
          <a:p>
            <a:pPr algn="ctr"/>
            <a:r>
              <a:rPr lang="en-IN" sz="2800" b="1" dirty="0">
                <a:latin typeface="Arial" panose="020B0604020202020204" pitchFamily="34" charset="0"/>
                <a:cs typeface="Arial" panose="020B0604020202020204" pitchFamily="34" charset="0"/>
              </a:rPr>
              <a:t>LAYOUTS: ADMIN DASHBOARD</a:t>
            </a:r>
          </a:p>
        </p:txBody>
      </p:sp>
      <p:pic>
        <p:nvPicPr>
          <p:cNvPr id="5" name="Content Placeholder 4">
            <a:extLst>
              <a:ext uri="{FF2B5EF4-FFF2-40B4-BE49-F238E27FC236}">
                <a16:creationId xmlns:a16="http://schemas.microsoft.com/office/drawing/2014/main" id="{0D2A49F2-1AB6-4C0B-9176-CDBE0FF3CD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818" y="2016125"/>
            <a:ext cx="6132689" cy="3449638"/>
          </a:xfrm>
        </p:spPr>
      </p:pic>
    </p:spTree>
    <p:extLst>
      <p:ext uri="{BB962C8B-B14F-4D97-AF65-F5344CB8AC3E}">
        <p14:creationId xmlns:p14="http://schemas.microsoft.com/office/powerpoint/2010/main" val="2857744278"/>
      </p:ext>
    </p:extLst>
  </p:cSld>
  <p:clrMapOvr>
    <a:masterClrMapping/>
  </p:clrMapOvr>
  <mc:AlternateContent xmlns:mc="http://schemas.openxmlformats.org/markup-compatibility/2006" xmlns:p14="http://schemas.microsoft.com/office/powerpoint/2010/main">
    <mc:Choice Requires="p14">
      <p:transition spd="slow" p14:dur="2000" advTm="2403"/>
    </mc:Choice>
    <mc:Fallback xmlns="">
      <p:transition spd="slow" advTm="240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D726-6EEB-42FD-A468-6CF7AEA11608}"/>
              </a:ext>
            </a:extLst>
          </p:cNvPr>
          <p:cNvSpPr>
            <a:spLocks noGrp="1"/>
          </p:cNvSpPr>
          <p:nvPr>
            <p:ph type="title"/>
          </p:nvPr>
        </p:nvSpPr>
        <p:spPr>
          <a:xfrm>
            <a:off x="1417320" y="1178591"/>
            <a:ext cx="9603275" cy="1049235"/>
          </a:xfrm>
        </p:spPr>
        <p:txBody>
          <a:bodyPr>
            <a:normAutofit/>
          </a:bodyPr>
          <a:lstStyle/>
          <a:p>
            <a:r>
              <a:rPr lang="en-US" sz="2800" b="1" dirty="0">
                <a:latin typeface="Arial" panose="020B0604020202020204" pitchFamily="34" charset="0"/>
                <a:cs typeface="Arial" panose="020B0604020202020204" pitchFamily="34" charset="0"/>
              </a:rPr>
              <a:t>BENEFITS OF ONLINE FURNITURE STORE:</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8E4B14E-F9D0-4F62-8754-2138DCEFBF41}"/>
              </a:ext>
            </a:extLst>
          </p:cNvPr>
          <p:cNvSpPr txBox="1"/>
          <p:nvPr/>
        </p:nvSpPr>
        <p:spPr>
          <a:xfrm>
            <a:off x="1343195" y="2086495"/>
            <a:ext cx="9677400" cy="1938992"/>
          </a:xfrm>
          <a:prstGeom prst="rect">
            <a:avLst/>
          </a:prstGeom>
          <a:noFill/>
        </p:spPr>
        <p:txBody>
          <a:bodyPr wrap="square" rtlCol="0">
            <a:spAutoFit/>
          </a:bodyPr>
          <a:lstStyle/>
          <a:p>
            <a:pPr marL="457200" indent="-457200">
              <a:buFont typeface="Wingdings" panose="05000000000000000000" pitchFamily="2" charset="2"/>
              <a:buChar char="Ø"/>
            </a:pPr>
            <a:r>
              <a:rPr lang="en-US" sz="2000" dirty="0">
                <a:latin typeface="Arial" panose="020B0604020202020204" pitchFamily="34" charset="0"/>
                <a:cs typeface="Arial" panose="020B0604020202020204" pitchFamily="34" charset="0"/>
              </a:rPr>
              <a:t>Tastefully picked products.</a:t>
            </a:r>
          </a:p>
          <a:p>
            <a:pPr marL="457200" indent="-457200">
              <a:buFont typeface="Wingdings" panose="05000000000000000000" pitchFamily="2" charset="2"/>
              <a:buChar char="Ø"/>
            </a:pPr>
            <a:r>
              <a:rPr lang="en-US" sz="2000" dirty="0">
                <a:latin typeface="Arial" panose="020B0604020202020204" pitchFamily="34" charset="0"/>
                <a:cs typeface="Arial" panose="020B0604020202020204" pitchFamily="34" charset="0"/>
              </a:rPr>
              <a:t>Local and International Brands.</a:t>
            </a:r>
          </a:p>
          <a:p>
            <a:pPr marL="457200" indent="-457200">
              <a:buFont typeface="Wingdings" panose="05000000000000000000" pitchFamily="2" charset="2"/>
              <a:buChar char="Ø"/>
            </a:pPr>
            <a:r>
              <a:rPr lang="en-US" sz="2000" dirty="0">
                <a:latin typeface="Arial" panose="020B0604020202020204" pitchFamily="34" charset="0"/>
                <a:cs typeface="Arial" panose="020B0604020202020204" pitchFamily="34" charset="0"/>
              </a:rPr>
              <a:t>Best quality products.</a:t>
            </a:r>
          </a:p>
          <a:p>
            <a:pPr marL="457200" indent="-457200">
              <a:buFont typeface="Wingdings" panose="05000000000000000000" pitchFamily="2" charset="2"/>
              <a:buChar char="Ø"/>
            </a:pPr>
            <a:r>
              <a:rPr lang="en-US" sz="2000" dirty="0">
                <a:latin typeface="Arial" panose="020B0604020202020204" pitchFamily="34" charset="0"/>
                <a:cs typeface="Arial" panose="020B0604020202020204" pitchFamily="34" charset="0"/>
              </a:rPr>
              <a:t>Affordable Prices.</a:t>
            </a:r>
          </a:p>
          <a:p>
            <a:pPr marL="457200" indent="-457200">
              <a:buFont typeface="Wingdings" panose="05000000000000000000" pitchFamily="2" charset="2"/>
              <a:buChar char="Ø"/>
            </a:pPr>
            <a:r>
              <a:rPr lang="en-US" sz="2000" dirty="0">
                <a:latin typeface="Arial" panose="020B0604020202020204" pitchFamily="34" charset="0"/>
                <a:cs typeface="Arial" panose="020B0604020202020204" pitchFamily="34" charset="0"/>
              </a:rPr>
              <a:t>Excellent Customer Service.</a:t>
            </a:r>
          </a:p>
          <a:p>
            <a:pPr marL="457200" indent="-457200">
              <a:buFont typeface="Wingdings" panose="05000000000000000000" pitchFamily="2" charset="2"/>
              <a:buChar char="Ø"/>
            </a:pPr>
            <a:r>
              <a:rPr lang="en-US" sz="2000" dirty="0">
                <a:latin typeface="Arial" panose="020B0604020202020204" pitchFamily="34" charset="0"/>
                <a:cs typeface="Arial" panose="020B0604020202020204" pitchFamily="34" charset="0"/>
              </a:rPr>
              <a:t>Interesting trends in home designs.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6355868"/>
      </p:ext>
    </p:extLst>
  </p:cSld>
  <p:clrMapOvr>
    <a:masterClrMapping/>
  </p:clrMapOvr>
  <mc:AlternateContent xmlns:mc="http://schemas.openxmlformats.org/markup-compatibility/2006" xmlns:p14="http://schemas.microsoft.com/office/powerpoint/2010/main">
    <mc:Choice Requires="p14">
      <p:transition spd="slow" p14:dur="2000" advTm="8431"/>
    </mc:Choice>
    <mc:Fallback xmlns="">
      <p:transition spd="slow" advTm="843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35768" y="1113686"/>
            <a:ext cx="10756232"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FUTURE SCOPE:</a:t>
            </a:r>
          </a:p>
        </p:txBody>
      </p:sp>
      <p:sp>
        <p:nvSpPr>
          <p:cNvPr id="6" name="TextBox 5">
            <a:extLst>
              <a:ext uri="{FF2B5EF4-FFF2-40B4-BE49-F238E27FC236}">
                <a16:creationId xmlns:a16="http://schemas.microsoft.com/office/drawing/2014/main" id="{A81FD267-3CD9-4CCF-8F81-587832ED4766}"/>
              </a:ext>
            </a:extLst>
          </p:cNvPr>
          <p:cNvSpPr txBox="1"/>
          <p:nvPr/>
        </p:nvSpPr>
        <p:spPr>
          <a:xfrm>
            <a:off x="781396" y="1978429"/>
            <a:ext cx="11197244"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Personalization: Online furniture stores can leverage data and machine learning algorithms to offer personalized recommendations to customers based on their browsing and purchase history.</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Sustainability: As consumers become more environmentally conscious, there is a growing demand for sustainable furniture options. Online furniture stores can emphasize eco-friendliness and offer products made from recycled or renewable materials.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Social Commerce: Online furniture stores can leverage social media platforms to reach new customers and promote their products through targeted advertising and influencer partnerships.</a:t>
            </a:r>
          </a:p>
        </p:txBody>
      </p:sp>
    </p:spTree>
    <p:extLst>
      <p:ext uri="{BB962C8B-B14F-4D97-AF65-F5344CB8AC3E}">
        <p14:creationId xmlns:p14="http://schemas.microsoft.com/office/powerpoint/2010/main" val="4078682670"/>
      </p:ext>
    </p:extLst>
  </p:cSld>
  <p:clrMapOvr>
    <a:masterClrMapping/>
  </p:clrMapOvr>
  <mc:AlternateContent xmlns:mc="http://schemas.openxmlformats.org/markup-compatibility/2006" xmlns:p14="http://schemas.microsoft.com/office/powerpoint/2010/main">
    <mc:Choice Requires="p14">
      <p:transition spd="slow" p14:dur="2000" advTm="32684"/>
    </mc:Choice>
    <mc:Fallback xmlns="">
      <p:transition spd="slow" advTm="3268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6CA9-41F0-4DC4-B034-12557566695B}"/>
              </a:ext>
            </a:extLst>
          </p:cNvPr>
          <p:cNvSpPr>
            <a:spLocks noGrp="1"/>
          </p:cNvSpPr>
          <p:nvPr>
            <p:ph type="title"/>
          </p:nvPr>
        </p:nvSpPr>
        <p:spPr>
          <a:xfrm>
            <a:off x="1451579" y="1211843"/>
            <a:ext cx="9603275" cy="1049235"/>
          </a:xfrm>
        </p:spPr>
        <p:txBody>
          <a:bodyPr>
            <a:normAutofit/>
          </a:bodyPr>
          <a:lstStyle/>
          <a:p>
            <a:r>
              <a:rPr lang="en-IN" sz="2800" b="1" dirty="0">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5539B1A5-A89D-4EE2-B15D-A89173D58A24}"/>
              </a:ext>
            </a:extLst>
          </p:cNvPr>
          <p:cNvSpPr txBox="1"/>
          <p:nvPr/>
        </p:nvSpPr>
        <p:spPr>
          <a:xfrm>
            <a:off x="1451579" y="2136371"/>
            <a:ext cx="10124902"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In conclusion, an online furniture store web application can provide many benefits for both customers and businesses. With this type of platform, customers can conveniently browse and purchase furniture from the comfort of their own homes, while businesses can expand their customer reach and streamline their operations.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However, to ensure the success of an online furniture store web application, it's important to prioritize user experience and design a user-friendly interface that's easy to navigate.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Overall, an online furniture store web application can be a valuable tool for businesses in the furniture industry to increase sales and improve customer satisfaction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4324869"/>
      </p:ext>
    </p:extLst>
  </p:cSld>
  <p:clrMapOvr>
    <a:masterClrMapping/>
  </p:clrMapOvr>
  <mc:AlternateContent xmlns:mc="http://schemas.openxmlformats.org/markup-compatibility/2006" xmlns:p14="http://schemas.microsoft.com/office/powerpoint/2010/main">
    <mc:Choice Requires="p14">
      <p:transition spd="slow" p14:dur="2000" advTm="15705"/>
    </mc:Choice>
    <mc:Fallback xmlns="">
      <p:transition spd="slow" advTm="1570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9253" y="1925053"/>
            <a:ext cx="9601200" cy="1200329"/>
          </a:xfrm>
          <a:prstGeom prst="rect">
            <a:avLst/>
          </a:prstGeom>
          <a:noFill/>
        </p:spPr>
        <p:txBody>
          <a:bodyPr wrap="square" rtlCol="0">
            <a:spAutoFit/>
          </a:bodyPr>
          <a:lstStyle/>
          <a:p>
            <a:pPr algn="ctr"/>
            <a:r>
              <a:rPr lang="en-IN" sz="7200" b="1" u="sng" dirty="0"/>
              <a:t>THANK YOU</a:t>
            </a:r>
          </a:p>
        </p:txBody>
      </p:sp>
    </p:spTree>
    <p:extLst>
      <p:ext uri="{BB962C8B-B14F-4D97-AF65-F5344CB8AC3E}">
        <p14:creationId xmlns:p14="http://schemas.microsoft.com/office/powerpoint/2010/main" val="2636506362"/>
      </p:ext>
    </p:extLst>
  </p:cSld>
  <p:clrMapOvr>
    <a:masterClrMapping/>
  </p:clrMapOvr>
  <mc:AlternateContent xmlns:mc="http://schemas.openxmlformats.org/markup-compatibility/2006" xmlns:p14="http://schemas.microsoft.com/office/powerpoint/2010/main">
    <mc:Choice Requires="p14">
      <p:transition spd="slow" p14:dur="2000" advTm="4467"/>
    </mc:Choice>
    <mc:Fallback xmlns="">
      <p:transition spd="slow" advTm="446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D726-6EEB-42FD-A468-6CF7AEA11608}"/>
              </a:ext>
            </a:extLst>
          </p:cNvPr>
          <p:cNvSpPr>
            <a:spLocks noGrp="1"/>
          </p:cNvSpPr>
          <p:nvPr>
            <p:ph type="title"/>
          </p:nvPr>
        </p:nvSpPr>
        <p:spPr>
          <a:xfrm>
            <a:off x="1451579" y="1062213"/>
            <a:ext cx="9603275" cy="1049235"/>
          </a:xfrm>
        </p:spPr>
        <p:txBody>
          <a:bodyPr>
            <a:normAutofit/>
          </a:bodyPr>
          <a:lstStyle/>
          <a:p>
            <a:r>
              <a:rPr lang="en-IN" sz="2800" b="1" dirty="0">
                <a:latin typeface="Arial" panose="020B0604020202020204" pitchFamily="34" charset="0"/>
                <a:cs typeface="Arial" panose="020B0604020202020204" pitchFamily="34" charset="0"/>
              </a:rPr>
              <a:t>Introduction</a:t>
            </a:r>
            <a:r>
              <a:rPr lang="en-IN" sz="2800" b="1" dirty="0">
                <a:latin typeface="Times New Roman" panose="02020603050405020304" pitchFamily="18" charset="0"/>
                <a:cs typeface="Times New Roman" panose="02020603050405020304" pitchFamily="18" charset="0"/>
              </a:rPr>
              <a:t> : </a:t>
            </a:r>
          </a:p>
        </p:txBody>
      </p:sp>
      <p:sp>
        <p:nvSpPr>
          <p:cNvPr id="3" name="TextBox 2">
            <a:extLst>
              <a:ext uri="{FF2B5EF4-FFF2-40B4-BE49-F238E27FC236}">
                <a16:creationId xmlns:a16="http://schemas.microsoft.com/office/drawing/2014/main" id="{68E4B14E-F9D0-4F62-8754-2138DCEFBF41}"/>
              </a:ext>
            </a:extLst>
          </p:cNvPr>
          <p:cNvSpPr txBox="1"/>
          <p:nvPr/>
        </p:nvSpPr>
        <p:spPr>
          <a:xfrm>
            <a:off x="1451579" y="2026340"/>
            <a:ext cx="9928860" cy="1881990"/>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An online furniture store is a virtual marketplace where customers can purchase furniture from the comfort of their homes. Online furniture stores have become increasingly popular in recent years as people have become more comfortable shopping online.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2184652"/>
      </p:ext>
    </p:extLst>
  </p:cSld>
  <p:clrMapOvr>
    <a:masterClrMapping/>
  </p:clrMapOvr>
  <mc:AlternateContent xmlns:mc="http://schemas.openxmlformats.org/markup-compatibility/2006" xmlns:p14="http://schemas.microsoft.com/office/powerpoint/2010/main">
    <mc:Choice Requires="p14">
      <p:transition spd="slow" p14:dur="2000" advTm="17337"/>
    </mc:Choice>
    <mc:Fallback xmlns="">
      <p:transition spd="slow" advTm="173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D726-6EEB-42FD-A468-6CF7AEA11608}"/>
              </a:ext>
            </a:extLst>
          </p:cNvPr>
          <p:cNvSpPr>
            <a:spLocks noGrp="1"/>
          </p:cNvSpPr>
          <p:nvPr>
            <p:ph type="title"/>
          </p:nvPr>
        </p:nvSpPr>
        <p:spPr>
          <a:xfrm>
            <a:off x="1436717" y="1087362"/>
            <a:ext cx="10515600" cy="1325563"/>
          </a:xfrm>
        </p:spPr>
        <p:txBody>
          <a:bodyPr>
            <a:normAutofit/>
          </a:bodyPr>
          <a:lstStyle/>
          <a:p>
            <a:r>
              <a:rPr lang="en-IN" sz="2800" b="1" dirty="0">
                <a:latin typeface="Arial" panose="020B0604020202020204" pitchFamily="34" charset="0"/>
                <a:cs typeface="Arial" panose="020B0604020202020204" pitchFamily="34" charset="0"/>
              </a:rPr>
              <a:t>EXISTING SYSTEM:</a:t>
            </a:r>
          </a:p>
        </p:txBody>
      </p:sp>
      <p:sp>
        <p:nvSpPr>
          <p:cNvPr id="3" name="TextBox 2">
            <a:extLst>
              <a:ext uri="{FF2B5EF4-FFF2-40B4-BE49-F238E27FC236}">
                <a16:creationId xmlns:a16="http://schemas.microsoft.com/office/drawing/2014/main" id="{68E4B14E-F9D0-4F62-8754-2138DCEFBF41}"/>
              </a:ext>
            </a:extLst>
          </p:cNvPr>
          <p:cNvSpPr txBox="1"/>
          <p:nvPr/>
        </p:nvSpPr>
        <p:spPr>
          <a:xfrm>
            <a:off x="1436717" y="2296547"/>
            <a:ext cx="9677400" cy="1631216"/>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The existing system is very full of efforts.</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User have to go to the market and then check different shops in order to buy what user want.</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Existing system needs a lot of time to put upon.</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Also it needs a lot of manual work in buying the furniture as well.</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7225416"/>
      </p:ext>
    </p:extLst>
  </p:cSld>
  <p:clrMapOvr>
    <a:masterClrMapping/>
  </p:clrMapOvr>
  <mc:AlternateContent xmlns:mc="http://schemas.openxmlformats.org/markup-compatibility/2006" xmlns:p14="http://schemas.microsoft.com/office/powerpoint/2010/main">
    <mc:Choice Requires="p14">
      <p:transition spd="slow" p14:dur="2000" advTm="14697"/>
    </mc:Choice>
    <mc:Fallback xmlns="">
      <p:transition spd="slow" advTm="1469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D726-6EEB-42FD-A468-6CF7AEA11608}"/>
              </a:ext>
            </a:extLst>
          </p:cNvPr>
          <p:cNvSpPr>
            <a:spLocks noGrp="1"/>
          </p:cNvSpPr>
          <p:nvPr>
            <p:ph type="title"/>
          </p:nvPr>
        </p:nvSpPr>
        <p:spPr>
          <a:xfrm>
            <a:off x="1373678" y="1155307"/>
            <a:ext cx="10515600" cy="1325563"/>
          </a:xfrm>
        </p:spPr>
        <p:txBody>
          <a:bodyPr>
            <a:normAutofit/>
          </a:bodyPr>
          <a:lstStyle/>
          <a:p>
            <a:r>
              <a:rPr lang="en-IN" sz="2800" b="1" dirty="0">
                <a:latin typeface="Arial" panose="020B0604020202020204" pitchFamily="34" charset="0"/>
                <a:cs typeface="Arial" panose="020B0604020202020204" pitchFamily="34" charset="0"/>
              </a:rPr>
              <a:t>PROPOSED SYSTEM:</a:t>
            </a:r>
          </a:p>
        </p:txBody>
      </p:sp>
      <p:sp>
        <p:nvSpPr>
          <p:cNvPr id="3" name="TextBox 2">
            <a:extLst>
              <a:ext uri="{FF2B5EF4-FFF2-40B4-BE49-F238E27FC236}">
                <a16:creationId xmlns:a16="http://schemas.microsoft.com/office/drawing/2014/main" id="{68E4B14E-F9D0-4F62-8754-2138DCEFBF41}"/>
              </a:ext>
            </a:extLst>
          </p:cNvPr>
          <p:cNvSpPr txBox="1"/>
          <p:nvPr/>
        </p:nvSpPr>
        <p:spPr>
          <a:xfrm>
            <a:off x="1373678" y="2131736"/>
            <a:ext cx="9677400" cy="2246769"/>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The proposed system is the automation of the offline</a:t>
            </a:r>
          </a:p>
          <a:p>
            <a:r>
              <a:rPr lang="en-US" sz="2000" dirty="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home furniture shops</a:t>
            </a:r>
            <a:r>
              <a:rPr lang="en-US" sz="2000"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User can directly pick the Product which they want</a:t>
            </a:r>
          </a:p>
          <a:p>
            <a:r>
              <a:rPr lang="en-US" sz="2000" dirty="0">
                <a:latin typeface="Arial" panose="020B0604020202020204" pitchFamily="34" charset="0"/>
                <a:cs typeface="Arial" panose="020B0604020202020204" pitchFamily="34" charset="0"/>
              </a:rPr>
              <a:t>	to buy from the Catalogue itself or can add the same</a:t>
            </a:r>
          </a:p>
          <a:p>
            <a:r>
              <a:rPr lang="en-US" sz="2000" dirty="0">
                <a:latin typeface="Arial" panose="020B0604020202020204" pitchFamily="34" charset="0"/>
                <a:cs typeface="Arial" panose="020B0604020202020204" pitchFamily="34" charset="0"/>
              </a:rPr>
              <a:t>	to cart with an option to buy it later.</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User can check his order history or the status of the</a:t>
            </a:r>
          </a:p>
          <a:p>
            <a:r>
              <a:rPr lang="en-US" sz="2000" dirty="0">
                <a:latin typeface="Arial" panose="020B0604020202020204" pitchFamily="34" charset="0"/>
                <a:cs typeface="Arial" panose="020B0604020202020204" pitchFamily="34" charset="0"/>
              </a:rPr>
              <a:t>	current order in my orders column.</a:t>
            </a:r>
          </a:p>
        </p:txBody>
      </p:sp>
    </p:spTree>
    <p:extLst>
      <p:ext uri="{BB962C8B-B14F-4D97-AF65-F5344CB8AC3E}">
        <p14:creationId xmlns:p14="http://schemas.microsoft.com/office/powerpoint/2010/main" val="3749531722"/>
      </p:ext>
    </p:extLst>
  </p:cSld>
  <p:clrMapOvr>
    <a:masterClrMapping/>
  </p:clrMapOvr>
  <mc:AlternateContent xmlns:mc="http://schemas.openxmlformats.org/markup-compatibility/2006" xmlns:p14="http://schemas.microsoft.com/office/powerpoint/2010/main">
    <mc:Choice Requires="p14">
      <p:transition spd="slow" p14:dur="2000" advTm="18313"/>
    </mc:Choice>
    <mc:Fallback xmlns="">
      <p:transition spd="slow" advTm="1831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ADAD-5B46-4536-8F99-F3DB0E12F29A}"/>
              </a:ext>
            </a:extLst>
          </p:cNvPr>
          <p:cNvSpPr>
            <a:spLocks noGrp="1"/>
          </p:cNvSpPr>
          <p:nvPr>
            <p:ph type="title"/>
          </p:nvPr>
        </p:nvSpPr>
        <p:spPr>
          <a:xfrm>
            <a:off x="1425142" y="817868"/>
            <a:ext cx="10018713" cy="1752599"/>
          </a:xfrm>
        </p:spPr>
        <p:txBody>
          <a:bodyPr>
            <a:normAutofit/>
          </a:bodyPr>
          <a:lstStyle/>
          <a:p>
            <a:r>
              <a:rPr lang="en-IN" sz="2800" b="1" dirty="0">
                <a:latin typeface="Arial" panose="020B0604020202020204" pitchFamily="34" charset="0"/>
                <a:cs typeface="Arial" panose="020B0604020202020204" pitchFamily="34" charset="0"/>
              </a:rPr>
              <a:t>OVERVIEW OF TOOLS &amp;</a:t>
            </a:r>
            <a:br>
              <a:rPr lang="en-IN" sz="2800" b="1" dirty="0">
                <a:latin typeface="Arial" panose="020B0604020202020204" pitchFamily="34" charset="0"/>
                <a:cs typeface="Arial" panose="020B0604020202020204" pitchFamily="34" charset="0"/>
              </a:rPr>
            </a:br>
            <a:r>
              <a:rPr lang="en-IN" sz="2800" b="1" dirty="0">
                <a:latin typeface="Arial" panose="020B0604020202020204" pitchFamily="34" charset="0"/>
                <a:cs typeface="Arial" panose="020B0604020202020204" pitchFamily="34" charset="0"/>
              </a:rPr>
              <a:t> TECHNOLOGIES USED:</a:t>
            </a:r>
          </a:p>
        </p:txBody>
      </p:sp>
      <p:sp>
        <p:nvSpPr>
          <p:cNvPr id="3" name="Content Placeholder 2">
            <a:extLst>
              <a:ext uri="{FF2B5EF4-FFF2-40B4-BE49-F238E27FC236}">
                <a16:creationId xmlns:a16="http://schemas.microsoft.com/office/drawing/2014/main" id="{DD655702-B597-2D97-4C8C-DC071B80C73E}"/>
              </a:ext>
            </a:extLst>
          </p:cNvPr>
          <p:cNvSpPr>
            <a:spLocks noGrp="1"/>
          </p:cNvSpPr>
          <p:nvPr>
            <p:ph idx="1"/>
          </p:nvPr>
        </p:nvSpPr>
        <p:spPr>
          <a:xfrm>
            <a:off x="1425142" y="2096459"/>
            <a:ext cx="3897587" cy="3124201"/>
          </a:xfrm>
        </p:spPr>
        <p:txBody>
          <a:bodyPr/>
          <a:lstStyle/>
          <a:p>
            <a:r>
              <a:rPr lang="en-IN" sz="2000" dirty="0">
                <a:latin typeface="Arial" panose="020B0604020202020204" pitchFamily="34" charset="0"/>
                <a:cs typeface="Arial" panose="020B0604020202020204" pitchFamily="34" charset="0"/>
              </a:rPr>
              <a:t>Java</a:t>
            </a:r>
          </a:p>
          <a:p>
            <a:r>
              <a:rPr lang="en-IN" sz="2000" dirty="0">
                <a:latin typeface="Arial" panose="020B0604020202020204" pitchFamily="34" charset="0"/>
                <a:cs typeface="Arial" panose="020B0604020202020204" pitchFamily="34" charset="0"/>
              </a:rPr>
              <a:t>Eclipse IDE</a:t>
            </a:r>
          </a:p>
          <a:p>
            <a:r>
              <a:rPr lang="en-IN" sz="2000" dirty="0">
                <a:latin typeface="Arial" panose="020B0604020202020204" pitchFamily="34" charset="0"/>
                <a:cs typeface="Arial" panose="020B0604020202020204" pitchFamily="34" charset="0"/>
              </a:rPr>
              <a:t>Visual Studio code IDE</a:t>
            </a:r>
          </a:p>
          <a:p>
            <a:r>
              <a:rPr lang="en-IN" sz="2000" dirty="0">
                <a:latin typeface="Arial" panose="020B0604020202020204" pitchFamily="34" charset="0"/>
                <a:cs typeface="Arial" panose="020B0604020202020204" pitchFamily="34" charset="0"/>
              </a:rPr>
              <a:t>Spring boot IDE</a:t>
            </a:r>
          </a:p>
          <a:p>
            <a:r>
              <a:rPr lang="en-IN" sz="2000" dirty="0">
                <a:latin typeface="Arial" panose="020B0604020202020204" pitchFamily="34" charset="0"/>
                <a:cs typeface="Arial" panose="020B0604020202020204" pitchFamily="34" charset="0"/>
              </a:rPr>
              <a:t>MYSQL database</a:t>
            </a:r>
          </a:p>
          <a:p>
            <a:r>
              <a:rPr lang="en-IN" sz="2000" dirty="0">
                <a:latin typeface="Arial" panose="020B0604020202020204" pitchFamily="34" charset="0"/>
                <a:cs typeface="Arial" panose="020B0604020202020204" pitchFamily="34" charset="0"/>
              </a:rPr>
              <a:t>React JS Library</a:t>
            </a:r>
          </a:p>
          <a:p>
            <a:endParaRPr lang="en-IN" dirty="0"/>
          </a:p>
        </p:txBody>
      </p:sp>
      <p:pic>
        <p:nvPicPr>
          <p:cNvPr id="4" name="Picture 3">
            <a:extLst>
              <a:ext uri="{FF2B5EF4-FFF2-40B4-BE49-F238E27FC236}">
                <a16:creationId xmlns:a16="http://schemas.microsoft.com/office/drawing/2014/main" id="{9DDA4EB9-C635-46FE-9982-A9BEAF757B5D}"/>
              </a:ext>
            </a:extLst>
          </p:cNvPr>
          <p:cNvPicPr>
            <a:picLocks noChangeAspect="1"/>
          </p:cNvPicPr>
          <p:nvPr/>
        </p:nvPicPr>
        <p:blipFill>
          <a:blip r:embed="rId2"/>
          <a:stretch>
            <a:fillRect/>
          </a:stretch>
        </p:blipFill>
        <p:spPr>
          <a:xfrm>
            <a:off x="6193583" y="4520769"/>
            <a:ext cx="2628473" cy="1391544"/>
          </a:xfrm>
          <a:prstGeom prst="rect">
            <a:avLst/>
          </a:prstGeom>
        </p:spPr>
      </p:pic>
      <p:pic>
        <p:nvPicPr>
          <p:cNvPr id="6" name="Picture 5">
            <a:extLst>
              <a:ext uri="{FF2B5EF4-FFF2-40B4-BE49-F238E27FC236}">
                <a16:creationId xmlns:a16="http://schemas.microsoft.com/office/drawing/2014/main" id="{4D5A74A3-9013-4959-8EDC-1F95EBBFE09E}"/>
              </a:ext>
            </a:extLst>
          </p:cNvPr>
          <p:cNvPicPr>
            <a:picLocks noChangeAspect="1"/>
          </p:cNvPicPr>
          <p:nvPr/>
        </p:nvPicPr>
        <p:blipFill>
          <a:blip r:embed="rId3"/>
          <a:stretch>
            <a:fillRect/>
          </a:stretch>
        </p:blipFill>
        <p:spPr>
          <a:xfrm>
            <a:off x="10317118" y="1957638"/>
            <a:ext cx="1736153" cy="1855888"/>
          </a:xfrm>
          <a:prstGeom prst="rect">
            <a:avLst/>
          </a:prstGeom>
        </p:spPr>
      </p:pic>
      <p:pic>
        <p:nvPicPr>
          <p:cNvPr id="8" name="Picture 7">
            <a:extLst>
              <a:ext uri="{FF2B5EF4-FFF2-40B4-BE49-F238E27FC236}">
                <a16:creationId xmlns:a16="http://schemas.microsoft.com/office/drawing/2014/main" id="{816483BA-AF6D-42D8-A2EC-F76F62B7B2AD}"/>
              </a:ext>
            </a:extLst>
          </p:cNvPr>
          <p:cNvPicPr>
            <a:picLocks noChangeAspect="1"/>
          </p:cNvPicPr>
          <p:nvPr/>
        </p:nvPicPr>
        <p:blipFill>
          <a:blip r:embed="rId4"/>
          <a:stretch>
            <a:fillRect/>
          </a:stretch>
        </p:blipFill>
        <p:spPr>
          <a:xfrm>
            <a:off x="9103551" y="4075260"/>
            <a:ext cx="2910266" cy="1839035"/>
          </a:xfrm>
          <a:prstGeom prst="rect">
            <a:avLst/>
          </a:prstGeom>
        </p:spPr>
      </p:pic>
      <p:pic>
        <p:nvPicPr>
          <p:cNvPr id="10" name="Picture 9">
            <a:extLst>
              <a:ext uri="{FF2B5EF4-FFF2-40B4-BE49-F238E27FC236}">
                <a16:creationId xmlns:a16="http://schemas.microsoft.com/office/drawing/2014/main" id="{31606430-20CD-48FC-AA18-F9602F4735A9}"/>
              </a:ext>
            </a:extLst>
          </p:cNvPr>
          <p:cNvPicPr>
            <a:picLocks noChangeAspect="1"/>
          </p:cNvPicPr>
          <p:nvPr/>
        </p:nvPicPr>
        <p:blipFill>
          <a:blip r:embed="rId5"/>
          <a:stretch>
            <a:fillRect/>
          </a:stretch>
        </p:blipFill>
        <p:spPr>
          <a:xfrm>
            <a:off x="9171738" y="248924"/>
            <a:ext cx="3021822" cy="1389562"/>
          </a:xfrm>
          <a:prstGeom prst="rect">
            <a:avLst/>
          </a:prstGeom>
        </p:spPr>
      </p:pic>
      <p:pic>
        <p:nvPicPr>
          <p:cNvPr id="13" name="Picture 12">
            <a:extLst>
              <a:ext uri="{FF2B5EF4-FFF2-40B4-BE49-F238E27FC236}">
                <a16:creationId xmlns:a16="http://schemas.microsoft.com/office/drawing/2014/main" id="{78192F66-B1E7-4D76-9562-07ACBA0F8D6D}"/>
              </a:ext>
            </a:extLst>
          </p:cNvPr>
          <p:cNvPicPr>
            <a:picLocks noChangeAspect="1"/>
          </p:cNvPicPr>
          <p:nvPr/>
        </p:nvPicPr>
        <p:blipFill>
          <a:blip r:embed="rId6"/>
          <a:stretch>
            <a:fillRect/>
          </a:stretch>
        </p:blipFill>
        <p:spPr>
          <a:xfrm>
            <a:off x="4468211" y="2419177"/>
            <a:ext cx="3351712" cy="1717066"/>
          </a:xfrm>
          <a:prstGeom prst="rect">
            <a:avLst/>
          </a:prstGeom>
        </p:spPr>
      </p:pic>
      <p:pic>
        <p:nvPicPr>
          <p:cNvPr id="14" name="Picture 13">
            <a:extLst>
              <a:ext uri="{FF2B5EF4-FFF2-40B4-BE49-F238E27FC236}">
                <a16:creationId xmlns:a16="http://schemas.microsoft.com/office/drawing/2014/main" id="{0F2A2185-A888-4B6B-A0F4-9BDC72A0D706}"/>
              </a:ext>
            </a:extLst>
          </p:cNvPr>
          <p:cNvPicPr>
            <a:picLocks noChangeAspect="1"/>
          </p:cNvPicPr>
          <p:nvPr/>
        </p:nvPicPr>
        <p:blipFill>
          <a:blip r:embed="rId7"/>
          <a:stretch>
            <a:fillRect/>
          </a:stretch>
        </p:blipFill>
        <p:spPr>
          <a:xfrm>
            <a:off x="8095916" y="2049467"/>
            <a:ext cx="1945209" cy="1717067"/>
          </a:xfrm>
          <a:prstGeom prst="rect">
            <a:avLst/>
          </a:prstGeom>
        </p:spPr>
      </p:pic>
    </p:spTree>
    <p:extLst>
      <p:ext uri="{BB962C8B-B14F-4D97-AF65-F5344CB8AC3E}">
        <p14:creationId xmlns:p14="http://schemas.microsoft.com/office/powerpoint/2010/main" val="2724955301"/>
      </p:ext>
    </p:extLst>
  </p:cSld>
  <p:clrMapOvr>
    <a:masterClrMapping/>
  </p:clrMapOvr>
  <mc:AlternateContent xmlns:mc="http://schemas.openxmlformats.org/markup-compatibility/2006" xmlns:p14="http://schemas.microsoft.com/office/powerpoint/2010/main">
    <mc:Choice Requires="p14">
      <p:transition spd="slow" p14:dur="2000" advTm="10604"/>
    </mc:Choice>
    <mc:Fallback xmlns="">
      <p:transition spd="slow" advTm="1060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3464" y="1007589"/>
            <a:ext cx="10840452" cy="523220"/>
          </a:xfrm>
          <a:prstGeom prst="rect">
            <a:avLst/>
          </a:prstGeom>
          <a:noFill/>
        </p:spPr>
        <p:txBody>
          <a:bodyPr wrap="square" rtlCol="0">
            <a:spAutoFit/>
          </a:bodyPr>
          <a:lstStyle/>
          <a:p>
            <a:pPr lvl="1"/>
            <a:r>
              <a:rPr lang="en-US" sz="2800" b="1" dirty="0">
                <a:latin typeface="Arial" panose="020B0604020202020204" pitchFamily="34" charset="0"/>
                <a:cs typeface="Arial" panose="020B0604020202020204" pitchFamily="34" charset="0"/>
              </a:rPr>
              <a:t>SCOPE:</a:t>
            </a:r>
            <a:endParaRPr lang="en-IN" sz="28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915E169-48BC-4BDB-9CD8-7932013275A2}"/>
              </a:ext>
            </a:extLst>
          </p:cNvPr>
          <p:cNvSpPr txBox="1"/>
          <p:nvPr/>
        </p:nvSpPr>
        <p:spPr>
          <a:xfrm>
            <a:off x="1373460" y="1961803"/>
            <a:ext cx="10754809"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Online furniture stores can offer customers the convenience of shopping from their own homes, at any time of the day or night.</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Online furniture stores can expand their reach beyond their physical location and target customers across the state.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Online furniture stores can offer customized furniture options, allowing customers to select the wood type of their furniture.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Online furniture stores can leverage social media platforms to reach new customers and promote their products through targeted advertising and influencer partnerships.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186861929"/>
      </p:ext>
    </p:extLst>
  </p:cSld>
  <p:clrMapOvr>
    <a:masterClrMapping/>
  </p:clrMapOvr>
  <mc:AlternateContent xmlns:mc="http://schemas.openxmlformats.org/markup-compatibility/2006" xmlns:p14="http://schemas.microsoft.com/office/powerpoint/2010/main">
    <mc:Choice Requires="p14">
      <p:transition spd="slow" p14:dur="2000" advTm="33455"/>
    </mc:Choice>
    <mc:Fallback xmlns="">
      <p:transition spd="slow" advTm="3345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9196" y="1966268"/>
            <a:ext cx="9889958" cy="3174652"/>
          </a:xfrm>
          <a:prstGeom prst="rect">
            <a:avLst/>
          </a:prstGeom>
        </p:spPr>
        <p:txBody>
          <a:bodyPr wrap="square">
            <a:spAutoFit/>
          </a:bodyPr>
          <a:lstStyle/>
          <a:p>
            <a:pPr lvl="2">
              <a:spcBef>
                <a:spcPts val="1110"/>
              </a:spcBef>
              <a:spcAft>
                <a:spcPts val="0"/>
              </a:spcAft>
              <a:tabLst>
                <a:tab pos="617220" algn="l"/>
              </a:tabLst>
            </a:pPr>
            <a:r>
              <a:rPr lang="en-US" sz="2400" b="1" spc="-15" dirty="0">
                <a:solidFill>
                  <a:srgbClr val="000008"/>
                </a:solidFill>
                <a:effectLst/>
                <a:latin typeface="Arial" panose="020B0604020202020204" pitchFamily="34" charset="0"/>
                <a:ea typeface="Times New Roman" panose="02020603050405020304" pitchFamily="18" charset="0"/>
                <a:cs typeface="Arial" panose="020B0604020202020204" pitchFamily="34" charset="0"/>
              </a:rPr>
              <a:t>ADMIN :</a:t>
            </a:r>
            <a:endParaRPr lang="en-IN" sz="2400" spc="-15" dirty="0">
              <a:effectLst/>
              <a:latin typeface="Arial" panose="020B0604020202020204" pitchFamily="34" charset="0"/>
              <a:ea typeface="Times New Roman" panose="02020603050405020304" pitchFamily="18" charset="0"/>
              <a:cs typeface="Arial" panose="020B0604020202020204" pitchFamily="34" charset="0"/>
            </a:endParaRPr>
          </a:p>
          <a:p>
            <a:pPr marL="285750" indent="-285750" fontAlgn="base">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Manage seller accounts and permissions</a:t>
            </a:r>
          </a:p>
          <a:p>
            <a:pPr marL="285750" indent="-285750" fontAlgn="base">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Monitor and moderate product listings and reviews</a:t>
            </a:r>
          </a:p>
          <a:p>
            <a:pPr marL="285750" indent="-285750" fontAlgn="base">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Manage customer accounts and permissions</a:t>
            </a:r>
          </a:p>
          <a:p>
            <a:pPr marL="285750" indent="-285750" fontAlgn="base">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Manage payment and shipping settings</a:t>
            </a:r>
          </a:p>
          <a:p>
            <a:pPr marL="285750" indent="-285750" fontAlgn="base">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Generate sales reports and analytics for all sellers</a:t>
            </a:r>
          </a:p>
          <a:p>
            <a:pPr marL="285750" indent="-285750" fontAlgn="base">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Manage site content and design</a:t>
            </a:r>
          </a:p>
        </p:txBody>
      </p:sp>
      <p:sp>
        <p:nvSpPr>
          <p:cNvPr id="5" name="TextBox 4"/>
          <p:cNvSpPr txBox="1"/>
          <p:nvPr/>
        </p:nvSpPr>
        <p:spPr>
          <a:xfrm>
            <a:off x="1439196" y="1145129"/>
            <a:ext cx="10684042"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ROLES &amp; THEIR FUNCTIONALITIES:</a:t>
            </a:r>
          </a:p>
        </p:txBody>
      </p:sp>
    </p:spTree>
    <p:extLst>
      <p:ext uri="{BB962C8B-B14F-4D97-AF65-F5344CB8AC3E}">
        <p14:creationId xmlns:p14="http://schemas.microsoft.com/office/powerpoint/2010/main" val="271007024"/>
      </p:ext>
    </p:extLst>
  </p:cSld>
  <p:clrMapOvr>
    <a:masterClrMapping/>
  </p:clrMapOvr>
  <mc:AlternateContent xmlns:mc="http://schemas.openxmlformats.org/markup-compatibility/2006" xmlns:p14="http://schemas.microsoft.com/office/powerpoint/2010/main">
    <mc:Choice Requires="p14">
      <p:transition spd="slow" p14:dur="2000" advTm="20163"/>
    </mc:Choice>
    <mc:Fallback xmlns="">
      <p:transition spd="slow" advTm="2016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23E5-45F5-42F1-A83F-78403ED1CCFE}"/>
              </a:ext>
            </a:extLst>
          </p:cNvPr>
          <p:cNvSpPr>
            <a:spLocks noGrp="1"/>
          </p:cNvSpPr>
          <p:nvPr>
            <p:ph type="title"/>
          </p:nvPr>
        </p:nvSpPr>
        <p:spPr>
          <a:xfrm>
            <a:off x="1451578" y="1137028"/>
            <a:ext cx="9603275" cy="1049235"/>
          </a:xfrm>
        </p:spPr>
        <p:txBody>
          <a:bodyPr/>
          <a:lstStyle/>
          <a:p>
            <a:r>
              <a:rPr lang="en-US" sz="2800" b="1" spc="-15" dirty="0">
                <a:solidFill>
                  <a:srgbClr val="000008"/>
                </a:solidFill>
                <a:latin typeface="Arial" panose="020B0604020202020204" pitchFamily="34" charset="0"/>
                <a:ea typeface="Times New Roman" panose="02020603050405020304" pitchFamily="18" charset="0"/>
                <a:cs typeface="Arial" panose="020B0604020202020204" pitchFamily="34" charset="0"/>
              </a:rPr>
              <a:t>SELLER</a:t>
            </a:r>
            <a:r>
              <a:rPr lang="en-US" b="1" spc="-15" dirty="0">
                <a:solidFill>
                  <a:srgbClr val="000008"/>
                </a:solidFill>
                <a:latin typeface="Arial" panose="020B0604020202020204" pitchFamily="34" charset="0"/>
                <a:ea typeface="Times New Roman" panose="02020603050405020304" pitchFamily="18" charset="0"/>
                <a:cs typeface="Arial" panose="020B0604020202020204" pitchFamily="34" charset="0"/>
              </a:rPr>
              <a:t> :</a:t>
            </a:r>
            <a:endParaRPr lang="en-IN" dirty="0"/>
          </a:p>
        </p:txBody>
      </p:sp>
      <p:sp>
        <p:nvSpPr>
          <p:cNvPr id="3" name="Content Placeholder 2">
            <a:extLst>
              <a:ext uri="{FF2B5EF4-FFF2-40B4-BE49-F238E27FC236}">
                <a16:creationId xmlns:a16="http://schemas.microsoft.com/office/drawing/2014/main" id="{8C498681-8E41-4AE7-8634-8FB57D12A052}"/>
              </a:ext>
            </a:extLst>
          </p:cNvPr>
          <p:cNvSpPr>
            <a:spLocks noGrp="1"/>
          </p:cNvSpPr>
          <p:nvPr>
            <p:ph idx="1"/>
          </p:nvPr>
        </p:nvSpPr>
        <p:spPr/>
        <p:txBody>
          <a:bodyPr/>
          <a:lstStyle/>
          <a:p>
            <a:pPr lvl="0"/>
            <a:r>
              <a:rPr lang="en-US" dirty="0"/>
              <a:t>Sellers can register and create his own accounts.</a:t>
            </a:r>
            <a:endParaRPr lang="en-IN" dirty="0"/>
          </a:p>
          <a:p>
            <a:pPr lvl="0"/>
            <a:r>
              <a:rPr lang="en-US" dirty="0"/>
              <a:t>Sellers can login.</a:t>
            </a:r>
            <a:endParaRPr lang="en-IN" dirty="0"/>
          </a:p>
          <a:p>
            <a:pPr lvl="0"/>
            <a:r>
              <a:rPr lang="en-US" dirty="0"/>
              <a:t>Seller can upload product details and images of his inventory items.</a:t>
            </a:r>
            <a:endParaRPr lang="en-IN" dirty="0"/>
          </a:p>
          <a:p>
            <a:pPr lvl="0"/>
            <a:r>
              <a:rPr lang="en-US" dirty="0"/>
              <a:t>Sellers can view and confirm orders.</a:t>
            </a:r>
            <a:endParaRPr lang="en-IN" dirty="0"/>
          </a:p>
          <a:p>
            <a:pPr lvl="0"/>
            <a:r>
              <a:rPr lang="en-US" dirty="0"/>
              <a:t>Create and manage product listings.</a:t>
            </a:r>
            <a:endParaRPr lang="en-IN" dirty="0"/>
          </a:p>
          <a:p>
            <a:pPr lvl="0"/>
            <a:r>
              <a:rPr lang="en-US" dirty="0"/>
              <a:t>Communicate with customers regarding orders and product inquiries.</a:t>
            </a:r>
            <a:endParaRPr lang="en-IN" dirty="0"/>
          </a:p>
        </p:txBody>
      </p:sp>
    </p:spTree>
    <p:extLst>
      <p:ext uri="{BB962C8B-B14F-4D97-AF65-F5344CB8AC3E}">
        <p14:creationId xmlns:p14="http://schemas.microsoft.com/office/powerpoint/2010/main" val="2880245089"/>
      </p:ext>
    </p:extLst>
  </p:cSld>
  <p:clrMapOvr>
    <a:masterClrMapping/>
  </p:clrMapOvr>
  <mc:AlternateContent xmlns:mc="http://schemas.openxmlformats.org/markup-compatibility/2006" xmlns:p14="http://schemas.microsoft.com/office/powerpoint/2010/main">
    <mc:Choice Requires="p14">
      <p:transition spd="slow" p14:dur="2000" advTm="15797"/>
    </mc:Choice>
    <mc:Fallback xmlns="">
      <p:transition spd="slow" advTm="1579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9112" y="842822"/>
            <a:ext cx="8634436" cy="4093428"/>
          </a:xfrm>
          <a:prstGeom prst="rect">
            <a:avLst/>
          </a:prstGeom>
        </p:spPr>
        <p:txBody>
          <a:bodyPr wrap="square">
            <a:spAutoFit/>
          </a:bodyPr>
          <a:lstStyle/>
          <a:p>
            <a:pPr lvl="2">
              <a:lnSpc>
                <a:spcPct val="150000"/>
              </a:lnSpc>
              <a:spcAft>
                <a:spcPts val="0"/>
              </a:spcAft>
              <a:tabLst>
                <a:tab pos="617220" algn="l"/>
              </a:tabLst>
            </a:pPr>
            <a:r>
              <a:rPr lang="en-US" sz="2800" b="1" spc="-15" dirty="0">
                <a:solidFill>
                  <a:srgbClr val="000008"/>
                </a:solidFill>
                <a:effectLst/>
                <a:latin typeface="Arial" panose="020B0604020202020204" pitchFamily="34" charset="0"/>
                <a:ea typeface="Times New Roman" panose="02020603050405020304" pitchFamily="18" charset="0"/>
                <a:cs typeface="Arial" panose="020B0604020202020204" pitchFamily="34" charset="0"/>
              </a:rPr>
              <a:t>CUSTOMER :</a:t>
            </a:r>
          </a:p>
          <a:p>
            <a:pPr lvl="2">
              <a:lnSpc>
                <a:spcPct val="150000"/>
              </a:lnSpc>
              <a:spcAft>
                <a:spcPts val="0"/>
              </a:spcAft>
              <a:tabLst>
                <a:tab pos="617220" algn="l"/>
              </a:tabLst>
            </a:pPr>
            <a:endParaRPr lang="en-IN" sz="2400" b="1" spc="-15" dirty="0">
              <a:effectLst/>
              <a:latin typeface="Arial" panose="020B0604020202020204" pitchFamily="34" charset="0"/>
              <a:ea typeface="Times New Roman" panose="02020603050405020304" pitchFamily="18" charset="0"/>
              <a:cs typeface="Arial" panose="020B0604020202020204" pitchFamily="34" charset="0"/>
            </a:endParaRP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Browse and search for products</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View product details and descriptions</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Add products to cart and checkout</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View order history and status</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Communicate with sellers regarding orders and product inquiries</a:t>
            </a:r>
          </a:p>
          <a:p>
            <a:pPr fontAlgn="base">
              <a:lnSpc>
                <a:spcPct val="150000"/>
              </a:lnSpc>
            </a:pPr>
            <a:endParaRPr lang="en-IN" dirty="0">
              <a:effectLst/>
              <a:latin typeface="Times New Roman" panose="02020603050405020304" pitchFamily="18" charset="0"/>
              <a:ea typeface="Times New Roman" panose="02020603050405020304" pitchFamily="18" charset="0"/>
            </a:endParaRPr>
          </a:p>
          <a:p>
            <a:pPr>
              <a:spcAft>
                <a:spcPts val="0"/>
              </a:spcAf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0899377"/>
      </p:ext>
    </p:extLst>
  </p:cSld>
  <p:clrMapOvr>
    <a:masterClrMapping/>
  </p:clrMapOvr>
  <mc:AlternateContent xmlns:mc="http://schemas.openxmlformats.org/markup-compatibility/2006" xmlns:p14="http://schemas.microsoft.com/office/powerpoint/2010/main">
    <mc:Choice Requires="p14">
      <p:transition spd="slow" p14:dur="2000" advTm="11690"/>
    </mc:Choice>
    <mc:Fallback xmlns="">
      <p:transition spd="slow" advTm="11690"/>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1444</TotalTime>
  <Words>642</Words>
  <Application>Microsoft Office PowerPoint</Application>
  <PresentationFormat>Widescreen</PresentationFormat>
  <Paragraphs>84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SimSun</vt:lpstr>
      <vt:lpstr>Arial</vt:lpstr>
      <vt:lpstr>Gill Sans MT</vt:lpstr>
      <vt:lpstr>Times New Roman</vt:lpstr>
      <vt:lpstr>Wingdings</vt:lpstr>
      <vt:lpstr>Gallery</vt:lpstr>
      <vt:lpstr>PowerPoint Presentation</vt:lpstr>
      <vt:lpstr>Introduction : </vt:lpstr>
      <vt:lpstr>EXISTING SYSTEM:</vt:lpstr>
      <vt:lpstr>PROPOSED SYSTEM:</vt:lpstr>
      <vt:lpstr>OVERVIEW OF TOOLS &amp;  TECHNOLOGIES USED:</vt:lpstr>
      <vt:lpstr>PowerPoint Presentation</vt:lpstr>
      <vt:lpstr>PowerPoint Presentation</vt:lpstr>
      <vt:lpstr>SELLER :</vt:lpstr>
      <vt:lpstr>PowerPoint Presentation</vt:lpstr>
      <vt:lpstr>LAYOUTS: HOME PAGE</vt:lpstr>
      <vt:lpstr>LAYOUTS: LOGIN PAGE</vt:lpstr>
      <vt:lpstr>LAYOUTS: REGISTRATION FORM - SELLER</vt:lpstr>
      <vt:lpstr>LAYOUTS: REGISTRATION FORM - CUSTOMER</vt:lpstr>
      <vt:lpstr>LAYOUTS: TRENDING PRODUCT</vt:lpstr>
      <vt:lpstr>LAYOUTS: ADMIN DASHBOARD</vt:lpstr>
      <vt:lpstr>BENEFITS OF ONLINE FURNITURE STORE:</vt:lpstr>
      <vt:lpstr>PowerPoint Presentation</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jaywardhan</dc:creator>
  <cp:lastModifiedBy>Prasad Patil</cp:lastModifiedBy>
  <cp:revision>41</cp:revision>
  <dcterms:created xsi:type="dcterms:W3CDTF">2023-03-12T12:37:17Z</dcterms:created>
  <dcterms:modified xsi:type="dcterms:W3CDTF">2023-03-15T05:45:26Z</dcterms:modified>
</cp:coreProperties>
</file>