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9" r:id="rId4"/>
    <p:sldId id="260" r:id="rId5"/>
    <p:sldId id="261" r:id="rId6"/>
    <p:sldId id="264" r:id="rId7"/>
    <p:sldId id="265"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89" d="100"/>
          <a:sy n="89" d="100"/>
        </p:scale>
        <p:origin x="62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11-11-2024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0" y="2650200"/>
            <a:ext cx="7772400" cy="1377081"/>
          </a:xfrm>
        </p:spPr>
        <p:txBody>
          <a:bodyPr/>
          <a:lstStyle/>
          <a:p>
            <a:r>
              <a:rPr lang="en-US" sz="4400" dirty="0">
                <a:latin typeface="Times New Roman" panose="02020603050405020304" pitchFamily="18" charset="0"/>
                <a:cs typeface="Times New Roman" panose="02020603050405020304" pitchFamily="18" charset="0"/>
              </a:rPr>
              <a:t>WEATHER APP</a:t>
            </a:r>
            <a:endParaRPr lang="en-US" dirty="0"/>
          </a:p>
        </p:txBody>
      </p:sp>
      <p:sp>
        <p:nvSpPr>
          <p:cNvPr id="7" name="Subtitle 6"/>
          <p:cNvSpPr>
            <a:spLocks noGrp="1"/>
          </p:cNvSpPr>
          <p:nvPr>
            <p:ph type="subTitle" idx="1"/>
          </p:nvPr>
        </p:nvSpPr>
        <p:spPr>
          <a:xfrm>
            <a:off x="1371600" y="4114800"/>
            <a:ext cx="6400800" cy="1981200"/>
          </a:xfrm>
        </p:spPr>
        <p:txBody>
          <a:bodyPr>
            <a:normAutofit fontScale="85000" lnSpcReduction="10000"/>
          </a:bodyPr>
          <a:lstStyle/>
          <a:p>
            <a:r>
              <a:rPr lang="en-IN" dirty="0">
                <a:solidFill>
                  <a:schemeClr val="tx1"/>
                </a:solidFill>
                <a:latin typeface="Times New Roman" panose="02020603050405020304" pitchFamily="18" charset="0"/>
                <a:cs typeface="Times New Roman" panose="02020603050405020304" pitchFamily="18" charset="0"/>
              </a:rPr>
              <a:t>Team Members</a:t>
            </a:r>
          </a:p>
          <a:p>
            <a:pPr marL="457200" indent="-457200">
              <a:buAutoNum type="arabicPeriod"/>
            </a:pPr>
            <a:r>
              <a:rPr lang="en-IN" dirty="0">
                <a:solidFill>
                  <a:schemeClr val="tx1"/>
                </a:solidFill>
                <a:latin typeface="Times New Roman" panose="02020603050405020304" pitchFamily="18" charset="0"/>
                <a:cs typeface="Times New Roman" panose="02020603050405020304" pitchFamily="18" charset="0"/>
              </a:rPr>
              <a:t>RA2311027010079   SHIKHAR CHODHARY </a:t>
            </a:r>
          </a:p>
          <a:p>
            <a:pPr marL="457200" indent="-457200">
              <a:buFont typeface="Arial" panose="020B0604020202020204" pitchFamily="34" charset="0"/>
              <a:buAutoNum type="arabicPeriod"/>
            </a:pPr>
            <a:r>
              <a:rPr lang="en-IN" dirty="0">
                <a:solidFill>
                  <a:schemeClr val="tx1"/>
                </a:solidFill>
                <a:latin typeface="Times New Roman" panose="02020603050405020304" pitchFamily="18" charset="0"/>
                <a:cs typeface="Times New Roman" panose="02020603050405020304" pitchFamily="18" charset="0"/>
              </a:rPr>
              <a:t>RA2311027010104     PRASAD PATIL</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1777538" y="1854037"/>
            <a:ext cx="6604462"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21CSC206P - Advanced Object Oriented Programming - </a:t>
            </a:r>
            <a:r>
              <a:rPr lang="en-US" sz="2400" b="1" i="0" dirty="0">
                <a:effectLst/>
                <a:latin typeface="Arial" panose="020B0604020202020204" pitchFamily="34" charset="0"/>
                <a:cs typeface="Arial" panose="020B0604020202020204" pitchFamily="34" charset="0"/>
              </a:rPr>
              <a:t>Project Review </a:t>
            </a:r>
            <a:r>
              <a:rPr lang="en-US" sz="2400" b="1" dirty="0">
                <a:latin typeface="Arial" panose="020B0604020202020204" pitchFamily="34" charset="0"/>
                <a:cs typeface="Arial" panose="020B0604020202020204" pitchFamily="34" charset="0"/>
              </a:rPr>
              <a:t>2</a:t>
            </a:r>
            <a:endParaRPr lang="en-US" sz="24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530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Abstract</a:t>
            </a:r>
          </a:p>
        </p:txBody>
      </p:sp>
      <p:sp>
        <p:nvSpPr>
          <p:cNvPr id="3" name="Content Placeholder 2"/>
          <p:cNvSpPr>
            <a:spLocks noGrp="1"/>
          </p:cNvSpPr>
          <p:nvPr>
            <p:ph idx="1"/>
          </p:nvPr>
        </p:nvSpPr>
        <p:spPr>
          <a:xfrm>
            <a:off x="457200" y="1778684"/>
            <a:ext cx="8229600" cy="4525963"/>
          </a:xfrm>
        </p:spPr>
        <p:txBody>
          <a:bodyPr>
            <a:normAutofit fontScale="62500" lnSpcReduction="20000"/>
          </a:bodyPr>
          <a:lstStyle/>
          <a:p>
            <a:r>
              <a:rPr lang="en-US" dirty="0"/>
              <a:t> This project involves the development of a dynamic weather forecasting application using </a:t>
            </a:r>
            <a:r>
              <a:rPr lang="en-US" b="1" dirty="0"/>
              <a:t>Java</a:t>
            </a:r>
            <a:r>
              <a:rPr lang="en-US" dirty="0"/>
              <a:t> in </a:t>
            </a:r>
            <a:r>
              <a:rPr lang="en-US" b="1" dirty="0"/>
              <a:t>Android Studio</a:t>
            </a:r>
            <a:r>
              <a:rPr lang="en-US" dirty="0"/>
              <a:t> that integrates the </a:t>
            </a:r>
            <a:r>
              <a:rPr lang="en-US" b="1" dirty="0" err="1"/>
              <a:t>OpenWeather</a:t>
            </a:r>
            <a:r>
              <a:rPr lang="en-US" b="1" dirty="0"/>
              <a:t> API</a:t>
            </a:r>
            <a:r>
              <a:rPr lang="en-US" dirty="0"/>
              <a:t>. The app provides real-time weather updates such as temperature, humidity, wind speed, and weather conditions for various locations worldwide. Users can search for specific locations to get detailed weather information, including forecasts for upcoming days. The app aims to deliver an intuitive user interface, ensuring ease of use while presenting accurate and up-to-date weather data.</a:t>
            </a:r>
          </a:p>
          <a:p>
            <a:r>
              <a:rPr lang="en-US" dirty="0"/>
              <a:t>The primary goal of this application is to offer users a reliable tool for weather forecasting with an interactive user experience. By leveraging the </a:t>
            </a:r>
            <a:r>
              <a:rPr lang="en-US" dirty="0" err="1"/>
              <a:t>OpenWeather</a:t>
            </a:r>
            <a:r>
              <a:rPr lang="en-US" dirty="0"/>
              <a:t> API, the app fetches real-time weather data and displays it in a visually appealing format. This solution addresses the need for accurate weather predictions on the go, with the potential for further expansion to include features like severe weather alerts, location tracking, and multi-language support.</a:t>
            </a:r>
          </a:p>
          <a:p>
            <a:pPr marL="0" indent="0">
              <a:buNone/>
            </a:pPr>
            <a:r>
              <a:rPr lang="en-US" dirty="0"/>
              <a:t>               </a:t>
            </a:r>
          </a:p>
          <a:p>
            <a:pPr marL="0" lvl="0" indent="0">
              <a:buNone/>
            </a:pPr>
            <a:endParaRPr lang="en-IN" dirty="0"/>
          </a:p>
          <a:p>
            <a:pPr marL="0" indent="0">
              <a:buNone/>
            </a:pP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Objectives</a:t>
            </a:r>
          </a:p>
        </p:txBody>
      </p:sp>
      <p:sp>
        <p:nvSpPr>
          <p:cNvPr id="3" name="Content Placeholder 2"/>
          <p:cNvSpPr>
            <a:spLocks noGrp="1"/>
          </p:cNvSpPr>
          <p:nvPr>
            <p:ph idx="1"/>
          </p:nvPr>
        </p:nvSpPr>
        <p:spPr>
          <a:xfrm>
            <a:off x="457200" y="1600201"/>
            <a:ext cx="6324600" cy="3276600"/>
          </a:xfrm>
        </p:spPr>
        <p:txBody>
          <a:bodyPr>
            <a:normAutofit/>
          </a:bodyPr>
          <a:lstStyle/>
          <a:p>
            <a:pPr marL="0" indent="0">
              <a:buNone/>
            </a:pPr>
            <a:endParaRPr lang="en-IN" dirty="0"/>
          </a:p>
          <a:p>
            <a:pPr marL="0" indent="0">
              <a:buNone/>
            </a:pP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3</a:t>
            </a:fld>
            <a:endParaRPr lang="en-US" dirty="0"/>
          </a:p>
        </p:txBody>
      </p:sp>
      <p:sp>
        <p:nvSpPr>
          <p:cNvPr id="8" name="Rectangle 1">
            <a:extLst>
              <a:ext uri="{FF2B5EF4-FFF2-40B4-BE49-F238E27FC236}">
                <a16:creationId xmlns:a16="http://schemas.microsoft.com/office/drawing/2014/main" id="{88D0F8BE-8012-98F5-5E17-B46780ECAC85}"/>
              </a:ext>
            </a:extLst>
          </p:cNvPr>
          <p:cNvSpPr>
            <a:spLocks noChangeArrowheads="1"/>
          </p:cNvSpPr>
          <p:nvPr/>
        </p:nvSpPr>
        <p:spPr bwMode="auto">
          <a:xfrm>
            <a:off x="228600" y="1696353"/>
            <a:ext cx="8382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weather data</a:t>
            </a:r>
            <a:r>
              <a:rPr kumimoji="0" lang="en-US" altLang="en-US" sz="1800" b="0" i="0" u="none" strike="noStrike" cap="none" normalizeH="0" baseline="0" dirty="0">
                <a:ln>
                  <a:noFill/>
                </a:ln>
                <a:solidFill>
                  <a:schemeClr val="tx1"/>
                </a:solidFill>
                <a:effectLst/>
                <a:latin typeface="Arial" panose="020B0604020202020204" pitchFamily="34" charset="0"/>
              </a:rPr>
              <a:t>: Provide users with up-to-the-minute weather information, including temperature, humidity, wind speed, and current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Global coverage</a:t>
            </a:r>
            <a:r>
              <a:rPr kumimoji="0" lang="en-US" altLang="en-US" sz="1800" b="0" i="0" u="none" strike="noStrike" cap="none" normalizeH="0" baseline="0" dirty="0">
                <a:ln>
                  <a:noFill/>
                </a:ln>
                <a:solidFill>
                  <a:schemeClr val="tx1"/>
                </a:solidFill>
                <a:effectLst/>
                <a:latin typeface="Arial" panose="020B0604020202020204" pitchFamily="34" charset="0"/>
              </a:rPr>
              <a:t>: Enable users to search for weather updates for any city or region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Design a simple, intuitive user interface with clean navigation to enhance the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Weather forecast</a:t>
            </a:r>
            <a:r>
              <a:rPr kumimoji="0" lang="en-US" altLang="en-US" sz="1800" b="0" i="0" u="none" strike="noStrike" cap="none" normalizeH="0" baseline="0" dirty="0">
                <a:ln>
                  <a:noFill/>
                </a:ln>
                <a:solidFill>
                  <a:schemeClr val="tx1"/>
                </a:solidFill>
                <a:effectLst/>
                <a:latin typeface="Arial" panose="020B0604020202020204" pitchFamily="34" charset="0"/>
              </a:rPr>
              <a:t>: Offer a 5-day weather forecast, displaying predicted conditions, temperatures, and other relevant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Location-based data</a:t>
            </a:r>
            <a:r>
              <a:rPr kumimoji="0" lang="en-US" altLang="en-US" sz="1800" b="0" i="0" u="none" strike="noStrike" cap="none" normalizeH="0" baseline="0" dirty="0">
                <a:ln>
                  <a:noFill/>
                </a:ln>
                <a:solidFill>
                  <a:schemeClr val="tx1"/>
                </a:solidFill>
                <a:effectLst/>
                <a:latin typeface="Arial" panose="020B0604020202020204" pitchFamily="34" charset="0"/>
              </a:rPr>
              <a:t>: Utilize device GPS to automatically display the weather for the user's current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API integration</a:t>
            </a:r>
            <a:r>
              <a:rPr kumimoji="0" lang="en-US" altLang="en-US" sz="1800" b="0" i="0" u="none" strike="noStrike" cap="none" normalizeH="0" baseline="0" dirty="0">
                <a:ln>
                  <a:noFill/>
                </a:ln>
                <a:solidFill>
                  <a:schemeClr val="tx1"/>
                </a:solidFill>
                <a:effectLst/>
                <a:latin typeface="Arial" panose="020B0604020202020204" pitchFamily="34" charset="0"/>
              </a:rPr>
              <a:t>: Effectively integrate the </a:t>
            </a:r>
            <a:r>
              <a:rPr kumimoji="0" lang="en-US" altLang="en-US" sz="1800" b="0" i="0" u="none" strike="noStrike" cap="none" normalizeH="0" baseline="0" dirty="0" err="1">
                <a:ln>
                  <a:noFill/>
                </a:ln>
                <a:solidFill>
                  <a:schemeClr val="tx1"/>
                </a:solidFill>
                <a:effectLst/>
                <a:latin typeface="Arial" panose="020B0604020202020204" pitchFamily="34" charset="0"/>
              </a:rPr>
              <a:t>OpenWeather</a:t>
            </a:r>
            <a:r>
              <a:rPr kumimoji="0" lang="en-US" altLang="en-US" sz="1800" b="0" i="0" u="none" strike="noStrike" cap="none" normalizeH="0" baseline="0" dirty="0">
                <a:ln>
                  <a:noFill/>
                </a:ln>
                <a:solidFill>
                  <a:schemeClr val="tx1"/>
                </a:solidFill>
                <a:effectLst/>
                <a:latin typeface="Arial" panose="020B0604020202020204" pitchFamily="34" charset="0"/>
              </a:rPr>
              <a:t> API for fetching and displaying accurate weather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Implement features to manage network failures or incorrect API responses gracefully. </a:t>
            </a:r>
          </a:p>
        </p:txBody>
      </p:sp>
    </p:spTree>
    <p:extLst>
      <p:ext uri="{BB962C8B-B14F-4D97-AF65-F5344CB8AC3E}">
        <p14:creationId xmlns:p14="http://schemas.microsoft.com/office/powerpoint/2010/main" val="28725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59360"/>
            <a:ext cx="8229600" cy="1143000"/>
          </a:xfrm>
        </p:spPr>
        <p:txBody>
          <a:bodyPr/>
          <a:lstStyle/>
          <a:p>
            <a:r>
              <a:rPr lang="en-US" dirty="0"/>
              <a:t>      Architecture diagram</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4</a:t>
            </a:fld>
            <a:endParaRPr lang="en-US" dirty="0"/>
          </a:p>
        </p:txBody>
      </p:sp>
      <p:pic>
        <p:nvPicPr>
          <p:cNvPr id="12" name="Picture 11">
            <a:extLst>
              <a:ext uri="{FF2B5EF4-FFF2-40B4-BE49-F238E27FC236}">
                <a16:creationId xmlns:a16="http://schemas.microsoft.com/office/drawing/2014/main" id="{BEB411E1-FF36-E405-294D-07432CF30DC5}"/>
              </a:ext>
            </a:extLst>
          </p:cNvPr>
          <p:cNvPicPr>
            <a:picLocks noChangeAspect="1"/>
          </p:cNvPicPr>
          <p:nvPr/>
        </p:nvPicPr>
        <p:blipFill>
          <a:blip r:embed="rId3"/>
          <a:stretch>
            <a:fillRect/>
          </a:stretch>
        </p:blipFill>
        <p:spPr>
          <a:xfrm>
            <a:off x="238610" y="1752600"/>
            <a:ext cx="8467240" cy="3975336"/>
          </a:xfrm>
          <a:prstGeom prst="rect">
            <a:avLst/>
          </a:prstGeom>
        </p:spPr>
      </p:pic>
    </p:spTree>
    <p:extLst>
      <p:ext uri="{BB962C8B-B14F-4D97-AF65-F5344CB8AC3E}">
        <p14:creationId xmlns:p14="http://schemas.microsoft.com/office/powerpoint/2010/main" val="3653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11284"/>
            <a:ext cx="8229600" cy="1143000"/>
          </a:xfrm>
        </p:spPr>
        <p:txBody>
          <a:bodyPr/>
          <a:lstStyle/>
          <a:p>
            <a:r>
              <a:rPr lang="en-US" dirty="0"/>
              <a:t>      Software </a:t>
            </a:r>
            <a:r>
              <a:rPr lang="en-US" dirty="0" err="1"/>
              <a:t>Requirments</a:t>
            </a:r>
            <a:endParaRPr lang="en-US" dirty="0"/>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11/11/2024</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5</a:t>
            </a:fld>
            <a:endParaRPr lang="en-US" dirty="0"/>
          </a:p>
        </p:txBody>
      </p:sp>
      <p:sp>
        <p:nvSpPr>
          <p:cNvPr id="8" name="TextBox 7">
            <a:extLst>
              <a:ext uri="{FF2B5EF4-FFF2-40B4-BE49-F238E27FC236}">
                <a16:creationId xmlns:a16="http://schemas.microsoft.com/office/drawing/2014/main" id="{7D72EB64-E1F6-0EF1-0630-D9707310A33F}"/>
              </a:ext>
            </a:extLst>
          </p:cNvPr>
          <p:cNvSpPr txBox="1"/>
          <p:nvPr/>
        </p:nvSpPr>
        <p:spPr>
          <a:xfrm>
            <a:off x="304800" y="1382652"/>
            <a:ext cx="8382000" cy="5324535"/>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Development Tools:</a:t>
            </a:r>
          </a:p>
          <a:p>
            <a:pPr marL="342900" indent="-342900">
              <a:buFont typeface="+mj-lt"/>
              <a:buAutoNum type="arabicPeriod"/>
            </a:pPr>
            <a:r>
              <a:rPr lang="en-US" sz="2000" b="1" dirty="0"/>
              <a:t>Android Studio</a:t>
            </a:r>
            <a:r>
              <a:rPr lang="en-US" sz="2000" dirty="0"/>
              <a:t>: The primary IDE for Android development.</a:t>
            </a:r>
          </a:p>
          <a:p>
            <a:pPr marL="342900" indent="-342900">
              <a:buFont typeface="+mj-lt"/>
              <a:buAutoNum type="arabicPeriod"/>
            </a:pPr>
            <a:r>
              <a:rPr lang="en-US" sz="2000" b="1" dirty="0"/>
              <a:t>Java</a:t>
            </a:r>
            <a:r>
              <a:rPr lang="en-US" sz="2000" dirty="0"/>
              <a:t>: Programming language used to develop the app.</a:t>
            </a:r>
          </a:p>
          <a:p>
            <a:pPr marL="342900" indent="-342900">
              <a:buFont typeface="+mj-lt"/>
              <a:buAutoNum type="arabicPeriod"/>
            </a:pPr>
            <a:r>
              <a:rPr lang="en-US" sz="2000" b="1" dirty="0"/>
              <a:t>Gradle</a:t>
            </a:r>
            <a:r>
              <a:rPr lang="en-US" sz="2000" dirty="0"/>
              <a:t>: Build tool integrated with Android Studio for dependency management.</a:t>
            </a:r>
          </a:p>
          <a:p>
            <a:pPr marL="285750" indent="-285750">
              <a:buFont typeface="Arial" panose="020B0604020202020204" pitchFamily="34" charset="0"/>
              <a:buChar char="•"/>
            </a:pPr>
            <a:r>
              <a:rPr lang="en-US" sz="2000" b="1" u="sng" dirty="0"/>
              <a:t>Libraries/Frameworks:</a:t>
            </a:r>
          </a:p>
          <a:p>
            <a:pPr marL="342900" indent="-342900">
              <a:buFont typeface="+mj-lt"/>
              <a:buAutoNum type="arabicPeriod"/>
            </a:pPr>
            <a:r>
              <a:rPr lang="en-US" sz="2000" b="1" dirty="0" err="1"/>
              <a:t>OpenWeather</a:t>
            </a:r>
            <a:r>
              <a:rPr lang="en-US" sz="2000" b="1" dirty="0"/>
              <a:t> API: </a:t>
            </a:r>
            <a:r>
              <a:rPr lang="en-US" sz="2000" dirty="0"/>
              <a:t>Used to retrieve weather data. API key required for integration.</a:t>
            </a:r>
          </a:p>
          <a:p>
            <a:pPr marL="342900" indent="-342900">
              <a:buFont typeface="+mj-lt"/>
              <a:buAutoNum type="arabicPeriod"/>
            </a:pPr>
            <a:r>
              <a:rPr lang="en-US" sz="2000" b="1" dirty="0"/>
              <a:t>Retrofit/Volley:</a:t>
            </a:r>
            <a:r>
              <a:rPr lang="en-US" sz="2000" dirty="0"/>
              <a:t> For making network requests to the </a:t>
            </a:r>
            <a:r>
              <a:rPr lang="en-US" sz="2000" dirty="0" err="1"/>
              <a:t>OpenWeather</a:t>
            </a:r>
            <a:r>
              <a:rPr lang="en-US" sz="2000" dirty="0"/>
              <a:t> API.</a:t>
            </a:r>
          </a:p>
          <a:p>
            <a:pPr marL="342900" indent="-342900">
              <a:buFont typeface="+mj-lt"/>
              <a:buAutoNum type="arabicPeriod"/>
            </a:pPr>
            <a:r>
              <a:rPr lang="en-US" sz="2000" b="1" dirty="0" err="1"/>
              <a:t>Gson</a:t>
            </a:r>
            <a:r>
              <a:rPr lang="en-US" sz="2000" b="1" dirty="0"/>
              <a:t>: </a:t>
            </a:r>
            <a:r>
              <a:rPr lang="en-US" sz="2000" dirty="0"/>
              <a:t>For JSON parsing of the API responses.</a:t>
            </a:r>
          </a:p>
          <a:p>
            <a:pPr marL="342900" indent="-342900">
              <a:buFont typeface="+mj-lt"/>
              <a:buAutoNum type="arabicPeriod"/>
            </a:pPr>
            <a:r>
              <a:rPr lang="en-US" sz="2000" b="1" dirty="0"/>
              <a:t>Picasso/Glide:</a:t>
            </a:r>
            <a:r>
              <a:rPr lang="en-US" sz="2000" dirty="0"/>
              <a:t> For loading weather-related images or icons (optional).</a:t>
            </a:r>
          </a:p>
          <a:p>
            <a:pPr marL="285750" indent="-285750">
              <a:buFont typeface="Arial" panose="020B0604020202020204" pitchFamily="34" charset="0"/>
              <a:buChar char="•"/>
            </a:pPr>
            <a:r>
              <a:rPr lang="en-US" sz="2000" b="1" u="sng" dirty="0"/>
              <a:t>Platform Requirements:</a:t>
            </a:r>
          </a:p>
          <a:p>
            <a:pPr marL="342900" indent="-342900">
              <a:buFont typeface="+mj-lt"/>
              <a:buAutoNum type="arabicPeriod"/>
            </a:pPr>
            <a:r>
              <a:rPr lang="en-US" sz="2000" b="1" dirty="0"/>
              <a:t>Operating System:</a:t>
            </a:r>
            <a:r>
              <a:rPr lang="en-US" sz="2000" dirty="0"/>
              <a:t> Windows, macOS, or Linux (for development environment).</a:t>
            </a:r>
          </a:p>
          <a:p>
            <a:pPr marL="342900" indent="-342900">
              <a:buFont typeface="+mj-lt"/>
              <a:buAutoNum type="arabicPeriod"/>
            </a:pPr>
            <a:r>
              <a:rPr lang="en-US" sz="2000" b="1" dirty="0"/>
              <a:t>Android SDK: </a:t>
            </a:r>
            <a:r>
              <a:rPr lang="en-US" sz="2000" dirty="0"/>
              <a:t>Minimum SDK version 21 (Android 5.0 Lollipop) or higher.</a:t>
            </a:r>
          </a:p>
          <a:p>
            <a:pPr marL="342900" indent="-342900">
              <a:buFont typeface="+mj-lt"/>
              <a:buAutoNum type="arabicPeriod"/>
            </a:pPr>
            <a:r>
              <a:rPr lang="en-US" sz="2000" b="1" dirty="0"/>
              <a:t>Emulator:</a:t>
            </a:r>
            <a:r>
              <a:rPr lang="en-US" sz="2000" dirty="0"/>
              <a:t> Android Virtual Device (AVD) for testing or a physical Android device</a:t>
            </a:r>
          </a:p>
        </p:txBody>
      </p:sp>
    </p:spTree>
    <p:extLst>
      <p:ext uri="{BB962C8B-B14F-4D97-AF65-F5344CB8AC3E}">
        <p14:creationId xmlns:p14="http://schemas.microsoft.com/office/powerpoint/2010/main" val="139398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11284"/>
            <a:ext cx="8229600" cy="1143000"/>
          </a:xfrm>
        </p:spPr>
        <p:txBody>
          <a:bodyPr/>
          <a:lstStyle/>
          <a:p>
            <a:r>
              <a:rPr lang="en-US" dirty="0"/>
              <a:t>      Software </a:t>
            </a:r>
            <a:r>
              <a:rPr lang="en-US" dirty="0" err="1"/>
              <a:t>Requirments</a:t>
            </a:r>
            <a:endParaRPr lang="en-US" dirty="0"/>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11/11/2024</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6</a:t>
            </a:fld>
            <a:endParaRPr lang="en-US" dirty="0"/>
          </a:p>
        </p:txBody>
      </p:sp>
      <p:sp>
        <p:nvSpPr>
          <p:cNvPr id="6" name="TextBox 5">
            <a:extLst>
              <a:ext uri="{FF2B5EF4-FFF2-40B4-BE49-F238E27FC236}">
                <a16:creationId xmlns:a16="http://schemas.microsoft.com/office/drawing/2014/main" id="{B77D3863-F392-80EC-23F9-BB343584E07E}"/>
              </a:ext>
            </a:extLst>
          </p:cNvPr>
          <p:cNvSpPr txBox="1"/>
          <p:nvPr/>
        </p:nvSpPr>
        <p:spPr>
          <a:xfrm>
            <a:off x="457200" y="1752600"/>
            <a:ext cx="7391400"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APIs and Permissions:</a:t>
            </a:r>
          </a:p>
          <a:p>
            <a:pPr marL="342900" indent="-342900">
              <a:buFont typeface="+mj-lt"/>
              <a:buAutoNum type="arabicPeriod"/>
            </a:pPr>
            <a:r>
              <a:rPr lang="en-US" sz="2000" b="1" dirty="0" err="1"/>
              <a:t>OpenWeather</a:t>
            </a:r>
            <a:r>
              <a:rPr lang="en-US" sz="2000" b="1" dirty="0"/>
              <a:t> API</a:t>
            </a:r>
            <a:r>
              <a:rPr lang="en-US" sz="2000" dirty="0"/>
              <a:t>: For fetching real-time weather data.</a:t>
            </a:r>
          </a:p>
          <a:p>
            <a:pPr marL="342900" indent="-342900">
              <a:buFont typeface="+mj-lt"/>
              <a:buAutoNum type="arabicPeriod"/>
            </a:pPr>
            <a:r>
              <a:rPr lang="en-US" sz="2000" b="1" dirty="0"/>
              <a:t>Location Services</a:t>
            </a:r>
            <a:r>
              <a:rPr lang="en-US" sz="2000" dirty="0"/>
              <a:t>: To detect and display the weather for the current location.</a:t>
            </a:r>
          </a:p>
          <a:p>
            <a:pPr marL="342900" indent="-342900">
              <a:buFont typeface="+mj-lt"/>
              <a:buAutoNum type="arabicPeriod"/>
            </a:pPr>
            <a:r>
              <a:rPr lang="en-US" sz="2000" b="1" dirty="0"/>
              <a:t>Internet Access Permission</a:t>
            </a:r>
            <a:r>
              <a:rPr lang="en-US" sz="2000" dirty="0"/>
              <a:t>: Required to fetch data from the </a:t>
            </a:r>
            <a:r>
              <a:rPr lang="en-US" sz="2000" dirty="0" err="1"/>
              <a:t>OpenWeather</a:t>
            </a:r>
            <a:r>
              <a:rPr lang="en-US" sz="2000" dirty="0"/>
              <a:t> API.</a:t>
            </a:r>
          </a:p>
          <a:p>
            <a:pPr marL="285750" indent="-285750">
              <a:buFont typeface="Arial" panose="020B0604020202020204" pitchFamily="34" charset="0"/>
              <a:buChar char="•"/>
            </a:pPr>
            <a:r>
              <a:rPr lang="en-US" sz="2000" b="1" dirty="0"/>
              <a:t>Testing Tools:</a:t>
            </a:r>
          </a:p>
          <a:p>
            <a:pPr marL="342900" indent="-342900">
              <a:buFont typeface="+mj-lt"/>
              <a:buAutoNum type="arabicPeriod"/>
            </a:pPr>
            <a:r>
              <a:rPr lang="en-US" sz="2000" b="1" dirty="0"/>
              <a:t>JUnit</a:t>
            </a:r>
            <a:r>
              <a:rPr lang="en-US" sz="2000" dirty="0"/>
              <a:t>: For unit testing Java code.</a:t>
            </a:r>
          </a:p>
          <a:p>
            <a:pPr marL="342900" indent="-342900">
              <a:buFont typeface="+mj-lt"/>
              <a:buAutoNum type="arabicPeriod"/>
            </a:pPr>
            <a:r>
              <a:rPr lang="en-US" sz="2000" b="1" dirty="0"/>
              <a:t>Espresso</a:t>
            </a:r>
            <a:r>
              <a:rPr lang="en-US" sz="2000" dirty="0"/>
              <a:t>: For UI testing.</a:t>
            </a:r>
          </a:p>
          <a:p>
            <a:endParaRPr lang="en-US" dirty="0"/>
          </a:p>
        </p:txBody>
      </p:sp>
    </p:spTree>
    <p:extLst>
      <p:ext uri="{BB962C8B-B14F-4D97-AF65-F5344CB8AC3E}">
        <p14:creationId xmlns:p14="http://schemas.microsoft.com/office/powerpoint/2010/main" val="261585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59360"/>
            <a:ext cx="8229600" cy="1143000"/>
          </a:xfrm>
        </p:spPr>
        <p:txBody>
          <a:bodyPr/>
          <a:lstStyle/>
          <a:p>
            <a:r>
              <a:rPr lang="en-US" dirty="0"/>
              <a:t>      GUI Design</a:t>
            </a:r>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11/11/2024</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7</a:t>
            </a:fld>
            <a:endParaRPr lang="en-US" dirty="0"/>
          </a:p>
        </p:txBody>
      </p:sp>
      <p:pic>
        <p:nvPicPr>
          <p:cNvPr id="6" name="Picture 5">
            <a:extLst>
              <a:ext uri="{FF2B5EF4-FFF2-40B4-BE49-F238E27FC236}">
                <a16:creationId xmlns:a16="http://schemas.microsoft.com/office/drawing/2014/main" id="{8867BAA3-2554-060F-41B1-B63B94DEABCD}"/>
              </a:ext>
            </a:extLst>
          </p:cNvPr>
          <p:cNvPicPr>
            <a:picLocks noChangeAspect="1"/>
          </p:cNvPicPr>
          <p:nvPr/>
        </p:nvPicPr>
        <p:blipFill>
          <a:blip r:embed="rId3"/>
          <a:stretch>
            <a:fillRect/>
          </a:stretch>
        </p:blipFill>
        <p:spPr>
          <a:xfrm>
            <a:off x="525145" y="1578109"/>
            <a:ext cx="2046605" cy="4508500"/>
          </a:xfrm>
          <a:prstGeom prst="rect">
            <a:avLst/>
          </a:prstGeom>
        </p:spPr>
      </p:pic>
      <p:pic>
        <p:nvPicPr>
          <p:cNvPr id="8" name="Picture 7">
            <a:extLst>
              <a:ext uri="{FF2B5EF4-FFF2-40B4-BE49-F238E27FC236}">
                <a16:creationId xmlns:a16="http://schemas.microsoft.com/office/drawing/2014/main" id="{F6E3064B-F027-6A62-4E70-D62912C1DE2F}"/>
              </a:ext>
            </a:extLst>
          </p:cNvPr>
          <p:cNvPicPr>
            <a:picLocks noChangeAspect="1"/>
          </p:cNvPicPr>
          <p:nvPr/>
        </p:nvPicPr>
        <p:blipFill>
          <a:blip r:embed="rId4"/>
          <a:stretch>
            <a:fillRect/>
          </a:stretch>
        </p:blipFill>
        <p:spPr>
          <a:xfrm>
            <a:off x="3571239" y="1552023"/>
            <a:ext cx="2058035" cy="4501515"/>
          </a:xfrm>
          <a:prstGeom prst="rect">
            <a:avLst/>
          </a:prstGeom>
        </p:spPr>
      </p:pic>
      <p:pic>
        <p:nvPicPr>
          <p:cNvPr id="9" name="Picture 8">
            <a:extLst>
              <a:ext uri="{FF2B5EF4-FFF2-40B4-BE49-F238E27FC236}">
                <a16:creationId xmlns:a16="http://schemas.microsoft.com/office/drawing/2014/main" id="{13286A81-5D84-C5A2-AF2C-B4A927DB7AA6}"/>
              </a:ext>
            </a:extLst>
          </p:cNvPr>
          <p:cNvPicPr>
            <a:picLocks noChangeAspect="1"/>
          </p:cNvPicPr>
          <p:nvPr/>
        </p:nvPicPr>
        <p:blipFill>
          <a:blip r:embed="rId5"/>
          <a:stretch>
            <a:fillRect/>
          </a:stretch>
        </p:blipFill>
        <p:spPr>
          <a:xfrm>
            <a:off x="6463030" y="1522070"/>
            <a:ext cx="2127250" cy="4512945"/>
          </a:xfrm>
          <a:prstGeom prst="rect">
            <a:avLst/>
          </a:prstGeom>
        </p:spPr>
      </p:pic>
    </p:spTree>
    <p:extLst>
      <p:ext uri="{BB962C8B-B14F-4D97-AF65-F5344CB8AC3E}">
        <p14:creationId xmlns:p14="http://schemas.microsoft.com/office/powerpoint/2010/main" val="295647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78575"/>
            <a:ext cx="8382000" cy="4495800"/>
          </a:xfrm>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5400" b="1" dirty="0">
                <a:solidFill>
                  <a:srgbClr val="FF0000"/>
                </a:solidFill>
                <a:latin typeface="Arial Black" panose="020B0A04020102020204" pitchFamily="34" charset="0"/>
              </a:rPr>
              <a:t>Thanks</a:t>
            </a:r>
          </a:p>
        </p:txBody>
      </p:sp>
      <p:pic>
        <p:nvPicPr>
          <p:cNvPr id="4" name="image2.jpeg"/>
          <p:cNvPicPr/>
          <p:nvPr/>
        </p:nvPicPr>
        <p:blipFill>
          <a:blip r:embed="rId2"/>
          <a:srcRect/>
          <a:stretch>
            <a:fillRect/>
          </a:stretch>
        </p:blipFill>
        <p:spPr bwMode="auto">
          <a:xfrm>
            <a:off x="2895600" y="614997"/>
            <a:ext cx="3200400" cy="870109"/>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8</a:t>
            </a:fld>
            <a:endParaRPr lang="en-US"/>
          </a:p>
        </p:txBody>
      </p:sp>
    </p:spTree>
    <p:extLst>
      <p:ext uri="{BB962C8B-B14F-4D97-AF65-F5344CB8AC3E}">
        <p14:creationId xmlns:p14="http://schemas.microsoft.com/office/powerpoint/2010/main" val="3251805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554</Words>
  <Application>Microsoft Office PowerPoint</Application>
  <PresentationFormat>On-screen Show (4:3)</PresentationFormat>
  <Paragraphs>72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Times New Roman</vt:lpstr>
      <vt:lpstr>Office Theme</vt:lpstr>
      <vt:lpstr>WEATHER APP</vt:lpstr>
      <vt:lpstr>      Abstract</vt:lpstr>
      <vt:lpstr>      Objectives</vt:lpstr>
      <vt:lpstr>      Architecture diagram</vt:lpstr>
      <vt:lpstr>      Software Requirments</vt:lpstr>
      <vt:lpstr>      Software Requirments</vt:lpstr>
      <vt:lpstr>      GUI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prasad patil</cp:lastModifiedBy>
  <cp:revision>22</cp:revision>
  <dcterms:created xsi:type="dcterms:W3CDTF">2020-05-13T07:00:09Z</dcterms:created>
  <dcterms:modified xsi:type="dcterms:W3CDTF">2024-11-10T20:15:37Z</dcterms:modified>
</cp:coreProperties>
</file>