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1"/>
  </p:notesMasterIdLst>
  <p:handoutMasterIdLst>
    <p:handoutMasterId r:id="rId12"/>
  </p:handoutMasterIdLst>
  <p:sldIdLst>
    <p:sldId id="338" r:id="rId5"/>
    <p:sldId id="327" r:id="rId6"/>
    <p:sldId id="315" r:id="rId7"/>
    <p:sldId id="302" r:id="rId8"/>
    <p:sldId id="329" r:id="rId9"/>
    <p:sldId id="30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1" d="100"/>
          <a:sy n="81" d="100"/>
        </p:scale>
        <p:origin x="581" y="67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4/6/2025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73089" y="4199992"/>
            <a:ext cx="8807569" cy="218047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Team Members:</a:t>
            </a:r>
          </a:p>
          <a:p>
            <a:r>
              <a:rPr lang="en-IN" dirty="0">
                <a:solidFill>
                  <a:schemeClr val="tx1"/>
                </a:solidFill>
              </a:rPr>
              <a:t>Team Lead: Chukka Prasadu</a:t>
            </a:r>
          </a:p>
          <a:p>
            <a:r>
              <a:rPr lang="en-IN" dirty="0"/>
              <a:t>Members:</a:t>
            </a:r>
          </a:p>
          <a:p>
            <a:pPr lvl="1"/>
            <a:r>
              <a:rPr lang="en-IN" b="1" dirty="0" err="1"/>
              <a:t>Bogyam</a:t>
            </a:r>
            <a:r>
              <a:rPr lang="en-IN" b="1" dirty="0"/>
              <a:t> Jagadeesh</a:t>
            </a:r>
          </a:p>
          <a:p>
            <a:pPr lvl="1"/>
            <a:r>
              <a:rPr lang="en-IN" b="1" dirty="0"/>
              <a:t>Ghantasala V N L S Satya Ganesh</a:t>
            </a:r>
          </a:p>
          <a:p>
            <a:pPr marL="355600" lvl="1" indent="-355600"/>
            <a:r>
              <a:rPr lang="pt-BR" b="1" dirty="0">
                <a:solidFill>
                  <a:schemeClr val="accent4"/>
                </a:solidFill>
              </a:rPr>
              <a:t>Mentor:</a:t>
            </a: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en-US" dirty="0"/>
              <a:t>Mr. </a:t>
            </a:r>
            <a:r>
              <a:rPr lang="en-US" dirty="0" err="1"/>
              <a:t>G.Jeevana</a:t>
            </a:r>
            <a:r>
              <a:rPr lang="en-US" dirty="0"/>
              <a:t> Manikanta   </a:t>
            </a:r>
            <a:endParaRPr lang="en-IN" dirty="0"/>
          </a:p>
          <a:p>
            <a:pPr marL="355600" lvl="1" indent="-355600"/>
            <a:endParaRPr lang="en-IN" b="1" dirty="0">
              <a:solidFill>
                <a:schemeClr val="accent4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2675470"/>
            <a:ext cx="9037003" cy="1020451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AI-Powered Personal Tutor</a:t>
            </a:r>
            <a:br>
              <a:rPr lang="en-IN" sz="3600" dirty="0"/>
            </a:br>
            <a:r>
              <a:rPr lang="en-IN" sz="3600" i="1" dirty="0"/>
              <a:t>Intel® Unnati Industrial Training 2025</a:t>
            </a:r>
            <a:endParaRPr lang="en-IN" sz="3200" dirty="0">
              <a:latin typeface="Agency FB" panose="020B0503020202020204" pitchFamily="34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959" y="899667"/>
            <a:ext cx="8039818" cy="6156741"/>
          </a:xfrm>
        </p:spPr>
        <p:txBody>
          <a:bodyPr>
            <a:normAutofit/>
          </a:bodyPr>
          <a:lstStyle/>
          <a:p>
            <a:r>
              <a:rPr lang="en-US" b="1" dirty="0"/>
              <a:t>Problem Statement:</a:t>
            </a:r>
            <a:br>
              <a:rPr lang="en-US" dirty="0"/>
            </a:br>
            <a:r>
              <a:rPr lang="en-US" dirty="0"/>
              <a:t>Traditional learning platforms often lack personalization, leading to reduced student engagement and suboptimal learning outcomes.</a:t>
            </a:r>
          </a:p>
          <a:p>
            <a:r>
              <a:rPr lang="en-US" b="1" dirty="0"/>
              <a:t>Objectives:</a:t>
            </a:r>
            <a:endParaRPr lang="en-US" dirty="0"/>
          </a:p>
          <a:p>
            <a:r>
              <a:rPr lang="en-US" dirty="0"/>
              <a:t>Deliver a customized learning experience.</a:t>
            </a:r>
          </a:p>
          <a:p>
            <a:r>
              <a:rPr lang="en-US" dirty="0"/>
              <a:t>Monitor and analyze student performance.</a:t>
            </a:r>
          </a:p>
          <a:p>
            <a:r>
              <a:rPr lang="en-US" dirty="0"/>
              <a:t>Recommend adaptive content in real-time.</a:t>
            </a:r>
          </a:p>
          <a:p>
            <a:r>
              <a:rPr lang="en-US" dirty="0"/>
              <a:t>Provide voice/text-based assistance.</a:t>
            </a:r>
          </a:p>
          <a:p>
            <a:pPr marL="0" indent="0">
              <a:buNone/>
            </a:pPr>
            <a:b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8502"/>
            <a:ext cx="7841411" cy="67286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F09031-07A8-673A-A691-9B941C86A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36" y="2923250"/>
            <a:ext cx="5326097" cy="337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897" y="193041"/>
            <a:ext cx="6276109" cy="591820"/>
          </a:xfrm>
        </p:spPr>
        <p:txBody>
          <a:bodyPr>
            <a:normAutofit fontScale="90000"/>
          </a:bodyPr>
          <a:lstStyle/>
          <a:p>
            <a:r>
              <a:rPr lang="en-IN" dirty="0"/>
              <a:t>Proposed Solution</a:t>
            </a:r>
            <a:br>
              <a:rPr lang="en-GB" dirty="0"/>
            </a:br>
            <a:r>
              <a:rPr lang="en-US" sz="2200" dirty="0"/>
              <a:t>Overview:</a:t>
            </a:r>
            <a:br>
              <a:rPr lang="en-US" sz="2200" b="0" dirty="0"/>
            </a:br>
            <a:r>
              <a:rPr lang="en-US" sz="2200" b="0" dirty="0"/>
              <a:t>An AI-powered tutor that adapts to user learning patterns, providing real-time suggestions, personalized paths, and a smart dashboard.</a:t>
            </a:r>
            <a:br>
              <a:rPr lang="en-US" sz="1600" b="0" dirty="0"/>
            </a:br>
            <a:br>
              <a:rPr lang="en-US" sz="1600" b="0" dirty="0"/>
            </a:b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174BD2C4-09ED-71A6-F291-7BE74A2DA5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3338" y="2336775"/>
            <a:ext cx="5915046" cy="35607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Core Features:</a:t>
            </a:r>
            <a:br>
              <a:rPr lang="en-US" sz="2000" b="0" dirty="0"/>
            </a:br>
            <a:r>
              <a:rPr lang="en-US" sz="2000" b="0" dirty="0"/>
              <a:t> 	</a:t>
            </a:r>
            <a:r>
              <a:rPr lang="en-IN" sz="2000" dirty="0"/>
              <a:t>User Authentication</a:t>
            </a:r>
            <a:br>
              <a:rPr lang="en-IN" sz="2000" dirty="0"/>
            </a:br>
            <a:r>
              <a:rPr lang="en-IN" sz="2000" b="0" dirty="0"/>
              <a:t> 	</a:t>
            </a:r>
            <a:r>
              <a:rPr lang="en-IN" sz="2000" dirty="0"/>
              <a:t>Pre-Assessment Evaluation</a:t>
            </a:r>
            <a:br>
              <a:rPr lang="en-GB" sz="2000" dirty="0"/>
            </a:br>
            <a:r>
              <a:rPr lang="en-IN" sz="2000" b="0" dirty="0"/>
              <a:t> 	</a:t>
            </a:r>
            <a:r>
              <a:rPr lang="en-IN" sz="2000" dirty="0"/>
              <a:t>Adaptive Learning Path</a:t>
            </a:r>
            <a:br>
              <a:rPr lang="en-IN" sz="2000" dirty="0"/>
            </a:br>
            <a:r>
              <a:rPr lang="en-IN" sz="2000" b="0" dirty="0"/>
              <a:t> 	</a:t>
            </a:r>
            <a:r>
              <a:rPr lang="en-IN" sz="2000" dirty="0"/>
              <a:t>Real-Time Performance Tracking</a:t>
            </a:r>
            <a:br>
              <a:rPr lang="en-IN" sz="2000" dirty="0"/>
            </a:br>
            <a:r>
              <a:rPr lang="en-IN" sz="2000" dirty="0"/>
              <a:t>	AI-Based Content Recommendation</a:t>
            </a:r>
            <a:br>
              <a:rPr lang="en-IN" sz="2000" dirty="0"/>
            </a:br>
            <a:r>
              <a:rPr lang="en-IN" sz="2000" b="0" dirty="0"/>
              <a:t> 	</a:t>
            </a:r>
            <a:r>
              <a:rPr lang="en-IN" sz="2000" dirty="0"/>
              <a:t>Interactive Doubt Assistance</a:t>
            </a:r>
            <a:br>
              <a:rPr lang="en-IN" sz="2000" dirty="0"/>
            </a:br>
            <a:r>
              <a:rPr lang="en-IN" sz="2000" dirty="0"/>
              <a:t>	Notes Management System</a:t>
            </a:r>
            <a:br>
              <a:rPr lang="en-IN" sz="2000" dirty="0"/>
            </a:br>
            <a:r>
              <a:rPr lang="en-IN" sz="2000" dirty="0"/>
              <a:t>	Rating &amp; Feedback System</a:t>
            </a:r>
            <a:br>
              <a:rPr lang="en-IN" sz="2000" dirty="0"/>
            </a:br>
            <a:r>
              <a:rPr lang="en-IN" sz="2000" b="0" dirty="0"/>
              <a:t> 	</a:t>
            </a:r>
            <a:r>
              <a:rPr lang="en-IN" sz="2000" dirty="0"/>
              <a:t>Module-Wise Promotions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49667" y="1463105"/>
            <a:ext cx="9027702" cy="5243448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System Architecture:</a:t>
            </a:r>
            <a:br>
              <a:rPr lang="en-IN" dirty="0"/>
            </a:br>
            <a:r>
              <a:rPr lang="en-IN" dirty="0"/>
              <a:t>Runs locally using Flask with modular AI components for learning analysis and content recommendation.</a:t>
            </a:r>
          </a:p>
          <a:p>
            <a:r>
              <a:rPr lang="en-IN" b="1" dirty="0"/>
              <a:t>Tech Stack:</a:t>
            </a:r>
            <a:endParaRPr lang="en-IN" dirty="0"/>
          </a:p>
          <a:p>
            <a:r>
              <a:rPr lang="en-IN" b="1" dirty="0"/>
              <a:t>Frontend:</a:t>
            </a:r>
            <a:r>
              <a:rPr lang="en-IN" dirty="0"/>
              <a:t> HTML, CSS, JavaScript, jQuery, Textillate.js</a:t>
            </a:r>
          </a:p>
          <a:p>
            <a:r>
              <a:rPr lang="en-IN" b="1" dirty="0"/>
              <a:t>Backend:</a:t>
            </a:r>
            <a:r>
              <a:rPr lang="en-IN" dirty="0"/>
              <a:t> Python, Flask</a:t>
            </a:r>
          </a:p>
          <a:p>
            <a:r>
              <a:rPr lang="en-IN" b="1" dirty="0"/>
              <a:t>Database:</a:t>
            </a:r>
            <a:r>
              <a:rPr lang="en-IN" dirty="0"/>
              <a:t> MySQL</a:t>
            </a:r>
          </a:p>
          <a:p>
            <a:r>
              <a:rPr lang="en-IN" b="1" dirty="0"/>
              <a:t>AI/ML:</a:t>
            </a:r>
            <a:r>
              <a:rPr lang="en-IN" dirty="0"/>
              <a:t> OpenAI API, Scikit-learn, </a:t>
            </a:r>
            <a:r>
              <a:rPr lang="en-IN" dirty="0" err="1"/>
              <a:t>HugChat</a:t>
            </a:r>
            <a:endParaRPr lang="en-IN" dirty="0"/>
          </a:p>
          <a:p>
            <a:r>
              <a:rPr lang="en-IN" b="1" dirty="0"/>
              <a:t>Voice &amp; Speech:</a:t>
            </a:r>
            <a:r>
              <a:rPr lang="en-IN" dirty="0"/>
              <a:t> pyttsx3, </a:t>
            </a:r>
            <a:r>
              <a:rPr lang="en-IN" dirty="0" err="1"/>
              <a:t>speech_recognition</a:t>
            </a:r>
            <a:endParaRPr lang="en-IN" dirty="0"/>
          </a:p>
          <a:p>
            <a:r>
              <a:rPr lang="en-IN" b="1" dirty="0"/>
              <a:t>Security:</a:t>
            </a:r>
            <a:r>
              <a:rPr lang="en-IN" dirty="0"/>
              <a:t> </a:t>
            </a:r>
            <a:r>
              <a:rPr lang="en-IN" dirty="0" err="1"/>
              <a:t>bcrypt</a:t>
            </a:r>
            <a:r>
              <a:rPr lang="en-IN" dirty="0"/>
              <a:t>, .env config</a:t>
            </a:r>
          </a:p>
          <a:p>
            <a:pPr lvl="1">
              <a:lnSpc>
                <a:spcPct val="150000"/>
              </a:lnSpc>
            </a:pPr>
            <a:endParaRPr lang="en-IN" b="1" dirty="0"/>
          </a:p>
          <a:p>
            <a:pPr lvl="1">
              <a:lnSpc>
                <a:spcPct val="150000"/>
              </a:lnSpc>
            </a:pPr>
            <a:endParaRPr lang="en-IN" b="1" dirty="0"/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9668934" cy="847817"/>
          </a:xfrm>
        </p:spPr>
        <p:txBody>
          <a:bodyPr>
            <a:normAutofit fontScale="90000"/>
          </a:bodyPr>
          <a:lstStyle/>
          <a:p>
            <a:r>
              <a:rPr lang="en-IN" dirty="0"/>
              <a:t>System Architecture &amp; Tech Stack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9783930-F0B9-AF52-E1D2-2D4FE3477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1985" y="1082516"/>
            <a:ext cx="5935748" cy="5495609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7200" b="1" dirty="0"/>
              <a:t>Implementation Highlights:</a:t>
            </a:r>
            <a:endParaRPr lang="en-US" sz="7200" dirty="0"/>
          </a:p>
          <a:p>
            <a:r>
              <a:rPr lang="en-US" sz="7200" dirty="0"/>
              <a:t>Flask backend integrated with AI modules</a:t>
            </a:r>
          </a:p>
          <a:p>
            <a:r>
              <a:rPr lang="en-US" sz="7200" dirty="0"/>
              <a:t>Custom dashboard with login system</a:t>
            </a:r>
          </a:p>
          <a:p>
            <a:r>
              <a:rPr lang="en-US" sz="7200" dirty="0"/>
              <a:t>Real-time speech-to-text assistant</a:t>
            </a:r>
          </a:p>
          <a:p>
            <a:r>
              <a:rPr lang="en-US" sz="7200" dirty="0"/>
              <a:t>Rating and notes system for feedback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200" b="1" dirty="0"/>
              <a:t>Results:</a:t>
            </a:r>
            <a:endParaRPr lang="en-US" sz="7200" dirty="0"/>
          </a:p>
          <a:p>
            <a:r>
              <a:rPr lang="en-US" sz="7200" dirty="0"/>
              <a:t>Personalized learning paths</a:t>
            </a:r>
          </a:p>
          <a:p>
            <a:r>
              <a:rPr lang="en-US" sz="7200" dirty="0"/>
              <a:t>Improved engagement</a:t>
            </a:r>
          </a:p>
          <a:p>
            <a:r>
              <a:rPr lang="en-US" sz="7200" dirty="0"/>
              <a:t>Smart content delivery based on needs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069" y="279875"/>
            <a:ext cx="10046070" cy="802641"/>
          </a:xfrm>
        </p:spPr>
        <p:txBody>
          <a:bodyPr>
            <a:normAutofit/>
          </a:bodyPr>
          <a:lstStyle/>
          <a:p>
            <a:r>
              <a:rPr lang="en-IN" sz="3200" dirty="0"/>
              <a:t>Implementation &amp; Results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317696-4306-BC7E-1BFF-FB977DDC7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758" y="48005"/>
            <a:ext cx="5985241" cy="3006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A22CC7-928D-B509-A0D0-D69EA990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86154"/>
            <a:ext cx="6096000" cy="349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6492" y="3347795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894</TotalTime>
  <Words>287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Agency FB</vt:lpstr>
      <vt:lpstr>Arial</vt:lpstr>
      <vt:lpstr>Calibri</vt:lpstr>
      <vt:lpstr>Trebuchet MS</vt:lpstr>
      <vt:lpstr>Wingdings</vt:lpstr>
      <vt:lpstr>Wingdings 3</vt:lpstr>
      <vt:lpstr>Facet</vt:lpstr>
      <vt:lpstr>AI-Powered Personal Tutor Intel® Unnati Industrial Training 2025</vt:lpstr>
      <vt:lpstr>PROBLEM  STATEMENT</vt:lpstr>
      <vt:lpstr>Proposed Solution Overview: An AI-powered tutor that adapts to user learning patterns, providing real-time suggestions, personalized paths, and a smart dashboard.  </vt:lpstr>
      <vt:lpstr>System Architecture &amp; Tech Stack</vt:lpstr>
      <vt:lpstr>Implementation &amp;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chukka prasadu</cp:lastModifiedBy>
  <cp:revision>82</cp:revision>
  <dcterms:created xsi:type="dcterms:W3CDTF">2021-07-11T13:13:15Z</dcterms:created>
  <dcterms:modified xsi:type="dcterms:W3CDTF">2025-04-05T19:38:49Z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