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3.jpg" ContentType="image/jpg"/>
  <Override PartName="/ppt/media/image4.jpg" ContentType="image/jpg"/>
  <Override PartName="/ppt/media/image6.jpg" ContentType="image/jpg"/>
  <Override PartName="/ppt/media/image7.jpg" ContentType="image/jpg"/>
  <Override PartName="/ppt/media/image8.jpg" ContentType="image/jpg"/>
  <Override PartName="/ppt/media/image10.jpg" ContentType="image/jpg"/>
  <Override PartName="/ppt/media/image11.jpg" ContentType="image/jpg"/>
  <Override PartName="/ppt/media/image12.jpg" ContentType="image/jpg"/>
  <Override PartName="/ppt/media/image14.jpg" ContentType="image/jpg"/>
  <Override PartName="/ppt/media/image19.jpg" ContentType="image/jpg"/>
  <Override PartName="/ppt/media/image21.jpg" ContentType="image/jpg"/>
  <Override PartName="/ppt/media/image22.jpg" ContentType="image/jpg"/>
  <Override PartName="/ppt/media/image24.jpg" ContentType="image/jpg"/>
  <Override PartName="/ppt/media/image25.jpg" ContentType="image/jpg"/>
  <Override PartName="/ppt/media/image26.jpg" ContentType="image/jpg"/>
  <Override PartName="/ppt/media/image27.jpg" ContentType="image/jpg"/>
  <Override PartName="/ppt/media/image28.jpg" ContentType="image/jpg"/>
  <Override PartName="/ppt/media/image29.jpg" ContentType="image/jp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44" r:id="rId1"/>
  </p:sldMasterIdLst>
  <p:sldIdLst>
    <p:sldId id="301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90" r:id="rId33"/>
    <p:sldId id="291" r:id="rId34"/>
    <p:sldId id="292" r:id="rId35"/>
    <p:sldId id="294" r:id="rId36"/>
    <p:sldId id="295" r:id="rId37"/>
    <p:sldId id="296" r:id="rId38"/>
    <p:sldId id="298" r:id="rId39"/>
    <p:sldId id="299" r:id="rId40"/>
    <p:sldId id="300" r:id="rId41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392"/>
    <p:restoredTop sz="94681"/>
  </p:normalViewPr>
  <p:slideViewPr>
    <p:cSldViewPr>
      <p:cViewPr varScale="1">
        <p:scale>
          <a:sx n="91" d="100"/>
          <a:sy n="91" d="100"/>
        </p:scale>
        <p:origin x="192" y="71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lang="en-US" spc="-25" smtClean="0"/>
              <a:t>‹#›</a:t>
            </a:fld>
            <a:endParaRPr lang="en-US" spc="-25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5421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lang="en-US" spc="-25" smtClean="0"/>
              <a:t>‹#›</a:t>
            </a:fld>
            <a:endParaRPr lang="en-US" spc="-25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4292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lang="en-US" spc="-25" smtClean="0"/>
              <a:t>‹#›</a:t>
            </a:fld>
            <a:endParaRPr lang="en-US" spc="-25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47251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48751" y="417506"/>
            <a:ext cx="6024880" cy="590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700" b="0" i="0">
                <a:solidFill>
                  <a:srgbClr val="0A48CA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rgbClr val="3A2E06"/>
                </a:solidFill>
                <a:latin typeface="Microsoft Sans Serif"/>
                <a:cs typeface="Microsoft Sans Serif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8/14/25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90C225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  <p:extLst>
      <p:ext uri="{BB962C8B-B14F-4D97-AF65-F5344CB8AC3E}">
        <p14:creationId xmlns:p14="http://schemas.microsoft.com/office/powerpoint/2010/main" val="3164728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lang="en-US" spc="-25" smtClean="0"/>
              <a:t>‹#›</a:t>
            </a:fld>
            <a:endParaRPr lang="en-US" spc="-25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8671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lang="en-US" spc="-25" smtClean="0"/>
              <a:t>‹#›</a:t>
            </a:fld>
            <a:endParaRPr lang="en-US" spc="-25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1002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lang="en-US" spc="-25" smtClean="0"/>
              <a:t>‹#›</a:t>
            </a:fld>
            <a:endParaRPr lang="en-US" spc="-25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6081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lang="en-US" spc="-25" smtClean="0"/>
              <a:t>‹#›</a:t>
            </a:fld>
            <a:endParaRPr lang="en-US" spc="-25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9762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lang="en-US" spc="-25" smtClean="0"/>
              <a:t>‹#›</a:t>
            </a:fld>
            <a:endParaRPr lang="en-US" spc="-25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179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lang="en-US" spc="-25" smtClean="0"/>
              <a:t>‹#›</a:t>
            </a:fld>
            <a:endParaRPr lang="en-US" spc="-25" dirty="0"/>
          </a:p>
        </p:txBody>
      </p:sp>
    </p:spTree>
    <p:extLst>
      <p:ext uri="{BB962C8B-B14F-4D97-AF65-F5344CB8AC3E}">
        <p14:creationId xmlns:p14="http://schemas.microsoft.com/office/powerpoint/2010/main" val="1173489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8/14/25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lang="en-US" spc="-25" smtClean="0"/>
              <a:t>‹#›</a:t>
            </a:fld>
            <a:endParaRPr lang="en-US" spc="-25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1272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1D8BD707-D9CF-40AE-B4C6-C98DA3205C09}" type="datetimeFigureOut">
              <a:rPr lang="en-US" smtClean="0"/>
              <a:t>8/14/25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lang="en-US" spc="-25" smtClean="0"/>
              <a:t>‹#›</a:t>
            </a:fld>
            <a:endParaRPr lang="en-US" spc="-25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8965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lang="en-US" spc="-25" smtClean="0"/>
              <a:t>‹#›</a:t>
            </a:fld>
            <a:endParaRPr lang="en-US" spc="-25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2078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2C418-2D7B-D5CD-128A-B589452F4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749821" cy="948081"/>
          </a:xfrm>
        </p:spPr>
        <p:txBody>
          <a:bodyPr/>
          <a:lstStyle/>
          <a:p>
            <a:pPr algn="ctr"/>
            <a:r>
              <a:rPr lang="en-US" dirty="0"/>
              <a:t>IBM Data Science Capstone Project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1C14DE8-46A0-3307-0FDE-FEF0CB597A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8200" y="3429000"/>
            <a:ext cx="6406654" cy="2037345"/>
          </a:xfrm>
        </p:spPr>
        <p:txBody>
          <a:bodyPr/>
          <a:lstStyle/>
          <a:p>
            <a:r>
              <a:rPr lang="en-US" dirty="0"/>
              <a:t>By Prasad Devendra Watane</a:t>
            </a:r>
          </a:p>
        </p:txBody>
      </p:sp>
    </p:spTree>
    <p:extLst>
      <p:ext uri="{BB962C8B-B14F-4D97-AF65-F5344CB8AC3E}">
        <p14:creationId xmlns:p14="http://schemas.microsoft.com/office/powerpoint/2010/main" val="15927625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231912" y="6550068"/>
            <a:ext cx="14605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90C225"/>
                </a:solidFill>
                <a:latin typeface="Trebuchet MS"/>
                <a:cs typeface="Trebuchet MS"/>
              </a:rPr>
              <a:t>11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39" y="1510918"/>
            <a:ext cx="4829175" cy="20377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750" spc="100" dirty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sz="1750" dirty="0">
                <a:solidFill>
                  <a:srgbClr val="90C225"/>
                </a:solidFill>
                <a:latin typeface="Lucida Sans Unicode"/>
                <a:cs typeface="Lucida Sans Unicode"/>
              </a:rPr>
              <a:t>	</a:t>
            </a:r>
            <a:r>
              <a:rPr sz="2200" spc="-210" dirty="0">
                <a:solidFill>
                  <a:srgbClr val="3A2E06"/>
                </a:solidFill>
                <a:latin typeface="Microsoft Sans Serif"/>
                <a:cs typeface="Microsoft Sans Serif"/>
              </a:rPr>
              <a:t>We</a:t>
            </a:r>
            <a:r>
              <a:rPr sz="2200" spc="6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25" dirty="0">
                <a:solidFill>
                  <a:srgbClr val="3A2E06"/>
                </a:solidFill>
                <a:latin typeface="Microsoft Sans Serif"/>
                <a:cs typeface="Microsoft Sans Serif"/>
              </a:rPr>
              <a:t>explored</a:t>
            </a:r>
            <a:r>
              <a:rPr sz="2200" spc="-12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dirty="0">
                <a:solidFill>
                  <a:srgbClr val="3A2E06"/>
                </a:solidFill>
                <a:latin typeface="Microsoft Sans Serif"/>
                <a:cs typeface="Microsoft Sans Serif"/>
              </a:rPr>
              <a:t>the</a:t>
            </a:r>
            <a:r>
              <a:rPr sz="2200" spc="-7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dirty="0">
                <a:solidFill>
                  <a:srgbClr val="3A2E06"/>
                </a:solidFill>
                <a:latin typeface="Microsoft Sans Serif"/>
                <a:cs typeface="Microsoft Sans Serif"/>
              </a:rPr>
              <a:t>data</a:t>
            </a:r>
            <a:r>
              <a:rPr sz="2200" spc="-5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dirty="0">
                <a:solidFill>
                  <a:srgbClr val="3A2E06"/>
                </a:solidFill>
                <a:latin typeface="Microsoft Sans Serif"/>
                <a:cs typeface="Microsoft Sans Serif"/>
              </a:rPr>
              <a:t>by</a:t>
            </a:r>
            <a:r>
              <a:rPr sz="2200" spc="-3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10" dirty="0">
                <a:solidFill>
                  <a:srgbClr val="3A2E06"/>
                </a:solidFill>
                <a:latin typeface="Microsoft Sans Serif"/>
                <a:cs typeface="Microsoft Sans Serif"/>
              </a:rPr>
              <a:t>visualizing </a:t>
            </a:r>
            <a:r>
              <a:rPr sz="2200" dirty="0">
                <a:solidFill>
                  <a:srgbClr val="3A2E06"/>
                </a:solidFill>
                <a:latin typeface="Microsoft Sans Serif"/>
                <a:cs typeface="Microsoft Sans Serif"/>
              </a:rPr>
              <a:t>the</a:t>
            </a:r>
            <a:r>
              <a:rPr sz="2200" spc="-5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25" dirty="0">
                <a:solidFill>
                  <a:srgbClr val="3A2E06"/>
                </a:solidFill>
                <a:latin typeface="Microsoft Sans Serif"/>
                <a:cs typeface="Microsoft Sans Serif"/>
              </a:rPr>
              <a:t>relationship</a:t>
            </a:r>
            <a:r>
              <a:rPr sz="2200" spc="-6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40" dirty="0">
                <a:solidFill>
                  <a:srgbClr val="3A2E06"/>
                </a:solidFill>
                <a:latin typeface="Microsoft Sans Serif"/>
                <a:cs typeface="Microsoft Sans Serif"/>
              </a:rPr>
              <a:t>between</a:t>
            </a:r>
            <a:r>
              <a:rPr sz="2200" spc="-6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10" dirty="0">
                <a:solidFill>
                  <a:srgbClr val="3A2E06"/>
                </a:solidFill>
                <a:latin typeface="Microsoft Sans Serif"/>
                <a:cs typeface="Microsoft Sans Serif"/>
              </a:rPr>
              <a:t>flight </a:t>
            </a:r>
            <a:r>
              <a:rPr sz="2200" spc="-35" dirty="0">
                <a:solidFill>
                  <a:srgbClr val="3A2E06"/>
                </a:solidFill>
                <a:latin typeface="Microsoft Sans Serif"/>
                <a:cs typeface="Microsoft Sans Serif"/>
              </a:rPr>
              <a:t>number</a:t>
            </a:r>
            <a:r>
              <a:rPr sz="2200" spc="-9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dirty="0">
                <a:solidFill>
                  <a:srgbClr val="3A2E06"/>
                </a:solidFill>
                <a:latin typeface="Microsoft Sans Serif"/>
                <a:cs typeface="Microsoft Sans Serif"/>
              </a:rPr>
              <a:t>and</a:t>
            </a:r>
            <a:r>
              <a:rPr sz="2200" spc="-8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60" dirty="0">
                <a:solidFill>
                  <a:srgbClr val="3A2E06"/>
                </a:solidFill>
                <a:latin typeface="Microsoft Sans Serif"/>
                <a:cs typeface="Microsoft Sans Serif"/>
              </a:rPr>
              <a:t>launch</a:t>
            </a:r>
            <a:r>
              <a:rPr sz="2200" spc="-8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65" dirty="0">
                <a:solidFill>
                  <a:srgbClr val="3A2E06"/>
                </a:solidFill>
                <a:latin typeface="Microsoft Sans Serif"/>
                <a:cs typeface="Microsoft Sans Serif"/>
              </a:rPr>
              <a:t>Site,</a:t>
            </a:r>
            <a:r>
              <a:rPr sz="2200" spc="-8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35" dirty="0">
                <a:solidFill>
                  <a:srgbClr val="3A2E06"/>
                </a:solidFill>
                <a:latin typeface="Microsoft Sans Serif"/>
                <a:cs typeface="Microsoft Sans Serif"/>
              </a:rPr>
              <a:t>payload</a:t>
            </a:r>
            <a:r>
              <a:rPr sz="2200" spc="-9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25" dirty="0">
                <a:solidFill>
                  <a:srgbClr val="3A2E06"/>
                </a:solidFill>
                <a:latin typeface="Microsoft Sans Serif"/>
                <a:cs typeface="Microsoft Sans Serif"/>
              </a:rPr>
              <a:t>and </a:t>
            </a:r>
            <a:r>
              <a:rPr sz="2200" spc="-60" dirty="0">
                <a:solidFill>
                  <a:srgbClr val="3A2E06"/>
                </a:solidFill>
                <a:latin typeface="Microsoft Sans Serif"/>
                <a:cs typeface="Microsoft Sans Serif"/>
              </a:rPr>
              <a:t>launch </a:t>
            </a:r>
            <a:r>
              <a:rPr sz="2200" spc="-20" dirty="0">
                <a:solidFill>
                  <a:srgbClr val="3A2E06"/>
                </a:solidFill>
                <a:latin typeface="Microsoft Sans Serif"/>
                <a:cs typeface="Microsoft Sans Serif"/>
              </a:rPr>
              <a:t>site,</a:t>
            </a:r>
            <a:r>
              <a:rPr sz="2200" spc="-4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125" dirty="0">
                <a:solidFill>
                  <a:srgbClr val="3A2E06"/>
                </a:solidFill>
                <a:latin typeface="Microsoft Sans Serif"/>
                <a:cs typeface="Microsoft Sans Serif"/>
              </a:rPr>
              <a:t>success</a:t>
            </a:r>
            <a:r>
              <a:rPr sz="2200" spc="-2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dirty="0">
                <a:solidFill>
                  <a:srgbClr val="3A2E06"/>
                </a:solidFill>
                <a:latin typeface="Microsoft Sans Serif"/>
                <a:cs typeface="Microsoft Sans Serif"/>
              </a:rPr>
              <a:t>rate</a:t>
            </a:r>
            <a:r>
              <a:rPr sz="2200" spc="-2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dirty="0">
                <a:solidFill>
                  <a:srgbClr val="3A2E06"/>
                </a:solidFill>
                <a:latin typeface="Microsoft Sans Serif"/>
                <a:cs typeface="Microsoft Sans Serif"/>
              </a:rPr>
              <a:t>of</a:t>
            </a:r>
            <a:r>
              <a:rPr sz="2200" spc="-3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100" dirty="0">
                <a:solidFill>
                  <a:srgbClr val="3A2E06"/>
                </a:solidFill>
                <a:latin typeface="Microsoft Sans Serif"/>
                <a:cs typeface="Microsoft Sans Serif"/>
              </a:rPr>
              <a:t>each</a:t>
            </a:r>
            <a:r>
              <a:rPr sz="2200" spc="-4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10" dirty="0">
                <a:solidFill>
                  <a:srgbClr val="3A2E06"/>
                </a:solidFill>
                <a:latin typeface="Microsoft Sans Serif"/>
                <a:cs typeface="Microsoft Sans Serif"/>
              </a:rPr>
              <a:t>orbit type, </a:t>
            </a:r>
            <a:r>
              <a:rPr sz="2200" dirty="0">
                <a:solidFill>
                  <a:srgbClr val="3A2E06"/>
                </a:solidFill>
                <a:latin typeface="Microsoft Sans Serif"/>
                <a:cs typeface="Microsoft Sans Serif"/>
              </a:rPr>
              <a:t>flight</a:t>
            </a:r>
            <a:r>
              <a:rPr sz="2200" spc="-1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35" dirty="0">
                <a:solidFill>
                  <a:srgbClr val="3A2E06"/>
                </a:solidFill>
                <a:latin typeface="Microsoft Sans Serif"/>
                <a:cs typeface="Microsoft Sans Serif"/>
              </a:rPr>
              <a:t>number</a:t>
            </a:r>
            <a:r>
              <a:rPr sz="2200" spc="-1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dirty="0">
                <a:solidFill>
                  <a:srgbClr val="3A2E06"/>
                </a:solidFill>
                <a:latin typeface="Microsoft Sans Serif"/>
                <a:cs typeface="Microsoft Sans Serif"/>
              </a:rPr>
              <a:t>and</a:t>
            </a:r>
            <a:r>
              <a:rPr sz="2200" spc="-1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dirty="0">
                <a:solidFill>
                  <a:srgbClr val="3A2E06"/>
                </a:solidFill>
                <a:latin typeface="Microsoft Sans Serif"/>
                <a:cs typeface="Microsoft Sans Serif"/>
              </a:rPr>
              <a:t>orbit </a:t>
            </a:r>
            <a:r>
              <a:rPr sz="2200" spc="-10" dirty="0">
                <a:solidFill>
                  <a:srgbClr val="3A2E06"/>
                </a:solidFill>
                <a:latin typeface="Microsoft Sans Serif"/>
                <a:cs typeface="Microsoft Sans Serif"/>
              </a:rPr>
              <a:t>type, </a:t>
            </a:r>
            <a:r>
              <a:rPr sz="2200" dirty="0">
                <a:solidFill>
                  <a:srgbClr val="3A2E06"/>
                </a:solidFill>
                <a:latin typeface="Microsoft Sans Serif"/>
                <a:cs typeface="Microsoft Sans Serif"/>
              </a:rPr>
              <a:t>the</a:t>
            </a:r>
            <a:r>
              <a:rPr sz="2200" spc="-6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60" dirty="0">
                <a:solidFill>
                  <a:srgbClr val="3A2E06"/>
                </a:solidFill>
                <a:latin typeface="Microsoft Sans Serif"/>
                <a:cs typeface="Microsoft Sans Serif"/>
              </a:rPr>
              <a:t>launch</a:t>
            </a:r>
            <a:r>
              <a:rPr sz="2200" spc="-5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125" dirty="0">
                <a:solidFill>
                  <a:srgbClr val="3A2E06"/>
                </a:solidFill>
                <a:latin typeface="Microsoft Sans Serif"/>
                <a:cs typeface="Microsoft Sans Serif"/>
              </a:rPr>
              <a:t>success</a:t>
            </a:r>
            <a:r>
              <a:rPr sz="2200" spc="-2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45" dirty="0">
                <a:solidFill>
                  <a:srgbClr val="3A2E06"/>
                </a:solidFill>
                <a:latin typeface="Microsoft Sans Serif"/>
                <a:cs typeface="Microsoft Sans Serif"/>
              </a:rPr>
              <a:t>yearly</a:t>
            </a:r>
            <a:r>
              <a:rPr sz="2200" spc="-2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10" dirty="0">
                <a:solidFill>
                  <a:srgbClr val="3A2E06"/>
                </a:solidFill>
                <a:latin typeface="Microsoft Sans Serif"/>
                <a:cs typeface="Microsoft Sans Serif"/>
              </a:rPr>
              <a:t>trend.</a:t>
            </a:r>
            <a:endParaRPr sz="22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9376" rIns="0" bIns="0" rtlCol="0">
            <a:spAutoFit/>
          </a:bodyPr>
          <a:lstStyle/>
          <a:p>
            <a:pPr marL="139065">
              <a:lnSpc>
                <a:spcPct val="100000"/>
              </a:lnSpc>
              <a:spcBef>
                <a:spcPts val="100"/>
              </a:spcBef>
            </a:pPr>
            <a:r>
              <a:rPr spc="-285" dirty="0"/>
              <a:t>EDA</a:t>
            </a:r>
            <a:r>
              <a:rPr spc="35" dirty="0"/>
              <a:t> </a:t>
            </a:r>
            <a:r>
              <a:rPr dirty="0"/>
              <a:t>with</a:t>
            </a:r>
            <a:r>
              <a:rPr spc="30" dirty="0"/>
              <a:t> </a:t>
            </a:r>
            <a:r>
              <a:rPr spc="-45" dirty="0"/>
              <a:t>Data</a:t>
            </a:r>
            <a:r>
              <a:rPr spc="30" dirty="0"/>
              <a:t> </a:t>
            </a:r>
            <a:r>
              <a:rPr spc="-65" dirty="0"/>
              <a:t>Visualization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6174740" y="4589677"/>
            <a:ext cx="4911725" cy="17049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0665" marR="5080" indent="-228600">
              <a:lnSpc>
                <a:spcPct val="100200"/>
              </a:lnSpc>
              <a:spcBef>
                <a:spcPts val="95"/>
              </a:spcBef>
              <a:buFont typeface="Arial MT"/>
              <a:buChar char="•"/>
              <a:tabLst>
                <a:tab pos="240665" algn="l"/>
              </a:tabLst>
            </a:pPr>
            <a:r>
              <a:rPr sz="2200" spc="-120" dirty="0">
                <a:solidFill>
                  <a:srgbClr val="3A2E06"/>
                </a:solidFill>
                <a:latin typeface="Microsoft Sans Serif"/>
                <a:cs typeface="Microsoft Sans Serif"/>
              </a:rPr>
              <a:t>The</a:t>
            </a:r>
            <a:r>
              <a:rPr sz="2200" dirty="0">
                <a:solidFill>
                  <a:srgbClr val="3A2E06"/>
                </a:solidFill>
                <a:latin typeface="Microsoft Sans Serif"/>
                <a:cs typeface="Microsoft Sans Serif"/>
              </a:rPr>
              <a:t> link</a:t>
            </a:r>
            <a:r>
              <a:rPr sz="2200" spc="-1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dirty="0">
                <a:solidFill>
                  <a:srgbClr val="3A2E06"/>
                </a:solidFill>
                <a:latin typeface="Microsoft Sans Serif"/>
                <a:cs typeface="Microsoft Sans Serif"/>
              </a:rPr>
              <a:t>to</a:t>
            </a:r>
            <a:r>
              <a:rPr sz="2200" spc="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dirty="0">
                <a:solidFill>
                  <a:srgbClr val="3A2E06"/>
                </a:solidFill>
                <a:latin typeface="Microsoft Sans Serif"/>
                <a:cs typeface="Microsoft Sans Serif"/>
              </a:rPr>
              <a:t>the</a:t>
            </a:r>
            <a:r>
              <a:rPr sz="2200" spc="1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dirty="0">
                <a:solidFill>
                  <a:srgbClr val="3A2E06"/>
                </a:solidFill>
                <a:latin typeface="Microsoft Sans Serif"/>
                <a:cs typeface="Microsoft Sans Serif"/>
              </a:rPr>
              <a:t>notebook</a:t>
            </a:r>
            <a:r>
              <a:rPr sz="2200" spc="-1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25" dirty="0">
                <a:solidFill>
                  <a:srgbClr val="3A2E06"/>
                </a:solidFill>
                <a:latin typeface="Microsoft Sans Serif"/>
                <a:cs typeface="Microsoft Sans Serif"/>
              </a:rPr>
              <a:t>is </a:t>
            </a:r>
            <a:r>
              <a:rPr sz="2200" spc="-30" dirty="0">
                <a:solidFill>
                  <a:srgbClr val="1C7CDB"/>
                </a:solidFill>
                <a:latin typeface="Microsoft Sans Serif"/>
                <a:cs typeface="Microsoft Sans Serif"/>
              </a:rPr>
              <a:t>https://github.com/chuksoo/IBM-</a:t>
            </a:r>
            <a:r>
              <a:rPr sz="2200" spc="-10" dirty="0">
                <a:solidFill>
                  <a:srgbClr val="1C7CDB"/>
                </a:solidFill>
                <a:latin typeface="Microsoft Sans Serif"/>
                <a:cs typeface="Microsoft Sans Serif"/>
              </a:rPr>
              <a:t>Data- </a:t>
            </a:r>
            <a:r>
              <a:rPr sz="2200" spc="-120" dirty="0">
                <a:solidFill>
                  <a:srgbClr val="1C7CDB"/>
                </a:solidFill>
                <a:latin typeface="Microsoft Sans Serif"/>
                <a:cs typeface="Microsoft Sans Serif"/>
              </a:rPr>
              <a:t>Science-</a:t>
            </a:r>
            <a:r>
              <a:rPr sz="2200" spc="-10" dirty="0">
                <a:solidFill>
                  <a:srgbClr val="1C7CDB"/>
                </a:solidFill>
                <a:latin typeface="Microsoft Sans Serif"/>
                <a:cs typeface="Microsoft Sans Serif"/>
              </a:rPr>
              <a:t>Capstone- </a:t>
            </a:r>
            <a:r>
              <a:rPr sz="2200" spc="-30" dirty="0">
                <a:solidFill>
                  <a:srgbClr val="1C7CDB"/>
                </a:solidFill>
                <a:latin typeface="Microsoft Sans Serif"/>
                <a:cs typeface="Microsoft Sans Serif"/>
              </a:rPr>
              <a:t>SpaceX/blob/main/EDA%20with%20D </a:t>
            </a:r>
            <a:r>
              <a:rPr sz="2200" spc="-10" dirty="0">
                <a:solidFill>
                  <a:srgbClr val="1C7CDB"/>
                </a:solidFill>
                <a:latin typeface="Microsoft Sans Serif"/>
                <a:cs typeface="Microsoft Sans Serif"/>
              </a:rPr>
              <a:t>ata%20Visualization.ipynb</a:t>
            </a:r>
            <a:endParaRPr sz="2200">
              <a:latin typeface="Microsoft Sans Serif"/>
              <a:cs typeface="Microsoft Sans Serif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770381" y="1495805"/>
            <a:ext cx="10515600" cy="4932045"/>
            <a:chOff x="770381" y="1495805"/>
            <a:chExt cx="10515600" cy="4932045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70381" y="3669792"/>
              <a:ext cx="5000243" cy="275766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95999" y="1495805"/>
              <a:ext cx="5189980" cy="2965703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1412493"/>
            <a:ext cx="9390380" cy="4578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78105" indent="-3429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750" spc="100" dirty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sz="1750" dirty="0">
                <a:solidFill>
                  <a:srgbClr val="90C225"/>
                </a:solidFill>
                <a:latin typeface="Lucida Sans Unicode"/>
                <a:cs typeface="Lucida Sans Unicode"/>
              </a:rPr>
              <a:t>	</a:t>
            </a:r>
            <a:r>
              <a:rPr sz="2200" spc="-210" dirty="0">
                <a:solidFill>
                  <a:srgbClr val="3A2E06"/>
                </a:solidFill>
                <a:latin typeface="Microsoft Sans Serif"/>
                <a:cs typeface="Microsoft Sans Serif"/>
              </a:rPr>
              <a:t>We</a:t>
            </a:r>
            <a:r>
              <a:rPr sz="2200" spc="6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20" dirty="0">
                <a:solidFill>
                  <a:srgbClr val="3A2E06"/>
                </a:solidFill>
                <a:latin typeface="Microsoft Sans Serif"/>
                <a:cs typeface="Microsoft Sans Serif"/>
              </a:rPr>
              <a:t>loaded</a:t>
            </a:r>
            <a:r>
              <a:rPr sz="2200" spc="-8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dirty="0">
                <a:solidFill>
                  <a:srgbClr val="3A2E06"/>
                </a:solidFill>
                <a:latin typeface="Microsoft Sans Serif"/>
                <a:cs typeface="Microsoft Sans Serif"/>
              </a:rPr>
              <a:t>the </a:t>
            </a:r>
            <a:r>
              <a:rPr sz="2200" spc="-150" dirty="0">
                <a:solidFill>
                  <a:srgbClr val="3A2E06"/>
                </a:solidFill>
                <a:latin typeface="Microsoft Sans Serif"/>
                <a:cs typeface="Microsoft Sans Serif"/>
              </a:rPr>
              <a:t>SpaceX</a:t>
            </a:r>
            <a:r>
              <a:rPr sz="220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35" dirty="0">
                <a:solidFill>
                  <a:srgbClr val="3A2E06"/>
                </a:solidFill>
                <a:latin typeface="Microsoft Sans Serif"/>
                <a:cs typeface="Microsoft Sans Serif"/>
              </a:rPr>
              <a:t>dataset</a:t>
            </a:r>
            <a:r>
              <a:rPr sz="2200" spc="-1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dirty="0">
                <a:solidFill>
                  <a:srgbClr val="3A2E06"/>
                </a:solidFill>
                <a:latin typeface="Microsoft Sans Serif"/>
                <a:cs typeface="Microsoft Sans Serif"/>
              </a:rPr>
              <a:t>into</a:t>
            </a:r>
            <a:r>
              <a:rPr sz="2200" spc="-1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dirty="0">
                <a:solidFill>
                  <a:srgbClr val="3A2E06"/>
                </a:solidFill>
                <a:latin typeface="Microsoft Sans Serif"/>
                <a:cs typeface="Microsoft Sans Serif"/>
              </a:rPr>
              <a:t>a</a:t>
            </a:r>
            <a:r>
              <a:rPr sz="2200" spc="1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95" dirty="0">
                <a:solidFill>
                  <a:srgbClr val="3A2E06"/>
                </a:solidFill>
                <a:latin typeface="Microsoft Sans Serif"/>
                <a:cs typeface="Microsoft Sans Serif"/>
              </a:rPr>
              <a:t>PostgreSQL</a:t>
            </a:r>
            <a:r>
              <a:rPr sz="2200" spc="-1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70" dirty="0">
                <a:solidFill>
                  <a:srgbClr val="3A2E06"/>
                </a:solidFill>
                <a:latin typeface="Microsoft Sans Serif"/>
                <a:cs typeface="Microsoft Sans Serif"/>
              </a:rPr>
              <a:t>database</a:t>
            </a:r>
            <a:r>
              <a:rPr sz="2200" spc="-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dirty="0">
                <a:solidFill>
                  <a:srgbClr val="3A2E06"/>
                </a:solidFill>
                <a:latin typeface="Microsoft Sans Serif"/>
                <a:cs typeface="Microsoft Sans Serif"/>
              </a:rPr>
              <a:t>without</a:t>
            </a:r>
            <a:r>
              <a:rPr sz="2200" spc="-10" dirty="0">
                <a:solidFill>
                  <a:srgbClr val="3A2E06"/>
                </a:solidFill>
                <a:latin typeface="Microsoft Sans Serif"/>
                <a:cs typeface="Microsoft Sans Serif"/>
              </a:rPr>
              <a:t> leaving </a:t>
            </a:r>
            <a:r>
              <a:rPr sz="2200" dirty="0">
                <a:solidFill>
                  <a:srgbClr val="3A2E06"/>
                </a:solidFill>
                <a:latin typeface="Microsoft Sans Serif"/>
                <a:cs typeface="Microsoft Sans Serif"/>
              </a:rPr>
              <a:t>the</a:t>
            </a:r>
            <a:r>
              <a:rPr sz="2200" spc="-7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dirty="0">
                <a:solidFill>
                  <a:srgbClr val="3A2E06"/>
                </a:solidFill>
                <a:latin typeface="Microsoft Sans Serif"/>
                <a:cs typeface="Microsoft Sans Serif"/>
              </a:rPr>
              <a:t>jupyter</a:t>
            </a:r>
            <a:r>
              <a:rPr sz="2200" spc="-6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10" dirty="0">
                <a:solidFill>
                  <a:srgbClr val="3A2E06"/>
                </a:solidFill>
                <a:latin typeface="Microsoft Sans Serif"/>
                <a:cs typeface="Microsoft Sans Serif"/>
              </a:rPr>
              <a:t>notebook.</a:t>
            </a:r>
            <a:endParaRPr sz="2200">
              <a:latin typeface="Microsoft Sans Serif"/>
              <a:cs typeface="Microsoft Sans Serif"/>
            </a:endParaRPr>
          </a:p>
          <a:p>
            <a:pPr marL="355600" marR="5080" indent="-342900">
              <a:lnSpc>
                <a:spcPct val="100000"/>
              </a:lnSpc>
              <a:spcBef>
                <a:spcPts val="1405"/>
              </a:spcBef>
              <a:tabLst>
                <a:tab pos="354965" algn="l"/>
              </a:tabLst>
            </a:pPr>
            <a:r>
              <a:rPr sz="1750" spc="100" dirty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sz="1750" dirty="0">
                <a:solidFill>
                  <a:srgbClr val="90C225"/>
                </a:solidFill>
                <a:latin typeface="Lucida Sans Unicode"/>
                <a:cs typeface="Lucida Sans Unicode"/>
              </a:rPr>
              <a:t>	</a:t>
            </a:r>
            <a:r>
              <a:rPr sz="2200" spc="-210" dirty="0">
                <a:solidFill>
                  <a:srgbClr val="3A2E06"/>
                </a:solidFill>
                <a:latin typeface="Microsoft Sans Serif"/>
                <a:cs typeface="Microsoft Sans Serif"/>
              </a:rPr>
              <a:t>We</a:t>
            </a:r>
            <a:r>
              <a:rPr sz="2200" spc="6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10" dirty="0">
                <a:solidFill>
                  <a:srgbClr val="3A2E06"/>
                </a:solidFill>
                <a:latin typeface="Microsoft Sans Serif"/>
                <a:cs typeface="Microsoft Sans Serif"/>
              </a:rPr>
              <a:t>applied</a:t>
            </a:r>
            <a:r>
              <a:rPr sz="2200" spc="-135" dirty="0">
                <a:solidFill>
                  <a:srgbClr val="3A2E06"/>
                </a:solidFill>
                <a:latin typeface="Microsoft Sans Serif"/>
                <a:cs typeface="Microsoft Sans Serif"/>
              </a:rPr>
              <a:t> EDA</a:t>
            </a:r>
            <a:r>
              <a:rPr sz="2200" spc="-1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dirty="0">
                <a:solidFill>
                  <a:srgbClr val="3A2E06"/>
                </a:solidFill>
                <a:latin typeface="Microsoft Sans Serif"/>
                <a:cs typeface="Microsoft Sans Serif"/>
              </a:rPr>
              <a:t>with</a:t>
            </a:r>
            <a:r>
              <a:rPr sz="2200" spc="-6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195" dirty="0">
                <a:solidFill>
                  <a:srgbClr val="3A2E06"/>
                </a:solidFill>
                <a:latin typeface="Microsoft Sans Serif"/>
                <a:cs typeface="Microsoft Sans Serif"/>
              </a:rPr>
              <a:t>SQL</a:t>
            </a:r>
            <a:r>
              <a:rPr sz="2200" spc="4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dirty="0">
                <a:solidFill>
                  <a:srgbClr val="3A2E06"/>
                </a:solidFill>
                <a:latin typeface="Microsoft Sans Serif"/>
                <a:cs typeface="Microsoft Sans Serif"/>
              </a:rPr>
              <a:t>to get</a:t>
            </a:r>
            <a:r>
              <a:rPr sz="2200" spc="-1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dirty="0">
                <a:solidFill>
                  <a:srgbClr val="3A2E06"/>
                </a:solidFill>
                <a:latin typeface="Microsoft Sans Serif"/>
                <a:cs typeface="Microsoft Sans Serif"/>
              </a:rPr>
              <a:t>insight</a:t>
            </a:r>
            <a:r>
              <a:rPr sz="2200" spc="-2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dirty="0">
                <a:solidFill>
                  <a:srgbClr val="3A2E06"/>
                </a:solidFill>
                <a:latin typeface="Microsoft Sans Serif"/>
                <a:cs typeface="Microsoft Sans Serif"/>
              </a:rPr>
              <a:t>from</a:t>
            </a:r>
            <a:r>
              <a:rPr sz="2200" spc="-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dirty="0">
                <a:solidFill>
                  <a:srgbClr val="3A2E06"/>
                </a:solidFill>
                <a:latin typeface="Microsoft Sans Serif"/>
                <a:cs typeface="Microsoft Sans Serif"/>
              </a:rPr>
              <a:t>the</a:t>
            </a:r>
            <a:r>
              <a:rPr sz="2200" spc="-1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30" dirty="0">
                <a:solidFill>
                  <a:srgbClr val="3A2E06"/>
                </a:solidFill>
                <a:latin typeface="Microsoft Sans Serif"/>
                <a:cs typeface="Microsoft Sans Serif"/>
              </a:rPr>
              <a:t>data.</a:t>
            </a:r>
            <a:r>
              <a:rPr sz="2200" spc="-2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210" dirty="0">
                <a:solidFill>
                  <a:srgbClr val="3A2E06"/>
                </a:solidFill>
                <a:latin typeface="Microsoft Sans Serif"/>
                <a:cs typeface="Microsoft Sans Serif"/>
              </a:rPr>
              <a:t>We</a:t>
            </a:r>
            <a:r>
              <a:rPr sz="2200" spc="6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dirty="0">
                <a:solidFill>
                  <a:srgbClr val="3A2E06"/>
                </a:solidFill>
                <a:latin typeface="Microsoft Sans Serif"/>
                <a:cs typeface="Microsoft Sans Serif"/>
              </a:rPr>
              <a:t>wrote </a:t>
            </a:r>
            <a:r>
              <a:rPr sz="2200" spc="-40" dirty="0">
                <a:solidFill>
                  <a:srgbClr val="3A2E06"/>
                </a:solidFill>
                <a:latin typeface="Microsoft Sans Serif"/>
                <a:cs typeface="Microsoft Sans Serif"/>
              </a:rPr>
              <a:t>queries</a:t>
            </a:r>
            <a:r>
              <a:rPr sz="2200" spc="-2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25" dirty="0">
                <a:solidFill>
                  <a:srgbClr val="3A2E06"/>
                </a:solidFill>
                <a:latin typeface="Microsoft Sans Serif"/>
                <a:cs typeface="Microsoft Sans Serif"/>
              </a:rPr>
              <a:t>to </a:t>
            </a:r>
            <a:r>
              <a:rPr sz="2200" dirty="0">
                <a:solidFill>
                  <a:srgbClr val="3A2E06"/>
                </a:solidFill>
                <a:latin typeface="Microsoft Sans Serif"/>
                <a:cs typeface="Microsoft Sans Serif"/>
              </a:rPr>
              <a:t>find</a:t>
            </a:r>
            <a:r>
              <a:rPr sz="2200" spc="5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dirty="0">
                <a:solidFill>
                  <a:srgbClr val="3A2E06"/>
                </a:solidFill>
                <a:latin typeface="Microsoft Sans Serif"/>
                <a:cs typeface="Microsoft Sans Serif"/>
              </a:rPr>
              <a:t>out</a:t>
            </a:r>
            <a:r>
              <a:rPr sz="2200" spc="6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dirty="0">
                <a:solidFill>
                  <a:srgbClr val="3A2E06"/>
                </a:solidFill>
                <a:latin typeface="Microsoft Sans Serif"/>
                <a:cs typeface="Microsoft Sans Serif"/>
              </a:rPr>
              <a:t>for</a:t>
            </a:r>
            <a:r>
              <a:rPr sz="2200" spc="6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10" dirty="0">
                <a:solidFill>
                  <a:srgbClr val="3A2E06"/>
                </a:solidFill>
                <a:latin typeface="Microsoft Sans Serif"/>
                <a:cs typeface="Microsoft Sans Serif"/>
              </a:rPr>
              <a:t>instance:</a:t>
            </a:r>
            <a:endParaRPr sz="2200">
              <a:latin typeface="Microsoft Sans Serif"/>
              <a:cs typeface="Microsoft Sans Serif"/>
            </a:endParaRPr>
          </a:p>
          <a:p>
            <a:pPr marL="755015" indent="-285115">
              <a:lnSpc>
                <a:spcPct val="100000"/>
              </a:lnSpc>
              <a:spcBef>
                <a:spcPts val="1430"/>
              </a:spcBef>
              <a:buClr>
                <a:srgbClr val="90C225"/>
              </a:buClr>
              <a:buSzPct val="79411"/>
              <a:buChar char="-"/>
              <a:tabLst>
                <a:tab pos="755015" algn="l"/>
              </a:tabLst>
            </a:pPr>
            <a:r>
              <a:rPr sz="1700" spc="-100" dirty="0">
                <a:solidFill>
                  <a:srgbClr val="757575"/>
                </a:solidFill>
                <a:latin typeface="Microsoft Sans Serif"/>
                <a:cs typeface="Microsoft Sans Serif"/>
              </a:rPr>
              <a:t>The</a:t>
            </a:r>
            <a:r>
              <a:rPr sz="1700" spc="-15" dirty="0">
                <a:solidFill>
                  <a:srgbClr val="757575"/>
                </a:solidFill>
                <a:latin typeface="Microsoft Sans Serif"/>
                <a:cs typeface="Microsoft Sans Serif"/>
              </a:rPr>
              <a:t> </a:t>
            </a:r>
            <a:r>
              <a:rPr sz="1700" spc="-80" dirty="0">
                <a:solidFill>
                  <a:srgbClr val="757575"/>
                </a:solidFill>
                <a:latin typeface="Microsoft Sans Serif"/>
                <a:cs typeface="Microsoft Sans Serif"/>
              </a:rPr>
              <a:t>names</a:t>
            </a:r>
            <a:r>
              <a:rPr sz="1700" spc="-30" dirty="0">
                <a:solidFill>
                  <a:srgbClr val="757575"/>
                </a:solidFill>
                <a:latin typeface="Microsoft Sans Serif"/>
                <a:cs typeface="Microsoft Sans Serif"/>
              </a:rPr>
              <a:t> </a:t>
            </a:r>
            <a:r>
              <a:rPr sz="1700" dirty="0">
                <a:solidFill>
                  <a:srgbClr val="757575"/>
                </a:solidFill>
                <a:latin typeface="Microsoft Sans Serif"/>
                <a:cs typeface="Microsoft Sans Serif"/>
              </a:rPr>
              <a:t>of</a:t>
            </a:r>
            <a:r>
              <a:rPr sz="1700" spc="-45" dirty="0">
                <a:solidFill>
                  <a:srgbClr val="757575"/>
                </a:solidFill>
                <a:latin typeface="Microsoft Sans Serif"/>
                <a:cs typeface="Microsoft Sans Serif"/>
              </a:rPr>
              <a:t> </a:t>
            </a:r>
            <a:r>
              <a:rPr sz="1700" spc="-25" dirty="0">
                <a:solidFill>
                  <a:srgbClr val="757575"/>
                </a:solidFill>
                <a:latin typeface="Microsoft Sans Serif"/>
                <a:cs typeface="Microsoft Sans Serif"/>
              </a:rPr>
              <a:t>unique </a:t>
            </a:r>
            <a:r>
              <a:rPr sz="1700" spc="-45" dirty="0">
                <a:solidFill>
                  <a:srgbClr val="757575"/>
                </a:solidFill>
                <a:latin typeface="Microsoft Sans Serif"/>
                <a:cs typeface="Microsoft Sans Serif"/>
              </a:rPr>
              <a:t>launch</a:t>
            </a:r>
            <a:r>
              <a:rPr sz="1700" spc="-15" dirty="0">
                <a:solidFill>
                  <a:srgbClr val="757575"/>
                </a:solidFill>
                <a:latin typeface="Microsoft Sans Serif"/>
                <a:cs typeface="Microsoft Sans Serif"/>
              </a:rPr>
              <a:t> </a:t>
            </a:r>
            <a:r>
              <a:rPr sz="1700" spc="-20" dirty="0">
                <a:solidFill>
                  <a:srgbClr val="757575"/>
                </a:solidFill>
                <a:latin typeface="Microsoft Sans Serif"/>
                <a:cs typeface="Microsoft Sans Serif"/>
              </a:rPr>
              <a:t>sites</a:t>
            </a:r>
            <a:r>
              <a:rPr sz="1700" spc="-15" dirty="0">
                <a:solidFill>
                  <a:srgbClr val="757575"/>
                </a:solidFill>
                <a:latin typeface="Microsoft Sans Serif"/>
                <a:cs typeface="Microsoft Sans Serif"/>
              </a:rPr>
              <a:t> </a:t>
            </a:r>
            <a:r>
              <a:rPr sz="1700" dirty="0">
                <a:solidFill>
                  <a:srgbClr val="757575"/>
                </a:solidFill>
                <a:latin typeface="Microsoft Sans Serif"/>
                <a:cs typeface="Microsoft Sans Serif"/>
              </a:rPr>
              <a:t>in</a:t>
            </a:r>
            <a:r>
              <a:rPr sz="1700" spc="-30" dirty="0">
                <a:solidFill>
                  <a:srgbClr val="757575"/>
                </a:solidFill>
                <a:latin typeface="Microsoft Sans Serif"/>
                <a:cs typeface="Microsoft Sans Serif"/>
              </a:rPr>
              <a:t> </a:t>
            </a:r>
            <a:r>
              <a:rPr sz="1700" dirty="0">
                <a:solidFill>
                  <a:srgbClr val="757575"/>
                </a:solidFill>
                <a:latin typeface="Microsoft Sans Serif"/>
                <a:cs typeface="Microsoft Sans Serif"/>
              </a:rPr>
              <a:t>the</a:t>
            </a:r>
            <a:r>
              <a:rPr sz="1700" spc="-25" dirty="0">
                <a:solidFill>
                  <a:srgbClr val="757575"/>
                </a:solidFill>
                <a:latin typeface="Microsoft Sans Serif"/>
                <a:cs typeface="Microsoft Sans Serif"/>
              </a:rPr>
              <a:t> </a:t>
            </a:r>
            <a:r>
              <a:rPr sz="1700" spc="-70" dirty="0">
                <a:solidFill>
                  <a:srgbClr val="757575"/>
                </a:solidFill>
                <a:latin typeface="Microsoft Sans Serif"/>
                <a:cs typeface="Microsoft Sans Serif"/>
              </a:rPr>
              <a:t>space</a:t>
            </a:r>
            <a:r>
              <a:rPr sz="1700" spc="-10" dirty="0">
                <a:solidFill>
                  <a:srgbClr val="757575"/>
                </a:solidFill>
                <a:latin typeface="Microsoft Sans Serif"/>
                <a:cs typeface="Microsoft Sans Serif"/>
              </a:rPr>
              <a:t> mission.</a:t>
            </a:r>
            <a:endParaRPr sz="1700">
              <a:latin typeface="Microsoft Sans Serif"/>
              <a:cs typeface="Microsoft Sans Serif"/>
            </a:endParaRPr>
          </a:p>
          <a:p>
            <a:pPr marL="755015" indent="-285115">
              <a:lnSpc>
                <a:spcPct val="100000"/>
              </a:lnSpc>
              <a:spcBef>
                <a:spcPts val="1400"/>
              </a:spcBef>
              <a:buClr>
                <a:srgbClr val="90C225"/>
              </a:buClr>
              <a:buSzPct val="79411"/>
              <a:buChar char="-"/>
              <a:tabLst>
                <a:tab pos="755015" algn="l"/>
              </a:tabLst>
            </a:pPr>
            <a:r>
              <a:rPr sz="1700" spc="-100" dirty="0">
                <a:solidFill>
                  <a:srgbClr val="757575"/>
                </a:solidFill>
                <a:latin typeface="Microsoft Sans Serif"/>
                <a:cs typeface="Microsoft Sans Serif"/>
              </a:rPr>
              <a:t>The</a:t>
            </a:r>
            <a:r>
              <a:rPr sz="1700" spc="-15" dirty="0">
                <a:solidFill>
                  <a:srgbClr val="757575"/>
                </a:solidFill>
                <a:latin typeface="Microsoft Sans Serif"/>
                <a:cs typeface="Microsoft Sans Serif"/>
              </a:rPr>
              <a:t> </a:t>
            </a:r>
            <a:r>
              <a:rPr sz="1700" dirty="0">
                <a:solidFill>
                  <a:srgbClr val="757575"/>
                </a:solidFill>
                <a:latin typeface="Microsoft Sans Serif"/>
                <a:cs typeface="Microsoft Sans Serif"/>
              </a:rPr>
              <a:t>total</a:t>
            </a:r>
            <a:r>
              <a:rPr sz="1700" spc="-65" dirty="0">
                <a:solidFill>
                  <a:srgbClr val="757575"/>
                </a:solidFill>
                <a:latin typeface="Microsoft Sans Serif"/>
                <a:cs typeface="Microsoft Sans Serif"/>
              </a:rPr>
              <a:t> </a:t>
            </a:r>
            <a:r>
              <a:rPr sz="1700" spc="-30" dirty="0">
                <a:solidFill>
                  <a:srgbClr val="757575"/>
                </a:solidFill>
                <a:latin typeface="Microsoft Sans Serif"/>
                <a:cs typeface="Microsoft Sans Serif"/>
              </a:rPr>
              <a:t>payload</a:t>
            </a:r>
            <a:r>
              <a:rPr sz="1700" spc="-5" dirty="0">
                <a:solidFill>
                  <a:srgbClr val="757575"/>
                </a:solidFill>
                <a:latin typeface="Microsoft Sans Serif"/>
                <a:cs typeface="Microsoft Sans Serif"/>
              </a:rPr>
              <a:t> </a:t>
            </a:r>
            <a:r>
              <a:rPr sz="1700" spc="-85" dirty="0">
                <a:solidFill>
                  <a:srgbClr val="757575"/>
                </a:solidFill>
                <a:latin typeface="Microsoft Sans Serif"/>
                <a:cs typeface="Microsoft Sans Serif"/>
              </a:rPr>
              <a:t>mass</a:t>
            </a:r>
            <a:r>
              <a:rPr sz="1700" spc="-10" dirty="0">
                <a:solidFill>
                  <a:srgbClr val="757575"/>
                </a:solidFill>
                <a:latin typeface="Microsoft Sans Serif"/>
                <a:cs typeface="Microsoft Sans Serif"/>
              </a:rPr>
              <a:t> </a:t>
            </a:r>
            <a:r>
              <a:rPr sz="1700" spc="-25" dirty="0">
                <a:solidFill>
                  <a:srgbClr val="757575"/>
                </a:solidFill>
                <a:latin typeface="Microsoft Sans Serif"/>
                <a:cs typeface="Microsoft Sans Serif"/>
              </a:rPr>
              <a:t>carried</a:t>
            </a:r>
            <a:r>
              <a:rPr sz="1700" spc="-5" dirty="0">
                <a:solidFill>
                  <a:srgbClr val="757575"/>
                </a:solidFill>
                <a:latin typeface="Microsoft Sans Serif"/>
                <a:cs typeface="Microsoft Sans Serif"/>
              </a:rPr>
              <a:t> </a:t>
            </a:r>
            <a:r>
              <a:rPr sz="1700" dirty="0">
                <a:solidFill>
                  <a:srgbClr val="757575"/>
                </a:solidFill>
                <a:latin typeface="Microsoft Sans Serif"/>
                <a:cs typeface="Microsoft Sans Serif"/>
              </a:rPr>
              <a:t>by</a:t>
            </a:r>
            <a:r>
              <a:rPr sz="1700" spc="-20" dirty="0">
                <a:solidFill>
                  <a:srgbClr val="757575"/>
                </a:solidFill>
                <a:latin typeface="Microsoft Sans Serif"/>
                <a:cs typeface="Microsoft Sans Serif"/>
              </a:rPr>
              <a:t> boosters</a:t>
            </a:r>
            <a:r>
              <a:rPr sz="1700" dirty="0">
                <a:solidFill>
                  <a:srgbClr val="757575"/>
                </a:solidFill>
                <a:latin typeface="Microsoft Sans Serif"/>
                <a:cs typeface="Microsoft Sans Serif"/>
              </a:rPr>
              <a:t> </a:t>
            </a:r>
            <a:r>
              <a:rPr sz="1700" spc="-50" dirty="0">
                <a:solidFill>
                  <a:srgbClr val="757575"/>
                </a:solidFill>
                <a:latin typeface="Microsoft Sans Serif"/>
                <a:cs typeface="Microsoft Sans Serif"/>
              </a:rPr>
              <a:t>launched</a:t>
            </a:r>
            <a:r>
              <a:rPr sz="1700" spc="-10" dirty="0">
                <a:solidFill>
                  <a:srgbClr val="757575"/>
                </a:solidFill>
                <a:latin typeface="Microsoft Sans Serif"/>
                <a:cs typeface="Microsoft Sans Serif"/>
              </a:rPr>
              <a:t> </a:t>
            </a:r>
            <a:r>
              <a:rPr sz="1700" dirty="0">
                <a:solidFill>
                  <a:srgbClr val="757575"/>
                </a:solidFill>
                <a:latin typeface="Microsoft Sans Serif"/>
                <a:cs typeface="Microsoft Sans Serif"/>
              </a:rPr>
              <a:t>by</a:t>
            </a:r>
            <a:r>
              <a:rPr sz="1700" spc="-20" dirty="0">
                <a:solidFill>
                  <a:srgbClr val="757575"/>
                </a:solidFill>
                <a:latin typeface="Microsoft Sans Serif"/>
                <a:cs typeface="Microsoft Sans Serif"/>
              </a:rPr>
              <a:t> </a:t>
            </a:r>
            <a:r>
              <a:rPr sz="1700" spc="-120" dirty="0">
                <a:solidFill>
                  <a:srgbClr val="757575"/>
                </a:solidFill>
                <a:latin typeface="Microsoft Sans Serif"/>
                <a:cs typeface="Microsoft Sans Serif"/>
              </a:rPr>
              <a:t>NASA</a:t>
            </a:r>
            <a:r>
              <a:rPr sz="1700" spc="5" dirty="0">
                <a:solidFill>
                  <a:srgbClr val="757575"/>
                </a:solidFill>
                <a:latin typeface="Microsoft Sans Serif"/>
                <a:cs typeface="Microsoft Sans Serif"/>
              </a:rPr>
              <a:t> </a:t>
            </a:r>
            <a:r>
              <a:rPr sz="1700" spc="-10" dirty="0">
                <a:solidFill>
                  <a:srgbClr val="757575"/>
                </a:solidFill>
                <a:latin typeface="Microsoft Sans Serif"/>
                <a:cs typeface="Microsoft Sans Serif"/>
              </a:rPr>
              <a:t>(CRS)</a:t>
            </a:r>
            <a:endParaRPr sz="1700">
              <a:latin typeface="Microsoft Sans Serif"/>
              <a:cs typeface="Microsoft Sans Serif"/>
            </a:endParaRPr>
          </a:p>
          <a:p>
            <a:pPr marL="755015" indent="-285115">
              <a:lnSpc>
                <a:spcPct val="100000"/>
              </a:lnSpc>
              <a:spcBef>
                <a:spcPts val="1400"/>
              </a:spcBef>
              <a:buClr>
                <a:srgbClr val="90C225"/>
              </a:buClr>
              <a:buSzPct val="79411"/>
              <a:buChar char="-"/>
              <a:tabLst>
                <a:tab pos="755015" algn="l"/>
              </a:tabLst>
            </a:pPr>
            <a:r>
              <a:rPr sz="1700" spc="-100" dirty="0">
                <a:solidFill>
                  <a:srgbClr val="757575"/>
                </a:solidFill>
                <a:latin typeface="Microsoft Sans Serif"/>
                <a:cs typeface="Microsoft Sans Serif"/>
              </a:rPr>
              <a:t>The</a:t>
            </a:r>
            <a:r>
              <a:rPr sz="1700" spc="-15" dirty="0">
                <a:solidFill>
                  <a:srgbClr val="757575"/>
                </a:solidFill>
                <a:latin typeface="Microsoft Sans Serif"/>
                <a:cs typeface="Microsoft Sans Serif"/>
              </a:rPr>
              <a:t> </a:t>
            </a:r>
            <a:r>
              <a:rPr sz="1700" spc="-55" dirty="0">
                <a:solidFill>
                  <a:srgbClr val="757575"/>
                </a:solidFill>
                <a:latin typeface="Microsoft Sans Serif"/>
                <a:cs typeface="Microsoft Sans Serif"/>
              </a:rPr>
              <a:t>average </a:t>
            </a:r>
            <a:r>
              <a:rPr sz="1700" spc="-30" dirty="0">
                <a:solidFill>
                  <a:srgbClr val="757575"/>
                </a:solidFill>
                <a:latin typeface="Microsoft Sans Serif"/>
                <a:cs typeface="Microsoft Sans Serif"/>
              </a:rPr>
              <a:t>payload </a:t>
            </a:r>
            <a:r>
              <a:rPr sz="1700" spc="-85" dirty="0">
                <a:solidFill>
                  <a:srgbClr val="757575"/>
                </a:solidFill>
                <a:latin typeface="Microsoft Sans Serif"/>
                <a:cs typeface="Microsoft Sans Serif"/>
              </a:rPr>
              <a:t>mass</a:t>
            </a:r>
            <a:r>
              <a:rPr sz="1700" spc="-25" dirty="0">
                <a:solidFill>
                  <a:srgbClr val="757575"/>
                </a:solidFill>
                <a:latin typeface="Microsoft Sans Serif"/>
                <a:cs typeface="Microsoft Sans Serif"/>
              </a:rPr>
              <a:t> carried </a:t>
            </a:r>
            <a:r>
              <a:rPr sz="1700" dirty="0">
                <a:solidFill>
                  <a:srgbClr val="757575"/>
                </a:solidFill>
                <a:latin typeface="Microsoft Sans Serif"/>
                <a:cs typeface="Microsoft Sans Serif"/>
              </a:rPr>
              <a:t>by</a:t>
            </a:r>
            <a:r>
              <a:rPr sz="1700" spc="-35" dirty="0">
                <a:solidFill>
                  <a:srgbClr val="757575"/>
                </a:solidFill>
                <a:latin typeface="Microsoft Sans Serif"/>
                <a:cs typeface="Microsoft Sans Serif"/>
              </a:rPr>
              <a:t> </a:t>
            </a:r>
            <a:r>
              <a:rPr sz="1700" spc="-10" dirty="0">
                <a:solidFill>
                  <a:srgbClr val="757575"/>
                </a:solidFill>
                <a:latin typeface="Microsoft Sans Serif"/>
                <a:cs typeface="Microsoft Sans Serif"/>
              </a:rPr>
              <a:t>booster</a:t>
            </a:r>
            <a:r>
              <a:rPr sz="1700" spc="-25" dirty="0">
                <a:solidFill>
                  <a:srgbClr val="757575"/>
                </a:solidFill>
                <a:latin typeface="Microsoft Sans Serif"/>
                <a:cs typeface="Microsoft Sans Serif"/>
              </a:rPr>
              <a:t> </a:t>
            </a:r>
            <a:r>
              <a:rPr sz="1700" spc="-30" dirty="0">
                <a:solidFill>
                  <a:srgbClr val="757575"/>
                </a:solidFill>
                <a:latin typeface="Microsoft Sans Serif"/>
                <a:cs typeface="Microsoft Sans Serif"/>
              </a:rPr>
              <a:t>version </a:t>
            </a:r>
            <a:r>
              <a:rPr sz="1700" dirty="0">
                <a:solidFill>
                  <a:srgbClr val="757575"/>
                </a:solidFill>
                <a:latin typeface="Microsoft Sans Serif"/>
                <a:cs typeface="Microsoft Sans Serif"/>
              </a:rPr>
              <a:t>F9</a:t>
            </a:r>
            <a:r>
              <a:rPr sz="1700" spc="-40" dirty="0">
                <a:solidFill>
                  <a:srgbClr val="757575"/>
                </a:solidFill>
                <a:latin typeface="Microsoft Sans Serif"/>
                <a:cs typeface="Microsoft Sans Serif"/>
              </a:rPr>
              <a:t> </a:t>
            </a:r>
            <a:r>
              <a:rPr sz="1700" spc="-20" dirty="0">
                <a:solidFill>
                  <a:srgbClr val="757575"/>
                </a:solidFill>
                <a:latin typeface="Microsoft Sans Serif"/>
                <a:cs typeface="Microsoft Sans Serif"/>
              </a:rPr>
              <a:t>v1.1</a:t>
            </a:r>
            <a:endParaRPr sz="1700">
              <a:latin typeface="Microsoft Sans Serif"/>
              <a:cs typeface="Microsoft Sans Serif"/>
            </a:endParaRPr>
          </a:p>
          <a:p>
            <a:pPr marL="755015" indent="-285115">
              <a:lnSpc>
                <a:spcPct val="100000"/>
              </a:lnSpc>
              <a:spcBef>
                <a:spcPts val="1400"/>
              </a:spcBef>
              <a:buClr>
                <a:srgbClr val="90C225"/>
              </a:buClr>
              <a:buSzPct val="79411"/>
              <a:buChar char="-"/>
              <a:tabLst>
                <a:tab pos="755015" algn="l"/>
              </a:tabLst>
            </a:pPr>
            <a:r>
              <a:rPr sz="1700" spc="-100" dirty="0">
                <a:solidFill>
                  <a:srgbClr val="757575"/>
                </a:solidFill>
                <a:latin typeface="Microsoft Sans Serif"/>
                <a:cs typeface="Microsoft Sans Serif"/>
              </a:rPr>
              <a:t>The</a:t>
            </a:r>
            <a:r>
              <a:rPr sz="1700" spc="-15" dirty="0">
                <a:solidFill>
                  <a:srgbClr val="757575"/>
                </a:solidFill>
                <a:latin typeface="Microsoft Sans Serif"/>
                <a:cs typeface="Microsoft Sans Serif"/>
              </a:rPr>
              <a:t> </a:t>
            </a:r>
            <a:r>
              <a:rPr sz="1700" dirty="0">
                <a:solidFill>
                  <a:srgbClr val="757575"/>
                </a:solidFill>
                <a:latin typeface="Microsoft Sans Serif"/>
                <a:cs typeface="Microsoft Sans Serif"/>
              </a:rPr>
              <a:t>total</a:t>
            </a:r>
            <a:r>
              <a:rPr sz="1700" spc="-45" dirty="0">
                <a:solidFill>
                  <a:srgbClr val="757575"/>
                </a:solidFill>
                <a:latin typeface="Microsoft Sans Serif"/>
                <a:cs typeface="Microsoft Sans Serif"/>
              </a:rPr>
              <a:t> </a:t>
            </a:r>
            <a:r>
              <a:rPr sz="1700" spc="-30" dirty="0">
                <a:solidFill>
                  <a:srgbClr val="757575"/>
                </a:solidFill>
                <a:latin typeface="Microsoft Sans Serif"/>
                <a:cs typeface="Microsoft Sans Serif"/>
              </a:rPr>
              <a:t>number</a:t>
            </a:r>
            <a:r>
              <a:rPr sz="1700" spc="-35" dirty="0">
                <a:solidFill>
                  <a:srgbClr val="757575"/>
                </a:solidFill>
                <a:latin typeface="Microsoft Sans Serif"/>
                <a:cs typeface="Microsoft Sans Serif"/>
              </a:rPr>
              <a:t> </a:t>
            </a:r>
            <a:r>
              <a:rPr sz="1700" dirty="0">
                <a:solidFill>
                  <a:srgbClr val="757575"/>
                </a:solidFill>
                <a:latin typeface="Microsoft Sans Serif"/>
                <a:cs typeface="Microsoft Sans Serif"/>
              </a:rPr>
              <a:t>of</a:t>
            </a:r>
            <a:r>
              <a:rPr sz="1700" spc="-35" dirty="0">
                <a:solidFill>
                  <a:srgbClr val="757575"/>
                </a:solidFill>
                <a:latin typeface="Microsoft Sans Serif"/>
                <a:cs typeface="Microsoft Sans Serif"/>
              </a:rPr>
              <a:t> </a:t>
            </a:r>
            <a:r>
              <a:rPr sz="1700" spc="-65" dirty="0">
                <a:solidFill>
                  <a:srgbClr val="757575"/>
                </a:solidFill>
                <a:latin typeface="Microsoft Sans Serif"/>
                <a:cs typeface="Microsoft Sans Serif"/>
              </a:rPr>
              <a:t>successful</a:t>
            </a:r>
            <a:r>
              <a:rPr sz="1700" spc="-15" dirty="0">
                <a:solidFill>
                  <a:srgbClr val="757575"/>
                </a:solidFill>
                <a:latin typeface="Microsoft Sans Serif"/>
                <a:cs typeface="Microsoft Sans Serif"/>
              </a:rPr>
              <a:t> </a:t>
            </a:r>
            <a:r>
              <a:rPr sz="1700" spc="-10" dirty="0">
                <a:solidFill>
                  <a:srgbClr val="757575"/>
                </a:solidFill>
                <a:latin typeface="Microsoft Sans Serif"/>
                <a:cs typeface="Microsoft Sans Serif"/>
              </a:rPr>
              <a:t>and</a:t>
            </a:r>
            <a:r>
              <a:rPr sz="1700" spc="-25" dirty="0">
                <a:solidFill>
                  <a:srgbClr val="757575"/>
                </a:solidFill>
                <a:latin typeface="Microsoft Sans Serif"/>
                <a:cs typeface="Microsoft Sans Serif"/>
              </a:rPr>
              <a:t> </a:t>
            </a:r>
            <a:r>
              <a:rPr sz="1700" spc="-10" dirty="0">
                <a:solidFill>
                  <a:srgbClr val="757575"/>
                </a:solidFill>
                <a:latin typeface="Microsoft Sans Serif"/>
                <a:cs typeface="Microsoft Sans Serif"/>
              </a:rPr>
              <a:t>failure</a:t>
            </a:r>
            <a:r>
              <a:rPr sz="1700" spc="-25" dirty="0">
                <a:solidFill>
                  <a:srgbClr val="757575"/>
                </a:solidFill>
                <a:latin typeface="Microsoft Sans Serif"/>
                <a:cs typeface="Microsoft Sans Serif"/>
              </a:rPr>
              <a:t> </a:t>
            </a:r>
            <a:r>
              <a:rPr sz="1700" spc="-30" dirty="0">
                <a:solidFill>
                  <a:srgbClr val="757575"/>
                </a:solidFill>
                <a:latin typeface="Microsoft Sans Serif"/>
                <a:cs typeface="Microsoft Sans Serif"/>
              </a:rPr>
              <a:t>mission</a:t>
            </a:r>
            <a:r>
              <a:rPr sz="1700" spc="-20" dirty="0">
                <a:solidFill>
                  <a:srgbClr val="757575"/>
                </a:solidFill>
                <a:latin typeface="Microsoft Sans Serif"/>
                <a:cs typeface="Microsoft Sans Serif"/>
              </a:rPr>
              <a:t> </a:t>
            </a:r>
            <a:r>
              <a:rPr sz="1700" spc="-10" dirty="0">
                <a:solidFill>
                  <a:srgbClr val="757575"/>
                </a:solidFill>
                <a:latin typeface="Microsoft Sans Serif"/>
                <a:cs typeface="Microsoft Sans Serif"/>
              </a:rPr>
              <a:t>outcomes</a:t>
            </a:r>
            <a:endParaRPr sz="1700">
              <a:latin typeface="Microsoft Sans Serif"/>
              <a:cs typeface="Microsoft Sans Serif"/>
            </a:endParaRPr>
          </a:p>
          <a:p>
            <a:pPr marL="755015" indent="-285115">
              <a:lnSpc>
                <a:spcPct val="100000"/>
              </a:lnSpc>
              <a:spcBef>
                <a:spcPts val="1400"/>
              </a:spcBef>
              <a:buClr>
                <a:srgbClr val="90C225"/>
              </a:buClr>
              <a:buSzPct val="79411"/>
              <a:buChar char="-"/>
              <a:tabLst>
                <a:tab pos="755015" algn="l"/>
              </a:tabLst>
            </a:pPr>
            <a:r>
              <a:rPr sz="1700" spc="-100" dirty="0">
                <a:solidFill>
                  <a:srgbClr val="757575"/>
                </a:solidFill>
                <a:latin typeface="Microsoft Sans Serif"/>
                <a:cs typeface="Microsoft Sans Serif"/>
              </a:rPr>
              <a:t>The</a:t>
            </a:r>
            <a:r>
              <a:rPr sz="1700" spc="-15" dirty="0">
                <a:solidFill>
                  <a:srgbClr val="757575"/>
                </a:solidFill>
                <a:latin typeface="Microsoft Sans Serif"/>
                <a:cs typeface="Microsoft Sans Serif"/>
              </a:rPr>
              <a:t> </a:t>
            </a:r>
            <a:r>
              <a:rPr sz="1700" spc="-10" dirty="0">
                <a:solidFill>
                  <a:srgbClr val="757575"/>
                </a:solidFill>
                <a:latin typeface="Microsoft Sans Serif"/>
                <a:cs typeface="Microsoft Sans Serif"/>
              </a:rPr>
              <a:t>failed</a:t>
            </a:r>
            <a:r>
              <a:rPr sz="1700" spc="-90" dirty="0">
                <a:solidFill>
                  <a:srgbClr val="757575"/>
                </a:solidFill>
                <a:latin typeface="Microsoft Sans Serif"/>
                <a:cs typeface="Microsoft Sans Serif"/>
              </a:rPr>
              <a:t> </a:t>
            </a:r>
            <a:r>
              <a:rPr sz="1700" spc="-10" dirty="0">
                <a:solidFill>
                  <a:srgbClr val="757575"/>
                </a:solidFill>
                <a:latin typeface="Microsoft Sans Serif"/>
                <a:cs typeface="Microsoft Sans Serif"/>
              </a:rPr>
              <a:t>landing</a:t>
            </a:r>
            <a:r>
              <a:rPr sz="1700" spc="-40" dirty="0">
                <a:solidFill>
                  <a:srgbClr val="757575"/>
                </a:solidFill>
                <a:latin typeface="Microsoft Sans Serif"/>
                <a:cs typeface="Microsoft Sans Serif"/>
              </a:rPr>
              <a:t> outcomes</a:t>
            </a:r>
            <a:r>
              <a:rPr sz="1700" spc="-45" dirty="0">
                <a:solidFill>
                  <a:srgbClr val="757575"/>
                </a:solidFill>
                <a:latin typeface="Microsoft Sans Serif"/>
                <a:cs typeface="Microsoft Sans Serif"/>
              </a:rPr>
              <a:t> </a:t>
            </a:r>
            <a:r>
              <a:rPr sz="1700" dirty="0">
                <a:solidFill>
                  <a:srgbClr val="757575"/>
                </a:solidFill>
                <a:latin typeface="Microsoft Sans Serif"/>
                <a:cs typeface="Microsoft Sans Serif"/>
              </a:rPr>
              <a:t>in</a:t>
            </a:r>
            <a:r>
              <a:rPr sz="1700" spc="-60" dirty="0">
                <a:solidFill>
                  <a:srgbClr val="757575"/>
                </a:solidFill>
                <a:latin typeface="Microsoft Sans Serif"/>
                <a:cs typeface="Microsoft Sans Serif"/>
              </a:rPr>
              <a:t> </a:t>
            </a:r>
            <a:r>
              <a:rPr sz="1700" dirty="0">
                <a:solidFill>
                  <a:srgbClr val="757575"/>
                </a:solidFill>
                <a:latin typeface="Microsoft Sans Serif"/>
                <a:cs typeface="Microsoft Sans Serif"/>
              </a:rPr>
              <a:t>drone</a:t>
            </a:r>
            <a:r>
              <a:rPr sz="1700" spc="-45" dirty="0">
                <a:solidFill>
                  <a:srgbClr val="757575"/>
                </a:solidFill>
                <a:latin typeface="Microsoft Sans Serif"/>
                <a:cs typeface="Microsoft Sans Serif"/>
              </a:rPr>
              <a:t> </a:t>
            </a:r>
            <a:r>
              <a:rPr sz="1700" spc="-20" dirty="0">
                <a:solidFill>
                  <a:srgbClr val="757575"/>
                </a:solidFill>
                <a:latin typeface="Microsoft Sans Serif"/>
                <a:cs typeface="Microsoft Sans Serif"/>
              </a:rPr>
              <a:t>ship,</a:t>
            </a:r>
            <a:r>
              <a:rPr sz="1700" spc="-50" dirty="0">
                <a:solidFill>
                  <a:srgbClr val="757575"/>
                </a:solidFill>
                <a:latin typeface="Microsoft Sans Serif"/>
                <a:cs typeface="Microsoft Sans Serif"/>
              </a:rPr>
              <a:t> </a:t>
            </a:r>
            <a:r>
              <a:rPr sz="1700" dirty="0">
                <a:solidFill>
                  <a:srgbClr val="757575"/>
                </a:solidFill>
                <a:latin typeface="Microsoft Sans Serif"/>
                <a:cs typeface="Microsoft Sans Serif"/>
              </a:rPr>
              <a:t>their</a:t>
            </a:r>
            <a:r>
              <a:rPr sz="1700" spc="-55" dirty="0">
                <a:solidFill>
                  <a:srgbClr val="757575"/>
                </a:solidFill>
                <a:latin typeface="Microsoft Sans Serif"/>
                <a:cs typeface="Microsoft Sans Serif"/>
              </a:rPr>
              <a:t> </a:t>
            </a:r>
            <a:r>
              <a:rPr sz="1700" spc="-10" dirty="0">
                <a:solidFill>
                  <a:srgbClr val="757575"/>
                </a:solidFill>
                <a:latin typeface="Microsoft Sans Serif"/>
                <a:cs typeface="Microsoft Sans Serif"/>
              </a:rPr>
              <a:t>booster</a:t>
            </a:r>
            <a:r>
              <a:rPr sz="1700" spc="-35" dirty="0">
                <a:solidFill>
                  <a:srgbClr val="757575"/>
                </a:solidFill>
                <a:latin typeface="Microsoft Sans Serif"/>
                <a:cs typeface="Microsoft Sans Serif"/>
              </a:rPr>
              <a:t> </a:t>
            </a:r>
            <a:r>
              <a:rPr sz="1700" spc="-30" dirty="0">
                <a:solidFill>
                  <a:srgbClr val="757575"/>
                </a:solidFill>
                <a:latin typeface="Microsoft Sans Serif"/>
                <a:cs typeface="Microsoft Sans Serif"/>
              </a:rPr>
              <a:t>version</a:t>
            </a:r>
            <a:r>
              <a:rPr sz="1700" spc="-50" dirty="0">
                <a:solidFill>
                  <a:srgbClr val="757575"/>
                </a:solidFill>
                <a:latin typeface="Microsoft Sans Serif"/>
                <a:cs typeface="Microsoft Sans Serif"/>
              </a:rPr>
              <a:t> </a:t>
            </a:r>
            <a:r>
              <a:rPr sz="1700" spc="-10" dirty="0">
                <a:solidFill>
                  <a:srgbClr val="757575"/>
                </a:solidFill>
                <a:latin typeface="Microsoft Sans Serif"/>
                <a:cs typeface="Microsoft Sans Serif"/>
              </a:rPr>
              <a:t>and</a:t>
            </a:r>
            <a:r>
              <a:rPr sz="1700" spc="-50" dirty="0">
                <a:solidFill>
                  <a:srgbClr val="757575"/>
                </a:solidFill>
                <a:latin typeface="Microsoft Sans Serif"/>
                <a:cs typeface="Microsoft Sans Serif"/>
              </a:rPr>
              <a:t> </a:t>
            </a:r>
            <a:r>
              <a:rPr sz="1700" spc="-45" dirty="0">
                <a:solidFill>
                  <a:srgbClr val="757575"/>
                </a:solidFill>
                <a:latin typeface="Microsoft Sans Serif"/>
                <a:cs typeface="Microsoft Sans Serif"/>
              </a:rPr>
              <a:t>launch</a:t>
            </a:r>
            <a:r>
              <a:rPr sz="1700" spc="-55" dirty="0">
                <a:solidFill>
                  <a:srgbClr val="757575"/>
                </a:solidFill>
                <a:latin typeface="Microsoft Sans Serif"/>
                <a:cs typeface="Microsoft Sans Serif"/>
              </a:rPr>
              <a:t> </a:t>
            </a:r>
            <a:r>
              <a:rPr sz="1700" dirty="0">
                <a:solidFill>
                  <a:srgbClr val="757575"/>
                </a:solidFill>
                <a:latin typeface="Microsoft Sans Serif"/>
                <a:cs typeface="Microsoft Sans Serif"/>
              </a:rPr>
              <a:t>site</a:t>
            </a:r>
            <a:r>
              <a:rPr sz="1700" spc="-45" dirty="0">
                <a:solidFill>
                  <a:srgbClr val="757575"/>
                </a:solidFill>
                <a:latin typeface="Microsoft Sans Serif"/>
                <a:cs typeface="Microsoft Sans Serif"/>
              </a:rPr>
              <a:t> </a:t>
            </a:r>
            <a:r>
              <a:rPr sz="1700" spc="-10" dirty="0">
                <a:solidFill>
                  <a:srgbClr val="757575"/>
                </a:solidFill>
                <a:latin typeface="Microsoft Sans Serif"/>
                <a:cs typeface="Microsoft Sans Serif"/>
              </a:rPr>
              <a:t>names.</a:t>
            </a:r>
            <a:endParaRPr sz="1700">
              <a:latin typeface="Microsoft Sans Serif"/>
              <a:cs typeface="Microsoft Sans Serif"/>
            </a:endParaRPr>
          </a:p>
          <a:p>
            <a:pPr marL="354965" marR="172720" indent="-342900">
              <a:lnSpc>
                <a:spcPct val="100000"/>
              </a:lnSpc>
              <a:spcBef>
                <a:spcPts val="1370"/>
              </a:spcBef>
              <a:tabLst>
                <a:tab pos="354965" algn="l"/>
              </a:tabLst>
            </a:pPr>
            <a:r>
              <a:rPr sz="1750" spc="100" dirty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sz="1750" dirty="0">
                <a:solidFill>
                  <a:srgbClr val="90C225"/>
                </a:solidFill>
                <a:latin typeface="Lucida Sans Unicode"/>
                <a:cs typeface="Lucida Sans Unicode"/>
              </a:rPr>
              <a:t>	</a:t>
            </a:r>
            <a:r>
              <a:rPr sz="2200" spc="-120" dirty="0">
                <a:solidFill>
                  <a:srgbClr val="3A2E06"/>
                </a:solidFill>
                <a:latin typeface="Microsoft Sans Serif"/>
                <a:cs typeface="Microsoft Sans Serif"/>
              </a:rPr>
              <a:t>The</a:t>
            </a:r>
            <a:r>
              <a:rPr sz="2200" spc="3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dirty="0">
                <a:solidFill>
                  <a:srgbClr val="3A2E06"/>
                </a:solidFill>
                <a:latin typeface="Microsoft Sans Serif"/>
                <a:cs typeface="Microsoft Sans Serif"/>
              </a:rPr>
              <a:t>link</a:t>
            </a:r>
            <a:r>
              <a:rPr sz="2200" spc="2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dirty="0">
                <a:solidFill>
                  <a:srgbClr val="3A2E06"/>
                </a:solidFill>
                <a:latin typeface="Microsoft Sans Serif"/>
                <a:cs typeface="Microsoft Sans Serif"/>
              </a:rPr>
              <a:t>to</a:t>
            </a:r>
            <a:r>
              <a:rPr sz="2200" spc="4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dirty="0">
                <a:solidFill>
                  <a:srgbClr val="3A2E06"/>
                </a:solidFill>
                <a:latin typeface="Microsoft Sans Serif"/>
                <a:cs typeface="Microsoft Sans Serif"/>
              </a:rPr>
              <a:t>the</a:t>
            </a:r>
            <a:r>
              <a:rPr sz="2200" spc="4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dirty="0">
                <a:solidFill>
                  <a:srgbClr val="3A2E06"/>
                </a:solidFill>
                <a:latin typeface="Microsoft Sans Serif"/>
                <a:cs typeface="Microsoft Sans Serif"/>
              </a:rPr>
              <a:t>notebook</a:t>
            </a:r>
            <a:r>
              <a:rPr sz="2200" spc="2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dirty="0">
                <a:solidFill>
                  <a:srgbClr val="3A2E06"/>
                </a:solidFill>
                <a:latin typeface="Microsoft Sans Serif"/>
                <a:cs typeface="Microsoft Sans Serif"/>
              </a:rPr>
              <a:t>is</a:t>
            </a:r>
            <a:r>
              <a:rPr sz="2200" spc="4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30" dirty="0">
                <a:solidFill>
                  <a:srgbClr val="1C7CDB"/>
                </a:solidFill>
                <a:latin typeface="Microsoft Sans Serif"/>
                <a:cs typeface="Microsoft Sans Serif"/>
              </a:rPr>
              <a:t>https://github.com/chuksoo/IBM-</a:t>
            </a:r>
            <a:r>
              <a:rPr sz="2200" spc="-70" dirty="0">
                <a:solidFill>
                  <a:srgbClr val="1C7CDB"/>
                </a:solidFill>
                <a:latin typeface="Microsoft Sans Serif"/>
                <a:cs typeface="Microsoft Sans Serif"/>
              </a:rPr>
              <a:t>Data-</a:t>
            </a:r>
            <a:r>
              <a:rPr sz="2200" spc="-75" dirty="0">
                <a:solidFill>
                  <a:srgbClr val="1C7CDB"/>
                </a:solidFill>
                <a:latin typeface="Microsoft Sans Serif"/>
                <a:cs typeface="Microsoft Sans Serif"/>
              </a:rPr>
              <a:t>Science- </a:t>
            </a:r>
            <a:r>
              <a:rPr sz="2200" spc="-90" dirty="0">
                <a:solidFill>
                  <a:srgbClr val="1C7CDB"/>
                </a:solidFill>
                <a:latin typeface="Microsoft Sans Serif"/>
                <a:cs typeface="Microsoft Sans Serif"/>
              </a:rPr>
              <a:t>Capstone-</a:t>
            </a:r>
            <a:r>
              <a:rPr sz="2200" spc="-20" dirty="0">
                <a:solidFill>
                  <a:srgbClr val="1C7CDB"/>
                </a:solidFill>
                <a:latin typeface="Microsoft Sans Serif"/>
                <a:cs typeface="Microsoft Sans Serif"/>
              </a:rPr>
              <a:t>SpaceX/blob/main/EDA%20with%20SQL.ipynb</a:t>
            </a:r>
            <a:endParaRPr sz="22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9725" rIns="0" bIns="0" rtlCol="0">
            <a:spAutoFit/>
          </a:bodyPr>
          <a:lstStyle/>
          <a:p>
            <a:pPr marL="139065">
              <a:lnSpc>
                <a:spcPct val="100000"/>
              </a:lnSpc>
              <a:spcBef>
                <a:spcPts val="100"/>
              </a:spcBef>
            </a:pPr>
            <a:r>
              <a:rPr spc="-285" dirty="0"/>
              <a:t>EDA</a:t>
            </a:r>
            <a:r>
              <a:rPr spc="135" dirty="0"/>
              <a:t> </a:t>
            </a:r>
            <a:r>
              <a:rPr dirty="0"/>
              <a:t>with</a:t>
            </a:r>
            <a:r>
              <a:rPr spc="135" dirty="0"/>
              <a:t> </a:t>
            </a:r>
            <a:r>
              <a:rPr spc="-360" dirty="0"/>
              <a:t>SQL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25" dirty="0"/>
              <a:t>11</a:t>
            </a:fld>
            <a:endParaRPr spc="-25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1522032"/>
            <a:ext cx="10340340" cy="41497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283845" indent="-3429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750" spc="100" dirty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sz="1750" dirty="0">
                <a:solidFill>
                  <a:srgbClr val="90C225"/>
                </a:solidFill>
                <a:latin typeface="Lucida Sans Unicode"/>
                <a:cs typeface="Lucida Sans Unicode"/>
              </a:rPr>
              <a:t>	</a:t>
            </a:r>
            <a:r>
              <a:rPr sz="2200" spc="-210" dirty="0">
                <a:solidFill>
                  <a:srgbClr val="3A2E06"/>
                </a:solidFill>
                <a:latin typeface="Microsoft Sans Serif"/>
                <a:cs typeface="Microsoft Sans Serif"/>
              </a:rPr>
              <a:t>We</a:t>
            </a:r>
            <a:r>
              <a:rPr sz="2200" spc="6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50" dirty="0">
                <a:solidFill>
                  <a:srgbClr val="3A2E06"/>
                </a:solidFill>
                <a:latin typeface="Microsoft Sans Serif"/>
                <a:cs typeface="Microsoft Sans Serif"/>
              </a:rPr>
              <a:t>marked</a:t>
            </a:r>
            <a:r>
              <a:rPr sz="2200" spc="-9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dirty="0">
                <a:solidFill>
                  <a:srgbClr val="3A2E06"/>
                </a:solidFill>
                <a:latin typeface="Microsoft Sans Serif"/>
                <a:cs typeface="Microsoft Sans Serif"/>
              </a:rPr>
              <a:t>all</a:t>
            </a:r>
            <a:r>
              <a:rPr sz="2200" spc="-14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60" dirty="0">
                <a:solidFill>
                  <a:srgbClr val="3A2E06"/>
                </a:solidFill>
                <a:latin typeface="Microsoft Sans Serif"/>
                <a:cs typeface="Microsoft Sans Serif"/>
              </a:rPr>
              <a:t>launch</a:t>
            </a:r>
            <a:r>
              <a:rPr sz="2200" spc="-6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40" dirty="0">
                <a:solidFill>
                  <a:srgbClr val="3A2E06"/>
                </a:solidFill>
                <a:latin typeface="Microsoft Sans Serif"/>
                <a:cs typeface="Microsoft Sans Serif"/>
              </a:rPr>
              <a:t>sites,</a:t>
            </a:r>
            <a:r>
              <a:rPr sz="2200" spc="-6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dirty="0">
                <a:solidFill>
                  <a:srgbClr val="3A2E06"/>
                </a:solidFill>
                <a:latin typeface="Microsoft Sans Serif"/>
                <a:cs typeface="Microsoft Sans Serif"/>
              </a:rPr>
              <a:t>and</a:t>
            </a:r>
            <a:r>
              <a:rPr sz="2200" spc="-5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20" dirty="0">
                <a:solidFill>
                  <a:srgbClr val="3A2E06"/>
                </a:solidFill>
                <a:latin typeface="Microsoft Sans Serif"/>
                <a:cs typeface="Microsoft Sans Serif"/>
              </a:rPr>
              <a:t>added</a:t>
            </a:r>
            <a:r>
              <a:rPr sz="2200" spc="-7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35" dirty="0">
                <a:solidFill>
                  <a:srgbClr val="3A2E06"/>
                </a:solidFill>
                <a:latin typeface="Microsoft Sans Serif"/>
                <a:cs typeface="Microsoft Sans Serif"/>
              </a:rPr>
              <a:t>map</a:t>
            </a:r>
            <a:r>
              <a:rPr sz="2200" spc="-5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25" dirty="0">
                <a:solidFill>
                  <a:srgbClr val="3A2E06"/>
                </a:solidFill>
                <a:latin typeface="Microsoft Sans Serif"/>
                <a:cs typeface="Microsoft Sans Serif"/>
              </a:rPr>
              <a:t>objects</a:t>
            </a:r>
            <a:r>
              <a:rPr sz="2200" spc="-6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75" dirty="0">
                <a:solidFill>
                  <a:srgbClr val="3A2E06"/>
                </a:solidFill>
                <a:latin typeface="Microsoft Sans Serif"/>
                <a:cs typeface="Microsoft Sans Serif"/>
              </a:rPr>
              <a:t>such</a:t>
            </a:r>
            <a:r>
              <a:rPr sz="2200" spc="-7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80" dirty="0">
                <a:solidFill>
                  <a:srgbClr val="3A2E06"/>
                </a:solidFill>
                <a:latin typeface="Microsoft Sans Serif"/>
                <a:cs typeface="Microsoft Sans Serif"/>
              </a:rPr>
              <a:t>as</a:t>
            </a:r>
            <a:r>
              <a:rPr sz="2200" spc="-5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75" dirty="0">
                <a:solidFill>
                  <a:srgbClr val="3A2E06"/>
                </a:solidFill>
                <a:latin typeface="Microsoft Sans Serif"/>
                <a:cs typeface="Microsoft Sans Serif"/>
              </a:rPr>
              <a:t>markers,</a:t>
            </a:r>
            <a:r>
              <a:rPr sz="2200" spc="-6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60" dirty="0">
                <a:solidFill>
                  <a:srgbClr val="3A2E06"/>
                </a:solidFill>
                <a:latin typeface="Microsoft Sans Serif"/>
                <a:cs typeface="Microsoft Sans Serif"/>
              </a:rPr>
              <a:t>circles, </a:t>
            </a:r>
            <a:r>
              <a:rPr sz="2200" spc="-10" dirty="0">
                <a:solidFill>
                  <a:srgbClr val="3A2E06"/>
                </a:solidFill>
                <a:latin typeface="Microsoft Sans Serif"/>
                <a:cs typeface="Microsoft Sans Serif"/>
              </a:rPr>
              <a:t>lines </a:t>
            </a:r>
            <a:r>
              <a:rPr sz="2200" dirty="0">
                <a:solidFill>
                  <a:srgbClr val="3A2E06"/>
                </a:solidFill>
                <a:latin typeface="Microsoft Sans Serif"/>
                <a:cs typeface="Microsoft Sans Serif"/>
              </a:rPr>
              <a:t>to</a:t>
            </a:r>
            <a:r>
              <a:rPr sz="2200" spc="-1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25" dirty="0">
                <a:solidFill>
                  <a:srgbClr val="3A2E06"/>
                </a:solidFill>
                <a:latin typeface="Microsoft Sans Serif"/>
                <a:cs typeface="Microsoft Sans Serif"/>
              </a:rPr>
              <a:t>mark</a:t>
            </a:r>
            <a:r>
              <a:rPr sz="2200" spc="-1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dirty="0">
                <a:solidFill>
                  <a:srgbClr val="3A2E06"/>
                </a:solidFill>
                <a:latin typeface="Microsoft Sans Serif"/>
                <a:cs typeface="Microsoft Sans Serif"/>
              </a:rPr>
              <a:t>the</a:t>
            </a:r>
            <a:r>
              <a:rPr sz="2200" spc="-1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125" dirty="0">
                <a:solidFill>
                  <a:srgbClr val="3A2E06"/>
                </a:solidFill>
                <a:latin typeface="Microsoft Sans Serif"/>
                <a:cs typeface="Microsoft Sans Serif"/>
              </a:rPr>
              <a:t>success</a:t>
            </a:r>
            <a:r>
              <a:rPr sz="2200" spc="-2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dirty="0">
                <a:solidFill>
                  <a:srgbClr val="3A2E06"/>
                </a:solidFill>
                <a:latin typeface="Microsoft Sans Serif"/>
                <a:cs typeface="Microsoft Sans Serif"/>
              </a:rPr>
              <a:t>or</a:t>
            </a:r>
            <a:r>
              <a:rPr sz="2200" spc="-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20" dirty="0">
                <a:solidFill>
                  <a:srgbClr val="3A2E06"/>
                </a:solidFill>
                <a:latin typeface="Microsoft Sans Serif"/>
                <a:cs typeface="Microsoft Sans Serif"/>
              </a:rPr>
              <a:t>failure</a:t>
            </a:r>
            <a:r>
              <a:rPr sz="2200" spc="-1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dirty="0">
                <a:solidFill>
                  <a:srgbClr val="3A2E06"/>
                </a:solidFill>
                <a:latin typeface="Microsoft Sans Serif"/>
                <a:cs typeface="Microsoft Sans Serif"/>
              </a:rPr>
              <a:t>of</a:t>
            </a:r>
            <a:r>
              <a:rPr sz="2200" spc="-2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85" dirty="0">
                <a:solidFill>
                  <a:srgbClr val="3A2E06"/>
                </a:solidFill>
                <a:latin typeface="Microsoft Sans Serif"/>
                <a:cs typeface="Microsoft Sans Serif"/>
              </a:rPr>
              <a:t>launches</a:t>
            </a:r>
            <a:r>
              <a:rPr sz="2200" spc="-2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dirty="0">
                <a:solidFill>
                  <a:srgbClr val="3A2E06"/>
                </a:solidFill>
                <a:latin typeface="Microsoft Sans Serif"/>
                <a:cs typeface="Microsoft Sans Serif"/>
              </a:rPr>
              <a:t>for</a:t>
            </a:r>
            <a:r>
              <a:rPr sz="2200" spc="-1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95" dirty="0">
                <a:solidFill>
                  <a:srgbClr val="3A2E06"/>
                </a:solidFill>
                <a:latin typeface="Microsoft Sans Serif"/>
                <a:cs typeface="Microsoft Sans Serif"/>
              </a:rPr>
              <a:t>each</a:t>
            </a:r>
            <a:r>
              <a:rPr sz="2200" spc="-2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dirty="0">
                <a:solidFill>
                  <a:srgbClr val="3A2E06"/>
                </a:solidFill>
                <a:latin typeface="Microsoft Sans Serif"/>
                <a:cs typeface="Microsoft Sans Serif"/>
              </a:rPr>
              <a:t>site</a:t>
            </a:r>
            <a:r>
              <a:rPr sz="2200" spc="-1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dirty="0">
                <a:solidFill>
                  <a:srgbClr val="3A2E06"/>
                </a:solidFill>
                <a:latin typeface="Microsoft Sans Serif"/>
                <a:cs typeface="Microsoft Sans Serif"/>
              </a:rPr>
              <a:t>on</a:t>
            </a:r>
            <a:r>
              <a:rPr sz="2200" spc="-2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dirty="0">
                <a:solidFill>
                  <a:srgbClr val="3A2E06"/>
                </a:solidFill>
                <a:latin typeface="Microsoft Sans Serif"/>
                <a:cs typeface="Microsoft Sans Serif"/>
              </a:rPr>
              <a:t>the</a:t>
            </a:r>
            <a:r>
              <a:rPr sz="2200" spc="-1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dirty="0">
                <a:solidFill>
                  <a:srgbClr val="3A2E06"/>
                </a:solidFill>
                <a:latin typeface="Microsoft Sans Serif"/>
                <a:cs typeface="Microsoft Sans Serif"/>
              </a:rPr>
              <a:t>folium</a:t>
            </a:r>
            <a:r>
              <a:rPr sz="2200" spc="-2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20" dirty="0">
                <a:solidFill>
                  <a:srgbClr val="3A2E06"/>
                </a:solidFill>
                <a:latin typeface="Microsoft Sans Serif"/>
                <a:cs typeface="Microsoft Sans Serif"/>
              </a:rPr>
              <a:t>map.</a:t>
            </a:r>
            <a:endParaRPr sz="2200">
              <a:latin typeface="Microsoft Sans Serif"/>
              <a:cs typeface="Microsoft Sans Serif"/>
            </a:endParaRPr>
          </a:p>
          <a:p>
            <a:pPr marL="355600" marR="5080" indent="-342900">
              <a:lnSpc>
                <a:spcPct val="100000"/>
              </a:lnSpc>
              <a:spcBef>
                <a:spcPts val="1405"/>
              </a:spcBef>
              <a:tabLst>
                <a:tab pos="354965" algn="l"/>
              </a:tabLst>
            </a:pPr>
            <a:r>
              <a:rPr sz="1750" spc="100" dirty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sz="1750" dirty="0">
                <a:solidFill>
                  <a:srgbClr val="90C225"/>
                </a:solidFill>
                <a:latin typeface="Lucida Sans Unicode"/>
                <a:cs typeface="Lucida Sans Unicode"/>
              </a:rPr>
              <a:t>	</a:t>
            </a:r>
            <a:r>
              <a:rPr sz="2200" spc="-210" dirty="0">
                <a:solidFill>
                  <a:srgbClr val="3A2E06"/>
                </a:solidFill>
                <a:latin typeface="Microsoft Sans Serif"/>
                <a:cs typeface="Microsoft Sans Serif"/>
              </a:rPr>
              <a:t>We</a:t>
            </a:r>
            <a:r>
              <a:rPr sz="2200" spc="6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55" dirty="0">
                <a:solidFill>
                  <a:srgbClr val="3A2E06"/>
                </a:solidFill>
                <a:latin typeface="Microsoft Sans Serif"/>
                <a:cs typeface="Microsoft Sans Serif"/>
              </a:rPr>
              <a:t>assigned</a:t>
            </a:r>
            <a:r>
              <a:rPr sz="2200" spc="-9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dirty="0">
                <a:solidFill>
                  <a:srgbClr val="3A2E06"/>
                </a:solidFill>
                <a:latin typeface="Microsoft Sans Serif"/>
                <a:cs typeface="Microsoft Sans Serif"/>
              </a:rPr>
              <a:t>the</a:t>
            </a:r>
            <a:r>
              <a:rPr sz="2200" spc="-2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30" dirty="0">
                <a:solidFill>
                  <a:srgbClr val="3A2E06"/>
                </a:solidFill>
                <a:latin typeface="Microsoft Sans Serif"/>
                <a:cs typeface="Microsoft Sans Serif"/>
              </a:rPr>
              <a:t>feature</a:t>
            </a:r>
            <a:r>
              <a:rPr sz="2200" spc="-2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60" dirty="0">
                <a:solidFill>
                  <a:srgbClr val="3A2E06"/>
                </a:solidFill>
                <a:latin typeface="Microsoft Sans Serif"/>
                <a:cs typeface="Microsoft Sans Serif"/>
              </a:rPr>
              <a:t>launch</a:t>
            </a:r>
            <a:r>
              <a:rPr sz="2200" spc="-2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60" dirty="0">
                <a:solidFill>
                  <a:srgbClr val="3A2E06"/>
                </a:solidFill>
                <a:latin typeface="Microsoft Sans Serif"/>
                <a:cs typeface="Microsoft Sans Serif"/>
              </a:rPr>
              <a:t>outcomes</a:t>
            </a:r>
            <a:r>
              <a:rPr sz="2200" spc="-2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35" dirty="0">
                <a:solidFill>
                  <a:srgbClr val="3A2E06"/>
                </a:solidFill>
                <a:latin typeface="Microsoft Sans Serif"/>
                <a:cs typeface="Microsoft Sans Serif"/>
              </a:rPr>
              <a:t>(failure</a:t>
            </a:r>
            <a:r>
              <a:rPr sz="2200" spc="-1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dirty="0">
                <a:solidFill>
                  <a:srgbClr val="3A2E06"/>
                </a:solidFill>
                <a:latin typeface="Microsoft Sans Serif"/>
                <a:cs typeface="Microsoft Sans Serif"/>
              </a:rPr>
              <a:t>or</a:t>
            </a:r>
            <a:r>
              <a:rPr sz="2200" spc="-1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125" dirty="0">
                <a:solidFill>
                  <a:srgbClr val="3A2E06"/>
                </a:solidFill>
                <a:latin typeface="Microsoft Sans Serif"/>
                <a:cs typeface="Microsoft Sans Serif"/>
              </a:rPr>
              <a:t>success)</a:t>
            </a:r>
            <a:r>
              <a:rPr sz="2200" spc="-1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dirty="0">
                <a:solidFill>
                  <a:srgbClr val="3A2E06"/>
                </a:solidFill>
                <a:latin typeface="Microsoft Sans Serif"/>
                <a:cs typeface="Microsoft Sans Serif"/>
              </a:rPr>
              <a:t>to</a:t>
            </a:r>
            <a:r>
              <a:rPr sz="2200" spc="-1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90" dirty="0">
                <a:solidFill>
                  <a:srgbClr val="3A2E06"/>
                </a:solidFill>
                <a:latin typeface="Microsoft Sans Serif"/>
                <a:cs typeface="Microsoft Sans Serif"/>
              </a:rPr>
              <a:t>class</a:t>
            </a:r>
            <a:r>
              <a:rPr sz="2200" spc="-2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95" dirty="0">
                <a:solidFill>
                  <a:srgbClr val="3A2E06"/>
                </a:solidFill>
                <a:latin typeface="Microsoft Sans Serif"/>
                <a:cs typeface="Microsoft Sans Serif"/>
              </a:rPr>
              <a:t>0</a:t>
            </a:r>
            <a:r>
              <a:rPr sz="2200" spc="-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dirty="0">
                <a:solidFill>
                  <a:srgbClr val="3A2E06"/>
                </a:solidFill>
                <a:latin typeface="Microsoft Sans Serif"/>
                <a:cs typeface="Microsoft Sans Serif"/>
              </a:rPr>
              <a:t>and</a:t>
            </a:r>
            <a:r>
              <a:rPr sz="2200" spc="-2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55" dirty="0">
                <a:solidFill>
                  <a:srgbClr val="3A2E06"/>
                </a:solidFill>
                <a:latin typeface="Microsoft Sans Serif"/>
                <a:cs typeface="Microsoft Sans Serif"/>
              </a:rPr>
              <a:t>1.i.e.,</a:t>
            </a:r>
            <a:r>
              <a:rPr sz="2200" spc="-2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45" dirty="0">
                <a:solidFill>
                  <a:srgbClr val="3A2E06"/>
                </a:solidFill>
                <a:latin typeface="Microsoft Sans Serif"/>
                <a:cs typeface="Microsoft Sans Serif"/>
              </a:rPr>
              <a:t>0 </a:t>
            </a:r>
            <a:r>
              <a:rPr sz="2200" dirty="0">
                <a:solidFill>
                  <a:srgbClr val="3A2E06"/>
                </a:solidFill>
                <a:latin typeface="Microsoft Sans Serif"/>
                <a:cs typeface="Microsoft Sans Serif"/>
              </a:rPr>
              <a:t>for </a:t>
            </a:r>
            <a:r>
              <a:rPr sz="2200" spc="-35" dirty="0">
                <a:solidFill>
                  <a:srgbClr val="3A2E06"/>
                </a:solidFill>
                <a:latin typeface="Microsoft Sans Serif"/>
                <a:cs typeface="Microsoft Sans Serif"/>
              </a:rPr>
              <a:t>failure,</a:t>
            </a:r>
            <a:r>
              <a:rPr sz="2200" spc="-1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dirty="0">
                <a:solidFill>
                  <a:srgbClr val="3A2E06"/>
                </a:solidFill>
                <a:latin typeface="Microsoft Sans Serif"/>
                <a:cs typeface="Microsoft Sans Serif"/>
              </a:rPr>
              <a:t>and</a:t>
            </a:r>
            <a:r>
              <a:rPr sz="2200" spc="-1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95" dirty="0">
                <a:solidFill>
                  <a:srgbClr val="3A2E06"/>
                </a:solidFill>
                <a:latin typeface="Microsoft Sans Serif"/>
                <a:cs typeface="Microsoft Sans Serif"/>
              </a:rPr>
              <a:t>1</a:t>
            </a:r>
            <a:r>
              <a:rPr sz="2200" spc="1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dirty="0">
                <a:solidFill>
                  <a:srgbClr val="3A2E06"/>
                </a:solidFill>
                <a:latin typeface="Microsoft Sans Serif"/>
                <a:cs typeface="Microsoft Sans Serif"/>
              </a:rPr>
              <a:t>for</a:t>
            </a:r>
            <a:r>
              <a:rPr sz="2200" spc="-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10" dirty="0">
                <a:solidFill>
                  <a:srgbClr val="3A2E06"/>
                </a:solidFill>
                <a:latin typeface="Microsoft Sans Serif"/>
                <a:cs typeface="Microsoft Sans Serif"/>
              </a:rPr>
              <a:t>success.</a:t>
            </a:r>
            <a:endParaRPr sz="2200">
              <a:latin typeface="Microsoft Sans Serif"/>
              <a:cs typeface="Microsoft Sans Serif"/>
            </a:endParaRPr>
          </a:p>
          <a:p>
            <a:pPr marL="355600" marR="758825" indent="-342900">
              <a:lnSpc>
                <a:spcPct val="100000"/>
              </a:lnSpc>
              <a:spcBef>
                <a:spcPts val="1395"/>
              </a:spcBef>
              <a:tabLst>
                <a:tab pos="354965" algn="l"/>
              </a:tabLst>
            </a:pPr>
            <a:r>
              <a:rPr sz="1750" spc="100" dirty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sz="1750" dirty="0">
                <a:solidFill>
                  <a:srgbClr val="90C225"/>
                </a:solidFill>
                <a:latin typeface="Lucida Sans Unicode"/>
                <a:cs typeface="Lucida Sans Unicode"/>
              </a:rPr>
              <a:t>	</a:t>
            </a:r>
            <a:r>
              <a:rPr sz="2200" spc="-65" dirty="0">
                <a:solidFill>
                  <a:srgbClr val="3A2E06"/>
                </a:solidFill>
                <a:latin typeface="Microsoft Sans Serif"/>
                <a:cs typeface="Microsoft Sans Serif"/>
              </a:rPr>
              <a:t>Using</a:t>
            </a:r>
            <a:r>
              <a:rPr sz="2200" spc="-8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dirty="0">
                <a:solidFill>
                  <a:srgbClr val="3A2E06"/>
                </a:solidFill>
                <a:latin typeface="Microsoft Sans Serif"/>
                <a:cs typeface="Microsoft Sans Serif"/>
              </a:rPr>
              <a:t>the</a:t>
            </a:r>
            <a:r>
              <a:rPr sz="2200" spc="-8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35" dirty="0">
                <a:solidFill>
                  <a:srgbClr val="3A2E06"/>
                </a:solidFill>
                <a:latin typeface="Microsoft Sans Serif"/>
                <a:cs typeface="Microsoft Sans Serif"/>
              </a:rPr>
              <a:t>color-</a:t>
            </a:r>
            <a:r>
              <a:rPr sz="2200" spc="-30" dirty="0">
                <a:solidFill>
                  <a:srgbClr val="3A2E06"/>
                </a:solidFill>
                <a:latin typeface="Microsoft Sans Serif"/>
                <a:cs typeface="Microsoft Sans Serif"/>
              </a:rPr>
              <a:t>labeled</a:t>
            </a:r>
            <a:r>
              <a:rPr sz="2200" spc="-8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40" dirty="0">
                <a:solidFill>
                  <a:srgbClr val="3A2E06"/>
                </a:solidFill>
                <a:latin typeface="Microsoft Sans Serif"/>
                <a:cs typeface="Microsoft Sans Serif"/>
              </a:rPr>
              <a:t>marker</a:t>
            </a:r>
            <a:r>
              <a:rPr sz="2200" spc="-7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55" dirty="0">
                <a:solidFill>
                  <a:srgbClr val="3A2E06"/>
                </a:solidFill>
                <a:latin typeface="Microsoft Sans Serif"/>
                <a:cs typeface="Microsoft Sans Serif"/>
              </a:rPr>
              <a:t>clusters,</a:t>
            </a:r>
            <a:r>
              <a:rPr sz="2200" spc="-8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dirty="0">
                <a:solidFill>
                  <a:srgbClr val="3A2E06"/>
                </a:solidFill>
                <a:latin typeface="Microsoft Sans Serif"/>
                <a:cs typeface="Microsoft Sans Serif"/>
              </a:rPr>
              <a:t>we</a:t>
            </a:r>
            <a:r>
              <a:rPr sz="2200" spc="-6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dirty="0">
                <a:solidFill>
                  <a:srgbClr val="3A2E06"/>
                </a:solidFill>
                <a:latin typeface="Microsoft Sans Serif"/>
                <a:cs typeface="Microsoft Sans Serif"/>
              </a:rPr>
              <a:t>identified</a:t>
            </a:r>
            <a:r>
              <a:rPr sz="2200" spc="-8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30" dirty="0">
                <a:solidFill>
                  <a:srgbClr val="3A2E06"/>
                </a:solidFill>
                <a:latin typeface="Microsoft Sans Serif"/>
                <a:cs typeface="Microsoft Sans Serif"/>
              </a:rPr>
              <a:t>which</a:t>
            </a:r>
            <a:r>
              <a:rPr sz="2200" spc="-8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60" dirty="0">
                <a:solidFill>
                  <a:srgbClr val="3A2E06"/>
                </a:solidFill>
                <a:latin typeface="Microsoft Sans Serif"/>
                <a:cs typeface="Microsoft Sans Serif"/>
              </a:rPr>
              <a:t>launch</a:t>
            </a:r>
            <a:r>
              <a:rPr sz="2200" spc="-8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25" dirty="0">
                <a:solidFill>
                  <a:srgbClr val="3A2E06"/>
                </a:solidFill>
                <a:latin typeface="Microsoft Sans Serif"/>
                <a:cs typeface="Microsoft Sans Serif"/>
              </a:rPr>
              <a:t>sites</a:t>
            </a:r>
            <a:r>
              <a:rPr sz="2200" spc="-7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20" dirty="0">
                <a:solidFill>
                  <a:srgbClr val="3A2E06"/>
                </a:solidFill>
                <a:latin typeface="Microsoft Sans Serif"/>
                <a:cs typeface="Microsoft Sans Serif"/>
              </a:rPr>
              <a:t>have </a:t>
            </a:r>
            <a:r>
              <a:rPr sz="2200" spc="-30" dirty="0">
                <a:solidFill>
                  <a:srgbClr val="3A2E06"/>
                </a:solidFill>
                <a:latin typeface="Microsoft Sans Serif"/>
                <a:cs typeface="Microsoft Sans Serif"/>
              </a:rPr>
              <a:t>relatively</a:t>
            </a:r>
            <a:r>
              <a:rPr sz="2200" spc="-2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dirty="0">
                <a:solidFill>
                  <a:srgbClr val="3A2E06"/>
                </a:solidFill>
                <a:latin typeface="Microsoft Sans Serif"/>
                <a:cs typeface="Microsoft Sans Serif"/>
              </a:rPr>
              <a:t>high</a:t>
            </a:r>
            <a:r>
              <a:rPr sz="2200" spc="-2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125" dirty="0">
                <a:solidFill>
                  <a:srgbClr val="3A2E06"/>
                </a:solidFill>
                <a:latin typeface="Microsoft Sans Serif"/>
                <a:cs typeface="Microsoft Sans Serif"/>
              </a:rPr>
              <a:t>success</a:t>
            </a:r>
            <a:r>
              <a:rPr sz="2200" spc="-2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10" dirty="0">
                <a:solidFill>
                  <a:srgbClr val="3A2E06"/>
                </a:solidFill>
                <a:latin typeface="Microsoft Sans Serif"/>
                <a:cs typeface="Microsoft Sans Serif"/>
              </a:rPr>
              <a:t>rate.</a:t>
            </a:r>
            <a:endParaRPr sz="2200">
              <a:latin typeface="Microsoft Sans Serif"/>
              <a:cs typeface="Microsoft Sans Serif"/>
            </a:endParaRPr>
          </a:p>
          <a:p>
            <a:pPr marL="355600" marR="204470" indent="-342900">
              <a:lnSpc>
                <a:spcPct val="100000"/>
              </a:lnSpc>
              <a:spcBef>
                <a:spcPts val="1400"/>
              </a:spcBef>
              <a:tabLst>
                <a:tab pos="354965" algn="l"/>
              </a:tabLst>
            </a:pPr>
            <a:r>
              <a:rPr sz="1750" spc="100" dirty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sz="1750" dirty="0">
                <a:solidFill>
                  <a:srgbClr val="90C225"/>
                </a:solidFill>
                <a:latin typeface="Lucida Sans Unicode"/>
                <a:cs typeface="Lucida Sans Unicode"/>
              </a:rPr>
              <a:t>	</a:t>
            </a:r>
            <a:r>
              <a:rPr sz="2200" spc="-210" dirty="0">
                <a:solidFill>
                  <a:srgbClr val="3A2E06"/>
                </a:solidFill>
                <a:latin typeface="Microsoft Sans Serif"/>
                <a:cs typeface="Microsoft Sans Serif"/>
              </a:rPr>
              <a:t>We</a:t>
            </a:r>
            <a:r>
              <a:rPr sz="2200" spc="6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55" dirty="0">
                <a:solidFill>
                  <a:srgbClr val="3A2E06"/>
                </a:solidFill>
                <a:latin typeface="Microsoft Sans Serif"/>
                <a:cs typeface="Microsoft Sans Serif"/>
              </a:rPr>
              <a:t>calculated</a:t>
            </a:r>
            <a:r>
              <a:rPr sz="2200" spc="-9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dirty="0">
                <a:solidFill>
                  <a:srgbClr val="3A2E06"/>
                </a:solidFill>
                <a:latin typeface="Microsoft Sans Serif"/>
                <a:cs typeface="Microsoft Sans Serif"/>
              </a:rPr>
              <a:t>the</a:t>
            </a:r>
            <a:r>
              <a:rPr sz="2200" spc="-114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60" dirty="0">
                <a:solidFill>
                  <a:srgbClr val="3A2E06"/>
                </a:solidFill>
                <a:latin typeface="Microsoft Sans Serif"/>
                <a:cs typeface="Microsoft Sans Serif"/>
              </a:rPr>
              <a:t>distances</a:t>
            </a:r>
            <a:r>
              <a:rPr sz="2200" spc="-2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40" dirty="0">
                <a:solidFill>
                  <a:srgbClr val="3A2E06"/>
                </a:solidFill>
                <a:latin typeface="Microsoft Sans Serif"/>
                <a:cs typeface="Microsoft Sans Serif"/>
              </a:rPr>
              <a:t>between</a:t>
            </a:r>
            <a:r>
              <a:rPr sz="2200" spc="-3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dirty="0">
                <a:solidFill>
                  <a:srgbClr val="3A2E06"/>
                </a:solidFill>
                <a:latin typeface="Microsoft Sans Serif"/>
                <a:cs typeface="Microsoft Sans Serif"/>
              </a:rPr>
              <a:t>a</a:t>
            </a:r>
            <a:r>
              <a:rPr sz="2200" spc="-1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60" dirty="0">
                <a:solidFill>
                  <a:srgbClr val="3A2E06"/>
                </a:solidFill>
                <a:latin typeface="Microsoft Sans Serif"/>
                <a:cs typeface="Microsoft Sans Serif"/>
              </a:rPr>
              <a:t>launch</a:t>
            </a:r>
            <a:r>
              <a:rPr sz="2200" spc="-2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dirty="0">
                <a:solidFill>
                  <a:srgbClr val="3A2E06"/>
                </a:solidFill>
                <a:latin typeface="Microsoft Sans Serif"/>
                <a:cs typeface="Microsoft Sans Serif"/>
              </a:rPr>
              <a:t>site</a:t>
            </a:r>
            <a:r>
              <a:rPr sz="2200" spc="-2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dirty="0">
                <a:solidFill>
                  <a:srgbClr val="3A2E06"/>
                </a:solidFill>
                <a:latin typeface="Microsoft Sans Serif"/>
                <a:cs typeface="Microsoft Sans Serif"/>
              </a:rPr>
              <a:t>to</a:t>
            </a:r>
            <a:r>
              <a:rPr sz="2200" spc="-1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dirty="0">
                <a:solidFill>
                  <a:srgbClr val="3A2E06"/>
                </a:solidFill>
                <a:latin typeface="Microsoft Sans Serif"/>
                <a:cs typeface="Microsoft Sans Serif"/>
              </a:rPr>
              <a:t>its</a:t>
            </a:r>
            <a:r>
              <a:rPr sz="2200" spc="-1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30" dirty="0">
                <a:solidFill>
                  <a:srgbClr val="3A2E06"/>
                </a:solidFill>
                <a:latin typeface="Microsoft Sans Serif"/>
                <a:cs typeface="Microsoft Sans Serif"/>
              </a:rPr>
              <a:t>proximities. </a:t>
            </a:r>
            <a:r>
              <a:rPr sz="2200" spc="-215" dirty="0">
                <a:solidFill>
                  <a:srgbClr val="3A2E06"/>
                </a:solidFill>
                <a:latin typeface="Microsoft Sans Serif"/>
                <a:cs typeface="Microsoft Sans Serif"/>
              </a:rPr>
              <a:t>We</a:t>
            </a:r>
            <a:r>
              <a:rPr sz="2200" spc="7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25" dirty="0">
                <a:solidFill>
                  <a:srgbClr val="3A2E06"/>
                </a:solidFill>
                <a:latin typeface="Microsoft Sans Serif"/>
                <a:cs typeface="Microsoft Sans Serif"/>
              </a:rPr>
              <a:t>answered </a:t>
            </a:r>
            <a:r>
              <a:rPr sz="2200" spc="-75" dirty="0">
                <a:solidFill>
                  <a:srgbClr val="3A2E06"/>
                </a:solidFill>
                <a:latin typeface="Microsoft Sans Serif"/>
                <a:cs typeface="Microsoft Sans Serif"/>
              </a:rPr>
              <a:t>some</a:t>
            </a:r>
            <a:r>
              <a:rPr sz="2200" spc="-3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20" dirty="0">
                <a:solidFill>
                  <a:srgbClr val="3A2E06"/>
                </a:solidFill>
                <a:latin typeface="Microsoft Sans Serif"/>
                <a:cs typeface="Microsoft Sans Serif"/>
              </a:rPr>
              <a:t>question</a:t>
            </a:r>
            <a:r>
              <a:rPr sz="2200" spc="-4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dirty="0">
                <a:solidFill>
                  <a:srgbClr val="3A2E06"/>
                </a:solidFill>
                <a:latin typeface="Microsoft Sans Serif"/>
                <a:cs typeface="Microsoft Sans Serif"/>
              </a:rPr>
              <a:t>for</a:t>
            </a:r>
            <a:r>
              <a:rPr sz="2200" spc="-2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10" dirty="0">
                <a:solidFill>
                  <a:srgbClr val="3A2E06"/>
                </a:solidFill>
                <a:latin typeface="Microsoft Sans Serif"/>
                <a:cs typeface="Microsoft Sans Serif"/>
              </a:rPr>
              <a:t>instance:</a:t>
            </a:r>
            <a:endParaRPr sz="2200">
              <a:latin typeface="Microsoft Sans Serif"/>
              <a:cs typeface="Microsoft Sans Serif"/>
            </a:endParaRPr>
          </a:p>
          <a:p>
            <a:pPr marL="755015" indent="-285115">
              <a:lnSpc>
                <a:spcPct val="100000"/>
              </a:lnSpc>
              <a:spcBef>
                <a:spcPts val="1425"/>
              </a:spcBef>
              <a:buClr>
                <a:srgbClr val="90C225"/>
              </a:buClr>
              <a:buSzPct val="80555"/>
              <a:buChar char="-"/>
              <a:tabLst>
                <a:tab pos="755015" algn="l"/>
              </a:tabLst>
            </a:pPr>
            <a:r>
              <a:rPr sz="1800" spc="-10" dirty="0">
                <a:solidFill>
                  <a:srgbClr val="757575"/>
                </a:solidFill>
                <a:latin typeface="Microsoft Sans Serif"/>
                <a:cs typeface="Microsoft Sans Serif"/>
              </a:rPr>
              <a:t>Are</a:t>
            </a:r>
            <a:r>
              <a:rPr sz="1800" spc="-95" dirty="0">
                <a:solidFill>
                  <a:srgbClr val="757575"/>
                </a:solidFill>
                <a:latin typeface="Microsoft Sans Serif"/>
                <a:cs typeface="Microsoft Sans Serif"/>
              </a:rPr>
              <a:t> </a:t>
            </a:r>
            <a:r>
              <a:rPr sz="1800" spc="-45" dirty="0">
                <a:solidFill>
                  <a:srgbClr val="757575"/>
                </a:solidFill>
                <a:latin typeface="Microsoft Sans Serif"/>
                <a:cs typeface="Microsoft Sans Serif"/>
              </a:rPr>
              <a:t>launch</a:t>
            </a:r>
            <a:r>
              <a:rPr sz="1800" spc="-75" dirty="0">
                <a:solidFill>
                  <a:srgbClr val="757575"/>
                </a:solidFill>
                <a:latin typeface="Microsoft Sans Serif"/>
                <a:cs typeface="Microsoft Sans Serif"/>
              </a:rPr>
              <a:t> </a:t>
            </a:r>
            <a:r>
              <a:rPr sz="1800" spc="-20" dirty="0">
                <a:solidFill>
                  <a:srgbClr val="757575"/>
                </a:solidFill>
                <a:latin typeface="Microsoft Sans Serif"/>
                <a:cs typeface="Microsoft Sans Serif"/>
              </a:rPr>
              <a:t>sites</a:t>
            </a:r>
            <a:r>
              <a:rPr sz="1800" spc="-75" dirty="0">
                <a:solidFill>
                  <a:srgbClr val="757575"/>
                </a:solidFill>
                <a:latin typeface="Microsoft Sans Serif"/>
                <a:cs typeface="Microsoft Sans Serif"/>
              </a:rPr>
              <a:t> </a:t>
            </a:r>
            <a:r>
              <a:rPr sz="1800" spc="-30" dirty="0">
                <a:solidFill>
                  <a:srgbClr val="757575"/>
                </a:solidFill>
                <a:latin typeface="Microsoft Sans Serif"/>
                <a:cs typeface="Microsoft Sans Serif"/>
              </a:rPr>
              <a:t>near</a:t>
            </a:r>
            <a:r>
              <a:rPr sz="1800" spc="-80" dirty="0">
                <a:solidFill>
                  <a:srgbClr val="757575"/>
                </a:solidFill>
                <a:latin typeface="Microsoft Sans Serif"/>
                <a:cs typeface="Microsoft Sans Serif"/>
              </a:rPr>
              <a:t> </a:t>
            </a:r>
            <a:r>
              <a:rPr sz="1800" spc="-45" dirty="0">
                <a:solidFill>
                  <a:srgbClr val="757575"/>
                </a:solidFill>
                <a:latin typeface="Microsoft Sans Serif"/>
                <a:cs typeface="Microsoft Sans Serif"/>
              </a:rPr>
              <a:t>railways,</a:t>
            </a:r>
            <a:r>
              <a:rPr sz="1800" spc="-65" dirty="0">
                <a:solidFill>
                  <a:srgbClr val="757575"/>
                </a:solidFill>
                <a:latin typeface="Microsoft Sans Serif"/>
                <a:cs typeface="Microsoft Sans Serif"/>
              </a:rPr>
              <a:t> </a:t>
            </a:r>
            <a:r>
              <a:rPr sz="1800" spc="-45" dirty="0">
                <a:solidFill>
                  <a:srgbClr val="757575"/>
                </a:solidFill>
                <a:latin typeface="Microsoft Sans Serif"/>
                <a:cs typeface="Microsoft Sans Serif"/>
              </a:rPr>
              <a:t>highways</a:t>
            </a:r>
            <a:r>
              <a:rPr sz="1800" spc="-70" dirty="0">
                <a:solidFill>
                  <a:srgbClr val="757575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757575"/>
                </a:solidFill>
                <a:latin typeface="Microsoft Sans Serif"/>
                <a:cs typeface="Microsoft Sans Serif"/>
              </a:rPr>
              <a:t>and</a:t>
            </a:r>
            <a:r>
              <a:rPr sz="1800" spc="-85" dirty="0">
                <a:solidFill>
                  <a:srgbClr val="757575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757575"/>
                </a:solidFill>
                <a:latin typeface="Microsoft Sans Serif"/>
                <a:cs typeface="Microsoft Sans Serif"/>
              </a:rPr>
              <a:t>coastlines.</a:t>
            </a:r>
            <a:endParaRPr sz="1800">
              <a:latin typeface="Microsoft Sans Serif"/>
              <a:cs typeface="Microsoft Sans Serif"/>
            </a:endParaRPr>
          </a:p>
          <a:p>
            <a:pPr marL="755015" indent="-285115">
              <a:lnSpc>
                <a:spcPct val="100000"/>
              </a:lnSpc>
              <a:spcBef>
                <a:spcPts val="1405"/>
              </a:spcBef>
              <a:buClr>
                <a:srgbClr val="90C225"/>
              </a:buClr>
              <a:buSzPct val="80555"/>
              <a:buChar char="-"/>
              <a:tabLst>
                <a:tab pos="755015" algn="l"/>
              </a:tabLst>
            </a:pPr>
            <a:r>
              <a:rPr sz="1800" dirty="0">
                <a:solidFill>
                  <a:srgbClr val="757575"/>
                </a:solidFill>
                <a:latin typeface="Microsoft Sans Serif"/>
                <a:cs typeface="Microsoft Sans Serif"/>
              </a:rPr>
              <a:t>Do</a:t>
            </a:r>
            <a:r>
              <a:rPr sz="1800" spc="-75" dirty="0">
                <a:solidFill>
                  <a:srgbClr val="757575"/>
                </a:solidFill>
                <a:latin typeface="Microsoft Sans Serif"/>
                <a:cs typeface="Microsoft Sans Serif"/>
              </a:rPr>
              <a:t> </a:t>
            </a:r>
            <a:r>
              <a:rPr sz="1800" spc="-40" dirty="0">
                <a:solidFill>
                  <a:srgbClr val="757575"/>
                </a:solidFill>
                <a:latin typeface="Microsoft Sans Serif"/>
                <a:cs typeface="Microsoft Sans Serif"/>
              </a:rPr>
              <a:t>launch</a:t>
            </a:r>
            <a:r>
              <a:rPr sz="1800" spc="-65" dirty="0">
                <a:solidFill>
                  <a:srgbClr val="757575"/>
                </a:solidFill>
                <a:latin typeface="Microsoft Sans Serif"/>
                <a:cs typeface="Microsoft Sans Serif"/>
              </a:rPr>
              <a:t> </a:t>
            </a:r>
            <a:r>
              <a:rPr sz="1800" spc="-20" dirty="0">
                <a:solidFill>
                  <a:srgbClr val="757575"/>
                </a:solidFill>
                <a:latin typeface="Microsoft Sans Serif"/>
                <a:cs typeface="Microsoft Sans Serif"/>
              </a:rPr>
              <a:t>sites</a:t>
            </a:r>
            <a:r>
              <a:rPr sz="1800" spc="-60" dirty="0">
                <a:solidFill>
                  <a:srgbClr val="757575"/>
                </a:solidFill>
                <a:latin typeface="Microsoft Sans Serif"/>
                <a:cs typeface="Microsoft Sans Serif"/>
              </a:rPr>
              <a:t> </a:t>
            </a:r>
            <a:r>
              <a:rPr sz="1800" spc="-20" dirty="0">
                <a:solidFill>
                  <a:srgbClr val="757575"/>
                </a:solidFill>
                <a:latin typeface="Microsoft Sans Serif"/>
                <a:cs typeface="Microsoft Sans Serif"/>
              </a:rPr>
              <a:t>keep</a:t>
            </a:r>
            <a:r>
              <a:rPr sz="1800" spc="-65" dirty="0">
                <a:solidFill>
                  <a:srgbClr val="757575"/>
                </a:solidFill>
                <a:latin typeface="Microsoft Sans Serif"/>
                <a:cs typeface="Microsoft Sans Serif"/>
              </a:rPr>
              <a:t> </a:t>
            </a:r>
            <a:r>
              <a:rPr sz="1800" spc="-25" dirty="0">
                <a:solidFill>
                  <a:srgbClr val="757575"/>
                </a:solidFill>
                <a:latin typeface="Microsoft Sans Serif"/>
                <a:cs typeface="Microsoft Sans Serif"/>
              </a:rPr>
              <a:t>certain</a:t>
            </a:r>
            <a:r>
              <a:rPr sz="1800" spc="-55" dirty="0">
                <a:solidFill>
                  <a:srgbClr val="757575"/>
                </a:solidFill>
                <a:latin typeface="Microsoft Sans Serif"/>
                <a:cs typeface="Microsoft Sans Serif"/>
              </a:rPr>
              <a:t> </a:t>
            </a:r>
            <a:r>
              <a:rPr sz="1800" spc="-35" dirty="0">
                <a:solidFill>
                  <a:srgbClr val="757575"/>
                </a:solidFill>
                <a:latin typeface="Microsoft Sans Serif"/>
                <a:cs typeface="Microsoft Sans Serif"/>
              </a:rPr>
              <a:t>distance</a:t>
            </a:r>
            <a:r>
              <a:rPr sz="1800" spc="-55" dirty="0">
                <a:solidFill>
                  <a:srgbClr val="757575"/>
                </a:solidFill>
                <a:latin typeface="Microsoft Sans Serif"/>
                <a:cs typeface="Microsoft Sans Serif"/>
              </a:rPr>
              <a:t> </a:t>
            </a:r>
            <a:r>
              <a:rPr sz="1800" spc="-65" dirty="0">
                <a:solidFill>
                  <a:srgbClr val="757575"/>
                </a:solidFill>
                <a:latin typeface="Microsoft Sans Serif"/>
                <a:cs typeface="Microsoft Sans Serif"/>
              </a:rPr>
              <a:t>away</a:t>
            </a:r>
            <a:r>
              <a:rPr sz="1800" spc="-50" dirty="0">
                <a:solidFill>
                  <a:srgbClr val="757575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757575"/>
                </a:solidFill>
                <a:latin typeface="Microsoft Sans Serif"/>
                <a:cs typeface="Microsoft Sans Serif"/>
              </a:rPr>
              <a:t>from</a:t>
            </a:r>
            <a:r>
              <a:rPr sz="1800" spc="-80" dirty="0">
                <a:solidFill>
                  <a:srgbClr val="757575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757575"/>
                </a:solidFill>
                <a:latin typeface="Microsoft Sans Serif"/>
                <a:cs typeface="Microsoft Sans Serif"/>
              </a:rPr>
              <a:t>cities.</a:t>
            </a:r>
            <a:endParaRPr sz="18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9725" rIns="0" bIns="0" rtlCol="0">
            <a:spAutoFit/>
          </a:bodyPr>
          <a:lstStyle/>
          <a:p>
            <a:pPr marL="139065">
              <a:lnSpc>
                <a:spcPct val="100000"/>
              </a:lnSpc>
              <a:spcBef>
                <a:spcPts val="100"/>
              </a:spcBef>
            </a:pPr>
            <a:r>
              <a:rPr dirty="0"/>
              <a:t>Build</a:t>
            </a:r>
            <a:r>
              <a:rPr spc="-125" dirty="0"/>
              <a:t> </a:t>
            </a:r>
            <a:r>
              <a:rPr dirty="0"/>
              <a:t>an</a:t>
            </a:r>
            <a:r>
              <a:rPr spc="-114" dirty="0"/>
              <a:t> </a:t>
            </a:r>
            <a:r>
              <a:rPr spc="-65" dirty="0"/>
              <a:t>Interactive</a:t>
            </a:r>
            <a:r>
              <a:rPr spc="-110" dirty="0"/>
              <a:t> </a:t>
            </a:r>
            <a:r>
              <a:rPr spc="-60" dirty="0"/>
              <a:t>Map</a:t>
            </a:r>
            <a:r>
              <a:rPr spc="-125" dirty="0"/>
              <a:t> </a:t>
            </a:r>
            <a:r>
              <a:rPr dirty="0"/>
              <a:t>with</a:t>
            </a:r>
            <a:r>
              <a:rPr spc="-114" dirty="0"/>
              <a:t> </a:t>
            </a:r>
            <a:r>
              <a:rPr spc="-35" dirty="0"/>
              <a:t>Folium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25" dirty="0"/>
              <a:t>12</a:t>
            </a:fld>
            <a:endParaRPr spc="-25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1663115"/>
            <a:ext cx="9222105" cy="2748915"/>
          </a:xfrm>
          <a:prstGeom prst="rect">
            <a:avLst/>
          </a:prstGeom>
        </p:spPr>
        <p:txBody>
          <a:bodyPr vert="horz" wrap="square" lIns="0" tIns="1905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00"/>
              </a:spcBef>
              <a:tabLst>
                <a:tab pos="354965" algn="l"/>
              </a:tabLst>
            </a:pPr>
            <a:r>
              <a:rPr sz="1750" spc="100" dirty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sz="1750" dirty="0">
                <a:solidFill>
                  <a:srgbClr val="90C225"/>
                </a:solidFill>
                <a:latin typeface="Lucida Sans Unicode"/>
                <a:cs typeface="Lucida Sans Unicode"/>
              </a:rPr>
              <a:t>	</a:t>
            </a:r>
            <a:r>
              <a:rPr sz="2200" spc="-210" dirty="0">
                <a:solidFill>
                  <a:srgbClr val="3A2E06"/>
                </a:solidFill>
                <a:latin typeface="Microsoft Sans Serif"/>
                <a:cs typeface="Microsoft Sans Serif"/>
              </a:rPr>
              <a:t>We</a:t>
            </a:r>
            <a:r>
              <a:rPr sz="2200" spc="6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dirty="0">
                <a:solidFill>
                  <a:srgbClr val="3A2E06"/>
                </a:solidFill>
                <a:latin typeface="Microsoft Sans Serif"/>
                <a:cs typeface="Microsoft Sans Serif"/>
              </a:rPr>
              <a:t>built</a:t>
            </a:r>
            <a:r>
              <a:rPr sz="2200" spc="-10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10" dirty="0">
                <a:solidFill>
                  <a:srgbClr val="3A2E06"/>
                </a:solidFill>
                <a:latin typeface="Microsoft Sans Serif"/>
                <a:cs typeface="Microsoft Sans Serif"/>
              </a:rPr>
              <a:t>an</a:t>
            </a:r>
            <a:r>
              <a:rPr sz="2200" spc="-2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30" dirty="0">
                <a:solidFill>
                  <a:srgbClr val="3A2E06"/>
                </a:solidFill>
                <a:latin typeface="Microsoft Sans Serif"/>
                <a:cs typeface="Microsoft Sans Serif"/>
              </a:rPr>
              <a:t>interactive</a:t>
            </a:r>
            <a:r>
              <a:rPr sz="2200" spc="-2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40" dirty="0">
                <a:solidFill>
                  <a:srgbClr val="3A2E06"/>
                </a:solidFill>
                <a:latin typeface="Microsoft Sans Serif"/>
                <a:cs typeface="Microsoft Sans Serif"/>
              </a:rPr>
              <a:t>dashboard</a:t>
            </a:r>
            <a:r>
              <a:rPr sz="2200" spc="-2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dirty="0">
                <a:solidFill>
                  <a:srgbClr val="3A2E06"/>
                </a:solidFill>
                <a:latin typeface="Microsoft Sans Serif"/>
                <a:cs typeface="Microsoft Sans Serif"/>
              </a:rPr>
              <a:t>with</a:t>
            </a:r>
            <a:r>
              <a:rPr sz="2200" spc="-1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dirty="0">
                <a:solidFill>
                  <a:srgbClr val="3A2E06"/>
                </a:solidFill>
                <a:latin typeface="Microsoft Sans Serif"/>
                <a:cs typeface="Microsoft Sans Serif"/>
              </a:rPr>
              <a:t>Plotly</a:t>
            </a:r>
            <a:r>
              <a:rPr sz="2200" spc="-20" dirty="0">
                <a:solidFill>
                  <a:srgbClr val="3A2E06"/>
                </a:solidFill>
                <a:latin typeface="Microsoft Sans Serif"/>
                <a:cs typeface="Microsoft Sans Serif"/>
              </a:rPr>
              <a:t> dash</a:t>
            </a:r>
            <a:endParaRPr sz="22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405"/>
              </a:spcBef>
              <a:tabLst>
                <a:tab pos="354965" algn="l"/>
              </a:tabLst>
            </a:pPr>
            <a:r>
              <a:rPr sz="1750" spc="100" dirty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sz="1750" dirty="0">
                <a:solidFill>
                  <a:srgbClr val="90C225"/>
                </a:solidFill>
                <a:latin typeface="Lucida Sans Unicode"/>
                <a:cs typeface="Lucida Sans Unicode"/>
              </a:rPr>
              <a:t>	</a:t>
            </a:r>
            <a:r>
              <a:rPr sz="2200" spc="-210" dirty="0">
                <a:solidFill>
                  <a:srgbClr val="3A2E06"/>
                </a:solidFill>
                <a:latin typeface="Microsoft Sans Serif"/>
                <a:cs typeface="Microsoft Sans Serif"/>
              </a:rPr>
              <a:t>We</a:t>
            </a:r>
            <a:r>
              <a:rPr sz="2200" spc="6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dirty="0">
                <a:solidFill>
                  <a:srgbClr val="3A2E06"/>
                </a:solidFill>
                <a:latin typeface="Microsoft Sans Serif"/>
                <a:cs typeface="Microsoft Sans Serif"/>
              </a:rPr>
              <a:t>plotted</a:t>
            </a:r>
            <a:r>
              <a:rPr sz="2200" spc="-9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dirty="0">
                <a:solidFill>
                  <a:srgbClr val="3A2E06"/>
                </a:solidFill>
                <a:latin typeface="Microsoft Sans Serif"/>
                <a:cs typeface="Microsoft Sans Serif"/>
              </a:rPr>
              <a:t>pie</a:t>
            </a:r>
            <a:r>
              <a:rPr sz="2200" spc="-1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40" dirty="0">
                <a:solidFill>
                  <a:srgbClr val="3A2E06"/>
                </a:solidFill>
                <a:latin typeface="Microsoft Sans Serif"/>
                <a:cs typeface="Microsoft Sans Serif"/>
              </a:rPr>
              <a:t>charts</a:t>
            </a:r>
            <a:r>
              <a:rPr sz="2200" spc="-1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25" dirty="0">
                <a:solidFill>
                  <a:srgbClr val="3A2E06"/>
                </a:solidFill>
                <a:latin typeface="Microsoft Sans Serif"/>
                <a:cs typeface="Microsoft Sans Serif"/>
              </a:rPr>
              <a:t>showing</a:t>
            </a:r>
            <a:r>
              <a:rPr sz="2200" spc="-2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dirty="0">
                <a:solidFill>
                  <a:srgbClr val="3A2E06"/>
                </a:solidFill>
                <a:latin typeface="Microsoft Sans Serif"/>
                <a:cs typeface="Microsoft Sans Serif"/>
              </a:rPr>
              <a:t>the</a:t>
            </a:r>
            <a:r>
              <a:rPr sz="2200" spc="-1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dirty="0">
                <a:solidFill>
                  <a:srgbClr val="3A2E06"/>
                </a:solidFill>
                <a:latin typeface="Microsoft Sans Serif"/>
                <a:cs typeface="Microsoft Sans Serif"/>
              </a:rPr>
              <a:t>total</a:t>
            </a:r>
            <a:r>
              <a:rPr sz="2200" spc="-2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85" dirty="0">
                <a:solidFill>
                  <a:srgbClr val="3A2E06"/>
                </a:solidFill>
                <a:latin typeface="Microsoft Sans Serif"/>
                <a:cs typeface="Microsoft Sans Serif"/>
              </a:rPr>
              <a:t>launches</a:t>
            </a:r>
            <a:r>
              <a:rPr sz="2200" spc="-3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dirty="0">
                <a:solidFill>
                  <a:srgbClr val="3A2E06"/>
                </a:solidFill>
                <a:latin typeface="Microsoft Sans Serif"/>
                <a:cs typeface="Microsoft Sans Serif"/>
              </a:rPr>
              <a:t>by a</a:t>
            </a:r>
            <a:r>
              <a:rPr sz="2200" spc="-1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25" dirty="0">
                <a:solidFill>
                  <a:srgbClr val="3A2E06"/>
                </a:solidFill>
                <a:latin typeface="Microsoft Sans Serif"/>
                <a:cs typeface="Microsoft Sans Serif"/>
              </a:rPr>
              <a:t>certain</a:t>
            </a:r>
            <a:r>
              <a:rPr sz="2200" spc="-2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10" dirty="0">
                <a:solidFill>
                  <a:srgbClr val="3A2E06"/>
                </a:solidFill>
                <a:latin typeface="Microsoft Sans Serif"/>
                <a:cs typeface="Microsoft Sans Serif"/>
              </a:rPr>
              <a:t>sites</a:t>
            </a:r>
            <a:endParaRPr sz="2200">
              <a:latin typeface="Microsoft Sans Serif"/>
              <a:cs typeface="Microsoft Sans Serif"/>
            </a:endParaRPr>
          </a:p>
          <a:p>
            <a:pPr marL="355600" marR="614680" indent="-342900">
              <a:lnSpc>
                <a:spcPct val="100000"/>
              </a:lnSpc>
              <a:spcBef>
                <a:spcPts val="1400"/>
              </a:spcBef>
              <a:tabLst>
                <a:tab pos="354965" algn="l"/>
              </a:tabLst>
            </a:pPr>
            <a:r>
              <a:rPr sz="1750" spc="100" dirty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sz="1750" dirty="0">
                <a:solidFill>
                  <a:srgbClr val="90C225"/>
                </a:solidFill>
                <a:latin typeface="Lucida Sans Unicode"/>
                <a:cs typeface="Lucida Sans Unicode"/>
              </a:rPr>
              <a:t>	</a:t>
            </a:r>
            <a:r>
              <a:rPr sz="2200" spc="-210" dirty="0">
                <a:solidFill>
                  <a:srgbClr val="3A2E06"/>
                </a:solidFill>
                <a:latin typeface="Microsoft Sans Serif"/>
                <a:cs typeface="Microsoft Sans Serif"/>
              </a:rPr>
              <a:t>We</a:t>
            </a:r>
            <a:r>
              <a:rPr sz="2200" spc="6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dirty="0">
                <a:solidFill>
                  <a:srgbClr val="3A2E06"/>
                </a:solidFill>
                <a:latin typeface="Microsoft Sans Serif"/>
                <a:cs typeface="Microsoft Sans Serif"/>
              </a:rPr>
              <a:t>plotted</a:t>
            </a:r>
            <a:r>
              <a:rPr sz="2200" spc="-9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30" dirty="0">
                <a:solidFill>
                  <a:srgbClr val="3A2E06"/>
                </a:solidFill>
                <a:latin typeface="Microsoft Sans Serif"/>
                <a:cs typeface="Microsoft Sans Serif"/>
              </a:rPr>
              <a:t>scatter</a:t>
            </a:r>
            <a:r>
              <a:rPr sz="2200" spc="-2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dirty="0">
                <a:solidFill>
                  <a:srgbClr val="3A2E06"/>
                </a:solidFill>
                <a:latin typeface="Microsoft Sans Serif"/>
                <a:cs typeface="Microsoft Sans Serif"/>
              </a:rPr>
              <a:t>graph</a:t>
            </a:r>
            <a:r>
              <a:rPr sz="2200" spc="-25" dirty="0">
                <a:solidFill>
                  <a:srgbClr val="3A2E06"/>
                </a:solidFill>
                <a:latin typeface="Microsoft Sans Serif"/>
                <a:cs typeface="Microsoft Sans Serif"/>
              </a:rPr>
              <a:t> showing</a:t>
            </a:r>
            <a:r>
              <a:rPr sz="2200" spc="-2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dirty="0">
                <a:solidFill>
                  <a:srgbClr val="3A2E06"/>
                </a:solidFill>
                <a:latin typeface="Microsoft Sans Serif"/>
                <a:cs typeface="Microsoft Sans Serif"/>
              </a:rPr>
              <a:t>the</a:t>
            </a:r>
            <a:r>
              <a:rPr sz="2200" spc="-1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25" dirty="0">
                <a:solidFill>
                  <a:srgbClr val="3A2E06"/>
                </a:solidFill>
                <a:latin typeface="Microsoft Sans Serif"/>
                <a:cs typeface="Microsoft Sans Serif"/>
              </a:rPr>
              <a:t>relationship</a:t>
            </a:r>
            <a:r>
              <a:rPr sz="2200" spc="-3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dirty="0">
                <a:solidFill>
                  <a:srgbClr val="3A2E06"/>
                </a:solidFill>
                <a:latin typeface="Microsoft Sans Serif"/>
                <a:cs typeface="Microsoft Sans Serif"/>
              </a:rPr>
              <a:t>with</a:t>
            </a:r>
            <a:r>
              <a:rPr sz="2200" spc="-1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70" dirty="0">
                <a:solidFill>
                  <a:srgbClr val="3A2E06"/>
                </a:solidFill>
                <a:latin typeface="Microsoft Sans Serif"/>
                <a:cs typeface="Microsoft Sans Serif"/>
              </a:rPr>
              <a:t>Outcome</a:t>
            </a:r>
            <a:r>
              <a:rPr sz="2200" spc="-25" dirty="0">
                <a:solidFill>
                  <a:srgbClr val="3A2E06"/>
                </a:solidFill>
                <a:latin typeface="Microsoft Sans Serif"/>
                <a:cs typeface="Microsoft Sans Serif"/>
              </a:rPr>
              <a:t> and </a:t>
            </a:r>
            <a:r>
              <a:rPr sz="2200" spc="-75" dirty="0">
                <a:solidFill>
                  <a:srgbClr val="3A2E06"/>
                </a:solidFill>
                <a:latin typeface="Microsoft Sans Serif"/>
                <a:cs typeface="Microsoft Sans Serif"/>
              </a:rPr>
              <a:t>Payload</a:t>
            </a:r>
            <a:r>
              <a:rPr sz="2200" spc="-7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130" dirty="0">
                <a:solidFill>
                  <a:srgbClr val="3A2E06"/>
                </a:solidFill>
                <a:latin typeface="Microsoft Sans Serif"/>
                <a:cs typeface="Microsoft Sans Serif"/>
              </a:rPr>
              <a:t>Mass</a:t>
            </a:r>
            <a:r>
              <a:rPr sz="2200" spc="-1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90" dirty="0">
                <a:solidFill>
                  <a:srgbClr val="3A2E06"/>
                </a:solidFill>
                <a:latin typeface="Microsoft Sans Serif"/>
                <a:cs typeface="Microsoft Sans Serif"/>
              </a:rPr>
              <a:t>(Kg)</a:t>
            </a:r>
            <a:r>
              <a:rPr sz="2200" spc="-1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dirty="0">
                <a:solidFill>
                  <a:srgbClr val="3A2E06"/>
                </a:solidFill>
                <a:latin typeface="Microsoft Sans Serif"/>
                <a:cs typeface="Microsoft Sans Serif"/>
              </a:rPr>
              <a:t>for</a:t>
            </a:r>
            <a:r>
              <a:rPr sz="2200" spc="-3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dirty="0">
                <a:solidFill>
                  <a:srgbClr val="3A2E06"/>
                </a:solidFill>
                <a:latin typeface="Microsoft Sans Serif"/>
                <a:cs typeface="Microsoft Sans Serif"/>
              </a:rPr>
              <a:t>the</a:t>
            </a:r>
            <a:r>
              <a:rPr sz="2200" spc="-3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10" dirty="0">
                <a:solidFill>
                  <a:srgbClr val="3A2E06"/>
                </a:solidFill>
                <a:latin typeface="Microsoft Sans Serif"/>
                <a:cs typeface="Microsoft Sans Serif"/>
              </a:rPr>
              <a:t>different</a:t>
            </a:r>
            <a:r>
              <a:rPr sz="2200" spc="-4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dirty="0">
                <a:solidFill>
                  <a:srgbClr val="3A2E06"/>
                </a:solidFill>
                <a:latin typeface="Microsoft Sans Serif"/>
                <a:cs typeface="Microsoft Sans Serif"/>
              </a:rPr>
              <a:t>booster</a:t>
            </a:r>
            <a:r>
              <a:rPr sz="2200" spc="-3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10" dirty="0">
                <a:solidFill>
                  <a:srgbClr val="3A2E06"/>
                </a:solidFill>
                <a:latin typeface="Microsoft Sans Serif"/>
                <a:cs typeface="Microsoft Sans Serif"/>
              </a:rPr>
              <a:t>version.</a:t>
            </a:r>
            <a:endParaRPr sz="2200">
              <a:latin typeface="Microsoft Sans Serif"/>
              <a:cs typeface="Microsoft Sans Serif"/>
            </a:endParaRPr>
          </a:p>
          <a:p>
            <a:pPr marL="354965" marR="5080" indent="-342900">
              <a:lnSpc>
                <a:spcPct val="100000"/>
              </a:lnSpc>
              <a:spcBef>
                <a:spcPts val="1395"/>
              </a:spcBef>
              <a:tabLst>
                <a:tab pos="354965" algn="l"/>
              </a:tabLst>
            </a:pPr>
            <a:r>
              <a:rPr sz="1750" spc="100" dirty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sz="1750" dirty="0">
                <a:solidFill>
                  <a:srgbClr val="90C225"/>
                </a:solidFill>
                <a:latin typeface="Lucida Sans Unicode"/>
                <a:cs typeface="Lucida Sans Unicode"/>
              </a:rPr>
              <a:t>	</a:t>
            </a:r>
            <a:r>
              <a:rPr sz="2200" spc="-120" dirty="0">
                <a:solidFill>
                  <a:srgbClr val="3A2E06"/>
                </a:solidFill>
                <a:latin typeface="Microsoft Sans Serif"/>
                <a:cs typeface="Microsoft Sans Serif"/>
              </a:rPr>
              <a:t>The</a:t>
            </a:r>
            <a:r>
              <a:rPr sz="2200" spc="3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dirty="0">
                <a:solidFill>
                  <a:srgbClr val="3A2E06"/>
                </a:solidFill>
                <a:latin typeface="Microsoft Sans Serif"/>
                <a:cs typeface="Microsoft Sans Serif"/>
              </a:rPr>
              <a:t>link</a:t>
            </a:r>
            <a:r>
              <a:rPr sz="2200" spc="2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dirty="0">
                <a:solidFill>
                  <a:srgbClr val="3A2E06"/>
                </a:solidFill>
                <a:latin typeface="Microsoft Sans Serif"/>
                <a:cs typeface="Microsoft Sans Serif"/>
              </a:rPr>
              <a:t>to</a:t>
            </a:r>
            <a:r>
              <a:rPr sz="2200" spc="4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dirty="0">
                <a:solidFill>
                  <a:srgbClr val="3A2E06"/>
                </a:solidFill>
                <a:latin typeface="Microsoft Sans Serif"/>
                <a:cs typeface="Microsoft Sans Serif"/>
              </a:rPr>
              <a:t>the</a:t>
            </a:r>
            <a:r>
              <a:rPr sz="2200" spc="4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dirty="0">
                <a:solidFill>
                  <a:srgbClr val="3A2E06"/>
                </a:solidFill>
                <a:latin typeface="Microsoft Sans Serif"/>
                <a:cs typeface="Microsoft Sans Serif"/>
              </a:rPr>
              <a:t>notebook</a:t>
            </a:r>
            <a:r>
              <a:rPr sz="2200" spc="2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dirty="0">
                <a:solidFill>
                  <a:srgbClr val="3A2E06"/>
                </a:solidFill>
                <a:latin typeface="Microsoft Sans Serif"/>
                <a:cs typeface="Microsoft Sans Serif"/>
              </a:rPr>
              <a:t>is</a:t>
            </a:r>
            <a:r>
              <a:rPr sz="2200" spc="4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30" dirty="0">
                <a:solidFill>
                  <a:srgbClr val="1C7CDB"/>
                </a:solidFill>
                <a:latin typeface="Microsoft Sans Serif"/>
                <a:cs typeface="Microsoft Sans Serif"/>
              </a:rPr>
              <a:t>https://github.com/chuksoo/IBM-</a:t>
            </a:r>
            <a:r>
              <a:rPr sz="2200" spc="-70" dirty="0">
                <a:solidFill>
                  <a:srgbClr val="1C7CDB"/>
                </a:solidFill>
                <a:latin typeface="Microsoft Sans Serif"/>
                <a:cs typeface="Microsoft Sans Serif"/>
              </a:rPr>
              <a:t>Data-</a:t>
            </a:r>
            <a:r>
              <a:rPr sz="2200" spc="-75" dirty="0">
                <a:solidFill>
                  <a:srgbClr val="1C7CDB"/>
                </a:solidFill>
                <a:latin typeface="Microsoft Sans Serif"/>
                <a:cs typeface="Microsoft Sans Serif"/>
              </a:rPr>
              <a:t>Science- </a:t>
            </a:r>
            <a:r>
              <a:rPr sz="2200" spc="-90" dirty="0">
                <a:solidFill>
                  <a:srgbClr val="1C7CDB"/>
                </a:solidFill>
                <a:latin typeface="Microsoft Sans Serif"/>
                <a:cs typeface="Microsoft Sans Serif"/>
              </a:rPr>
              <a:t>Capstone-</a:t>
            </a:r>
            <a:r>
              <a:rPr sz="2200" spc="-10" dirty="0">
                <a:solidFill>
                  <a:srgbClr val="1C7CDB"/>
                </a:solidFill>
                <a:latin typeface="Microsoft Sans Serif"/>
                <a:cs typeface="Microsoft Sans Serif"/>
              </a:rPr>
              <a:t>SpaceX/blob/main/app.py</a:t>
            </a:r>
            <a:endParaRPr sz="22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8751" y="417506"/>
            <a:ext cx="7143115" cy="589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Build</a:t>
            </a:r>
            <a:r>
              <a:rPr spc="-105" dirty="0"/>
              <a:t> </a:t>
            </a:r>
            <a:r>
              <a:rPr spc="-270" dirty="0"/>
              <a:t>a</a:t>
            </a:r>
            <a:r>
              <a:rPr spc="25" dirty="0"/>
              <a:t> </a:t>
            </a:r>
            <a:r>
              <a:rPr spc="-90" dirty="0"/>
              <a:t>Dashboard</a:t>
            </a:r>
            <a:r>
              <a:rPr spc="-20" dirty="0"/>
              <a:t> </a:t>
            </a:r>
            <a:r>
              <a:rPr dirty="0"/>
              <a:t>with</a:t>
            </a:r>
            <a:r>
              <a:rPr spc="-30" dirty="0"/>
              <a:t> </a:t>
            </a:r>
            <a:r>
              <a:rPr dirty="0"/>
              <a:t>Plotly</a:t>
            </a:r>
            <a:r>
              <a:rPr spc="-25" dirty="0"/>
              <a:t> </a:t>
            </a:r>
            <a:r>
              <a:rPr spc="-105" dirty="0"/>
              <a:t>Dash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25" dirty="0"/>
              <a:t>13</a:t>
            </a:fld>
            <a:endParaRPr spc="-25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1841118"/>
            <a:ext cx="9556750" cy="3755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750" spc="100" dirty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sz="1750" dirty="0">
                <a:solidFill>
                  <a:srgbClr val="90C225"/>
                </a:solidFill>
                <a:latin typeface="Lucida Sans Unicode"/>
                <a:cs typeface="Lucida Sans Unicode"/>
              </a:rPr>
              <a:t>	</a:t>
            </a:r>
            <a:r>
              <a:rPr sz="2200" spc="-210" dirty="0">
                <a:solidFill>
                  <a:srgbClr val="3A2E06"/>
                </a:solidFill>
                <a:latin typeface="Microsoft Sans Serif"/>
                <a:cs typeface="Microsoft Sans Serif"/>
              </a:rPr>
              <a:t>We</a:t>
            </a:r>
            <a:r>
              <a:rPr sz="2200" spc="6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20" dirty="0">
                <a:solidFill>
                  <a:srgbClr val="3A2E06"/>
                </a:solidFill>
                <a:latin typeface="Microsoft Sans Serif"/>
                <a:cs typeface="Microsoft Sans Serif"/>
              </a:rPr>
              <a:t>loaded</a:t>
            </a:r>
            <a:r>
              <a:rPr sz="2200" spc="-12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dirty="0">
                <a:solidFill>
                  <a:srgbClr val="3A2E06"/>
                </a:solidFill>
                <a:latin typeface="Microsoft Sans Serif"/>
                <a:cs typeface="Microsoft Sans Serif"/>
              </a:rPr>
              <a:t>the</a:t>
            </a:r>
            <a:r>
              <a:rPr sz="2200" spc="-10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dirty="0">
                <a:solidFill>
                  <a:srgbClr val="3A2E06"/>
                </a:solidFill>
                <a:latin typeface="Microsoft Sans Serif"/>
                <a:cs typeface="Microsoft Sans Serif"/>
              </a:rPr>
              <a:t>data</a:t>
            </a:r>
            <a:r>
              <a:rPr sz="2200" spc="-6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10" dirty="0">
                <a:solidFill>
                  <a:srgbClr val="3A2E06"/>
                </a:solidFill>
                <a:latin typeface="Microsoft Sans Serif"/>
                <a:cs typeface="Microsoft Sans Serif"/>
              </a:rPr>
              <a:t>using</a:t>
            </a:r>
            <a:r>
              <a:rPr sz="2200" spc="-5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45" dirty="0">
                <a:solidFill>
                  <a:srgbClr val="3A2E06"/>
                </a:solidFill>
                <a:latin typeface="Microsoft Sans Serif"/>
                <a:cs typeface="Microsoft Sans Serif"/>
              </a:rPr>
              <a:t>numpy</a:t>
            </a:r>
            <a:r>
              <a:rPr sz="2200" spc="-6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dirty="0">
                <a:solidFill>
                  <a:srgbClr val="3A2E06"/>
                </a:solidFill>
                <a:latin typeface="Microsoft Sans Serif"/>
                <a:cs typeface="Microsoft Sans Serif"/>
              </a:rPr>
              <a:t>and</a:t>
            </a:r>
            <a:r>
              <a:rPr sz="2200" spc="-5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75" dirty="0">
                <a:solidFill>
                  <a:srgbClr val="3A2E06"/>
                </a:solidFill>
                <a:latin typeface="Microsoft Sans Serif"/>
                <a:cs typeface="Microsoft Sans Serif"/>
              </a:rPr>
              <a:t>pandas,</a:t>
            </a:r>
            <a:r>
              <a:rPr sz="2200" spc="-7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35" dirty="0">
                <a:solidFill>
                  <a:srgbClr val="3A2E06"/>
                </a:solidFill>
                <a:latin typeface="Microsoft Sans Serif"/>
                <a:cs typeface="Microsoft Sans Serif"/>
              </a:rPr>
              <a:t>transformed</a:t>
            </a:r>
            <a:r>
              <a:rPr sz="2200" spc="-6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dirty="0">
                <a:solidFill>
                  <a:srgbClr val="3A2E06"/>
                </a:solidFill>
                <a:latin typeface="Microsoft Sans Serif"/>
                <a:cs typeface="Microsoft Sans Serif"/>
              </a:rPr>
              <a:t>the</a:t>
            </a:r>
            <a:r>
              <a:rPr sz="2200" spc="-5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30" dirty="0">
                <a:solidFill>
                  <a:srgbClr val="3A2E06"/>
                </a:solidFill>
                <a:latin typeface="Microsoft Sans Serif"/>
                <a:cs typeface="Microsoft Sans Serif"/>
              </a:rPr>
              <a:t>data,</a:t>
            </a:r>
            <a:r>
              <a:rPr sz="2200" spc="-6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dirty="0">
                <a:solidFill>
                  <a:srgbClr val="3A2E06"/>
                </a:solidFill>
                <a:latin typeface="Microsoft Sans Serif"/>
                <a:cs typeface="Microsoft Sans Serif"/>
              </a:rPr>
              <a:t>split</a:t>
            </a:r>
            <a:r>
              <a:rPr sz="2200" spc="-6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25" dirty="0">
                <a:solidFill>
                  <a:srgbClr val="3A2E06"/>
                </a:solidFill>
                <a:latin typeface="Microsoft Sans Serif"/>
                <a:cs typeface="Microsoft Sans Serif"/>
              </a:rPr>
              <a:t>our </a:t>
            </a:r>
            <a:r>
              <a:rPr sz="2200" dirty="0">
                <a:solidFill>
                  <a:srgbClr val="3A2E06"/>
                </a:solidFill>
                <a:latin typeface="Microsoft Sans Serif"/>
                <a:cs typeface="Microsoft Sans Serif"/>
              </a:rPr>
              <a:t>data</a:t>
            </a:r>
            <a:r>
              <a:rPr sz="2200" spc="-6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dirty="0">
                <a:solidFill>
                  <a:srgbClr val="3A2E06"/>
                </a:solidFill>
                <a:latin typeface="Microsoft Sans Serif"/>
                <a:cs typeface="Microsoft Sans Serif"/>
              </a:rPr>
              <a:t>into</a:t>
            </a:r>
            <a:r>
              <a:rPr sz="2200" spc="-6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dirty="0">
                <a:solidFill>
                  <a:srgbClr val="3A2E06"/>
                </a:solidFill>
                <a:latin typeface="Microsoft Sans Serif"/>
                <a:cs typeface="Microsoft Sans Serif"/>
              </a:rPr>
              <a:t>training</a:t>
            </a:r>
            <a:r>
              <a:rPr sz="2200" spc="-6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dirty="0">
                <a:solidFill>
                  <a:srgbClr val="3A2E06"/>
                </a:solidFill>
                <a:latin typeface="Microsoft Sans Serif"/>
                <a:cs typeface="Microsoft Sans Serif"/>
              </a:rPr>
              <a:t>and</a:t>
            </a:r>
            <a:r>
              <a:rPr sz="2200" spc="-6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10" dirty="0">
                <a:solidFill>
                  <a:srgbClr val="3A2E06"/>
                </a:solidFill>
                <a:latin typeface="Microsoft Sans Serif"/>
                <a:cs typeface="Microsoft Sans Serif"/>
              </a:rPr>
              <a:t>testing.</a:t>
            </a:r>
            <a:endParaRPr sz="2200">
              <a:latin typeface="Microsoft Sans Serif"/>
              <a:cs typeface="Microsoft Sans Serif"/>
            </a:endParaRPr>
          </a:p>
          <a:p>
            <a:pPr marL="355600" marR="1875155" indent="-342900">
              <a:lnSpc>
                <a:spcPct val="100000"/>
              </a:lnSpc>
              <a:spcBef>
                <a:spcPts val="1405"/>
              </a:spcBef>
              <a:tabLst>
                <a:tab pos="354965" algn="l"/>
              </a:tabLst>
            </a:pPr>
            <a:r>
              <a:rPr sz="1750" spc="100" dirty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sz="1750" dirty="0">
                <a:solidFill>
                  <a:srgbClr val="90C225"/>
                </a:solidFill>
                <a:latin typeface="Lucida Sans Unicode"/>
                <a:cs typeface="Lucida Sans Unicode"/>
              </a:rPr>
              <a:t>	</a:t>
            </a:r>
            <a:r>
              <a:rPr sz="2200" spc="-210" dirty="0">
                <a:solidFill>
                  <a:srgbClr val="3A2E06"/>
                </a:solidFill>
                <a:latin typeface="Microsoft Sans Serif"/>
                <a:cs typeface="Microsoft Sans Serif"/>
              </a:rPr>
              <a:t>We</a:t>
            </a:r>
            <a:r>
              <a:rPr sz="2200" spc="6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dirty="0">
                <a:solidFill>
                  <a:srgbClr val="3A2E06"/>
                </a:solidFill>
                <a:latin typeface="Microsoft Sans Serif"/>
                <a:cs typeface="Microsoft Sans Serif"/>
              </a:rPr>
              <a:t>built</a:t>
            </a:r>
            <a:r>
              <a:rPr sz="2200" spc="-114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10" dirty="0">
                <a:solidFill>
                  <a:srgbClr val="3A2E06"/>
                </a:solidFill>
                <a:latin typeface="Microsoft Sans Serif"/>
                <a:cs typeface="Microsoft Sans Serif"/>
              </a:rPr>
              <a:t>different</a:t>
            </a:r>
            <a:r>
              <a:rPr sz="2200" spc="-3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85" dirty="0">
                <a:solidFill>
                  <a:srgbClr val="3A2E06"/>
                </a:solidFill>
                <a:latin typeface="Microsoft Sans Serif"/>
                <a:cs typeface="Microsoft Sans Serif"/>
              </a:rPr>
              <a:t>machine</a:t>
            </a:r>
            <a:r>
              <a:rPr sz="2200" spc="-3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25" dirty="0">
                <a:solidFill>
                  <a:srgbClr val="3A2E06"/>
                </a:solidFill>
                <a:latin typeface="Microsoft Sans Serif"/>
                <a:cs typeface="Microsoft Sans Serif"/>
              </a:rPr>
              <a:t>learning</a:t>
            </a:r>
            <a:r>
              <a:rPr sz="2200" spc="-3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50" dirty="0">
                <a:solidFill>
                  <a:srgbClr val="3A2E06"/>
                </a:solidFill>
                <a:latin typeface="Microsoft Sans Serif"/>
                <a:cs typeface="Microsoft Sans Serif"/>
              </a:rPr>
              <a:t>models</a:t>
            </a:r>
            <a:r>
              <a:rPr sz="2200" spc="-3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dirty="0">
                <a:solidFill>
                  <a:srgbClr val="3A2E06"/>
                </a:solidFill>
                <a:latin typeface="Microsoft Sans Serif"/>
                <a:cs typeface="Microsoft Sans Serif"/>
              </a:rPr>
              <a:t>and</a:t>
            </a:r>
            <a:r>
              <a:rPr sz="2200" spc="-3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dirty="0">
                <a:solidFill>
                  <a:srgbClr val="3A2E06"/>
                </a:solidFill>
                <a:latin typeface="Microsoft Sans Serif"/>
                <a:cs typeface="Microsoft Sans Serif"/>
              </a:rPr>
              <a:t>tune</a:t>
            </a:r>
            <a:r>
              <a:rPr sz="2200" spc="-3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10" dirty="0">
                <a:solidFill>
                  <a:srgbClr val="3A2E06"/>
                </a:solidFill>
                <a:latin typeface="Microsoft Sans Serif"/>
                <a:cs typeface="Microsoft Sans Serif"/>
              </a:rPr>
              <a:t>different </a:t>
            </a:r>
            <a:r>
              <a:rPr sz="2200" spc="-60" dirty="0">
                <a:solidFill>
                  <a:srgbClr val="3A2E06"/>
                </a:solidFill>
                <a:latin typeface="Microsoft Sans Serif"/>
                <a:cs typeface="Microsoft Sans Serif"/>
              </a:rPr>
              <a:t>hyperparameters</a:t>
            </a:r>
            <a:r>
              <a:rPr sz="2200" spc="-7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10" dirty="0">
                <a:solidFill>
                  <a:srgbClr val="3A2E06"/>
                </a:solidFill>
                <a:latin typeface="Microsoft Sans Serif"/>
                <a:cs typeface="Microsoft Sans Serif"/>
              </a:rPr>
              <a:t>using</a:t>
            </a:r>
            <a:r>
              <a:rPr sz="2200" spc="-7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45" dirty="0">
                <a:solidFill>
                  <a:srgbClr val="3A2E06"/>
                </a:solidFill>
                <a:latin typeface="Microsoft Sans Serif"/>
                <a:cs typeface="Microsoft Sans Serif"/>
              </a:rPr>
              <a:t>GridSearchCV.</a:t>
            </a:r>
            <a:endParaRPr sz="2200">
              <a:latin typeface="Microsoft Sans Serif"/>
              <a:cs typeface="Microsoft Sans Serif"/>
            </a:endParaRPr>
          </a:p>
          <a:p>
            <a:pPr marL="355600" marR="465455" indent="-342900">
              <a:lnSpc>
                <a:spcPct val="100000"/>
              </a:lnSpc>
              <a:spcBef>
                <a:spcPts val="1400"/>
              </a:spcBef>
              <a:tabLst>
                <a:tab pos="354965" algn="l"/>
              </a:tabLst>
            </a:pPr>
            <a:r>
              <a:rPr sz="1750" spc="100" dirty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sz="1750" dirty="0">
                <a:solidFill>
                  <a:srgbClr val="90C225"/>
                </a:solidFill>
                <a:latin typeface="Lucida Sans Unicode"/>
                <a:cs typeface="Lucida Sans Unicode"/>
              </a:rPr>
              <a:t>	</a:t>
            </a:r>
            <a:r>
              <a:rPr sz="2200" spc="-210" dirty="0">
                <a:solidFill>
                  <a:srgbClr val="3A2E06"/>
                </a:solidFill>
                <a:latin typeface="Microsoft Sans Serif"/>
                <a:cs typeface="Microsoft Sans Serif"/>
              </a:rPr>
              <a:t>We</a:t>
            </a:r>
            <a:r>
              <a:rPr sz="2200" spc="6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35" dirty="0">
                <a:solidFill>
                  <a:srgbClr val="3A2E06"/>
                </a:solidFill>
                <a:latin typeface="Microsoft Sans Serif"/>
                <a:cs typeface="Microsoft Sans Serif"/>
              </a:rPr>
              <a:t>used</a:t>
            </a:r>
            <a:r>
              <a:rPr sz="2200" spc="-11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100" dirty="0">
                <a:solidFill>
                  <a:srgbClr val="3A2E06"/>
                </a:solidFill>
                <a:latin typeface="Microsoft Sans Serif"/>
                <a:cs typeface="Microsoft Sans Serif"/>
              </a:rPr>
              <a:t>accuracy</a:t>
            </a:r>
            <a:r>
              <a:rPr sz="2200" spc="-5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80" dirty="0">
                <a:solidFill>
                  <a:srgbClr val="3A2E06"/>
                </a:solidFill>
                <a:latin typeface="Microsoft Sans Serif"/>
                <a:cs typeface="Microsoft Sans Serif"/>
              </a:rPr>
              <a:t>as</a:t>
            </a:r>
            <a:r>
              <a:rPr sz="2200" spc="-6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dirty="0">
                <a:solidFill>
                  <a:srgbClr val="3A2E06"/>
                </a:solidFill>
                <a:latin typeface="Microsoft Sans Serif"/>
                <a:cs typeface="Microsoft Sans Serif"/>
              </a:rPr>
              <a:t>the</a:t>
            </a:r>
            <a:r>
              <a:rPr sz="2200" spc="-4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10" dirty="0">
                <a:solidFill>
                  <a:srgbClr val="3A2E06"/>
                </a:solidFill>
                <a:latin typeface="Microsoft Sans Serif"/>
                <a:cs typeface="Microsoft Sans Serif"/>
              </a:rPr>
              <a:t>metric</a:t>
            </a:r>
            <a:r>
              <a:rPr sz="2200" spc="-4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dirty="0">
                <a:solidFill>
                  <a:srgbClr val="3A2E06"/>
                </a:solidFill>
                <a:latin typeface="Microsoft Sans Serif"/>
                <a:cs typeface="Microsoft Sans Serif"/>
              </a:rPr>
              <a:t>for</a:t>
            </a:r>
            <a:r>
              <a:rPr sz="2200" spc="-4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dirty="0">
                <a:solidFill>
                  <a:srgbClr val="3A2E06"/>
                </a:solidFill>
                <a:latin typeface="Microsoft Sans Serif"/>
                <a:cs typeface="Microsoft Sans Serif"/>
              </a:rPr>
              <a:t>our</a:t>
            </a:r>
            <a:r>
              <a:rPr sz="2200" spc="-35" dirty="0">
                <a:solidFill>
                  <a:srgbClr val="3A2E06"/>
                </a:solidFill>
                <a:latin typeface="Microsoft Sans Serif"/>
                <a:cs typeface="Microsoft Sans Serif"/>
              </a:rPr>
              <a:t> model,</a:t>
            </a:r>
            <a:r>
              <a:rPr sz="2200" spc="-5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20" dirty="0">
                <a:solidFill>
                  <a:srgbClr val="3A2E06"/>
                </a:solidFill>
                <a:latin typeface="Microsoft Sans Serif"/>
                <a:cs typeface="Microsoft Sans Serif"/>
              </a:rPr>
              <a:t>improved</a:t>
            </a:r>
            <a:r>
              <a:rPr sz="2200" spc="-4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dirty="0">
                <a:solidFill>
                  <a:srgbClr val="3A2E06"/>
                </a:solidFill>
                <a:latin typeface="Microsoft Sans Serif"/>
                <a:cs typeface="Microsoft Sans Serif"/>
              </a:rPr>
              <a:t>the</a:t>
            </a:r>
            <a:r>
              <a:rPr sz="2200" spc="-4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20" dirty="0">
                <a:solidFill>
                  <a:srgbClr val="3A2E06"/>
                </a:solidFill>
                <a:latin typeface="Microsoft Sans Serif"/>
                <a:cs typeface="Microsoft Sans Serif"/>
              </a:rPr>
              <a:t>model</a:t>
            </a:r>
            <a:r>
              <a:rPr sz="2200" spc="-5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10" dirty="0">
                <a:solidFill>
                  <a:srgbClr val="3A2E06"/>
                </a:solidFill>
                <a:latin typeface="Microsoft Sans Serif"/>
                <a:cs typeface="Microsoft Sans Serif"/>
              </a:rPr>
              <a:t>using </a:t>
            </a:r>
            <a:r>
              <a:rPr sz="2200" spc="-30" dirty="0">
                <a:solidFill>
                  <a:srgbClr val="3A2E06"/>
                </a:solidFill>
                <a:latin typeface="Microsoft Sans Serif"/>
                <a:cs typeface="Microsoft Sans Serif"/>
              </a:rPr>
              <a:t>feature</a:t>
            </a:r>
            <a:r>
              <a:rPr sz="2200" spc="-8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40" dirty="0">
                <a:solidFill>
                  <a:srgbClr val="3A2E06"/>
                </a:solidFill>
                <a:latin typeface="Microsoft Sans Serif"/>
                <a:cs typeface="Microsoft Sans Serif"/>
              </a:rPr>
              <a:t>engineering</a:t>
            </a:r>
            <a:r>
              <a:rPr sz="2200" spc="-9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dirty="0">
                <a:solidFill>
                  <a:srgbClr val="3A2E06"/>
                </a:solidFill>
                <a:latin typeface="Microsoft Sans Serif"/>
                <a:cs typeface="Microsoft Sans Serif"/>
              </a:rPr>
              <a:t>and</a:t>
            </a:r>
            <a:r>
              <a:rPr sz="2200" spc="-7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10" dirty="0">
                <a:solidFill>
                  <a:srgbClr val="3A2E06"/>
                </a:solidFill>
                <a:latin typeface="Microsoft Sans Serif"/>
                <a:cs typeface="Microsoft Sans Serif"/>
              </a:rPr>
              <a:t>algorithm</a:t>
            </a:r>
            <a:r>
              <a:rPr sz="2200" spc="-9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10" dirty="0">
                <a:solidFill>
                  <a:srgbClr val="3A2E06"/>
                </a:solidFill>
                <a:latin typeface="Microsoft Sans Serif"/>
                <a:cs typeface="Microsoft Sans Serif"/>
              </a:rPr>
              <a:t>tuning.</a:t>
            </a:r>
            <a:endParaRPr sz="22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395"/>
              </a:spcBef>
              <a:tabLst>
                <a:tab pos="354965" algn="l"/>
              </a:tabLst>
            </a:pPr>
            <a:r>
              <a:rPr sz="1750" spc="100" dirty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sz="1750" dirty="0">
                <a:solidFill>
                  <a:srgbClr val="90C225"/>
                </a:solidFill>
                <a:latin typeface="Lucida Sans Unicode"/>
                <a:cs typeface="Lucida Sans Unicode"/>
              </a:rPr>
              <a:t>	</a:t>
            </a:r>
            <a:r>
              <a:rPr sz="2200" spc="-210" dirty="0">
                <a:solidFill>
                  <a:srgbClr val="3A2E06"/>
                </a:solidFill>
                <a:latin typeface="Microsoft Sans Serif"/>
                <a:cs typeface="Microsoft Sans Serif"/>
              </a:rPr>
              <a:t>We</a:t>
            </a:r>
            <a:r>
              <a:rPr sz="2200" spc="6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dirty="0">
                <a:solidFill>
                  <a:srgbClr val="3A2E06"/>
                </a:solidFill>
                <a:latin typeface="Microsoft Sans Serif"/>
                <a:cs typeface="Microsoft Sans Serif"/>
              </a:rPr>
              <a:t>found</a:t>
            </a:r>
            <a:r>
              <a:rPr sz="2200" spc="-14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dirty="0">
                <a:solidFill>
                  <a:srgbClr val="3A2E06"/>
                </a:solidFill>
                <a:latin typeface="Microsoft Sans Serif"/>
                <a:cs typeface="Microsoft Sans Serif"/>
              </a:rPr>
              <a:t>the</a:t>
            </a:r>
            <a:r>
              <a:rPr sz="2200" spc="-5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dirty="0">
                <a:solidFill>
                  <a:srgbClr val="3A2E06"/>
                </a:solidFill>
                <a:latin typeface="Microsoft Sans Serif"/>
                <a:cs typeface="Microsoft Sans Serif"/>
              </a:rPr>
              <a:t>best</a:t>
            </a:r>
            <a:r>
              <a:rPr sz="2200" spc="-4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10" dirty="0">
                <a:solidFill>
                  <a:srgbClr val="3A2E06"/>
                </a:solidFill>
                <a:latin typeface="Microsoft Sans Serif"/>
                <a:cs typeface="Microsoft Sans Serif"/>
              </a:rPr>
              <a:t>performing</a:t>
            </a:r>
            <a:r>
              <a:rPr sz="2200" spc="-50" dirty="0">
                <a:solidFill>
                  <a:srgbClr val="3A2E06"/>
                </a:solidFill>
                <a:latin typeface="Microsoft Sans Serif"/>
                <a:cs typeface="Microsoft Sans Serif"/>
              </a:rPr>
              <a:t> classification</a:t>
            </a:r>
            <a:r>
              <a:rPr sz="2200" spc="-5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10" dirty="0">
                <a:solidFill>
                  <a:srgbClr val="3A2E06"/>
                </a:solidFill>
                <a:latin typeface="Microsoft Sans Serif"/>
                <a:cs typeface="Microsoft Sans Serif"/>
              </a:rPr>
              <a:t>model.</a:t>
            </a:r>
            <a:endParaRPr sz="2200">
              <a:latin typeface="Microsoft Sans Serif"/>
              <a:cs typeface="Microsoft Sans Serif"/>
            </a:endParaRPr>
          </a:p>
          <a:p>
            <a:pPr marL="354965" marR="339725" indent="-342900">
              <a:lnSpc>
                <a:spcPct val="100000"/>
              </a:lnSpc>
              <a:spcBef>
                <a:spcPts val="1405"/>
              </a:spcBef>
              <a:tabLst>
                <a:tab pos="354965" algn="l"/>
              </a:tabLst>
            </a:pPr>
            <a:r>
              <a:rPr sz="1750" spc="100" dirty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sz="1750" dirty="0">
                <a:solidFill>
                  <a:srgbClr val="90C225"/>
                </a:solidFill>
                <a:latin typeface="Lucida Sans Unicode"/>
                <a:cs typeface="Lucida Sans Unicode"/>
              </a:rPr>
              <a:t>	</a:t>
            </a:r>
            <a:r>
              <a:rPr sz="2200" spc="-120" dirty="0">
                <a:solidFill>
                  <a:srgbClr val="3A2E06"/>
                </a:solidFill>
                <a:latin typeface="Microsoft Sans Serif"/>
                <a:cs typeface="Microsoft Sans Serif"/>
              </a:rPr>
              <a:t>The</a:t>
            </a:r>
            <a:r>
              <a:rPr sz="2200" spc="3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dirty="0">
                <a:solidFill>
                  <a:srgbClr val="3A2E06"/>
                </a:solidFill>
                <a:latin typeface="Microsoft Sans Serif"/>
                <a:cs typeface="Microsoft Sans Serif"/>
              </a:rPr>
              <a:t>link</a:t>
            </a:r>
            <a:r>
              <a:rPr sz="2200" spc="2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dirty="0">
                <a:solidFill>
                  <a:srgbClr val="3A2E06"/>
                </a:solidFill>
                <a:latin typeface="Microsoft Sans Serif"/>
                <a:cs typeface="Microsoft Sans Serif"/>
              </a:rPr>
              <a:t>to</a:t>
            </a:r>
            <a:r>
              <a:rPr sz="2200" spc="4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dirty="0">
                <a:solidFill>
                  <a:srgbClr val="3A2E06"/>
                </a:solidFill>
                <a:latin typeface="Microsoft Sans Serif"/>
                <a:cs typeface="Microsoft Sans Serif"/>
              </a:rPr>
              <a:t>the</a:t>
            </a:r>
            <a:r>
              <a:rPr sz="2200" spc="4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dirty="0">
                <a:solidFill>
                  <a:srgbClr val="3A2E06"/>
                </a:solidFill>
                <a:latin typeface="Microsoft Sans Serif"/>
                <a:cs typeface="Microsoft Sans Serif"/>
              </a:rPr>
              <a:t>notebook</a:t>
            </a:r>
            <a:r>
              <a:rPr sz="2200" spc="2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dirty="0">
                <a:solidFill>
                  <a:srgbClr val="3A2E06"/>
                </a:solidFill>
                <a:latin typeface="Microsoft Sans Serif"/>
                <a:cs typeface="Microsoft Sans Serif"/>
              </a:rPr>
              <a:t>is</a:t>
            </a:r>
            <a:r>
              <a:rPr sz="2200" spc="4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30" dirty="0">
                <a:solidFill>
                  <a:srgbClr val="1C7CDB"/>
                </a:solidFill>
                <a:latin typeface="Microsoft Sans Serif"/>
                <a:cs typeface="Microsoft Sans Serif"/>
              </a:rPr>
              <a:t>https://github.com/chuksoo/IBM-</a:t>
            </a:r>
            <a:r>
              <a:rPr sz="2200" spc="-70" dirty="0">
                <a:solidFill>
                  <a:srgbClr val="1C7CDB"/>
                </a:solidFill>
                <a:latin typeface="Microsoft Sans Serif"/>
                <a:cs typeface="Microsoft Sans Serif"/>
              </a:rPr>
              <a:t>Data-</a:t>
            </a:r>
            <a:r>
              <a:rPr sz="2200" spc="-75" dirty="0">
                <a:solidFill>
                  <a:srgbClr val="1C7CDB"/>
                </a:solidFill>
                <a:latin typeface="Microsoft Sans Serif"/>
                <a:cs typeface="Microsoft Sans Serif"/>
              </a:rPr>
              <a:t>Science- </a:t>
            </a:r>
            <a:r>
              <a:rPr sz="2200" spc="-90" dirty="0">
                <a:solidFill>
                  <a:srgbClr val="1C7CDB"/>
                </a:solidFill>
                <a:latin typeface="Microsoft Sans Serif"/>
                <a:cs typeface="Microsoft Sans Serif"/>
              </a:rPr>
              <a:t>Capstone-</a:t>
            </a:r>
            <a:r>
              <a:rPr sz="2200" spc="-25" dirty="0">
                <a:solidFill>
                  <a:srgbClr val="1C7CDB"/>
                </a:solidFill>
                <a:latin typeface="Microsoft Sans Serif"/>
                <a:cs typeface="Microsoft Sans Serif"/>
              </a:rPr>
              <a:t>SpaceX/blob/main/Machine%20Learning%20Prediction.ipynb</a:t>
            </a:r>
            <a:endParaRPr sz="22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9376" rIns="0" bIns="0" rtlCol="0">
            <a:spAutoFit/>
          </a:bodyPr>
          <a:lstStyle/>
          <a:p>
            <a:pPr marL="139065">
              <a:lnSpc>
                <a:spcPct val="100000"/>
              </a:lnSpc>
              <a:spcBef>
                <a:spcPts val="100"/>
              </a:spcBef>
            </a:pPr>
            <a:r>
              <a:rPr spc="-65" dirty="0"/>
              <a:t>Predictive</a:t>
            </a:r>
            <a:r>
              <a:rPr spc="-120" dirty="0"/>
              <a:t> </a:t>
            </a:r>
            <a:r>
              <a:rPr spc="-105" dirty="0"/>
              <a:t>Analysis</a:t>
            </a:r>
            <a:r>
              <a:rPr spc="-130" dirty="0"/>
              <a:t> </a:t>
            </a:r>
            <a:r>
              <a:rPr spc="-110" dirty="0"/>
              <a:t>(Classification)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25" dirty="0"/>
              <a:t>14</a:t>
            </a:fld>
            <a:endParaRPr spc="-25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9864" y="1644827"/>
            <a:ext cx="5123815" cy="1565910"/>
          </a:xfrm>
          <a:prstGeom prst="rect">
            <a:avLst/>
          </a:prstGeom>
        </p:spPr>
        <p:txBody>
          <a:bodyPr vert="horz" wrap="square" lIns="0" tIns="190500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1500"/>
              </a:spcBef>
              <a:buClr>
                <a:srgbClr val="3A2E06"/>
              </a:buClr>
              <a:buFont typeface="Arial MT"/>
              <a:buChar char="•"/>
              <a:tabLst>
                <a:tab pos="240665" algn="l"/>
              </a:tabLst>
            </a:pPr>
            <a:r>
              <a:rPr sz="2200" spc="-40" dirty="0">
                <a:solidFill>
                  <a:srgbClr val="3A2E06"/>
                </a:solidFill>
                <a:latin typeface="Microsoft Sans Serif"/>
                <a:cs typeface="Microsoft Sans Serif"/>
              </a:rPr>
              <a:t>Exploratory</a:t>
            </a:r>
            <a:r>
              <a:rPr sz="2200" spc="-5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10" dirty="0">
                <a:solidFill>
                  <a:srgbClr val="3A2E06"/>
                </a:solidFill>
                <a:latin typeface="Microsoft Sans Serif"/>
                <a:cs typeface="Microsoft Sans Serif"/>
              </a:rPr>
              <a:t>data</a:t>
            </a:r>
            <a:r>
              <a:rPr sz="2200" spc="-6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80" dirty="0">
                <a:solidFill>
                  <a:srgbClr val="3A2E06"/>
                </a:solidFill>
                <a:latin typeface="Microsoft Sans Serif"/>
                <a:cs typeface="Microsoft Sans Serif"/>
              </a:rPr>
              <a:t>analysis</a:t>
            </a:r>
            <a:r>
              <a:rPr sz="2200" spc="-7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10" dirty="0">
                <a:solidFill>
                  <a:srgbClr val="3A2E06"/>
                </a:solidFill>
                <a:latin typeface="Microsoft Sans Serif"/>
                <a:cs typeface="Microsoft Sans Serif"/>
              </a:rPr>
              <a:t>results</a:t>
            </a:r>
            <a:endParaRPr sz="2200">
              <a:latin typeface="Microsoft Sans Serif"/>
              <a:cs typeface="Microsoft Sans Serif"/>
            </a:endParaRPr>
          </a:p>
          <a:p>
            <a:pPr marL="240665" indent="-227965">
              <a:lnSpc>
                <a:spcPct val="100000"/>
              </a:lnSpc>
              <a:spcBef>
                <a:spcPts val="1405"/>
              </a:spcBef>
              <a:buFont typeface="Arial MT"/>
              <a:buChar char="•"/>
              <a:tabLst>
                <a:tab pos="240665" algn="l"/>
              </a:tabLst>
            </a:pPr>
            <a:r>
              <a:rPr sz="2200" spc="-45" dirty="0">
                <a:solidFill>
                  <a:srgbClr val="3A2E06"/>
                </a:solidFill>
                <a:latin typeface="Microsoft Sans Serif"/>
                <a:cs typeface="Microsoft Sans Serif"/>
              </a:rPr>
              <a:t>Interactive</a:t>
            </a:r>
            <a:r>
              <a:rPr sz="2200" spc="-4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55" dirty="0">
                <a:solidFill>
                  <a:srgbClr val="3A2E06"/>
                </a:solidFill>
                <a:latin typeface="Microsoft Sans Serif"/>
                <a:cs typeface="Microsoft Sans Serif"/>
              </a:rPr>
              <a:t>analytics</a:t>
            </a:r>
            <a:r>
              <a:rPr sz="2200" spc="-4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35" dirty="0">
                <a:solidFill>
                  <a:srgbClr val="3A2E06"/>
                </a:solidFill>
                <a:latin typeface="Microsoft Sans Serif"/>
                <a:cs typeface="Microsoft Sans Serif"/>
              </a:rPr>
              <a:t>demo</a:t>
            </a:r>
            <a:r>
              <a:rPr sz="2200" spc="-5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dirty="0">
                <a:solidFill>
                  <a:srgbClr val="3A2E06"/>
                </a:solidFill>
                <a:latin typeface="Microsoft Sans Serif"/>
                <a:cs typeface="Microsoft Sans Serif"/>
              </a:rPr>
              <a:t>in</a:t>
            </a:r>
            <a:r>
              <a:rPr sz="2200" spc="-3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55" dirty="0">
                <a:solidFill>
                  <a:srgbClr val="3A2E06"/>
                </a:solidFill>
                <a:latin typeface="Microsoft Sans Serif"/>
                <a:cs typeface="Microsoft Sans Serif"/>
              </a:rPr>
              <a:t>screenshots</a:t>
            </a:r>
            <a:endParaRPr sz="2200">
              <a:latin typeface="Microsoft Sans Serif"/>
              <a:cs typeface="Microsoft Sans Serif"/>
            </a:endParaRPr>
          </a:p>
          <a:p>
            <a:pPr marL="240665" indent="-227965">
              <a:lnSpc>
                <a:spcPct val="100000"/>
              </a:lnSpc>
              <a:spcBef>
                <a:spcPts val="1400"/>
              </a:spcBef>
              <a:buFont typeface="Arial MT"/>
              <a:buChar char="•"/>
              <a:tabLst>
                <a:tab pos="240665" algn="l"/>
              </a:tabLst>
            </a:pPr>
            <a:r>
              <a:rPr sz="2200" spc="-45" dirty="0">
                <a:solidFill>
                  <a:srgbClr val="3A2E06"/>
                </a:solidFill>
                <a:latin typeface="Microsoft Sans Serif"/>
                <a:cs typeface="Microsoft Sans Serif"/>
              </a:rPr>
              <a:t>Predictive</a:t>
            </a:r>
            <a:r>
              <a:rPr sz="2200" spc="-2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80" dirty="0">
                <a:solidFill>
                  <a:srgbClr val="3A2E06"/>
                </a:solidFill>
                <a:latin typeface="Microsoft Sans Serif"/>
                <a:cs typeface="Microsoft Sans Serif"/>
              </a:rPr>
              <a:t>analysis</a:t>
            </a:r>
            <a:r>
              <a:rPr sz="2200" spc="-3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10" dirty="0">
                <a:solidFill>
                  <a:srgbClr val="3A2E06"/>
                </a:solidFill>
                <a:latin typeface="Microsoft Sans Serif"/>
                <a:cs typeface="Microsoft Sans Serif"/>
              </a:rPr>
              <a:t>results</a:t>
            </a:r>
            <a:endParaRPr sz="22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9725" rIns="0" bIns="0" rtlCol="0">
            <a:spAutoFit/>
          </a:bodyPr>
          <a:lstStyle/>
          <a:p>
            <a:pPr marL="139065">
              <a:lnSpc>
                <a:spcPct val="100000"/>
              </a:lnSpc>
              <a:spcBef>
                <a:spcPts val="100"/>
              </a:spcBef>
            </a:pPr>
            <a:r>
              <a:rPr spc="-160" dirty="0"/>
              <a:t>Results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25" dirty="0"/>
              <a:t>15</a:t>
            </a:fld>
            <a:endParaRPr spc="-25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77352" y="2072893"/>
            <a:ext cx="958278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750" spc="100" dirty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sz="1750" dirty="0">
                <a:solidFill>
                  <a:srgbClr val="90C225"/>
                </a:solidFill>
                <a:latin typeface="Lucida Sans Unicode"/>
                <a:cs typeface="Lucida Sans Unicode"/>
              </a:rPr>
              <a:t>	</a:t>
            </a:r>
            <a:r>
              <a:rPr sz="2200" spc="-50" dirty="0">
                <a:solidFill>
                  <a:srgbClr val="3A2E06"/>
                </a:solidFill>
                <a:latin typeface="Microsoft Sans Serif"/>
                <a:cs typeface="Microsoft Sans Serif"/>
              </a:rPr>
              <a:t>From</a:t>
            </a:r>
            <a:r>
              <a:rPr sz="2200" spc="-4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dirty="0">
                <a:solidFill>
                  <a:srgbClr val="3A2E06"/>
                </a:solidFill>
                <a:latin typeface="Microsoft Sans Serif"/>
                <a:cs typeface="Microsoft Sans Serif"/>
              </a:rPr>
              <a:t>the</a:t>
            </a:r>
            <a:r>
              <a:rPr sz="2200" spc="-3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dirty="0">
                <a:solidFill>
                  <a:srgbClr val="3A2E06"/>
                </a:solidFill>
                <a:latin typeface="Microsoft Sans Serif"/>
                <a:cs typeface="Microsoft Sans Serif"/>
              </a:rPr>
              <a:t>plot,</a:t>
            </a:r>
            <a:r>
              <a:rPr sz="2200" spc="-4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dirty="0">
                <a:solidFill>
                  <a:srgbClr val="3A2E06"/>
                </a:solidFill>
                <a:latin typeface="Microsoft Sans Serif"/>
                <a:cs typeface="Microsoft Sans Serif"/>
              </a:rPr>
              <a:t>we</a:t>
            </a:r>
            <a:r>
              <a:rPr sz="2200" spc="-3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dirty="0">
                <a:solidFill>
                  <a:srgbClr val="3A2E06"/>
                </a:solidFill>
                <a:latin typeface="Microsoft Sans Serif"/>
                <a:cs typeface="Microsoft Sans Serif"/>
              </a:rPr>
              <a:t>found</a:t>
            </a:r>
            <a:r>
              <a:rPr sz="2200" spc="-4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dirty="0">
                <a:solidFill>
                  <a:srgbClr val="3A2E06"/>
                </a:solidFill>
                <a:latin typeface="Microsoft Sans Serif"/>
                <a:cs typeface="Microsoft Sans Serif"/>
              </a:rPr>
              <a:t>that</a:t>
            </a:r>
            <a:r>
              <a:rPr sz="2200" spc="-4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dirty="0">
                <a:solidFill>
                  <a:srgbClr val="3A2E06"/>
                </a:solidFill>
                <a:latin typeface="Microsoft Sans Serif"/>
                <a:cs typeface="Microsoft Sans Serif"/>
              </a:rPr>
              <a:t>the</a:t>
            </a:r>
            <a:r>
              <a:rPr sz="2200" spc="-3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dirty="0">
                <a:solidFill>
                  <a:srgbClr val="3A2E06"/>
                </a:solidFill>
                <a:latin typeface="Microsoft Sans Serif"/>
                <a:cs typeface="Microsoft Sans Serif"/>
              </a:rPr>
              <a:t>larger</a:t>
            </a:r>
            <a:r>
              <a:rPr sz="2200" spc="-3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dirty="0">
                <a:solidFill>
                  <a:srgbClr val="3A2E06"/>
                </a:solidFill>
                <a:latin typeface="Microsoft Sans Serif"/>
                <a:cs typeface="Microsoft Sans Serif"/>
              </a:rPr>
              <a:t>the</a:t>
            </a:r>
            <a:r>
              <a:rPr sz="2200" spc="-3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dirty="0">
                <a:solidFill>
                  <a:srgbClr val="3A2E06"/>
                </a:solidFill>
                <a:latin typeface="Microsoft Sans Serif"/>
                <a:cs typeface="Microsoft Sans Serif"/>
              </a:rPr>
              <a:t>flight</a:t>
            </a:r>
            <a:r>
              <a:rPr sz="2200" spc="-4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30" dirty="0">
                <a:solidFill>
                  <a:srgbClr val="3A2E06"/>
                </a:solidFill>
                <a:latin typeface="Microsoft Sans Serif"/>
                <a:cs typeface="Microsoft Sans Serif"/>
              </a:rPr>
              <a:t>amount</a:t>
            </a:r>
            <a:r>
              <a:rPr sz="2200" spc="-4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dirty="0">
                <a:solidFill>
                  <a:srgbClr val="3A2E06"/>
                </a:solidFill>
                <a:latin typeface="Microsoft Sans Serif"/>
                <a:cs typeface="Microsoft Sans Serif"/>
              </a:rPr>
              <a:t>at</a:t>
            </a:r>
            <a:r>
              <a:rPr sz="2200" spc="-3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dirty="0">
                <a:solidFill>
                  <a:srgbClr val="3A2E06"/>
                </a:solidFill>
                <a:latin typeface="Microsoft Sans Serif"/>
                <a:cs typeface="Microsoft Sans Serif"/>
              </a:rPr>
              <a:t>a</a:t>
            </a:r>
            <a:r>
              <a:rPr sz="2200" spc="-3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60" dirty="0">
                <a:solidFill>
                  <a:srgbClr val="3A2E06"/>
                </a:solidFill>
                <a:latin typeface="Microsoft Sans Serif"/>
                <a:cs typeface="Microsoft Sans Serif"/>
              </a:rPr>
              <a:t>launch</a:t>
            </a:r>
            <a:r>
              <a:rPr sz="2200" spc="-5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20" dirty="0">
                <a:solidFill>
                  <a:srgbClr val="3A2E06"/>
                </a:solidFill>
                <a:latin typeface="Microsoft Sans Serif"/>
                <a:cs typeface="Microsoft Sans Serif"/>
              </a:rPr>
              <a:t>site,</a:t>
            </a:r>
            <a:r>
              <a:rPr sz="2200" spc="-4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25" dirty="0">
                <a:solidFill>
                  <a:srgbClr val="3A2E06"/>
                </a:solidFill>
                <a:latin typeface="Microsoft Sans Serif"/>
                <a:cs typeface="Microsoft Sans Serif"/>
              </a:rPr>
              <a:t>the </a:t>
            </a:r>
            <a:r>
              <a:rPr sz="2200" spc="-20" dirty="0">
                <a:solidFill>
                  <a:srgbClr val="3A2E06"/>
                </a:solidFill>
                <a:latin typeface="Microsoft Sans Serif"/>
                <a:cs typeface="Microsoft Sans Serif"/>
              </a:rPr>
              <a:t>greater</a:t>
            </a:r>
            <a:r>
              <a:rPr sz="2200" spc="-7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dirty="0">
                <a:solidFill>
                  <a:srgbClr val="3A2E06"/>
                </a:solidFill>
                <a:latin typeface="Microsoft Sans Serif"/>
                <a:cs typeface="Microsoft Sans Serif"/>
              </a:rPr>
              <a:t>the</a:t>
            </a:r>
            <a:r>
              <a:rPr sz="2200" spc="-3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125" dirty="0">
                <a:solidFill>
                  <a:srgbClr val="3A2E06"/>
                </a:solidFill>
                <a:latin typeface="Microsoft Sans Serif"/>
                <a:cs typeface="Microsoft Sans Serif"/>
              </a:rPr>
              <a:t>success</a:t>
            </a:r>
            <a:r>
              <a:rPr sz="2200" spc="-2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dirty="0">
                <a:solidFill>
                  <a:srgbClr val="3A2E06"/>
                </a:solidFill>
                <a:latin typeface="Microsoft Sans Serif"/>
                <a:cs typeface="Microsoft Sans Serif"/>
              </a:rPr>
              <a:t>rate</a:t>
            </a:r>
            <a:r>
              <a:rPr sz="2200" spc="-3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dirty="0">
                <a:solidFill>
                  <a:srgbClr val="3A2E06"/>
                </a:solidFill>
                <a:latin typeface="Microsoft Sans Serif"/>
                <a:cs typeface="Microsoft Sans Serif"/>
              </a:rPr>
              <a:t>at</a:t>
            </a:r>
            <a:r>
              <a:rPr sz="2200" spc="-3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dirty="0">
                <a:solidFill>
                  <a:srgbClr val="3A2E06"/>
                </a:solidFill>
                <a:latin typeface="Microsoft Sans Serif"/>
                <a:cs typeface="Microsoft Sans Serif"/>
              </a:rPr>
              <a:t>a</a:t>
            </a:r>
            <a:r>
              <a:rPr sz="2200" spc="-3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60" dirty="0">
                <a:solidFill>
                  <a:srgbClr val="3A2E06"/>
                </a:solidFill>
                <a:latin typeface="Microsoft Sans Serif"/>
                <a:cs typeface="Microsoft Sans Serif"/>
              </a:rPr>
              <a:t>launch</a:t>
            </a:r>
            <a:r>
              <a:rPr sz="2200" spc="-5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10" dirty="0">
                <a:solidFill>
                  <a:srgbClr val="3A2E06"/>
                </a:solidFill>
                <a:latin typeface="Microsoft Sans Serif"/>
                <a:cs typeface="Microsoft Sans Serif"/>
              </a:rPr>
              <a:t>site.</a:t>
            </a:r>
            <a:endParaRPr sz="22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Flight</a:t>
            </a:r>
            <a:r>
              <a:rPr spc="-105" dirty="0"/>
              <a:t> </a:t>
            </a:r>
            <a:r>
              <a:rPr spc="-85" dirty="0"/>
              <a:t>Number</a:t>
            </a:r>
            <a:r>
              <a:rPr spc="-110" dirty="0"/>
              <a:t> </a:t>
            </a:r>
            <a:r>
              <a:rPr spc="-95" dirty="0"/>
              <a:t>vs. </a:t>
            </a:r>
            <a:r>
              <a:rPr spc="-135" dirty="0"/>
              <a:t>Launch</a:t>
            </a:r>
            <a:r>
              <a:rPr spc="-95" dirty="0"/>
              <a:t> </a:t>
            </a:r>
            <a:r>
              <a:rPr spc="-60" dirty="0"/>
              <a:t>Site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5483" y="2954273"/>
            <a:ext cx="9676636" cy="2504693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9048877" y="6146572"/>
            <a:ext cx="146050" cy="158115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900" spc="-25" dirty="0">
                <a:solidFill>
                  <a:srgbClr val="90C225"/>
                </a:solidFill>
                <a:latin typeface="Trebuchet MS"/>
                <a:cs typeface="Trebuchet MS"/>
              </a:rPr>
              <a:t>18</a:t>
            </a:r>
            <a:endParaRPr sz="9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3741" y="1368214"/>
            <a:ext cx="2028825" cy="95186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 marR="5080">
              <a:lnSpc>
                <a:spcPts val="3460"/>
              </a:lnSpc>
              <a:spcBef>
                <a:spcPts val="530"/>
              </a:spcBef>
            </a:pPr>
            <a:r>
              <a:rPr sz="3200" spc="-100" dirty="0"/>
              <a:t>Payload</a:t>
            </a:r>
            <a:r>
              <a:rPr sz="3200" spc="-90" dirty="0"/>
              <a:t> </a:t>
            </a:r>
            <a:r>
              <a:rPr sz="3200" spc="-25" dirty="0"/>
              <a:t>vs. </a:t>
            </a:r>
            <a:r>
              <a:rPr sz="3200" spc="-110" dirty="0"/>
              <a:t>Launch</a:t>
            </a:r>
            <a:r>
              <a:rPr sz="3200" spc="-85" dirty="0"/>
              <a:t> </a:t>
            </a:r>
            <a:r>
              <a:rPr sz="3200" spc="-100" dirty="0"/>
              <a:t>Site</a:t>
            </a:r>
            <a:endParaRPr sz="32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81334" y="3179826"/>
            <a:ext cx="6872464" cy="2406395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80203" y="1071372"/>
            <a:ext cx="6877037" cy="197205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088116" y="6439502"/>
            <a:ext cx="185420" cy="202565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200" spc="-25" dirty="0">
                <a:solidFill>
                  <a:srgbClr val="888888"/>
                </a:solidFill>
                <a:latin typeface="Trebuchet MS"/>
                <a:cs typeface="Trebuchet MS"/>
              </a:rPr>
              <a:t>19</a:t>
            </a:r>
            <a:endParaRPr sz="1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0550" y="-4381"/>
            <a:ext cx="4773295" cy="6867525"/>
            <a:chOff x="7420550" y="-4381"/>
            <a:chExt cx="4773295" cy="6867525"/>
          </a:xfrm>
        </p:grpSpPr>
        <p:sp>
          <p:nvSpPr>
            <p:cNvPr id="3" name="object 3"/>
            <p:cNvSpPr/>
            <p:nvPr/>
          </p:nvSpPr>
          <p:spPr>
            <a:xfrm>
              <a:off x="9371456" y="381"/>
              <a:ext cx="1219200" cy="6858000"/>
            </a:xfrm>
            <a:custGeom>
              <a:avLst/>
              <a:gdLst/>
              <a:ahLst/>
              <a:cxnLst/>
              <a:rect l="l" t="t" r="r" b="b"/>
              <a:pathLst>
                <a:path w="1219200" h="6858000">
                  <a:moveTo>
                    <a:pt x="0" y="0"/>
                  </a:moveTo>
                  <a:lnTo>
                    <a:pt x="1219200" y="6858000"/>
                  </a:lnTo>
                </a:path>
              </a:pathLst>
            </a:custGeom>
            <a:ln w="9525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425312" y="3681602"/>
              <a:ext cx="4763770" cy="3176905"/>
            </a:xfrm>
            <a:custGeom>
              <a:avLst/>
              <a:gdLst/>
              <a:ahLst/>
              <a:cxnLst/>
              <a:rect l="l" t="t" r="r" b="b"/>
              <a:pathLst>
                <a:path w="4763770" h="3176904">
                  <a:moveTo>
                    <a:pt x="4763554" y="0"/>
                  </a:moveTo>
                  <a:lnTo>
                    <a:pt x="0" y="3176587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181339" y="0"/>
              <a:ext cx="3007995" cy="6858000"/>
            </a:xfrm>
            <a:custGeom>
              <a:avLst/>
              <a:gdLst/>
              <a:ahLst/>
              <a:cxnLst/>
              <a:rect l="l" t="t" r="r" b="b"/>
              <a:pathLst>
                <a:path w="3007995" h="6858000">
                  <a:moveTo>
                    <a:pt x="3007614" y="0"/>
                  </a:moveTo>
                  <a:lnTo>
                    <a:pt x="2043214" y="0"/>
                  </a:lnTo>
                  <a:lnTo>
                    <a:pt x="0" y="6858000"/>
                  </a:lnTo>
                  <a:lnTo>
                    <a:pt x="3007614" y="6858000"/>
                  </a:lnTo>
                  <a:lnTo>
                    <a:pt x="3007614" y="0"/>
                  </a:lnTo>
                  <a:close/>
                </a:path>
              </a:pathLst>
            </a:custGeom>
            <a:solidFill>
              <a:srgbClr val="90C225">
                <a:alpha val="3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604961" y="0"/>
              <a:ext cx="2587625" cy="6858000"/>
            </a:xfrm>
            <a:custGeom>
              <a:avLst/>
              <a:gdLst/>
              <a:ahLst/>
              <a:cxnLst/>
              <a:rect l="l" t="t" r="r" b="b"/>
              <a:pathLst>
                <a:path w="2587625" h="6858000">
                  <a:moveTo>
                    <a:pt x="2587040" y="0"/>
                  </a:moveTo>
                  <a:lnTo>
                    <a:pt x="0" y="0"/>
                  </a:lnTo>
                  <a:lnTo>
                    <a:pt x="1207960" y="6858000"/>
                  </a:lnTo>
                  <a:lnTo>
                    <a:pt x="2587040" y="6858000"/>
                  </a:lnTo>
                  <a:lnTo>
                    <a:pt x="2587040" y="0"/>
                  </a:lnTo>
                  <a:close/>
                </a:path>
              </a:pathLst>
            </a:custGeom>
            <a:solidFill>
              <a:srgbClr val="90C225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932167" y="3048000"/>
              <a:ext cx="3260090" cy="3810000"/>
            </a:xfrm>
            <a:custGeom>
              <a:avLst/>
              <a:gdLst/>
              <a:ahLst/>
              <a:cxnLst/>
              <a:rect l="l" t="t" r="r" b="b"/>
              <a:pathLst>
                <a:path w="3260090" h="3810000">
                  <a:moveTo>
                    <a:pt x="3259836" y="0"/>
                  </a:moveTo>
                  <a:lnTo>
                    <a:pt x="0" y="3810000"/>
                  </a:lnTo>
                  <a:lnTo>
                    <a:pt x="3259836" y="3810000"/>
                  </a:lnTo>
                  <a:lnTo>
                    <a:pt x="3259836" y="0"/>
                  </a:lnTo>
                  <a:close/>
                </a:path>
              </a:pathLst>
            </a:custGeom>
            <a:solidFill>
              <a:srgbClr val="539F20">
                <a:alpha val="7215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337518" y="0"/>
              <a:ext cx="2851785" cy="6858000"/>
            </a:xfrm>
            <a:custGeom>
              <a:avLst/>
              <a:gdLst/>
              <a:ahLst/>
              <a:cxnLst/>
              <a:rect l="l" t="t" r="r" b="b"/>
              <a:pathLst>
                <a:path w="2851784" h="6858000">
                  <a:moveTo>
                    <a:pt x="2851429" y="0"/>
                  </a:moveTo>
                  <a:lnTo>
                    <a:pt x="0" y="0"/>
                  </a:lnTo>
                  <a:lnTo>
                    <a:pt x="2467838" y="6858000"/>
                  </a:lnTo>
                  <a:lnTo>
                    <a:pt x="2851429" y="6858000"/>
                  </a:lnTo>
                  <a:lnTo>
                    <a:pt x="2851429" y="0"/>
                  </a:lnTo>
                  <a:close/>
                </a:path>
              </a:pathLst>
            </a:custGeom>
            <a:solidFill>
              <a:srgbClr val="3E7818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898876" y="0"/>
              <a:ext cx="1290320" cy="6858000"/>
            </a:xfrm>
            <a:custGeom>
              <a:avLst/>
              <a:gdLst/>
              <a:ahLst/>
              <a:cxnLst/>
              <a:rect l="l" t="t" r="r" b="b"/>
              <a:pathLst>
                <a:path w="1290320" h="6858000">
                  <a:moveTo>
                    <a:pt x="1290078" y="0"/>
                  </a:moveTo>
                  <a:lnTo>
                    <a:pt x="1018476" y="0"/>
                  </a:lnTo>
                  <a:lnTo>
                    <a:pt x="0" y="6858000"/>
                  </a:lnTo>
                  <a:lnTo>
                    <a:pt x="1290078" y="6858000"/>
                  </a:lnTo>
                  <a:lnTo>
                    <a:pt x="1290078" y="0"/>
                  </a:lnTo>
                  <a:close/>
                </a:path>
              </a:pathLst>
            </a:custGeom>
            <a:solidFill>
              <a:srgbClr val="C0E374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940629" y="0"/>
              <a:ext cx="1248410" cy="6858000"/>
            </a:xfrm>
            <a:custGeom>
              <a:avLst/>
              <a:gdLst/>
              <a:ahLst/>
              <a:cxnLst/>
              <a:rect l="l" t="t" r="r" b="b"/>
              <a:pathLst>
                <a:path w="1248409" h="6858000">
                  <a:moveTo>
                    <a:pt x="1248321" y="0"/>
                  </a:moveTo>
                  <a:lnTo>
                    <a:pt x="0" y="0"/>
                  </a:lnTo>
                  <a:lnTo>
                    <a:pt x="1107897" y="6858000"/>
                  </a:lnTo>
                  <a:lnTo>
                    <a:pt x="1248321" y="6858000"/>
                  </a:lnTo>
                  <a:lnTo>
                    <a:pt x="1248321" y="0"/>
                  </a:lnTo>
                  <a:close/>
                </a:path>
              </a:pathLst>
            </a:custGeom>
            <a:solidFill>
              <a:srgbClr val="90C225">
                <a:alpha val="650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371581" y="3589782"/>
              <a:ext cx="1817370" cy="3268345"/>
            </a:xfrm>
            <a:custGeom>
              <a:avLst/>
              <a:gdLst/>
              <a:ahLst/>
              <a:cxnLst/>
              <a:rect l="l" t="t" r="r" b="b"/>
              <a:pathLst>
                <a:path w="1817370" h="3268345">
                  <a:moveTo>
                    <a:pt x="1817370" y="0"/>
                  </a:moveTo>
                  <a:lnTo>
                    <a:pt x="0" y="3268217"/>
                  </a:lnTo>
                  <a:lnTo>
                    <a:pt x="1817370" y="3268217"/>
                  </a:lnTo>
                  <a:lnTo>
                    <a:pt x="1817370" y="0"/>
                  </a:lnTo>
                  <a:close/>
                </a:path>
              </a:pathLst>
            </a:custGeom>
            <a:solidFill>
              <a:srgbClr val="90C225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0" y="4013453"/>
            <a:ext cx="448945" cy="2844800"/>
          </a:xfrm>
          <a:custGeom>
            <a:avLst/>
            <a:gdLst/>
            <a:ahLst/>
            <a:cxnLst/>
            <a:rect l="l" t="t" r="r" b="b"/>
            <a:pathLst>
              <a:path w="448945" h="2844800">
                <a:moveTo>
                  <a:pt x="0" y="0"/>
                </a:moveTo>
                <a:lnTo>
                  <a:pt x="0" y="2844546"/>
                </a:lnTo>
                <a:lnTo>
                  <a:pt x="448818" y="2844546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722207" y="547718"/>
            <a:ext cx="53873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25" dirty="0"/>
              <a:t>Success</a:t>
            </a:r>
            <a:r>
              <a:rPr sz="3600" spc="-20" dirty="0"/>
              <a:t> </a:t>
            </a:r>
            <a:r>
              <a:rPr sz="3600" spc="-165" dirty="0"/>
              <a:t>Rate</a:t>
            </a:r>
            <a:r>
              <a:rPr sz="3600" spc="-50" dirty="0"/>
              <a:t> </a:t>
            </a:r>
            <a:r>
              <a:rPr sz="3600" spc="-100" dirty="0"/>
              <a:t>vs.</a:t>
            </a:r>
            <a:r>
              <a:rPr sz="3600" spc="-30" dirty="0"/>
              <a:t> </a:t>
            </a:r>
            <a:r>
              <a:rPr sz="3600" dirty="0"/>
              <a:t>Orbit</a:t>
            </a:r>
            <a:r>
              <a:rPr sz="3600" spc="-45" dirty="0"/>
              <a:t> </a:t>
            </a:r>
            <a:r>
              <a:rPr sz="3600" spc="-140" dirty="0"/>
              <a:t>Type</a:t>
            </a:r>
            <a:endParaRPr sz="3600"/>
          </a:p>
        </p:txBody>
      </p:sp>
      <p:sp>
        <p:nvSpPr>
          <p:cNvPr id="14" name="object 14"/>
          <p:cNvSpPr txBox="1"/>
          <p:nvPr/>
        </p:nvSpPr>
        <p:spPr>
          <a:xfrm>
            <a:off x="78739" y="1798257"/>
            <a:ext cx="3667125" cy="1367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11430" indent="-3429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750" spc="100" dirty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sz="1750" dirty="0">
                <a:solidFill>
                  <a:srgbClr val="90C225"/>
                </a:solidFill>
                <a:latin typeface="Lucida Sans Unicode"/>
                <a:cs typeface="Lucida Sans Unicode"/>
              </a:rPr>
              <a:t>	</a:t>
            </a:r>
            <a:r>
              <a:rPr sz="2200" spc="-50" dirty="0">
                <a:solidFill>
                  <a:srgbClr val="404040"/>
                </a:solidFill>
                <a:latin typeface="Microsoft Sans Serif"/>
                <a:cs typeface="Microsoft Sans Serif"/>
              </a:rPr>
              <a:t>From</a:t>
            </a:r>
            <a:r>
              <a:rPr sz="2200" spc="-45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2200" dirty="0">
                <a:solidFill>
                  <a:srgbClr val="404040"/>
                </a:solidFill>
                <a:latin typeface="Microsoft Sans Serif"/>
                <a:cs typeface="Microsoft Sans Serif"/>
              </a:rPr>
              <a:t>the</a:t>
            </a:r>
            <a:r>
              <a:rPr sz="2200" spc="-45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2200" dirty="0">
                <a:solidFill>
                  <a:srgbClr val="404040"/>
                </a:solidFill>
                <a:latin typeface="Microsoft Sans Serif"/>
                <a:cs typeface="Microsoft Sans Serif"/>
              </a:rPr>
              <a:t>plot,</a:t>
            </a:r>
            <a:r>
              <a:rPr sz="2200" spc="-50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2200" dirty="0">
                <a:solidFill>
                  <a:srgbClr val="404040"/>
                </a:solidFill>
                <a:latin typeface="Microsoft Sans Serif"/>
                <a:cs typeface="Microsoft Sans Serif"/>
              </a:rPr>
              <a:t>we</a:t>
            </a:r>
            <a:r>
              <a:rPr sz="2200" spc="-35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2200" spc="-85" dirty="0">
                <a:solidFill>
                  <a:srgbClr val="404040"/>
                </a:solidFill>
                <a:latin typeface="Microsoft Sans Serif"/>
                <a:cs typeface="Microsoft Sans Serif"/>
              </a:rPr>
              <a:t>can</a:t>
            </a:r>
            <a:r>
              <a:rPr sz="2200" spc="-45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2200" spc="-25" dirty="0">
                <a:solidFill>
                  <a:srgbClr val="404040"/>
                </a:solidFill>
                <a:latin typeface="Microsoft Sans Serif"/>
                <a:cs typeface="Microsoft Sans Serif"/>
              </a:rPr>
              <a:t>see </a:t>
            </a:r>
            <a:r>
              <a:rPr sz="2200" dirty="0">
                <a:solidFill>
                  <a:srgbClr val="404040"/>
                </a:solidFill>
                <a:latin typeface="Microsoft Sans Serif"/>
                <a:cs typeface="Microsoft Sans Serif"/>
              </a:rPr>
              <a:t>that</a:t>
            </a:r>
            <a:r>
              <a:rPr sz="2200" spc="-15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2200" spc="-215" dirty="0">
                <a:solidFill>
                  <a:srgbClr val="404040"/>
                </a:solidFill>
                <a:latin typeface="Microsoft Sans Serif"/>
                <a:cs typeface="Microsoft Sans Serif"/>
              </a:rPr>
              <a:t>ES-</a:t>
            </a:r>
            <a:r>
              <a:rPr sz="2200" dirty="0">
                <a:solidFill>
                  <a:srgbClr val="404040"/>
                </a:solidFill>
                <a:latin typeface="Microsoft Sans Serif"/>
                <a:cs typeface="Microsoft Sans Serif"/>
              </a:rPr>
              <a:t>L1,</a:t>
            </a:r>
            <a:r>
              <a:rPr sz="2200" spc="25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2200" spc="-240" dirty="0">
                <a:solidFill>
                  <a:srgbClr val="404040"/>
                </a:solidFill>
                <a:latin typeface="Microsoft Sans Serif"/>
                <a:cs typeface="Microsoft Sans Serif"/>
              </a:rPr>
              <a:t>GEO,</a:t>
            </a:r>
            <a:r>
              <a:rPr sz="2200" spc="65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2200" spc="-190" dirty="0">
                <a:solidFill>
                  <a:srgbClr val="404040"/>
                </a:solidFill>
                <a:latin typeface="Microsoft Sans Serif"/>
                <a:cs typeface="Microsoft Sans Serif"/>
              </a:rPr>
              <a:t>HEO,</a:t>
            </a:r>
            <a:r>
              <a:rPr sz="2200" spc="40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2200" spc="-195" dirty="0">
                <a:solidFill>
                  <a:srgbClr val="404040"/>
                </a:solidFill>
                <a:latin typeface="Microsoft Sans Serif"/>
                <a:cs typeface="Microsoft Sans Serif"/>
              </a:rPr>
              <a:t>SSO,</a:t>
            </a:r>
            <a:endParaRPr sz="2200">
              <a:latin typeface="Microsoft Sans Serif"/>
              <a:cs typeface="Microsoft Sans Serif"/>
            </a:endParaRPr>
          </a:p>
          <a:p>
            <a:pPr marL="354965" marR="5080">
              <a:lnSpc>
                <a:spcPct val="100000"/>
              </a:lnSpc>
            </a:pPr>
            <a:r>
              <a:rPr sz="2200" spc="-175" dirty="0">
                <a:solidFill>
                  <a:srgbClr val="404040"/>
                </a:solidFill>
                <a:latin typeface="Microsoft Sans Serif"/>
                <a:cs typeface="Microsoft Sans Serif"/>
              </a:rPr>
              <a:t>VLEO</a:t>
            </a:r>
            <a:r>
              <a:rPr sz="2200" spc="25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2200" dirty="0">
                <a:solidFill>
                  <a:srgbClr val="404040"/>
                </a:solidFill>
                <a:latin typeface="Microsoft Sans Serif"/>
                <a:cs typeface="Microsoft Sans Serif"/>
              </a:rPr>
              <a:t>had</a:t>
            </a:r>
            <a:r>
              <a:rPr sz="2200" spc="-145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2200" dirty="0">
                <a:solidFill>
                  <a:srgbClr val="404040"/>
                </a:solidFill>
                <a:latin typeface="Microsoft Sans Serif"/>
                <a:cs typeface="Microsoft Sans Serif"/>
              </a:rPr>
              <a:t>the</a:t>
            </a:r>
            <a:r>
              <a:rPr sz="2200" spc="-65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2200" dirty="0">
                <a:solidFill>
                  <a:srgbClr val="404040"/>
                </a:solidFill>
                <a:latin typeface="Microsoft Sans Serif"/>
                <a:cs typeface="Microsoft Sans Serif"/>
              </a:rPr>
              <a:t>most</a:t>
            </a:r>
            <a:r>
              <a:rPr sz="2200" spc="-70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2200" spc="-120" dirty="0">
                <a:solidFill>
                  <a:srgbClr val="404040"/>
                </a:solidFill>
                <a:latin typeface="Microsoft Sans Serif"/>
                <a:cs typeface="Microsoft Sans Serif"/>
              </a:rPr>
              <a:t>success </a:t>
            </a:r>
            <a:r>
              <a:rPr sz="2200" spc="-10" dirty="0">
                <a:solidFill>
                  <a:srgbClr val="404040"/>
                </a:solidFill>
                <a:latin typeface="Microsoft Sans Serif"/>
                <a:cs typeface="Microsoft Sans Serif"/>
              </a:rPr>
              <a:t>rate.</a:t>
            </a:r>
            <a:endParaRPr sz="2200">
              <a:latin typeface="Microsoft Sans Serif"/>
              <a:cs typeface="Microsoft Sans Serif"/>
            </a:endParaRPr>
          </a:p>
        </p:txBody>
      </p:sp>
      <p:pic>
        <p:nvPicPr>
          <p:cNvPr id="15" name="object 1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68240" y="2244090"/>
            <a:ext cx="6580631" cy="3439667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11282849" y="6439502"/>
            <a:ext cx="185420" cy="202565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200" spc="-25" dirty="0">
                <a:solidFill>
                  <a:srgbClr val="888888"/>
                </a:solidFill>
                <a:latin typeface="Trebuchet MS"/>
                <a:cs typeface="Trebuchet MS"/>
              </a:rPr>
              <a:t>20</a:t>
            </a:r>
            <a:endParaRPr sz="1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2085593"/>
            <a:ext cx="10328275" cy="1031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750" spc="100" dirty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sz="1750" dirty="0">
                <a:solidFill>
                  <a:srgbClr val="90C225"/>
                </a:solidFill>
                <a:latin typeface="Lucida Sans Unicode"/>
                <a:cs typeface="Lucida Sans Unicode"/>
              </a:rPr>
              <a:t>	</a:t>
            </a:r>
            <a:r>
              <a:rPr sz="2200" spc="-120" dirty="0">
                <a:solidFill>
                  <a:srgbClr val="3A2E06"/>
                </a:solidFill>
                <a:latin typeface="Microsoft Sans Serif"/>
                <a:cs typeface="Microsoft Sans Serif"/>
              </a:rPr>
              <a:t>The</a:t>
            </a:r>
            <a:r>
              <a:rPr sz="2200" spc="-3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dirty="0">
                <a:solidFill>
                  <a:srgbClr val="3A2E06"/>
                </a:solidFill>
                <a:latin typeface="Microsoft Sans Serif"/>
                <a:cs typeface="Microsoft Sans Serif"/>
              </a:rPr>
              <a:t>plot</a:t>
            </a:r>
            <a:r>
              <a:rPr sz="2200" spc="-9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dirty="0">
                <a:solidFill>
                  <a:srgbClr val="3A2E06"/>
                </a:solidFill>
                <a:latin typeface="Microsoft Sans Serif"/>
                <a:cs typeface="Microsoft Sans Serif"/>
              </a:rPr>
              <a:t>below</a:t>
            </a:r>
            <a:r>
              <a:rPr sz="2200" spc="-2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65" dirty="0">
                <a:solidFill>
                  <a:srgbClr val="3A2E06"/>
                </a:solidFill>
                <a:latin typeface="Microsoft Sans Serif"/>
                <a:cs typeface="Microsoft Sans Serif"/>
              </a:rPr>
              <a:t>shows</a:t>
            </a:r>
            <a:r>
              <a:rPr sz="2200" spc="-3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dirty="0">
                <a:solidFill>
                  <a:srgbClr val="3A2E06"/>
                </a:solidFill>
                <a:latin typeface="Microsoft Sans Serif"/>
                <a:cs typeface="Microsoft Sans Serif"/>
              </a:rPr>
              <a:t>the</a:t>
            </a:r>
            <a:r>
              <a:rPr sz="2200" spc="-2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dirty="0">
                <a:solidFill>
                  <a:srgbClr val="3A2E06"/>
                </a:solidFill>
                <a:latin typeface="Microsoft Sans Serif"/>
                <a:cs typeface="Microsoft Sans Serif"/>
              </a:rPr>
              <a:t>Flight</a:t>
            </a:r>
            <a:r>
              <a:rPr sz="2200" spc="-3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60" dirty="0">
                <a:solidFill>
                  <a:srgbClr val="3A2E06"/>
                </a:solidFill>
                <a:latin typeface="Microsoft Sans Serif"/>
                <a:cs typeface="Microsoft Sans Serif"/>
              </a:rPr>
              <a:t>Number</a:t>
            </a:r>
            <a:r>
              <a:rPr sz="2200" spc="-2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60" dirty="0">
                <a:solidFill>
                  <a:srgbClr val="3A2E06"/>
                </a:solidFill>
                <a:latin typeface="Microsoft Sans Serif"/>
                <a:cs typeface="Microsoft Sans Serif"/>
              </a:rPr>
              <a:t>vs.</a:t>
            </a:r>
            <a:r>
              <a:rPr sz="2200" spc="-1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dirty="0">
                <a:solidFill>
                  <a:srgbClr val="3A2E06"/>
                </a:solidFill>
                <a:latin typeface="Microsoft Sans Serif"/>
                <a:cs typeface="Microsoft Sans Serif"/>
              </a:rPr>
              <a:t>Orbit</a:t>
            </a:r>
            <a:r>
              <a:rPr sz="2200" spc="-1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10" dirty="0">
                <a:solidFill>
                  <a:srgbClr val="3A2E06"/>
                </a:solidFill>
                <a:latin typeface="Microsoft Sans Serif"/>
                <a:cs typeface="Microsoft Sans Serif"/>
              </a:rPr>
              <a:t>type.</a:t>
            </a:r>
            <a:r>
              <a:rPr sz="2200" spc="-2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210" dirty="0">
                <a:solidFill>
                  <a:srgbClr val="3A2E06"/>
                </a:solidFill>
                <a:latin typeface="Microsoft Sans Serif"/>
                <a:cs typeface="Microsoft Sans Serif"/>
              </a:rPr>
              <a:t>We</a:t>
            </a:r>
            <a:r>
              <a:rPr sz="2200" spc="6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50" dirty="0">
                <a:solidFill>
                  <a:srgbClr val="3A2E06"/>
                </a:solidFill>
                <a:latin typeface="Microsoft Sans Serif"/>
                <a:cs typeface="Microsoft Sans Serif"/>
              </a:rPr>
              <a:t>observe</a:t>
            </a:r>
            <a:r>
              <a:rPr sz="2200" spc="-1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dirty="0">
                <a:solidFill>
                  <a:srgbClr val="3A2E06"/>
                </a:solidFill>
                <a:latin typeface="Microsoft Sans Serif"/>
                <a:cs typeface="Microsoft Sans Serif"/>
              </a:rPr>
              <a:t>that</a:t>
            </a:r>
            <a:r>
              <a:rPr sz="2200" spc="-2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dirty="0">
                <a:solidFill>
                  <a:srgbClr val="3A2E06"/>
                </a:solidFill>
                <a:latin typeface="Microsoft Sans Serif"/>
                <a:cs typeface="Microsoft Sans Serif"/>
              </a:rPr>
              <a:t>in</a:t>
            </a:r>
            <a:r>
              <a:rPr sz="2200" spc="-2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dirty="0">
                <a:solidFill>
                  <a:srgbClr val="3A2E06"/>
                </a:solidFill>
                <a:latin typeface="Microsoft Sans Serif"/>
                <a:cs typeface="Microsoft Sans Serif"/>
              </a:rPr>
              <a:t>the</a:t>
            </a:r>
            <a:r>
              <a:rPr sz="2200" spc="-2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40" dirty="0">
                <a:solidFill>
                  <a:srgbClr val="3A2E06"/>
                </a:solidFill>
                <a:latin typeface="Microsoft Sans Serif"/>
                <a:cs typeface="Microsoft Sans Serif"/>
              </a:rPr>
              <a:t>LEO </a:t>
            </a:r>
            <a:r>
              <a:rPr sz="2200" dirty="0">
                <a:solidFill>
                  <a:srgbClr val="3A2E06"/>
                </a:solidFill>
                <a:latin typeface="Microsoft Sans Serif"/>
                <a:cs typeface="Microsoft Sans Serif"/>
              </a:rPr>
              <a:t>orbit,</a:t>
            </a:r>
            <a:r>
              <a:rPr sz="2200" spc="-7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120" dirty="0">
                <a:solidFill>
                  <a:srgbClr val="3A2E06"/>
                </a:solidFill>
                <a:latin typeface="Microsoft Sans Serif"/>
                <a:cs typeface="Microsoft Sans Serif"/>
              </a:rPr>
              <a:t>success</a:t>
            </a:r>
            <a:r>
              <a:rPr sz="2200" spc="-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dirty="0">
                <a:solidFill>
                  <a:srgbClr val="3A2E06"/>
                </a:solidFill>
                <a:latin typeface="Microsoft Sans Serif"/>
                <a:cs typeface="Microsoft Sans Serif"/>
              </a:rPr>
              <a:t>is</a:t>
            </a:r>
            <a:r>
              <a:rPr sz="2200" spc="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20" dirty="0">
                <a:solidFill>
                  <a:srgbClr val="3A2E06"/>
                </a:solidFill>
                <a:latin typeface="Microsoft Sans Serif"/>
                <a:cs typeface="Microsoft Sans Serif"/>
              </a:rPr>
              <a:t>related</a:t>
            </a:r>
            <a:r>
              <a:rPr sz="2200" dirty="0">
                <a:solidFill>
                  <a:srgbClr val="3A2E06"/>
                </a:solidFill>
                <a:latin typeface="Microsoft Sans Serif"/>
                <a:cs typeface="Microsoft Sans Serif"/>
              </a:rPr>
              <a:t> to</a:t>
            </a:r>
            <a:r>
              <a:rPr sz="2200" spc="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dirty="0">
                <a:solidFill>
                  <a:srgbClr val="3A2E06"/>
                </a:solidFill>
                <a:latin typeface="Microsoft Sans Serif"/>
                <a:cs typeface="Microsoft Sans Serif"/>
              </a:rPr>
              <a:t>the</a:t>
            </a:r>
            <a:r>
              <a:rPr sz="2200" spc="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35" dirty="0">
                <a:solidFill>
                  <a:srgbClr val="3A2E06"/>
                </a:solidFill>
                <a:latin typeface="Microsoft Sans Serif"/>
                <a:cs typeface="Microsoft Sans Serif"/>
              </a:rPr>
              <a:t>number</a:t>
            </a:r>
            <a:r>
              <a:rPr sz="2200" spc="-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dirty="0">
                <a:solidFill>
                  <a:srgbClr val="3A2E06"/>
                </a:solidFill>
                <a:latin typeface="Microsoft Sans Serif"/>
                <a:cs typeface="Microsoft Sans Serif"/>
              </a:rPr>
              <a:t>of</a:t>
            </a:r>
            <a:r>
              <a:rPr sz="2200" spc="-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dirty="0">
                <a:solidFill>
                  <a:srgbClr val="3A2E06"/>
                </a:solidFill>
                <a:latin typeface="Microsoft Sans Serif"/>
                <a:cs typeface="Microsoft Sans Serif"/>
              </a:rPr>
              <a:t>flights</a:t>
            </a:r>
            <a:r>
              <a:rPr sz="2200" spc="-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80" dirty="0">
                <a:solidFill>
                  <a:srgbClr val="3A2E06"/>
                </a:solidFill>
                <a:latin typeface="Microsoft Sans Serif"/>
                <a:cs typeface="Microsoft Sans Serif"/>
              </a:rPr>
              <a:t>whereas</a:t>
            </a:r>
            <a:r>
              <a:rPr sz="2200" dirty="0">
                <a:solidFill>
                  <a:srgbClr val="3A2E06"/>
                </a:solidFill>
                <a:latin typeface="Microsoft Sans Serif"/>
                <a:cs typeface="Microsoft Sans Serif"/>
              </a:rPr>
              <a:t> in</a:t>
            </a:r>
            <a:r>
              <a:rPr sz="2200" spc="-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dirty="0">
                <a:solidFill>
                  <a:srgbClr val="3A2E06"/>
                </a:solidFill>
                <a:latin typeface="Microsoft Sans Serif"/>
                <a:cs typeface="Microsoft Sans Serif"/>
              </a:rPr>
              <a:t>the</a:t>
            </a:r>
            <a:r>
              <a:rPr sz="2200" spc="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260" dirty="0">
                <a:solidFill>
                  <a:srgbClr val="3A2E06"/>
                </a:solidFill>
                <a:latin typeface="Microsoft Sans Serif"/>
                <a:cs typeface="Microsoft Sans Serif"/>
              </a:rPr>
              <a:t>GTO</a:t>
            </a:r>
            <a:r>
              <a:rPr sz="2200" spc="7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dirty="0">
                <a:solidFill>
                  <a:srgbClr val="3A2E06"/>
                </a:solidFill>
                <a:latin typeface="Microsoft Sans Serif"/>
                <a:cs typeface="Microsoft Sans Serif"/>
              </a:rPr>
              <a:t>orbit,</a:t>
            </a:r>
            <a:r>
              <a:rPr sz="2200" spc="-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10" dirty="0">
                <a:solidFill>
                  <a:srgbClr val="3A2E06"/>
                </a:solidFill>
                <a:latin typeface="Microsoft Sans Serif"/>
                <a:cs typeface="Microsoft Sans Serif"/>
              </a:rPr>
              <a:t>there</a:t>
            </a:r>
            <a:r>
              <a:rPr sz="2200" spc="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25" dirty="0">
                <a:solidFill>
                  <a:srgbClr val="3A2E06"/>
                </a:solidFill>
                <a:latin typeface="Microsoft Sans Serif"/>
                <a:cs typeface="Microsoft Sans Serif"/>
              </a:rPr>
              <a:t>is </a:t>
            </a:r>
            <a:r>
              <a:rPr sz="2200" dirty="0">
                <a:solidFill>
                  <a:srgbClr val="3A2E06"/>
                </a:solidFill>
                <a:latin typeface="Microsoft Sans Serif"/>
                <a:cs typeface="Microsoft Sans Serif"/>
              </a:rPr>
              <a:t>no</a:t>
            </a:r>
            <a:r>
              <a:rPr sz="2200" spc="-4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25" dirty="0">
                <a:solidFill>
                  <a:srgbClr val="3A2E06"/>
                </a:solidFill>
                <a:latin typeface="Microsoft Sans Serif"/>
                <a:cs typeface="Microsoft Sans Serif"/>
              </a:rPr>
              <a:t>relationship</a:t>
            </a:r>
            <a:r>
              <a:rPr sz="2200" spc="-40" dirty="0">
                <a:solidFill>
                  <a:srgbClr val="3A2E06"/>
                </a:solidFill>
                <a:latin typeface="Microsoft Sans Serif"/>
                <a:cs typeface="Microsoft Sans Serif"/>
              </a:rPr>
              <a:t> between</a:t>
            </a:r>
            <a:r>
              <a:rPr sz="2200" spc="-4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dirty="0">
                <a:solidFill>
                  <a:srgbClr val="3A2E06"/>
                </a:solidFill>
                <a:latin typeface="Microsoft Sans Serif"/>
                <a:cs typeface="Microsoft Sans Serif"/>
              </a:rPr>
              <a:t>flight</a:t>
            </a:r>
            <a:r>
              <a:rPr sz="2200" spc="-4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35" dirty="0">
                <a:solidFill>
                  <a:srgbClr val="3A2E06"/>
                </a:solidFill>
                <a:latin typeface="Microsoft Sans Serif"/>
                <a:cs typeface="Microsoft Sans Serif"/>
              </a:rPr>
              <a:t>number</a:t>
            </a:r>
            <a:r>
              <a:rPr sz="2200" spc="-4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dirty="0">
                <a:solidFill>
                  <a:srgbClr val="3A2E06"/>
                </a:solidFill>
                <a:latin typeface="Microsoft Sans Serif"/>
                <a:cs typeface="Microsoft Sans Serif"/>
              </a:rPr>
              <a:t>and</a:t>
            </a:r>
            <a:r>
              <a:rPr sz="2200" spc="-3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dirty="0">
                <a:solidFill>
                  <a:srgbClr val="3A2E06"/>
                </a:solidFill>
                <a:latin typeface="Microsoft Sans Serif"/>
                <a:cs typeface="Microsoft Sans Serif"/>
              </a:rPr>
              <a:t>the</a:t>
            </a:r>
            <a:r>
              <a:rPr sz="2200" spc="-3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10" dirty="0">
                <a:solidFill>
                  <a:srgbClr val="3A2E06"/>
                </a:solidFill>
                <a:latin typeface="Microsoft Sans Serif"/>
                <a:cs typeface="Microsoft Sans Serif"/>
              </a:rPr>
              <a:t>orbit.</a:t>
            </a:r>
            <a:endParaRPr sz="22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8751" y="417855"/>
            <a:ext cx="5822315" cy="589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700" dirty="0">
                <a:solidFill>
                  <a:srgbClr val="0A48CA"/>
                </a:solidFill>
                <a:latin typeface="Microsoft Sans Serif"/>
                <a:cs typeface="Microsoft Sans Serif"/>
              </a:rPr>
              <a:t>Flight</a:t>
            </a:r>
            <a:r>
              <a:rPr sz="3700" spc="-70" dirty="0">
                <a:solidFill>
                  <a:srgbClr val="0A48CA"/>
                </a:solidFill>
                <a:latin typeface="Microsoft Sans Serif"/>
                <a:cs typeface="Microsoft Sans Serif"/>
              </a:rPr>
              <a:t> </a:t>
            </a:r>
            <a:r>
              <a:rPr sz="3700" spc="-85" dirty="0">
                <a:solidFill>
                  <a:srgbClr val="0A48CA"/>
                </a:solidFill>
                <a:latin typeface="Microsoft Sans Serif"/>
                <a:cs typeface="Microsoft Sans Serif"/>
              </a:rPr>
              <a:t>Number</a:t>
            </a:r>
            <a:r>
              <a:rPr sz="3700" spc="-75" dirty="0">
                <a:solidFill>
                  <a:srgbClr val="0A48CA"/>
                </a:solidFill>
                <a:latin typeface="Microsoft Sans Serif"/>
                <a:cs typeface="Microsoft Sans Serif"/>
              </a:rPr>
              <a:t> </a:t>
            </a:r>
            <a:r>
              <a:rPr sz="3700" spc="-95" dirty="0">
                <a:solidFill>
                  <a:srgbClr val="0A48CA"/>
                </a:solidFill>
                <a:latin typeface="Microsoft Sans Serif"/>
                <a:cs typeface="Microsoft Sans Serif"/>
              </a:rPr>
              <a:t>vs.</a:t>
            </a:r>
            <a:r>
              <a:rPr sz="3700" spc="-60" dirty="0">
                <a:solidFill>
                  <a:srgbClr val="0A48CA"/>
                </a:solidFill>
                <a:latin typeface="Microsoft Sans Serif"/>
                <a:cs typeface="Microsoft Sans Serif"/>
              </a:rPr>
              <a:t> </a:t>
            </a:r>
            <a:r>
              <a:rPr sz="3700" dirty="0">
                <a:solidFill>
                  <a:srgbClr val="0A48CA"/>
                </a:solidFill>
                <a:latin typeface="Microsoft Sans Serif"/>
                <a:cs typeface="Microsoft Sans Serif"/>
              </a:rPr>
              <a:t>Orbit</a:t>
            </a:r>
            <a:r>
              <a:rPr sz="3700" spc="-60" dirty="0">
                <a:solidFill>
                  <a:srgbClr val="0A48CA"/>
                </a:solidFill>
                <a:latin typeface="Microsoft Sans Serif"/>
                <a:cs typeface="Microsoft Sans Serif"/>
              </a:rPr>
              <a:t> </a:t>
            </a:r>
            <a:r>
              <a:rPr sz="3700" spc="-125" dirty="0">
                <a:solidFill>
                  <a:srgbClr val="0A48CA"/>
                </a:solidFill>
                <a:latin typeface="Microsoft Sans Serif"/>
                <a:cs typeface="Microsoft Sans Serif"/>
              </a:rPr>
              <a:t>Type</a:t>
            </a:r>
            <a:endParaRPr sz="370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42644" y="3529584"/>
            <a:ext cx="8263889" cy="2104643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25" dirty="0"/>
              <a:t>19</a:t>
            </a:fld>
            <a:endParaRPr spc="-25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09076" y="6139596"/>
            <a:ext cx="8572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0" dirty="0">
                <a:solidFill>
                  <a:srgbClr val="90C225"/>
                </a:solidFill>
                <a:latin typeface="Trebuchet MS"/>
                <a:cs typeface="Trebuchet MS"/>
              </a:rPr>
              <a:t>2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37437" y="1950593"/>
            <a:ext cx="2542540" cy="3105785"/>
          </a:xfrm>
          <a:prstGeom prst="rect">
            <a:avLst/>
          </a:prstGeom>
        </p:spPr>
        <p:txBody>
          <a:bodyPr vert="horz" wrap="square" lIns="0" tIns="19113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1505"/>
              </a:spcBef>
              <a:buFont typeface="Arial MT"/>
              <a:buChar char="•"/>
              <a:tabLst>
                <a:tab pos="240665" algn="l"/>
              </a:tabLst>
            </a:pPr>
            <a:r>
              <a:rPr sz="2200" spc="-90" dirty="0">
                <a:solidFill>
                  <a:srgbClr val="3A2E06"/>
                </a:solidFill>
                <a:latin typeface="Microsoft Sans Serif"/>
                <a:cs typeface="Microsoft Sans Serif"/>
              </a:rPr>
              <a:t>Executive</a:t>
            </a:r>
            <a:r>
              <a:rPr sz="2200" spc="1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105" dirty="0">
                <a:solidFill>
                  <a:srgbClr val="3A2E06"/>
                </a:solidFill>
                <a:latin typeface="Microsoft Sans Serif"/>
                <a:cs typeface="Microsoft Sans Serif"/>
              </a:rPr>
              <a:t>Summary</a:t>
            </a:r>
            <a:endParaRPr sz="2200">
              <a:latin typeface="Microsoft Sans Serif"/>
              <a:cs typeface="Microsoft Sans Serif"/>
            </a:endParaRPr>
          </a:p>
          <a:p>
            <a:pPr marL="240665" indent="-227965">
              <a:lnSpc>
                <a:spcPct val="100000"/>
              </a:lnSpc>
              <a:spcBef>
                <a:spcPts val="1405"/>
              </a:spcBef>
              <a:buFont typeface="Arial MT"/>
              <a:buChar char="•"/>
              <a:tabLst>
                <a:tab pos="240665" algn="l"/>
              </a:tabLst>
            </a:pPr>
            <a:r>
              <a:rPr sz="2200" spc="-10" dirty="0">
                <a:solidFill>
                  <a:srgbClr val="3A2E06"/>
                </a:solidFill>
                <a:latin typeface="Microsoft Sans Serif"/>
                <a:cs typeface="Microsoft Sans Serif"/>
              </a:rPr>
              <a:t>Introduction</a:t>
            </a:r>
            <a:endParaRPr sz="2200">
              <a:latin typeface="Microsoft Sans Serif"/>
              <a:cs typeface="Microsoft Sans Serif"/>
            </a:endParaRPr>
          </a:p>
          <a:p>
            <a:pPr marL="240665" indent="-227965">
              <a:lnSpc>
                <a:spcPct val="100000"/>
              </a:lnSpc>
              <a:spcBef>
                <a:spcPts val="1395"/>
              </a:spcBef>
              <a:buFont typeface="Arial MT"/>
              <a:buChar char="•"/>
              <a:tabLst>
                <a:tab pos="240665" algn="l"/>
              </a:tabLst>
            </a:pPr>
            <a:r>
              <a:rPr sz="2200" spc="-10" dirty="0">
                <a:solidFill>
                  <a:srgbClr val="3A2E06"/>
                </a:solidFill>
                <a:latin typeface="Microsoft Sans Serif"/>
                <a:cs typeface="Microsoft Sans Serif"/>
              </a:rPr>
              <a:t>Methodology</a:t>
            </a:r>
            <a:endParaRPr sz="2200">
              <a:latin typeface="Microsoft Sans Serif"/>
              <a:cs typeface="Microsoft Sans Serif"/>
            </a:endParaRPr>
          </a:p>
          <a:p>
            <a:pPr marL="240665" indent="-227965">
              <a:lnSpc>
                <a:spcPct val="100000"/>
              </a:lnSpc>
              <a:spcBef>
                <a:spcPts val="1400"/>
              </a:spcBef>
              <a:buFont typeface="Arial MT"/>
              <a:buChar char="•"/>
              <a:tabLst>
                <a:tab pos="240665" algn="l"/>
              </a:tabLst>
            </a:pPr>
            <a:r>
              <a:rPr sz="2200" spc="-10" dirty="0">
                <a:solidFill>
                  <a:srgbClr val="3A2E06"/>
                </a:solidFill>
                <a:latin typeface="Microsoft Sans Serif"/>
                <a:cs typeface="Microsoft Sans Serif"/>
              </a:rPr>
              <a:t>Results</a:t>
            </a:r>
            <a:endParaRPr sz="2200">
              <a:latin typeface="Microsoft Sans Serif"/>
              <a:cs typeface="Microsoft Sans Serif"/>
            </a:endParaRPr>
          </a:p>
          <a:p>
            <a:pPr marL="240665" indent="-227965">
              <a:lnSpc>
                <a:spcPct val="100000"/>
              </a:lnSpc>
              <a:spcBef>
                <a:spcPts val="1405"/>
              </a:spcBef>
              <a:buFont typeface="Arial MT"/>
              <a:buChar char="•"/>
              <a:tabLst>
                <a:tab pos="240665" algn="l"/>
              </a:tabLst>
            </a:pPr>
            <a:r>
              <a:rPr sz="2200" spc="-10" dirty="0">
                <a:solidFill>
                  <a:srgbClr val="3A2E06"/>
                </a:solidFill>
                <a:latin typeface="Microsoft Sans Serif"/>
                <a:cs typeface="Microsoft Sans Serif"/>
              </a:rPr>
              <a:t>Conclusion</a:t>
            </a:r>
            <a:endParaRPr sz="2200">
              <a:latin typeface="Microsoft Sans Serif"/>
              <a:cs typeface="Microsoft Sans Serif"/>
            </a:endParaRPr>
          </a:p>
          <a:p>
            <a:pPr marL="240665" indent="-227965">
              <a:lnSpc>
                <a:spcPct val="100000"/>
              </a:lnSpc>
              <a:spcBef>
                <a:spcPts val="1400"/>
              </a:spcBef>
              <a:buFont typeface="Arial MT"/>
              <a:buChar char="•"/>
              <a:tabLst>
                <a:tab pos="240665" algn="l"/>
              </a:tabLst>
            </a:pPr>
            <a:r>
              <a:rPr sz="2200" spc="-10" dirty="0">
                <a:solidFill>
                  <a:srgbClr val="3A2E06"/>
                </a:solidFill>
                <a:latin typeface="Microsoft Sans Serif"/>
                <a:cs typeface="Microsoft Sans Serif"/>
              </a:rPr>
              <a:t>Appendix</a:t>
            </a:r>
            <a:endParaRPr sz="22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8750" y="367498"/>
            <a:ext cx="3647049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0" dirty="0" err="1"/>
              <a:t>Outli</a:t>
            </a:r>
            <a:r>
              <a:rPr lang="de-DE" spc="-60" dirty="0" err="1"/>
              <a:t>n</a:t>
            </a:r>
            <a:r>
              <a:rPr spc="-60" dirty="0"/>
              <a:t>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82102" y="2072893"/>
            <a:ext cx="1012190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750" spc="100" dirty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sz="1750" dirty="0">
                <a:solidFill>
                  <a:srgbClr val="90C225"/>
                </a:solidFill>
                <a:latin typeface="Lucida Sans Unicode"/>
                <a:cs typeface="Lucida Sans Unicode"/>
              </a:rPr>
              <a:t>	</a:t>
            </a:r>
            <a:r>
              <a:rPr sz="2200" spc="-210" dirty="0">
                <a:solidFill>
                  <a:srgbClr val="3A2E06"/>
                </a:solidFill>
                <a:latin typeface="Microsoft Sans Serif"/>
                <a:cs typeface="Microsoft Sans Serif"/>
              </a:rPr>
              <a:t>We</a:t>
            </a:r>
            <a:r>
              <a:rPr sz="2200" spc="6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90" dirty="0">
                <a:solidFill>
                  <a:srgbClr val="3A2E06"/>
                </a:solidFill>
                <a:latin typeface="Microsoft Sans Serif"/>
                <a:cs typeface="Microsoft Sans Serif"/>
              </a:rPr>
              <a:t>can</a:t>
            </a:r>
            <a:r>
              <a:rPr sz="2200" spc="-5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50" dirty="0">
                <a:solidFill>
                  <a:srgbClr val="3A2E06"/>
                </a:solidFill>
                <a:latin typeface="Microsoft Sans Serif"/>
                <a:cs typeface="Microsoft Sans Serif"/>
              </a:rPr>
              <a:t>observe</a:t>
            </a:r>
            <a:r>
              <a:rPr sz="2200" spc="-8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dirty="0">
                <a:solidFill>
                  <a:srgbClr val="3A2E06"/>
                </a:solidFill>
                <a:latin typeface="Microsoft Sans Serif"/>
                <a:cs typeface="Microsoft Sans Serif"/>
              </a:rPr>
              <a:t>that</a:t>
            </a:r>
            <a:r>
              <a:rPr sz="2200" spc="-3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dirty="0">
                <a:solidFill>
                  <a:srgbClr val="3A2E06"/>
                </a:solidFill>
                <a:latin typeface="Microsoft Sans Serif"/>
                <a:cs typeface="Microsoft Sans Serif"/>
              </a:rPr>
              <a:t>with</a:t>
            </a:r>
            <a:r>
              <a:rPr sz="2200" spc="-2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80" dirty="0">
                <a:solidFill>
                  <a:srgbClr val="3A2E06"/>
                </a:solidFill>
                <a:latin typeface="Microsoft Sans Serif"/>
                <a:cs typeface="Microsoft Sans Serif"/>
              </a:rPr>
              <a:t>heavy</a:t>
            </a:r>
            <a:r>
              <a:rPr sz="2200" spc="-3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60" dirty="0">
                <a:solidFill>
                  <a:srgbClr val="3A2E06"/>
                </a:solidFill>
                <a:latin typeface="Microsoft Sans Serif"/>
                <a:cs typeface="Microsoft Sans Serif"/>
              </a:rPr>
              <a:t>payloads,</a:t>
            </a:r>
            <a:r>
              <a:rPr sz="2200" spc="-4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dirty="0">
                <a:solidFill>
                  <a:srgbClr val="3A2E06"/>
                </a:solidFill>
                <a:latin typeface="Microsoft Sans Serif"/>
                <a:cs typeface="Microsoft Sans Serif"/>
              </a:rPr>
              <a:t>the</a:t>
            </a:r>
            <a:r>
              <a:rPr sz="2200" spc="-2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85" dirty="0">
                <a:solidFill>
                  <a:srgbClr val="3A2E06"/>
                </a:solidFill>
                <a:latin typeface="Microsoft Sans Serif"/>
                <a:cs typeface="Microsoft Sans Serif"/>
              </a:rPr>
              <a:t>successful</a:t>
            </a:r>
            <a:r>
              <a:rPr sz="2200" spc="-3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10" dirty="0">
                <a:solidFill>
                  <a:srgbClr val="3A2E06"/>
                </a:solidFill>
                <a:latin typeface="Microsoft Sans Serif"/>
                <a:cs typeface="Microsoft Sans Serif"/>
              </a:rPr>
              <a:t>landing</a:t>
            </a:r>
            <a:r>
              <a:rPr sz="2200" spc="-4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35" dirty="0">
                <a:solidFill>
                  <a:srgbClr val="3A2E06"/>
                </a:solidFill>
                <a:latin typeface="Microsoft Sans Serif"/>
                <a:cs typeface="Microsoft Sans Serif"/>
              </a:rPr>
              <a:t>are</a:t>
            </a:r>
            <a:r>
              <a:rPr sz="2200" spc="-1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20" dirty="0">
                <a:solidFill>
                  <a:srgbClr val="3A2E06"/>
                </a:solidFill>
                <a:latin typeface="Microsoft Sans Serif"/>
                <a:cs typeface="Microsoft Sans Serif"/>
              </a:rPr>
              <a:t>more</a:t>
            </a:r>
            <a:r>
              <a:rPr sz="2200" spc="-2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dirty="0">
                <a:solidFill>
                  <a:srgbClr val="3A2E06"/>
                </a:solidFill>
                <a:latin typeface="Microsoft Sans Serif"/>
                <a:cs typeface="Microsoft Sans Serif"/>
              </a:rPr>
              <a:t>for</a:t>
            </a:r>
            <a:r>
              <a:rPr sz="2200" spc="-2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30" dirty="0">
                <a:solidFill>
                  <a:srgbClr val="3A2E06"/>
                </a:solidFill>
                <a:latin typeface="Microsoft Sans Serif"/>
                <a:cs typeface="Microsoft Sans Serif"/>
              </a:rPr>
              <a:t>PO, </a:t>
            </a:r>
            <a:r>
              <a:rPr sz="2200" spc="-204" dirty="0">
                <a:solidFill>
                  <a:srgbClr val="3A2E06"/>
                </a:solidFill>
                <a:latin typeface="Microsoft Sans Serif"/>
                <a:cs typeface="Microsoft Sans Serif"/>
              </a:rPr>
              <a:t>LEO</a:t>
            </a:r>
            <a:r>
              <a:rPr sz="2200" spc="5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dirty="0">
                <a:solidFill>
                  <a:srgbClr val="3A2E06"/>
                </a:solidFill>
                <a:latin typeface="Microsoft Sans Serif"/>
                <a:cs typeface="Microsoft Sans Serif"/>
              </a:rPr>
              <a:t>and</a:t>
            </a:r>
            <a:r>
              <a:rPr sz="2200" spc="-9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250" dirty="0">
                <a:solidFill>
                  <a:srgbClr val="3A2E06"/>
                </a:solidFill>
                <a:latin typeface="Microsoft Sans Serif"/>
                <a:cs typeface="Microsoft Sans Serif"/>
              </a:rPr>
              <a:t>ISS</a:t>
            </a:r>
            <a:r>
              <a:rPr sz="2200" spc="5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10" dirty="0">
                <a:solidFill>
                  <a:srgbClr val="3A2E06"/>
                </a:solidFill>
                <a:latin typeface="Microsoft Sans Serif"/>
                <a:cs typeface="Microsoft Sans Serif"/>
              </a:rPr>
              <a:t>orbits.</a:t>
            </a:r>
            <a:endParaRPr sz="22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8751" y="417855"/>
            <a:ext cx="4534535" cy="589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700" spc="-114" dirty="0">
                <a:solidFill>
                  <a:srgbClr val="0A48CA"/>
                </a:solidFill>
                <a:latin typeface="Microsoft Sans Serif"/>
                <a:cs typeface="Microsoft Sans Serif"/>
              </a:rPr>
              <a:t>Payload</a:t>
            </a:r>
            <a:r>
              <a:rPr sz="3700" spc="-70" dirty="0">
                <a:solidFill>
                  <a:srgbClr val="0A48CA"/>
                </a:solidFill>
                <a:latin typeface="Microsoft Sans Serif"/>
                <a:cs typeface="Microsoft Sans Serif"/>
              </a:rPr>
              <a:t> </a:t>
            </a:r>
            <a:r>
              <a:rPr sz="3700" spc="-95" dirty="0">
                <a:solidFill>
                  <a:srgbClr val="0A48CA"/>
                </a:solidFill>
                <a:latin typeface="Microsoft Sans Serif"/>
                <a:cs typeface="Microsoft Sans Serif"/>
              </a:rPr>
              <a:t>vs.</a:t>
            </a:r>
            <a:r>
              <a:rPr sz="3700" spc="-65" dirty="0">
                <a:solidFill>
                  <a:srgbClr val="0A48CA"/>
                </a:solidFill>
                <a:latin typeface="Microsoft Sans Serif"/>
                <a:cs typeface="Microsoft Sans Serif"/>
              </a:rPr>
              <a:t> </a:t>
            </a:r>
            <a:r>
              <a:rPr sz="3700" dirty="0">
                <a:solidFill>
                  <a:srgbClr val="0A48CA"/>
                </a:solidFill>
                <a:latin typeface="Microsoft Sans Serif"/>
                <a:cs typeface="Microsoft Sans Serif"/>
              </a:rPr>
              <a:t>Orbit</a:t>
            </a:r>
            <a:r>
              <a:rPr sz="3700" spc="-50" dirty="0">
                <a:solidFill>
                  <a:srgbClr val="0A48CA"/>
                </a:solidFill>
                <a:latin typeface="Microsoft Sans Serif"/>
                <a:cs typeface="Microsoft Sans Serif"/>
              </a:rPr>
              <a:t> </a:t>
            </a:r>
            <a:r>
              <a:rPr sz="3700" spc="-140" dirty="0">
                <a:solidFill>
                  <a:srgbClr val="0A48CA"/>
                </a:solidFill>
                <a:latin typeface="Microsoft Sans Serif"/>
                <a:cs typeface="Microsoft Sans Serif"/>
              </a:rPr>
              <a:t>Type</a:t>
            </a:r>
            <a:endParaRPr sz="370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6810" y="3429000"/>
            <a:ext cx="9082276" cy="209549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25" dirty="0"/>
              <a:t>20</a:t>
            </a:fld>
            <a:endParaRPr spc="-25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0550" y="-4381"/>
            <a:ext cx="4773295" cy="6867525"/>
            <a:chOff x="7420550" y="-4381"/>
            <a:chExt cx="4773295" cy="6867525"/>
          </a:xfrm>
        </p:grpSpPr>
        <p:sp>
          <p:nvSpPr>
            <p:cNvPr id="3" name="object 3"/>
            <p:cNvSpPr/>
            <p:nvPr/>
          </p:nvSpPr>
          <p:spPr>
            <a:xfrm>
              <a:off x="9371456" y="381"/>
              <a:ext cx="1219200" cy="6858000"/>
            </a:xfrm>
            <a:custGeom>
              <a:avLst/>
              <a:gdLst/>
              <a:ahLst/>
              <a:cxnLst/>
              <a:rect l="l" t="t" r="r" b="b"/>
              <a:pathLst>
                <a:path w="1219200" h="6858000">
                  <a:moveTo>
                    <a:pt x="0" y="0"/>
                  </a:moveTo>
                  <a:lnTo>
                    <a:pt x="1219200" y="6858000"/>
                  </a:lnTo>
                </a:path>
              </a:pathLst>
            </a:custGeom>
            <a:ln w="9525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425312" y="3681602"/>
              <a:ext cx="4763770" cy="3176905"/>
            </a:xfrm>
            <a:custGeom>
              <a:avLst/>
              <a:gdLst/>
              <a:ahLst/>
              <a:cxnLst/>
              <a:rect l="l" t="t" r="r" b="b"/>
              <a:pathLst>
                <a:path w="4763770" h="3176904">
                  <a:moveTo>
                    <a:pt x="4763554" y="0"/>
                  </a:moveTo>
                  <a:lnTo>
                    <a:pt x="0" y="3176587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181339" y="0"/>
              <a:ext cx="3007995" cy="6858000"/>
            </a:xfrm>
            <a:custGeom>
              <a:avLst/>
              <a:gdLst/>
              <a:ahLst/>
              <a:cxnLst/>
              <a:rect l="l" t="t" r="r" b="b"/>
              <a:pathLst>
                <a:path w="3007995" h="6858000">
                  <a:moveTo>
                    <a:pt x="3007614" y="0"/>
                  </a:moveTo>
                  <a:lnTo>
                    <a:pt x="2043214" y="0"/>
                  </a:lnTo>
                  <a:lnTo>
                    <a:pt x="0" y="6858000"/>
                  </a:lnTo>
                  <a:lnTo>
                    <a:pt x="3007614" y="6858000"/>
                  </a:lnTo>
                  <a:lnTo>
                    <a:pt x="3007614" y="0"/>
                  </a:lnTo>
                  <a:close/>
                </a:path>
              </a:pathLst>
            </a:custGeom>
            <a:solidFill>
              <a:srgbClr val="90C225">
                <a:alpha val="3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604961" y="0"/>
              <a:ext cx="2587625" cy="6858000"/>
            </a:xfrm>
            <a:custGeom>
              <a:avLst/>
              <a:gdLst/>
              <a:ahLst/>
              <a:cxnLst/>
              <a:rect l="l" t="t" r="r" b="b"/>
              <a:pathLst>
                <a:path w="2587625" h="6858000">
                  <a:moveTo>
                    <a:pt x="2587040" y="0"/>
                  </a:moveTo>
                  <a:lnTo>
                    <a:pt x="0" y="0"/>
                  </a:lnTo>
                  <a:lnTo>
                    <a:pt x="1207960" y="6858000"/>
                  </a:lnTo>
                  <a:lnTo>
                    <a:pt x="2587040" y="6858000"/>
                  </a:lnTo>
                  <a:lnTo>
                    <a:pt x="2587040" y="0"/>
                  </a:lnTo>
                  <a:close/>
                </a:path>
              </a:pathLst>
            </a:custGeom>
            <a:solidFill>
              <a:srgbClr val="90C225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932167" y="3048000"/>
              <a:ext cx="3260090" cy="3810000"/>
            </a:xfrm>
            <a:custGeom>
              <a:avLst/>
              <a:gdLst/>
              <a:ahLst/>
              <a:cxnLst/>
              <a:rect l="l" t="t" r="r" b="b"/>
              <a:pathLst>
                <a:path w="3260090" h="3810000">
                  <a:moveTo>
                    <a:pt x="3259836" y="0"/>
                  </a:moveTo>
                  <a:lnTo>
                    <a:pt x="0" y="3810000"/>
                  </a:lnTo>
                  <a:lnTo>
                    <a:pt x="3259836" y="3810000"/>
                  </a:lnTo>
                  <a:lnTo>
                    <a:pt x="3259836" y="0"/>
                  </a:lnTo>
                  <a:close/>
                </a:path>
              </a:pathLst>
            </a:custGeom>
            <a:solidFill>
              <a:srgbClr val="539F20">
                <a:alpha val="7215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337518" y="0"/>
              <a:ext cx="2851785" cy="6858000"/>
            </a:xfrm>
            <a:custGeom>
              <a:avLst/>
              <a:gdLst/>
              <a:ahLst/>
              <a:cxnLst/>
              <a:rect l="l" t="t" r="r" b="b"/>
              <a:pathLst>
                <a:path w="2851784" h="6858000">
                  <a:moveTo>
                    <a:pt x="2851429" y="0"/>
                  </a:moveTo>
                  <a:lnTo>
                    <a:pt x="0" y="0"/>
                  </a:lnTo>
                  <a:lnTo>
                    <a:pt x="2467838" y="6858000"/>
                  </a:lnTo>
                  <a:lnTo>
                    <a:pt x="2851429" y="6858000"/>
                  </a:lnTo>
                  <a:lnTo>
                    <a:pt x="2851429" y="0"/>
                  </a:lnTo>
                  <a:close/>
                </a:path>
              </a:pathLst>
            </a:custGeom>
            <a:solidFill>
              <a:srgbClr val="3E7818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898876" y="0"/>
              <a:ext cx="1290320" cy="6858000"/>
            </a:xfrm>
            <a:custGeom>
              <a:avLst/>
              <a:gdLst/>
              <a:ahLst/>
              <a:cxnLst/>
              <a:rect l="l" t="t" r="r" b="b"/>
              <a:pathLst>
                <a:path w="1290320" h="6858000">
                  <a:moveTo>
                    <a:pt x="1290078" y="0"/>
                  </a:moveTo>
                  <a:lnTo>
                    <a:pt x="1018476" y="0"/>
                  </a:lnTo>
                  <a:lnTo>
                    <a:pt x="0" y="6858000"/>
                  </a:lnTo>
                  <a:lnTo>
                    <a:pt x="1290078" y="6858000"/>
                  </a:lnTo>
                  <a:lnTo>
                    <a:pt x="1290078" y="0"/>
                  </a:lnTo>
                  <a:close/>
                </a:path>
              </a:pathLst>
            </a:custGeom>
            <a:solidFill>
              <a:srgbClr val="C0E374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940629" y="0"/>
              <a:ext cx="1248410" cy="6858000"/>
            </a:xfrm>
            <a:custGeom>
              <a:avLst/>
              <a:gdLst/>
              <a:ahLst/>
              <a:cxnLst/>
              <a:rect l="l" t="t" r="r" b="b"/>
              <a:pathLst>
                <a:path w="1248409" h="6858000">
                  <a:moveTo>
                    <a:pt x="1248321" y="0"/>
                  </a:moveTo>
                  <a:lnTo>
                    <a:pt x="0" y="0"/>
                  </a:lnTo>
                  <a:lnTo>
                    <a:pt x="1107897" y="6858000"/>
                  </a:lnTo>
                  <a:lnTo>
                    <a:pt x="1248321" y="6858000"/>
                  </a:lnTo>
                  <a:lnTo>
                    <a:pt x="1248321" y="0"/>
                  </a:lnTo>
                  <a:close/>
                </a:path>
              </a:pathLst>
            </a:custGeom>
            <a:solidFill>
              <a:srgbClr val="90C225">
                <a:alpha val="650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371581" y="3589782"/>
              <a:ext cx="1817370" cy="3268345"/>
            </a:xfrm>
            <a:custGeom>
              <a:avLst/>
              <a:gdLst/>
              <a:ahLst/>
              <a:cxnLst/>
              <a:rect l="l" t="t" r="r" b="b"/>
              <a:pathLst>
                <a:path w="1817370" h="3268345">
                  <a:moveTo>
                    <a:pt x="1817370" y="0"/>
                  </a:moveTo>
                  <a:lnTo>
                    <a:pt x="0" y="3268217"/>
                  </a:lnTo>
                  <a:lnTo>
                    <a:pt x="1817370" y="3268217"/>
                  </a:lnTo>
                  <a:lnTo>
                    <a:pt x="1817370" y="0"/>
                  </a:lnTo>
                  <a:close/>
                </a:path>
              </a:pathLst>
            </a:custGeom>
            <a:solidFill>
              <a:srgbClr val="90C225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0" y="4013453"/>
            <a:ext cx="448945" cy="2844800"/>
          </a:xfrm>
          <a:custGeom>
            <a:avLst/>
            <a:gdLst/>
            <a:ahLst/>
            <a:cxnLst/>
            <a:rect l="l" t="t" r="r" b="b"/>
            <a:pathLst>
              <a:path w="448945" h="2844800">
                <a:moveTo>
                  <a:pt x="0" y="0"/>
                </a:moveTo>
                <a:lnTo>
                  <a:pt x="0" y="2844546"/>
                </a:lnTo>
                <a:lnTo>
                  <a:pt x="448818" y="2844546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722206" y="547718"/>
            <a:ext cx="67031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25" dirty="0"/>
              <a:t>Launch</a:t>
            </a:r>
            <a:r>
              <a:rPr sz="3600" spc="-100" dirty="0"/>
              <a:t> </a:t>
            </a:r>
            <a:r>
              <a:rPr sz="3600" spc="-229" dirty="0"/>
              <a:t>Success</a:t>
            </a:r>
            <a:r>
              <a:rPr sz="3600" spc="-10" dirty="0"/>
              <a:t> </a:t>
            </a:r>
            <a:r>
              <a:rPr sz="3600" spc="-130" dirty="0"/>
              <a:t>Yearly</a:t>
            </a:r>
            <a:r>
              <a:rPr sz="3600" spc="-70" dirty="0"/>
              <a:t> </a:t>
            </a:r>
            <a:r>
              <a:rPr sz="3600" spc="-75" dirty="0"/>
              <a:t>Trend</a:t>
            </a:r>
            <a:endParaRPr sz="3600" dirty="0"/>
          </a:p>
        </p:txBody>
      </p:sp>
      <p:sp>
        <p:nvSpPr>
          <p:cNvPr id="14" name="object 14"/>
          <p:cNvSpPr txBox="1"/>
          <p:nvPr/>
        </p:nvSpPr>
        <p:spPr>
          <a:xfrm>
            <a:off x="78739" y="1798257"/>
            <a:ext cx="3389629" cy="1367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750" spc="100" dirty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sz="1750" dirty="0">
                <a:solidFill>
                  <a:srgbClr val="90C225"/>
                </a:solidFill>
                <a:latin typeface="Lucida Sans Unicode"/>
                <a:cs typeface="Lucida Sans Unicode"/>
              </a:rPr>
              <a:t>	</a:t>
            </a:r>
            <a:r>
              <a:rPr sz="2200" spc="-50" dirty="0">
                <a:solidFill>
                  <a:srgbClr val="404040"/>
                </a:solidFill>
                <a:latin typeface="Microsoft Sans Serif"/>
                <a:cs typeface="Microsoft Sans Serif"/>
              </a:rPr>
              <a:t>From</a:t>
            </a:r>
            <a:r>
              <a:rPr sz="2200" spc="-45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2200" dirty="0">
                <a:solidFill>
                  <a:srgbClr val="404040"/>
                </a:solidFill>
                <a:latin typeface="Microsoft Sans Serif"/>
                <a:cs typeface="Microsoft Sans Serif"/>
              </a:rPr>
              <a:t>the</a:t>
            </a:r>
            <a:r>
              <a:rPr sz="2200" spc="-40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2200" dirty="0">
                <a:solidFill>
                  <a:srgbClr val="404040"/>
                </a:solidFill>
                <a:latin typeface="Microsoft Sans Serif"/>
                <a:cs typeface="Microsoft Sans Serif"/>
              </a:rPr>
              <a:t>plot,</a:t>
            </a:r>
            <a:r>
              <a:rPr sz="2200" spc="-50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2200" dirty="0">
                <a:solidFill>
                  <a:srgbClr val="404040"/>
                </a:solidFill>
                <a:latin typeface="Microsoft Sans Serif"/>
                <a:cs typeface="Microsoft Sans Serif"/>
              </a:rPr>
              <a:t>we</a:t>
            </a:r>
            <a:r>
              <a:rPr sz="2200" spc="-35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2200" spc="-25" dirty="0">
                <a:solidFill>
                  <a:srgbClr val="404040"/>
                </a:solidFill>
                <a:latin typeface="Microsoft Sans Serif"/>
                <a:cs typeface="Microsoft Sans Serif"/>
              </a:rPr>
              <a:t>can </a:t>
            </a:r>
            <a:r>
              <a:rPr sz="2200" spc="-50" dirty="0">
                <a:solidFill>
                  <a:srgbClr val="404040"/>
                </a:solidFill>
                <a:latin typeface="Microsoft Sans Serif"/>
                <a:cs typeface="Microsoft Sans Serif"/>
              </a:rPr>
              <a:t>observe</a:t>
            </a:r>
            <a:r>
              <a:rPr sz="2200" dirty="0">
                <a:solidFill>
                  <a:srgbClr val="404040"/>
                </a:solidFill>
                <a:latin typeface="Microsoft Sans Serif"/>
                <a:cs typeface="Microsoft Sans Serif"/>
              </a:rPr>
              <a:t> that </a:t>
            </a:r>
            <a:r>
              <a:rPr sz="2200" spc="-125" dirty="0">
                <a:solidFill>
                  <a:srgbClr val="404040"/>
                </a:solidFill>
                <a:latin typeface="Microsoft Sans Serif"/>
                <a:cs typeface="Microsoft Sans Serif"/>
              </a:rPr>
              <a:t>success</a:t>
            </a:r>
            <a:r>
              <a:rPr sz="2200" spc="-10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2200" spc="-20" dirty="0">
                <a:solidFill>
                  <a:srgbClr val="404040"/>
                </a:solidFill>
                <a:latin typeface="Microsoft Sans Serif"/>
                <a:cs typeface="Microsoft Sans Serif"/>
              </a:rPr>
              <a:t>rate </a:t>
            </a:r>
            <a:r>
              <a:rPr sz="2200" spc="-70" dirty="0">
                <a:solidFill>
                  <a:srgbClr val="404040"/>
                </a:solidFill>
                <a:latin typeface="Microsoft Sans Serif"/>
                <a:cs typeface="Microsoft Sans Serif"/>
              </a:rPr>
              <a:t>since</a:t>
            </a:r>
            <a:r>
              <a:rPr sz="2200" spc="5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2200" spc="95" dirty="0">
                <a:solidFill>
                  <a:srgbClr val="404040"/>
                </a:solidFill>
                <a:latin typeface="Microsoft Sans Serif"/>
                <a:cs typeface="Microsoft Sans Serif"/>
              </a:rPr>
              <a:t>2013</a:t>
            </a:r>
            <a:r>
              <a:rPr sz="2200" spc="5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2200" dirty="0">
                <a:solidFill>
                  <a:srgbClr val="404040"/>
                </a:solidFill>
                <a:latin typeface="Microsoft Sans Serif"/>
                <a:cs typeface="Microsoft Sans Serif"/>
              </a:rPr>
              <a:t>kept</a:t>
            </a:r>
            <a:r>
              <a:rPr sz="2200" spc="15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2200" spc="-25" dirty="0">
                <a:solidFill>
                  <a:srgbClr val="404040"/>
                </a:solidFill>
                <a:latin typeface="Microsoft Sans Serif"/>
                <a:cs typeface="Microsoft Sans Serif"/>
              </a:rPr>
              <a:t>on </a:t>
            </a:r>
            <a:r>
              <a:rPr sz="2200" spc="-50" dirty="0">
                <a:solidFill>
                  <a:srgbClr val="404040"/>
                </a:solidFill>
                <a:latin typeface="Microsoft Sans Serif"/>
                <a:cs typeface="Microsoft Sans Serif"/>
              </a:rPr>
              <a:t>increasing</a:t>
            </a:r>
            <a:r>
              <a:rPr sz="2200" spc="75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2200" dirty="0">
                <a:solidFill>
                  <a:srgbClr val="404040"/>
                </a:solidFill>
                <a:latin typeface="Microsoft Sans Serif"/>
                <a:cs typeface="Microsoft Sans Serif"/>
              </a:rPr>
              <a:t>till</a:t>
            </a:r>
            <a:r>
              <a:rPr sz="2200" spc="80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2200" spc="45" dirty="0">
                <a:solidFill>
                  <a:srgbClr val="404040"/>
                </a:solidFill>
                <a:latin typeface="Microsoft Sans Serif"/>
                <a:cs typeface="Microsoft Sans Serif"/>
              </a:rPr>
              <a:t>2020.</a:t>
            </a:r>
            <a:endParaRPr sz="2200">
              <a:latin typeface="Microsoft Sans Serif"/>
              <a:cs typeface="Microsoft Sans Serif"/>
            </a:endParaRPr>
          </a:p>
        </p:txBody>
      </p:sp>
      <p:pic>
        <p:nvPicPr>
          <p:cNvPr id="15" name="object 1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12970" y="1935479"/>
            <a:ext cx="6304025" cy="3602723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11257449" y="6439502"/>
            <a:ext cx="248920" cy="202565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z="1200" spc="-25" dirty="0">
                <a:solidFill>
                  <a:srgbClr val="888888"/>
                </a:solidFill>
                <a:latin typeface="Trebuchet MS"/>
                <a:cs typeface="Trebuchet MS"/>
              </a:rPr>
              <a:t>21</a:t>
            </a:fld>
            <a:endParaRPr sz="1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0550" y="-4381"/>
            <a:ext cx="4773295" cy="6867525"/>
            <a:chOff x="7420550" y="-4381"/>
            <a:chExt cx="4773295" cy="6867525"/>
          </a:xfrm>
        </p:grpSpPr>
        <p:sp>
          <p:nvSpPr>
            <p:cNvPr id="3" name="object 3"/>
            <p:cNvSpPr/>
            <p:nvPr/>
          </p:nvSpPr>
          <p:spPr>
            <a:xfrm>
              <a:off x="9371456" y="381"/>
              <a:ext cx="1219200" cy="6858000"/>
            </a:xfrm>
            <a:custGeom>
              <a:avLst/>
              <a:gdLst/>
              <a:ahLst/>
              <a:cxnLst/>
              <a:rect l="l" t="t" r="r" b="b"/>
              <a:pathLst>
                <a:path w="1219200" h="6858000">
                  <a:moveTo>
                    <a:pt x="0" y="0"/>
                  </a:moveTo>
                  <a:lnTo>
                    <a:pt x="1219200" y="6858000"/>
                  </a:lnTo>
                </a:path>
              </a:pathLst>
            </a:custGeom>
            <a:ln w="9525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425312" y="3681602"/>
              <a:ext cx="4763770" cy="3176905"/>
            </a:xfrm>
            <a:custGeom>
              <a:avLst/>
              <a:gdLst/>
              <a:ahLst/>
              <a:cxnLst/>
              <a:rect l="l" t="t" r="r" b="b"/>
              <a:pathLst>
                <a:path w="4763770" h="3176904">
                  <a:moveTo>
                    <a:pt x="4763554" y="0"/>
                  </a:moveTo>
                  <a:lnTo>
                    <a:pt x="0" y="3176587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181339" y="0"/>
              <a:ext cx="3007995" cy="6858000"/>
            </a:xfrm>
            <a:custGeom>
              <a:avLst/>
              <a:gdLst/>
              <a:ahLst/>
              <a:cxnLst/>
              <a:rect l="l" t="t" r="r" b="b"/>
              <a:pathLst>
                <a:path w="3007995" h="6858000">
                  <a:moveTo>
                    <a:pt x="3007614" y="0"/>
                  </a:moveTo>
                  <a:lnTo>
                    <a:pt x="2043214" y="0"/>
                  </a:lnTo>
                  <a:lnTo>
                    <a:pt x="0" y="6858000"/>
                  </a:lnTo>
                  <a:lnTo>
                    <a:pt x="3007614" y="6858000"/>
                  </a:lnTo>
                  <a:lnTo>
                    <a:pt x="3007614" y="0"/>
                  </a:lnTo>
                  <a:close/>
                </a:path>
              </a:pathLst>
            </a:custGeom>
            <a:solidFill>
              <a:srgbClr val="90C225">
                <a:alpha val="3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604961" y="0"/>
              <a:ext cx="2587625" cy="6858000"/>
            </a:xfrm>
            <a:custGeom>
              <a:avLst/>
              <a:gdLst/>
              <a:ahLst/>
              <a:cxnLst/>
              <a:rect l="l" t="t" r="r" b="b"/>
              <a:pathLst>
                <a:path w="2587625" h="6858000">
                  <a:moveTo>
                    <a:pt x="2587040" y="0"/>
                  </a:moveTo>
                  <a:lnTo>
                    <a:pt x="0" y="0"/>
                  </a:lnTo>
                  <a:lnTo>
                    <a:pt x="1207960" y="6858000"/>
                  </a:lnTo>
                  <a:lnTo>
                    <a:pt x="2587040" y="6858000"/>
                  </a:lnTo>
                  <a:lnTo>
                    <a:pt x="2587040" y="0"/>
                  </a:lnTo>
                  <a:close/>
                </a:path>
              </a:pathLst>
            </a:custGeom>
            <a:solidFill>
              <a:srgbClr val="90C225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932167" y="3048000"/>
              <a:ext cx="3260090" cy="3810000"/>
            </a:xfrm>
            <a:custGeom>
              <a:avLst/>
              <a:gdLst/>
              <a:ahLst/>
              <a:cxnLst/>
              <a:rect l="l" t="t" r="r" b="b"/>
              <a:pathLst>
                <a:path w="3260090" h="3810000">
                  <a:moveTo>
                    <a:pt x="3259836" y="0"/>
                  </a:moveTo>
                  <a:lnTo>
                    <a:pt x="0" y="3810000"/>
                  </a:lnTo>
                  <a:lnTo>
                    <a:pt x="3259836" y="3810000"/>
                  </a:lnTo>
                  <a:lnTo>
                    <a:pt x="3259836" y="0"/>
                  </a:lnTo>
                  <a:close/>
                </a:path>
              </a:pathLst>
            </a:custGeom>
            <a:solidFill>
              <a:srgbClr val="539F20">
                <a:alpha val="7215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337518" y="0"/>
              <a:ext cx="2851785" cy="6858000"/>
            </a:xfrm>
            <a:custGeom>
              <a:avLst/>
              <a:gdLst/>
              <a:ahLst/>
              <a:cxnLst/>
              <a:rect l="l" t="t" r="r" b="b"/>
              <a:pathLst>
                <a:path w="2851784" h="6858000">
                  <a:moveTo>
                    <a:pt x="2851429" y="0"/>
                  </a:moveTo>
                  <a:lnTo>
                    <a:pt x="0" y="0"/>
                  </a:lnTo>
                  <a:lnTo>
                    <a:pt x="2467838" y="6858000"/>
                  </a:lnTo>
                  <a:lnTo>
                    <a:pt x="2851429" y="6858000"/>
                  </a:lnTo>
                  <a:lnTo>
                    <a:pt x="2851429" y="0"/>
                  </a:lnTo>
                  <a:close/>
                </a:path>
              </a:pathLst>
            </a:custGeom>
            <a:solidFill>
              <a:srgbClr val="3E7818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898876" y="0"/>
              <a:ext cx="1290320" cy="6858000"/>
            </a:xfrm>
            <a:custGeom>
              <a:avLst/>
              <a:gdLst/>
              <a:ahLst/>
              <a:cxnLst/>
              <a:rect l="l" t="t" r="r" b="b"/>
              <a:pathLst>
                <a:path w="1290320" h="6858000">
                  <a:moveTo>
                    <a:pt x="1290078" y="0"/>
                  </a:moveTo>
                  <a:lnTo>
                    <a:pt x="1018476" y="0"/>
                  </a:lnTo>
                  <a:lnTo>
                    <a:pt x="0" y="6858000"/>
                  </a:lnTo>
                  <a:lnTo>
                    <a:pt x="1290078" y="6858000"/>
                  </a:lnTo>
                  <a:lnTo>
                    <a:pt x="1290078" y="0"/>
                  </a:lnTo>
                  <a:close/>
                </a:path>
              </a:pathLst>
            </a:custGeom>
            <a:solidFill>
              <a:srgbClr val="C0E374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940629" y="0"/>
              <a:ext cx="1248410" cy="6858000"/>
            </a:xfrm>
            <a:custGeom>
              <a:avLst/>
              <a:gdLst/>
              <a:ahLst/>
              <a:cxnLst/>
              <a:rect l="l" t="t" r="r" b="b"/>
              <a:pathLst>
                <a:path w="1248409" h="6858000">
                  <a:moveTo>
                    <a:pt x="1248321" y="0"/>
                  </a:moveTo>
                  <a:lnTo>
                    <a:pt x="0" y="0"/>
                  </a:lnTo>
                  <a:lnTo>
                    <a:pt x="1107897" y="6858000"/>
                  </a:lnTo>
                  <a:lnTo>
                    <a:pt x="1248321" y="6858000"/>
                  </a:lnTo>
                  <a:lnTo>
                    <a:pt x="1248321" y="0"/>
                  </a:lnTo>
                  <a:close/>
                </a:path>
              </a:pathLst>
            </a:custGeom>
            <a:solidFill>
              <a:srgbClr val="90C225">
                <a:alpha val="650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371581" y="3589782"/>
              <a:ext cx="1817370" cy="3268345"/>
            </a:xfrm>
            <a:custGeom>
              <a:avLst/>
              <a:gdLst/>
              <a:ahLst/>
              <a:cxnLst/>
              <a:rect l="l" t="t" r="r" b="b"/>
              <a:pathLst>
                <a:path w="1817370" h="3268345">
                  <a:moveTo>
                    <a:pt x="1817370" y="0"/>
                  </a:moveTo>
                  <a:lnTo>
                    <a:pt x="0" y="3268217"/>
                  </a:lnTo>
                  <a:lnTo>
                    <a:pt x="1817370" y="3268217"/>
                  </a:lnTo>
                  <a:lnTo>
                    <a:pt x="1817370" y="0"/>
                  </a:lnTo>
                  <a:close/>
                </a:path>
              </a:pathLst>
            </a:custGeom>
            <a:solidFill>
              <a:srgbClr val="90C225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0" y="4013453"/>
            <a:ext cx="448945" cy="2844800"/>
          </a:xfrm>
          <a:custGeom>
            <a:avLst/>
            <a:gdLst/>
            <a:ahLst/>
            <a:cxnLst/>
            <a:rect l="l" t="t" r="r" b="b"/>
            <a:pathLst>
              <a:path w="448945" h="2844800">
                <a:moveTo>
                  <a:pt x="0" y="0"/>
                </a:moveTo>
                <a:lnTo>
                  <a:pt x="0" y="2844546"/>
                </a:lnTo>
                <a:lnTo>
                  <a:pt x="448818" y="2844546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722207" y="566006"/>
            <a:ext cx="4489450" cy="589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All</a:t>
            </a:r>
            <a:r>
              <a:rPr spc="-85" dirty="0"/>
              <a:t> </a:t>
            </a:r>
            <a:r>
              <a:rPr spc="-135" dirty="0"/>
              <a:t>Launch</a:t>
            </a:r>
            <a:r>
              <a:rPr spc="-75" dirty="0"/>
              <a:t> </a:t>
            </a:r>
            <a:r>
              <a:rPr spc="-55" dirty="0"/>
              <a:t>Site</a:t>
            </a:r>
            <a:r>
              <a:rPr spc="-70" dirty="0"/>
              <a:t> </a:t>
            </a:r>
            <a:r>
              <a:rPr spc="-195" dirty="0"/>
              <a:t>Names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78739" y="1798257"/>
            <a:ext cx="3746500" cy="1367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750" spc="100" dirty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sz="1750" dirty="0">
                <a:solidFill>
                  <a:srgbClr val="90C225"/>
                </a:solidFill>
                <a:latin typeface="Lucida Sans Unicode"/>
                <a:cs typeface="Lucida Sans Unicode"/>
              </a:rPr>
              <a:t>	</a:t>
            </a:r>
            <a:r>
              <a:rPr sz="2200" spc="-210" dirty="0">
                <a:solidFill>
                  <a:srgbClr val="404040"/>
                </a:solidFill>
                <a:latin typeface="Microsoft Sans Serif"/>
                <a:cs typeface="Microsoft Sans Serif"/>
              </a:rPr>
              <a:t>We</a:t>
            </a:r>
            <a:r>
              <a:rPr sz="2200" spc="60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2200" spc="-35" dirty="0">
                <a:solidFill>
                  <a:srgbClr val="404040"/>
                </a:solidFill>
                <a:latin typeface="Microsoft Sans Serif"/>
                <a:cs typeface="Microsoft Sans Serif"/>
              </a:rPr>
              <a:t>used</a:t>
            </a:r>
            <a:r>
              <a:rPr sz="2200" spc="-110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2200" dirty="0">
                <a:solidFill>
                  <a:srgbClr val="404040"/>
                </a:solidFill>
                <a:latin typeface="Microsoft Sans Serif"/>
                <a:cs typeface="Microsoft Sans Serif"/>
              </a:rPr>
              <a:t>the</a:t>
            </a:r>
            <a:r>
              <a:rPr sz="2200" spc="-105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2200" spc="-20" dirty="0">
                <a:solidFill>
                  <a:srgbClr val="404040"/>
                </a:solidFill>
                <a:latin typeface="Microsoft Sans Serif"/>
                <a:cs typeface="Microsoft Sans Serif"/>
              </a:rPr>
              <a:t>key</a:t>
            </a:r>
            <a:r>
              <a:rPr sz="2200" spc="-45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2200" spc="-20" dirty="0">
                <a:solidFill>
                  <a:srgbClr val="404040"/>
                </a:solidFill>
                <a:latin typeface="Microsoft Sans Serif"/>
                <a:cs typeface="Microsoft Sans Serif"/>
              </a:rPr>
              <a:t>word </a:t>
            </a:r>
            <a:r>
              <a:rPr sz="2200" b="1" spc="-105" dirty="0">
                <a:solidFill>
                  <a:srgbClr val="404040"/>
                </a:solidFill>
                <a:latin typeface="Trebuchet MS"/>
                <a:cs typeface="Trebuchet MS"/>
              </a:rPr>
              <a:t>DISTINCT</a:t>
            </a:r>
            <a:r>
              <a:rPr sz="2200" b="1" spc="-6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200" dirty="0">
                <a:solidFill>
                  <a:srgbClr val="404040"/>
                </a:solidFill>
                <a:latin typeface="Microsoft Sans Serif"/>
                <a:cs typeface="Microsoft Sans Serif"/>
              </a:rPr>
              <a:t>to</a:t>
            </a:r>
            <a:r>
              <a:rPr sz="2200" spc="25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2200" spc="-30" dirty="0">
                <a:solidFill>
                  <a:srgbClr val="404040"/>
                </a:solidFill>
                <a:latin typeface="Microsoft Sans Serif"/>
                <a:cs typeface="Microsoft Sans Serif"/>
              </a:rPr>
              <a:t>show</a:t>
            </a:r>
            <a:r>
              <a:rPr sz="2200" spc="30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2200" spc="-20" dirty="0">
                <a:solidFill>
                  <a:srgbClr val="404040"/>
                </a:solidFill>
                <a:latin typeface="Microsoft Sans Serif"/>
                <a:cs typeface="Microsoft Sans Serif"/>
              </a:rPr>
              <a:t>only unique</a:t>
            </a:r>
            <a:r>
              <a:rPr sz="2200" spc="-100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2200" spc="-60" dirty="0">
                <a:solidFill>
                  <a:srgbClr val="404040"/>
                </a:solidFill>
                <a:latin typeface="Microsoft Sans Serif"/>
                <a:cs typeface="Microsoft Sans Serif"/>
              </a:rPr>
              <a:t>launch</a:t>
            </a:r>
            <a:r>
              <a:rPr sz="2200" spc="-85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2200" spc="-25" dirty="0">
                <a:solidFill>
                  <a:srgbClr val="404040"/>
                </a:solidFill>
                <a:latin typeface="Microsoft Sans Serif"/>
                <a:cs typeface="Microsoft Sans Serif"/>
              </a:rPr>
              <a:t>sites</a:t>
            </a:r>
            <a:r>
              <a:rPr sz="2200" spc="-95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2200" dirty="0">
                <a:solidFill>
                  <a:srgbClr val="404040"/>
                </a:solidFill>
                <a:latin typeface="Microsoft Sans Serif"/>
                <a:cs typeface="Microsoft Sans Serif"/>
              </a:rPr>
              <a:t>from</a:t>
            </a:r>
            <a:r>
              <a:rPr sz="2200" spc="-85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2200" spc="-25" dirty="0">
                <a:solidFill>
                  <a:srgbClr val="404040"/>
                </a:solidFill>
                <a:latin typeface="Microsoft Sans Serif"/>
                <a:cs typeface="Microsoft Sans Serif"/>
              </a:rPr>
              <a:t>the </a:t>
            </a:r>
            <a:r>
              <a:rPr sz="2200" spc="-150" dirty="0">
                <a:solidFill>
                  <a:srgbClr val="404040"/>
                </a:solidFill>
                <a:latin typeface="Microsoft Sans Serif"/>
                <a:cs typeface="Microsoft Sans Serif"/>
              </a:rPr>
              <a:t>SpaceX</a:t>
            </a:r>
            <a:r>
              <a:rPr sz="2200" spc="15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Microsoft Sans Serif"/>
                <a:cs typeface="Microsoft Sans Serif"/>
              </a:rPr>
              <a:t>data.</a:t>
            </a:r>
            <a:endParaRPr sz="2200">
              <a:latin typeface="Microsoft Sans Serif"/>
              <a:cs typeface="Microsoft Sans Serif"/>
            </a:endParaRPr>
          </a:p>
        </p:txBody>
      </p:sp>
      <p:pic>
        <p:nvPicPr>
          <p:cNvPr id="15" name="object 1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95138" y="2196846"/>
            <a:ext cx="6253733" cy="3534155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11257449" y="6439502"/>
            <a:ext cx="248920" cy="202565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z="1200" spc="-25" dirty="0">
                <a:solidFill>
                  <a:srgbClr val="888888"/>
                </a:solidFill>
                <a:latin typeface="Trebuchet MS"/>
                <a:cs typeface="Trebuchet MS"/>
              </a:rPr>
              <a:t>22</a:t>
            </a:fld>
            <a:endParaRPr sz="1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4919598"/>
            <a:ext cx="949642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750" spc="100" dirty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sz="1750" dirty="0">
                <a:solidFill>
                  <a:srgbClr val="90C225"/>
                </a:solidFill>
                <a:latin typeface="Lucida Sans Unicode"/>
                <a:cs typeface="Lucida Sans Unicode"/>
              </a:rPr>
              <a:t>	</a:t>
            </a:r>
            <a:r>
              <a:rPr sz="2200" spc="-210" dirty="0">
                <a:solidFill>
                  <a:srgbClr val="3A2E06"/>
                </a:solidFill>
                <a:latin typeface="Microsoft Sans Serif"/>
                <a:cs typeface="Microsoft Sans Serif"/>
              </a:rPr>
              <a:t>We</a:t>
            </a:r>
            <a:r>
              <a:rPr sz="2200" spc="6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35" dirty="0">
                <a:solidFill>
                  <a:srgbClr val="3A2E06"/>
                </a:solidFill>
                <a:latin typeface="Microsoft Sans Serif"/>
                <a:cs typeface="Microsoft Sans Serif"/>
              </a:rPr>
              <a:t>used</a:t>
            </a:r>
            <a:r>
              <a:rPr sz="2200" spc="-11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dirty="0">
                <a:solidFill>
                  <a:srgbClr val="3A2E06"/>
                </a:solidFill>
                <a:latin typeface="Microsoft Sans Serif"/>
                <a:cs typeface="Microsoft Sans Serif"/>
              </a:rPr>
              <a:t>the</a:t>
            </a:r>
            <a:r>
              <a:rPr sz="2200" spc="-7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20" dirty="0">
                <a:solidFill>
                  <a:srgbClr val="3A2E06"/>
                </a:solidFill>
                <a:latin typeface="Microsoft Sans Serif"/>
                <a:cs typeface="Microsoft Sans Serif"/>
              </a:rPr>
              <a:t>query</a:t>
            </a:r>
            <a:r>
              <a:rPr sz="2200" spc="-3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45" dirty="0">
                <a:solidFill>
                  <a:srgbClr val="3A2E06"/>
                </a:solidFill>
                <a:latin typeface="Microsoft Sans Serif"/>
                <a:cs typeface="Microsoft Sans Serif"/>
              </a:rPr>
              <a:t>above</a:t>
            </a:r>
            <a:r>
              <a:rPr sz="2200" spc="-4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dirty="0">
                <a:solidFill>
                  <a:srgbClr val="3A2E06"/>
                </a:solidFill>
                <a:latin typeface="Microsoft Sans Serif"/>
                <a:cs typeface="Microsoft Sans Serif"/>
              </a:rPr>
              <a:t>to</a:t>
            </a:r>
            <a:r>
              <a:rPr sz="2200" spc="-3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25" dirty="0">
                <a:solidFill>
                  <a:srgbClr val="3A2E06"/>
                </a:solidFill>
                <a:latin typeface="Microsoft Sans Serif"/>
                <a:cs typeface="Microsoft Sans Serif"/>
              </a:rPr>
              <a:t>display</a:t>
            </a:r>
            <a:r>
              <a:rPr sz="2200" spc="-5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95" dirty="0">
                <a:solidFill>
                  <a:srgbClr val="3A2E06"/>
                </a:solidFill>
                <a:latin typeface="Microsoft Sans Serif"/>
                <a:cs typeface="Microsoft Sans Serif"/>
              </a:rPr>
              <a:t>5</a:t>
            </a:r>
            <a:r>
              <a:rPr sz="2200" spc="-3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35" dirty="0">
                <a:solidFill>
                  <a:srgbClr val="3A2E06"/>
                </a:solidFill>
                <a:latin typeface="Microsoft Sans Serif"/>
                <a:cs typeface="Microsoft Sans Serif"/>
              </a:rPr>
              <a:t>records </a:t>
            </a:r>
            <a:r>
              <a:rPr sz="2200" spc="-50" dirty="0">
                <a:solidFill>
                  <a:srgbClr val="3A2E06"/>
                </a:solidFill>
                <a:latin typeface="Microsoft Sans Serif"/>
                <a:cs typeface="Microsoft Sans Serif"/>
              </a:rPr>
              <a:t>where</a:t>
            </a:r>
            <a:r>
              <a:rPr sz="2200" spc="-4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60" dirty="0">
                <a:solidFill>
                  <a:srgbClr val="3A2E06"/>
                </a:solidFill>
                <a:latin typeface="Microsoft Sans Serif"/>
                <a:cs typeface="Microsoft Sans Serif"/>
              </a:rPr>
              <a:t>launch</a:t>
            </a:r>
            <a:r>
              <a:rPr sz="2200" spc="-5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25" dirty="0">
                <a:solidFill>
                  <a:srgbClr val="3A2E06"/>
                </a:solidFill>
                <a:latin typeface="Microsoft Sans Serif"/>
                <a:cs typeface="Microsoft Sans Serif"/>
              </a:rPr>
              <a:t>sites</a:t>
            </a:r>
            <a:r>
              <a:rPr sz="2200" spc="-5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dirty="0">
                <a:solidFill>
                  <a:srgbClr val="3A2E06"/>
                </a:solidFill>
                <a:latin typeface="Microsoft Sans Serif"/>
                <a:cs typeface="Microsoft Sans Serif"/>
              </a:rPr>
              <a:t>begin</a:t>
            </a:r>
            <a:r>
              <a:rPr sz="2200" spc="-5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20" dirty="0">
                <a:solidFill>
                  <a:srgbClr val="3A2E06"/>
                </a:solidFill>
                <a:latin typeface="Microsoft Sans Serif"/>
                <a:cs typeface="Microsoft Sans Serif"/>
              </a:rPr>
              <a:t>with</a:t>
            </a:r>
            <a:endParaRPr sz="2200">
              <a:latin typeface="Microsoft Sans Serif"/>
              <a:cs typeface="Microsoft Sans Serif"/>
            </a:endParaRPr>
          </a:p>
          <a:p>
            <a:pPr marL="355600">
              <a:lnSpc>
                <a:spcPct val="100000"/>
              </a:lnSpc>
            </a:pPr>
            <a:r>
              <a:rPr sz="2200" spc="-10" dirty="0">
                <a:solidFill>
                  <a:srgbClr val="3A2E06"/>
                </a:solidFill>
                <a:latin typeface="Microsoft Sans Serif"/>
                <a:cs typeface="Microsoft Sans Serif"/>
              </a:rPr>
              <a:t>`CCA`</a:t>
            </a:r>
            <a:endParaRPr sz="22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9376" rIns="0" bIns="0" rtlCol="0">
            <a:spAutoFit/>
          </a:bodyPr>
          <a:lstStyle/>
          <a:p>
            <a:pPr marL="139065">
              <a:lnSpc>
                <a:spcPct val="100000"/>
              </a:lnSpc>
              <a:spcBef>
                <a:spcPts val="100"/>
              </a:spcBef>
            </a:pPr>
            <a:r>
              <a:rPr spc="-135" dirty="0"/>
              <a:t>Launch</a:t>
            </a:r>
            <a:r>
              <a:rPr spc="-114" dirty="0"/>
              <a:t> </a:t>
            </a:r>
            <a:r>
              <a:rPr spc="-55" dirty="0"/>
              <a:t>Site</a:t>
            </a:r>
            <a:r>
              <a:rPr spc="-80" dirty="0"/>
              <a:t> </a:t>
            </a:r>
            <a:r>
              <a:rPr spc="-210" dirty="0"/>
              <a:t>Names</a:t>
            </a:r>
            <a:r>
              <a:rPr spc="-40" dirty="0"/>
              <a:t> Begin</a:t>
            </a:r>
            <a:r>
              <a:rPr spc="-75" dirty="0"/>
              <a:t> </a:t>
            </a:r>
            <a:r>
              <a:rPr dirty="0"/>
              <a:t>with</a:t>
            </a:r>
            <a:r>
              <a:rPr spc="-75" dirty="0"/>
              <a:t> </a:t>
            </a:r>
            <a:r>
              <a:rPr spc="-265" dirty="0"/>
              <a:t>'CCA'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25" dirty="0"/>
              <a:t>23</a:t>
            </a:fld>
            <a:endParaRPr spc="-25"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7168" y="1626107"/>
            <a:ext cx="10028669" cy="2907791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1841118"/>
            <a:ext cx="916559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750" spc="100" dirty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sz="1750" dirty="0">
                <a:solidFill>
                  <a:srgbClr val="90C225"/>
                </a:solidFill>
                <a:latin typeface="Lucida Sans Unicode"/>
                <a:cs typeface="Lucida Sans Unicode"/>
              </a:rPr>
              <a:t>	</a:t>
            </a:r>
            <a:r>
              <a:rPr sz="2200" spc="-210" dirty="0">
                <a:solidFill>
                  <a:srgbClr val="3A2E06"/>
                </a:solidFill>
                <a:latin typeface="Microsoft Sans Serif"/>
                <a:cs typeface="Microsoft Sans Serif"/>
              </a:rPr>
              <a:t>We</a:t>
            </a:r>
            <a:r>
              <a:rPr sz="2200" spc="6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55" dirty="0">
                <a:solidFill>
                  <a:srgbClr val="3A2E06"/>
                </a:solidFill>
                <a:latin typeface="Microsoft Sans Serif"/>
                <a:cs typeface="Microsoft Sans Serif"/>
              </a:rPr>
              <a:t>calculated</a:t>
            </a:r>
            <a:r>
              <a:rPr sz="2200" spc="-9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dirty="0">
                <a:solidFill>
                  <a:srgbClr val="3A2E06"/>
                </a:solidFill>
                <a:latin typeface="Microsoft Sans Serif"/>
                <a:cs typeface="Microsoft Sans Serif"/>
              </a:rPr>
              <a:t>the</a:t>
            </a:r>
            <a:r>
              <a:rPr sz="2200" spc="-10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dirty="0">
                <a:solidFill>
                  <a:srgbClr val="3A2E06"/>
                </a:solidFill>
                <a:latin typeface="Microsoft Sans Serif"/>
                <a:cs typeface="Microsoft Sans Serif"/>
              </a:rPr>
              <a:t>total</a:t>
            </a:r>
            <a:r>
              <a:rPr sz="2200" spc="-35" dirty="0">
                <a:solidFill>
                  <a:srgbClr val="3A2E06"/>
                </a:solidFill>
                <a:latin typeface="Microsoft Sans Serif"/>
                <a:cs typeface="Microsoft Sans Serif"/>
              </a:rPr>
              <a:t> payload </a:t>
            </a:r>
            <a:r>
              <a:rPr sz="2200" spc="-30" dirty="0">
                <a:solidFill>
                  <a:srgbClr val="3A2E06"/>
                </a:solidFill>
                <a:latin typeface="Microsoft Sans Serif"/>
                <a:cs typeface="Microsoft Sans Serif"/>
              </a:rPr>
              <a:t>carried </a:t>
            </a:r>
            <a:r>
              <a:rPr sz="2200" dirty="0">
                <a:solidFill>
                  <a:srgbClr val="3A2E06"/>
                </a:solidFill>
                <a:latin typeface="Microsoft Sans Serif"/>
                <a:cs typeface="Microsoft Sans Serif"/>
              </a:rPr>
              <a:t>by</a:t>
            </a:r>
            <a:r>
              <a:rPr sz="2200" spc="-1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20" dirty="0">
                <a:solidFill>
                  <a:srgbClr val="3A2E06"/>
                </a:solidFill>
                <a:latin typeface="Microsoft Sans Serif"/>
                <a:cs typeface="Microsoft Sans Serif"/>
              </a:rPr>
              <a:t>boosters</a:t>
            </a:r>
            <a:r>
              <a:rPr sz="2200" spc="-3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dirty="0">
                <a:solidFill>
                  <a:srgbClr val="3A2E06"/>
                </a:solidFill>
                <a:latin typeface="Microsoft Sans Serif"/>
                <a:cs typeface="Microsoft Sans Serif"/>
              </a:rPr>
              <a:t>from</a:t>
            </a:r>
            <a:r>
              <a:rPr sz="2200" spc="-3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150" dirty="0">
                <a:solidFill>
                  <a:srgbClr val="3A2E06"/>
                </a:solidFill>
                <a:latin typeface="Microsoft Sans Serif"/>
                <a:cs typeface="Microsoft Sans Serif"/>
              </a:rPr>
              <a:t>NASA</a:t>
            </a:r>
            <a:r>
              <a:rPr sz="2200" spc="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80" dirty="0">
                <a:solidFill>
                  <a:srgbClr val="3A2E06"/>
                </a:solidFill>
                <a:latin typeface="Microsoft Sans Serif"/>
                <a:cs typeface="Microsoft Sans Serif"/>
              </a:rPr>
              <a:t>as</a:t>
            </a:r>
            <a:r>
              <a:rPr sz="2200" spc="-2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75" dirty="0">
                <a:solidFill>
                  <a:srgbClr val="3A2E06"/>
                </a:solidFill>
                <a:latin typeface="Microsoft Sans Serif"/>
                <a:cs typeface="Microsoft Sans Serif"/>
              </a:rPr>
              <a:t>45596 </a:t>
            </a:r>
            <a:r>
              <a:rPr sz="2200" spc="-10" dirty="0">
                <a:solidFill>
                  <a:srgbClr val="3A2E06"/>
                </a:solidFill>
                <a:latin typeface="Microsoft Sans Serif"/>
                <a:cs typeface="Microsoft Sans Serif"/>
              </a:rPr>
              <a:t>using</a:t>
            </a:r>
            <a:r>
              <a:rPr sz="2200" spc="-9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dirty="0">
                <a:solidFill>
                  <a:srgbClr val="3A2E06"/>
                </a:solidFill>
                <a:latin typeface="Microsoft Sans Serif"/>
                <a:cs typeface="Microsoft Sans Serif"/>
              </a:rPr>
              <a:t>the</a:t>
            </a:r>
            <a:r>
              <a:rPr sz="2200" spc="-8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20" dirty="0">
                <a:solidFill>
                  <a:srgbClr val="3A2E06"/>
                </a:solidFill>
                <a:latin typeface="Microsoft Sans Serif"/>
                <a:cs typeface="Microsoft Sans Serif"/>
              </a:rPr>
              <a:t>query</a:t>
            </a:r>
            <a:r>
              <a:rPr sz="2200" spc="-8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20" dirty="0">
                <a:solidFill>
                  <a:srgbClr val="3A2E06"/>
                </a:solidFill>
                <a:latin typeface="Microsoft Sans Serif"/>
                <a:cs typeface="Microsoft Sans Serif"/>
              </a:rPr>
              <a:t>below</a:t>
            </a:r>
            <a:endParaRPr sz="22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8751" y="417506"/>
            <a:ext cx="3883025" cy="589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700" spc="-35" dirty="0">
                <a:solidFill>
                  <a:srgbClr val="0A48CA"/>
                </a:solidFill>
                <a:latin typeface="Microsoft Sans Serif"/>
                <a:cs typeface="Microsoft Sans Serif"/>
              </a:rPr>
              <a:t>Total</a:t>
            </a:r>
            <a:r>
              <a:rPr sz="3700" spc="-180" dirty="0">
                <a:solidFill>
                  <a:srgbClr val="0A48CA"/>
                </a:solidFill>
                <a:latin typeface="Microsoft Sans Serif"/>
                <a:cs typeface="Microsoft Sans Serif"/>
              </a:rPr>
              <a:t> </a:t>
            </a:r>
            <a:r>
              <a:rPr sz="3700" spc="-114" dirty="0">
                <a:solidFill>
                  <a:srgbClr val="0A48CA"/>
                </a:solidFill>
                <a:latin typeface="Microsoft Sans Serif"/>
                <a:cs typeface="Microsoft Sans Serif"/>
              </a:rPr>
              <a:t>Payload</a:t>
            </a:r>
            <a:r>
              <a:rPr sz="3700" spc="-135" dirty="0">
                <a:solidFill>
                  <a:srgbClr val="0A48CA"/>
                </a:solidFill>
                <a:latin typeface="Microsoft Sans Serif"/>
                <a:cs typeface="Microsoft Sans Serif"/>
              </a:rPr>
              <a:t> </a:t>
            </a:r>
            <a:r>
              <a:rPr sz="3700" spc="-195" dirty="0">
                <a:solidFill>
                  <a:srgbClr val="0A48CA"/>
                </a:solidFill>
                <a:latin typeface="Microsoft Sans Serif"/>
                <a:cs typeface="Microsoft Sans Serif"/>
              </a:rPr>
              <a:t>Mass</a:t>
            </a:r>
            <a:endParaRPr sz="3700">
              <a:latin typeface="Microsoft Sans Serif"/>
              <a:cs typeface="Microsoft Sans Serif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59292" y="2833128"/>
            <a:ext cx="7415008" cy="294206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25" dirty="0"/>
              <a:t>24</a:t>
            </a:fld>
            <a:endParaRPr spc="-25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0550" y="-4381"/>
            <a:ext cx="4773295" cy="6867525"/>
            <a:chOff x="7420550" y="-4381"/>
            <a:chExt cx="4773295" cy="6867525"/>
          </a:xfrm>
        </p:grpSpPr>
        <p:sp>
          <p:nvSpPr>
            <p:cNvPr id="3" name="object 3"/>
            <p:cNvSpPr/>
            <p:nvPr/>
          </p:nvSpPr>
          <p:spPr>
            <a:xfrm>
              <a:off x="9371456" y="381"/>
              <a:ext cx="1219200" cy="6858000"/>
            </a:xfrm>
            <a:custGeom>
              <a:avLst/>
              <a:gdLst/>
              <a:ahLst/>
              <a:cxnLst/>
              <a:rect l="l" t="t" r="r" b="b"/>
              <a:pathLst>
                <a:path w="1219200" h="6858000">
                  <a:moveTo>
                    <a:pt x="0" y="0"/>
                  </a:moveTo>
                  <a:lnTo>
                    <a:pt x="1219200" y="6858000"/>
                  </a:lnTo>
                </a:path>
              </a:pathLst>
            </a:custGeom>
            <a:ln w="9525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425312" y="3681602"/>
              <a:ext cx="4763770" cy="3176905"/>
            </a:xfrm>
            <a:custGeom>
              <a:avLst/>
              <a:gdLst/>
              <a:ahLst/>
              <a:cxnLst/>
              <a:rect l="l" t="t" r="r" b="b"/>
              <a:pathLst>
                <a:path w="4763770" h="3176904">
                  <a:moveTo>
                    <a:pt x="4763554" y="0"/>
                  </a:moveTo>
                  <a:lnTo>
                    <a:pt x="0" y="3176587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181339" y="0"/>
              <a:ext cx="3007995" cy="6858000"/>
            </a:xfrm>
            <a:custGeom>
              <a:avLst/>
              <a:gdLst/>
              <a:ahLst/>
              <a:cxnLst/>
              <a:rect l="l" t="t" r="r" b="b"/>
              <a:pathLst>
                <a:path w="3007995" h="6858000">
                  <a:moveTo>
                    <a:pt x="3007614" y="0"/>
                  </a:moveTo>
                  <a:lnTo>
                    <a:pt x="2043214" y="0"/>
                  </a:lnTo>
                  <a:lnTo>
                    <a:pt x="0" y="6858000"/>
                  </a:lnTo>
                  <a:lnTo>
                    <a:pt x="3007614" y="6858000"/>
                  </a:lnTo>
                  <a:lnTo>
                    <a:pt x="3007614" y="0"/>
                  </a:lnTo>
                  <a:close/>
                </a:path>
              </a:pathLst>
            </a:custGeom>
            <a:solidFill>
              <a:srgbClr val="90C225">
                <a:alpha val="3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604961" y="0"/>
              <a:ext cx="2587625" cy="6858000"/>
            </a:xfrm>
            <a:custGeom>
              <a:avLst/>
              <a:gdLst/>
              <a:ahLst/>
              <a:cxnLst/>
              <a:rect l="l" t="t" r="r" b="b"/>
              <a:pathLst>
                <a:path w="2587625" h="6858000">
                  <a:moveTo>
                    <a:pt x="2587040" y="0"/>
                  </a:moveTo>
                  <a:lnTo>
                    <a:pt x="0" y="0"/>
                  </a:lnTo>
                  <a:lnTo>
                    <a:pt x="1207960" y="6858000"/>
                  </a:lnTo>
                  <a:lnTo>
                    <a:pt x="2587040" y="6858000"/>
                  </a:lnTo>
                  <a:lnTo>
                    <a:pt x="2587040" y="0"/>
                  </a:lnTo>
                  <a:close/>
                </a:path>
              </a:pathLst>
            </a:custGeom>
            <a:solidFill>
              <a:srgbClr val="90C225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932167" y="3048000"/>
              <a:ext cx="3260090" cy="3810000"/>
            </a:xfrm>
            <a:custGeom>
              <a:avLst/>
              <a:gdLst/>
              <a:ahLst/>
              <a:cxnLst/>
              <a:rect l="l" t="t" r="r" b="b"/>
              <a:pathLst>
                <a:path w="3260090" h="3810000">
                  <a:moveTo>
                    <a:pt x="3259836" y="0"/>
                  </a:moveTo>
                  <a:lnTo>
                    <a:pt x="0" y="3810000"/>
                  </a:lnTo>
                  <a:lnTo>
                    <a:pt x="3259836" y="3810000"/>
                  </a:lnTo>
                  <a:lnTo>
                    <a:pt x="3259836" y="0"/>
                  </a:lnTo>
                  <a:close/>
                </a:path>
              </a:pathLst>
            </a:custGeom>
            <a:solidFill>
              <a:srgbClr val="539F20">
                <a:alpha val="7215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337518" y="0"/>
              <a:ext cx="2851785" cy="6858000"/>
            </a:xfrm>
            <a:custGeom>
              <a:avLst/>
              <a:gdLst/>
              <a:ahLst/>
              <a:cxnLst/>
              <a:rect l="l" t="t" r="r" b="b"/>
              <a:pathLst>
                <a:path w="2851784" h="6858000">
                  <a:moveTo>
                    <a:pt x="2851429" y="0"/>
                  </a:moveTo>
                  <a:lnTo>
                    <a:pt x="0" y="0"/>
                  </a:lnTo>
                  <a:lnTo>
                    <a:pt x="2467838" y="6858000"/>
                  </a:lnTo>
                  <a:lnTo>
                    <a:pt x="2851429" y="6858000"/>
                  </a:lnTo>
                  <a:lnTo>
                    <a:pt x="2851429" y="0"/>
                  </a:lnTo>
                  <a:close/>
                </a:path>
              </a:pathLst>
            </a:custGeom>
            <a:solidFill>
              <a:srgbClr val="3E7818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898876" y="0"/>
              <a:ext cx="1290320" cy="6858000"/>
            </a:xfrm>
            <a:custGeom>
              <a:avLst/>
              <a:gdLst/>
              <a:ahLst/>
              <a:cxnLst/>
              <a:rect l="l" t="t" r="r" b="b"/>
              <a:pathLst>
                <a:path w="1290320" h="6858000">
                  <a:moveTo>
                    <a:pt x="1290078" y="0"/>
                  </a:moveTo>
                  <a:lnTo>
                    <a:pt x="1018476" y="0"/>
                  </a:lnTo>
                  <a:lnTo>
                    <a:pt x="0" y="6858000"/>
                  </a:lnTo>
                  <a:lnTo>
                    <a:pt x="1290078" y="6858000"/>
                  </a:lnTo>
                  <a:lnTo>
                    <a:pt x="1290078" y="0"/>
                  </a:lnTo>
                  <a:close/>
                </a:path>
              </a:pathLst>
            </a:custGeom>
            <a:solidFill>
              <a:srgbClr val="C0E374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940629" y="0"/>
              <a:ext cx="1248410" cy="6858000"/>
            </a:xfrm>
            <a:custGeom>
              <a:avLst/>
              <a:gdLst/>
              <a:ahLst/>
              <a:cxnLst/>
              <a:rect l="l" t="t" r="r" b="b"/>
              <a:pathLst>
                <a:path w="1248409" h="6858000">
                  <a:moveTo>
                    <a:pt x="1248321" y="0"/>
                  </a:moveTo>
                  <a:lnTo>
                    <a:pt x="0" y="0"/>
                  </a:lnTo>
                  <a:lnTo>
                    <a:pt x="1107897" y="6858000"/>
                  </a:lnTo>
                  <a:lnTo>
                    <a:pt x="1248321" y="6858000"/>
                  </a:lnTo>
                  <a:lnTo>
                    <a:pt x="1248321" y="0"/>
                  </a:lnTo>
                  <a:close/>
                </a:path>
              </a:pathLst>
            </a:custGeom>
            <a:solidFill>
              <a:srgbClr val="90C225">
                <a:alpha val="650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371581" y="3589782"/>
              <a:ext cx="1817370" cy="3268345"/>
            </a:xfrm>
            <a:custGeom>
              <a:avLst/>
              <a:gdLst/>
              <a:ahLst/>
              <a:cxnLst/>
              <a:rect l="l" t="t" r="r" b="b"/>
              <a:pathLst>
                <a:path w="1817370" h="3268345">
                  <a:moveTo>
                    <a:pt x="1817370" y="0"/>
                  </a:moveTo>
                  <a:lnTo>
                    <a:pt x="0" y="3268217"/>
                  </a:lnTo>
                  <a:lnTo>
                    <a:pt x="1817370" y="3268217"/>
                  </a:lnTo>
                  <a:lnTo>
                    <a:pt x="1817370" y="0"/>
                  </a:lnTo>
                  <a:close/>
                </a:path>
              </a:pathLst>
            </a:custGeom>
            <a:solidFill>
              <a:srgbClr val="90C225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0" y="4013453"/>
            <a:ext cx="448945" cy="2844800"/>
          </a:xfrm>
          <a:custGeom>
            <a:avLst/>
            <a:gdLst/>
            <a:ahLst/>
            <a:cxnLst/>
            <a:rect l="l" t="t" r="r" b="b"/>
            <a:pathLst>
              <a:path w="448945" h="2844800">
                <a:moveTo>
                  <a:pt x="0" y="0"/>
                </a:moveTo>
                <a:lnTo>
                  <a:pt x="0" y="2844546"/>
                </a:lnTo>
                <a:lnTo>
                  <a:pt x="448818" y="2844546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727669" y="581144"/>
            <a:ext cx="7501931" cy="560795"/>
          </a:xfrm>
          <a:prstGeom prst="rect">
            <a:avLst/>
          </a:prstGeom>
        </p:spPr>
        <p:txBody>
          <a:bodyPr vert="horz" wrap="square" lIns="0" tIns="77470" rIns="0" bIns="0" rtlCol="0">
            <a:spAutoFit/>
          </a:bodyPr>
          <a:lstStyle/>
          <a:p>
            <a:pPr marL="12700" marR="5080">
              <a:lnSpc>
                <a:spcPts val="3990"/>
              </a:lnSpc>
              <a:spcBef>
                <a:spcPts val="610"/>
              </a:spcBef>
            </a:pPr>
            <a:r>
              <a:rPr spc="-10" dirty="0"/>
              <a:t>Average </a:t>
            </a:r>
            <a:r>
              <a:rPr spc="-114" dirty="0"/>
              <a:t>Payload </a:t>
            </a:r>
            <a:r>
              <a:rPr spc="-229" dirty="0"/>
              <a:t>Mass </a:t>
            </a:r>
            <a:r>
              <a:rPr dirty="0"/>
              <a:t>by</a:t>
            </a:r>
            <a:r>
              <a:rPr spc="-15" dirty="0"/>
              <a:t> </a:t>
            </a:r>
            <a:r>
              <a:rPr dirty="0"/>
              <a:t>F9</a:t>
            </a:r>
            <a:r>
              <a:rPr spc="-30" dirty="0"/>
              <a:t> </a:t>
            </a:r>
            <a:r>
              <a:rPr spc="-20" dirty="0"/>
              <a:t>v1.1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78739" y="2456180"/>
            <a:ext cx="3292475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tabLst>
                <a:tab pos="354965" algn="l"/>
              </a:tabLst>
            </a:pPr>
            <a:r>
              <a:rPr sz="1600" spc="75" dirty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sz="1600" dirty="0">
                <a:solidFill>
                  <a:srgbClr val="90C225"/>
                </a:solidFill>
                <a:latin typeface="Lucida Sans Unicode"/>
                <a:cs typeface="Lucida Sans Unicode"/>
              </a:rPr>
              <a:t>	</a:t>
            </a:r>
            <a:r>
              <a:rPr sz="2000" spc="-185" dirty="0">
                <a:solidFill>
                  <a:srgbClr val="404040"/>
                </a:solidFill>
                <a:latin typeface="Microsoft Sans Serif"/>
                <a:cs typeface="Microsoft Sans Serif"/>
              </a:rPr>
              <a:t>We</a:t>
            </a:r>
            <a:r>
              <a:rPr sz="2000" spc="50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2000" spc="-45" dirty="0">
                <a:solidFill>
                  <a:srgbClr val="404040"/>
                </a:solidFill>
                <a:latin typeface="Microsoft Sans Serif"/>
                <a:cs typeface="Microsoft Sans Serif"/>
              </a:rPr>
              <a:t>calculated</a:t>
            </a:r>
            <a:r>
              <a:rPr sz="2000" spc="-85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404040"/>
                </a:solidFill>
                <a:latin typeface="Microsoft Sans Serif"/>
                <a:cs typeface="Microsoft Sans Serif"/>
              </a:rPr>
              <a:t>the</a:t>
            </a:r>
            <a:r>
              <a:rPr sz="2000" spc="-10" dirty="0">
                <a:solidFill>
                  <a:srgbClr val="404040"/>
                </a:solidFill>
                <a:latin typeface="Microsoft Sans Serif"/>
                <a:cs typeface="Microsoft Sans Serif"/>
              </a:rPr>
              <a:t> average </a:t>
            </a:r>
            <a:r>
              <a:rPr sz="2000" spc="-30" dirty="0">
                <a:solidFill>
                  <a:srgbClr val="404040"/>
                </a:solidFill>
                <a:latin typeface="Microsoft Sans Serif"/>
                <a:cs typeface="Microsoft Sans Serif"/>
              </a:rPr>
              <a:t>payload</a:t>
            </a:r>
            <a:r>
              <a:rPr sz="2000" spc="-105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2000" spc="-120" dirty="0">
                <a:solidFill>
                  <a:srgbClr val="404040"/>
                </a:solidFill>
                <a:latin typeface="Microsoft Sans Serif"/>
                <a:cs typeface="Microsoft Sans Serif"/>
              </a:rPr>
              <a:t>mass</a:t>
            </a:r>
            <a:r>
              <a:rPr sz="2000" spc="-15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Microsoft Sans Serif"/>
                <a:cs typeface="Microsoft Sans Serif"/>
              </a:rPr>
              <a:t>carried</a:t>
            </a:r>
            <a:r>
              <a:rPr sz="2000" spc="-65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Microsoft Sans Serif"/>
                <a:cs typeface="Microsoft Sans Serif"/>
              </a:rPr>
              <a:t>by </a:t>
            </a:r>
            <a:r>
              <a:rPr sz="2000" dirty="0">
                <a:solidFill>
                  <a:srgbClr val="404040"/>
                </a:solidFill>
                <a:latin typeface="Microsoft Sans Serif"/>
                <a:cs typeface="Microsoft Sans Serif"/>
              </a:rPr>
              <a:t>booster</a:t>
            </a:r>
            <a:r>
              <a:rPr sz="2000" spc="-35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Microsoft Sans Serif"/>
                <a:cs typeface="Microsoft Sans Serif"/>
              </a:rPr>
              <a:t>version</a:t>
            </a:r>
            <a:r>
              <a:rPr sz="2000" spc="-35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404040"/>
                </a:solidFill>
                <a:latin typeface="Microsoft Sans Serif"/>
                <a:cs typeface="Microsoft Sans Serif"/>
              </a:rPr>
              <a:t>F9</a:t>
            </a:r>
            <a:r>
              <a:rPr sz="2000" spc="-25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404040"/>
                </a:solidFill>
                <a:latin typeface="Microsoft Sans Serif"/>
                <a:cs typeface="Microsoft Sans Serif"/>
              </a:rPr>
              <a:t>v1.1</a:t>
            </a:r>
            <a:r>
              <a:rPr sz="2000" spc="-15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2000" spc="-100" dirty="0">
                <a:solidFill>
                  <a:srgbClr val="404040"/>
                </a:solidFill>
                <a:latin typeface="Microsoft Sans Serif"/>
                <a:cs typeface="Microsoft Sans Serif"/>
              </a:rPr>
              <a:t>as </a:t>
            </a:r>
            <a:r>
              <a:rPr sz="2000" spc="45" dirty="0">
                <a:solidFill>
                  <a:srgbClr val="404040"/>
                </a:solidFill>
                <a:latin typeface="Microsoft Sans Serif"/>
                <a:cs typeface="Microsoft Sans Serif"/>
              </a:rPr>
              <a:t>2928.4</a:t>
            </a:r>
            <a:endParaRPr sz="2000">
              <a:latin typeface="Microsoft Sans Serif"/>
              <a:cs typeface="Microsoft Sans Serif"/>
            </a:endParaRPr>
          </a:p>
        </p:txBody>
      </p:sp>
      <p:pic>
        <p:nvPicPr>
          <p:cNvPr id="15" name="object 1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05628" y="2218182"/>
            <a:ext cx="6019799" cy="2418587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11088116" y="6439502"/>
            <a:ext cx="185420" cy="202565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200" spc="-25" dirty="0">
                <a:solidFill>
                  <a:srgbClr val="2F2F2F"/>
                </a:solidFill>
                <a:latin typeface="Trebuchet MS"/>
                <a:cs typeface="Trebuchet MS"/>
              </a:rPr>
              <a:t>27</a:t>
            </a:r>
            <a:endParaRPr sz="1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0550" y="-4381"/>
            <a:ext cx="4773295" cy="6867525"/>
            <a:chOff x="7420550" y="-4381"/>
            <a:chExt cx="4773295" cy="6867525"/>
          </a:xfrm>
        </p:grpSpPr>
        <p:sp>
          <p:nvSpPr>
            <p:cNvPr id="3" name="object 3"/>
            <p:cNvSpPr/>
            <p:nvPr/>
          </p:nvSpPr>
          <p:spPr>
            <a:xfrm>
              <a:off x="9371456" y="381"/>
              <a:ext cx="1219200" cy="6858000"/>
            </a:xfrm>
            <a:custGeom>
              <a:avLst/>
              <a:gdLst/>
              <a:ahLst/>
              <a:cxnLst/>
              <a:rect l="l" t="t" r="r" b="b"/>
              <a:pathLst>
                <a:path w="1219200" h="6858000">
                  <a:moveTo>
                    <a:pt x="0" y="0"/>
                  </a:moveTo>
                  <a:lnTo>
                    <a:pt x="1219200" y="6858000"/>
                  </a:lnTo>
                </a:path>
              </a:pathLst>
            </a:custGeom>
            <a:ln w="9525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425312" y="3681602"/>
              <a:ext cx="4763770" cy="3176905"/>
            </a:xfrm>
            <a:custGeom>
              <a:avLst/>
              <a:gdLst/>
              <a:ahLst/>
              <a:cxnLst/>
              <a:rect l="l" t="t" r="r" b="b"/>
              <a:pathLst>
                <a:path w="4763770" h="3176904">
                  <a:moveTo>
                    <a:pt x="4763554" y="0"/>
                  </a:moveTo>
                  <a:lnTo>
                    <a:pt x="0" y="3176587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181339" y="0"/>
              <a:ext cx="3007995" cy="6858000"/>
            </a:xfrm>
            <a:custGeom>
              <a:avLst/>
              <a:gdLst/>
              <a:ahLst/>
              <a:cxnLst/>
              <a:rect l="l" t="t" r="r" b="b"/>
              <a:pathLst>
                <a:path w="3007995" h="6858000">
                  <a:moveTo>
                    <a:pt x="3007614" y="0"/>
                  </a:moveTo>
                  <a:lnTo>
                    <a:pt x="2043214" y="0"/>
                  </a:lnTo>
                  <a:lnTo>
                    <a:pt x="0" y="6858000"/>
                  </a:lnTo>
                  <a:lnTo>
                    <a:pt x="3007614" y="6858000"/>
                  </a:lnTo>
                  <a:lnTo>
                    <a:pt x="3007614" y="0"/>
                  </a:lnTo>
                  <a:close/>
                </a:path>
              </a:pathLst>
            </a:custGeom>
            <a:solidFill>
              <a:srgbClr val="90C225">
                <a:alpha val="3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604961" y="0"/>
              <a:ext cx="2587625" cy="6858000"/>
            </a:xfrm>
            <a:custGeom>
              <a:avLst/>
              <a:gdLst/>
              <a:ahLst/>
              <a:cxnLst/>
              <a:rect l="l" t="t" r="r" b="b"/>
              <a:pathLst>
                <a:path w="2587625" h="6858000">
                  <a:moveTo>
                    <a:pt x="2587040" y="0"/>
                  </a:moveTo>
                  <a:lnTo>
                    <a:pt x="0" y="0"/>
                  </a:lnTo>
                  <a:lnTo>
                    <a:pt x="1207960" y="6858000"/>
                  </a:lnTo>
                  <a:lnTo>
                    <a:pt x="2587040" y="6858000"/>
                  </a:lnTo>
                  <a:lnTo>
                    <a:pt x="2587040" y="0"/>
                  </a:lnTo>
                  <a:close/>
                </a:path>
              </a:pathLst>
            </a:custGeom>
            <a:solidFill>
              <a:srgbClr val="90C225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932167" y="3048000"/>
              <a:ext cx="3260090" cy="3810000"/>
            </a:xfrm>
            <a:custGeom>
              <a:avLst/>
              <a:gdLst/>
              <a:ahLst/>
              <a:cxnLst/>
              <a:rect l="l" t="t" r="r" b="b"/>
              <a:pathLst>
                <a:path w="3260090" h="3810000">
                  <a:moveTo>
                    <a:pt x="3259836" y="0"/>
                  </a:moveTo>
                  <a:lnTo>
                    <a:pt x="0" y="3810000"/>
                  </a:lnTo>
                  <a:lnTo>
                    <a:pt x="3259836" y="3810000"/>
                  </a:lnTo>
                  <a:lnTo>
                    <a:pt x="3259836" y="0"/>
                  </a:lnTo>
                  <a:close/>
                </a:path>
              </a:pathLst>
            </a:custGeom>
            <a:solidFill>
              <a:srgbClr val="539F20">
                <a:alpha val="7215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337518" y="0"/>
              <a:ext cx="2851785" cy="6858000"/>
            </a:xfrm>
            <a:custGeom>
              <a:avLst/>
              <a:gdLst/>
              <a:ahLst/>
              <a:cxnLst/>
              <a:rect l="l" t="t" r="r" b="b"/>
              <a:pathLst>
                <a:path w="2851784" h="6858000">
                  <a:moveTo>
                    <a:pt x="2851429" y="0"/>
                  </a:moveTo>
                  <a:lnTo>
                    <a:pt x="0" y="0"/>
                  </a:lnTo>
                  <a:lnTo>
                    <a:pt x="2467838" y="6858000"/>
                  </a:lnTo>
                  <a:lnTo>
                    <a:pt x="2851429" y="6858000"/>
                  </a:lnTo>
                  <a:lnTo>
                    <a:pt x="2851429" y="0"/>
                  </a:lnTo>
                  <a:close/>
                </a:path>
              </a:pathLst>
            </a:custGeom>
            <a:solidFill>
              <a:srgbClr val="3E7818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898876" y="0"/>
              <a:ext cx="1290320" cy="6858000"/>
            </a:xfrm>
            <a:custGeom>
              <a:avLst/>
              <a:gdLst/>
              <a:ahLst/>
              <a:cxnLst/>
              <a:rect l="l" t="t" r="r" b="b"/>
              <a:pathLst>
                <a:path w="1290320" h="6858000">
                  <a:moveTo>
                    <a:pt x="1290078" y="0"/>
                  </a:moveTo>
                  <a:lnTo>
                    <a:pt x="1018476" y="0"/>
                  </a:lnTo>
                  <a:lnTo>
                    <a:pt x="0" y="6858000"/>
                  </a:lnTo>
                  <a:lnTo>
                    <a:pt x="1290078" y="6858000"/>
                  </a:lnTo>
                  <a:lnTo>
                    <a:pt x="1290078" y="0"/>
                  </a:lnTo>
                  <a:close/>
                </a:path>
              </a:pathLst>
            </a:custGeom>
            <a:solidFill>
              <a:srgbClr val="C0E374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940629" y="0"/>
              <a:ext cx="1248410" cy="6858000"/>
            </a:xfrm>
            <a:custGeom>
              <a:avLst/>
              <a:gdLst/>
              <a:ahLst/>
              <a:cxnLst/>
              <a:rect l="l" t="t" r="r" b="b"/>
              <a:pathLst>
                <a:path w="1248409" h="6858000">
                  <a:moveTo>
                    <a:pt x="1248321" y="0"/>
                  </a:moveTo>
                  <a:lnTo>
                    <a:pt x="0" y="0"/>
                  </a:lnTo>
                  <a:lnTo>
                    <a:pt x="1107897" y="6858000"/>
                  </a:lnTo>
                  <a:lnTo>
                    <a:pt x="1248321" y="6858000"/>
                  </a:lnTo>
                  <a:lnTo>
                    <a:pt x="1248321" y="0"/>
                  </a:lnTo>
                  <a:close/>
                </a:path>
              </a:pathLst>
            </a:custGeom>
            <a:solidFill>
              <a:srgbClr val="90C225">
                <a:alpha val="650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371581" y="3589782"/>
              <a:ext cx="1817370" cy="3268345"/>
            </a:xfrm>
            <a:custGeom>
              <a:avLst/>
              <a:gdLst/>
              <a:ahLst/>
              <a:cxnLst/>
              <a:rect l="l" t="t" r="r" b="b"/>
              <a:pathLst>
                <a:path w="1817370" h="3268345">
                  <a:moveTo>
                    <a:pt x="1817370" y="0"/>
                  </a:moveTo>
                  <a:lnTo>
                    <a:pt x="0" y="3268217"/>
                  </a:lnTo>
                  <a:lnTo>
                    <a:pt x="1817370" y="3268217"/>
                  </a:lnTo>
                  <a:lnTo>
                    <a:pt x="1817370" y="0"/>
                  </a:lnTo>
                  <a:close/>
                </a:path>
              </a:pathLst>
            </a:custGeom>
            <a:solidFill>
              <a:srgbClr val="90C225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0" y="4013453"/>
            <a:ext cx="448945" cy="2844800"/>
          </a:xfrm>
          <a:custGeom>
            <a:avLst/>
            <a:gdLst/>
            <a:ahLst/>
            <a:cxnLst/>
            <a:rect l="l" t="t" r="r" b="b"/>
            <a:pathLst>
              <a:path w="448945" h="2844800">
                <a:moveTo>
                  <a:pt x="0" y="0"/>
                </a:moveTo>
                <a:lnTo>
                  <a:pt x="0" y="2844546"/>
                </a:lnTo>
                <a:lnTo>
                  <a:pt x="448818" y="2844546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722207" y="547718"/>
            <a:ext cx="9412393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First</a:t>
            </a:r>
            <a:r>
              <a:rPr sz="3600" spc="-240" dirty="0"/>
              <a:t> </a:t>
            </a:r>
            <a:r>
              <a:rPr sz="3600" spc="-165" dirty="0"/>
              <a:t>Successful</a:t>
            </a:r>
            <a:r>
              <a:rPr sz="3600" spc="-75" dirty="0"/>
              <a:t> Ground</a:t>
            </a:r>
            <a:r>
              <a:rPr sz="3600" spc="-145" dirty="0"/>
              <a:t> </a:t>
            </a:r>
            <a:r>
              <a:rPr sz="3600" spc="-35" dirty="0"/>
              <a:t>Landing</a:t>
            </a:r>
            <a:r>
              <a:rPr sz="3600" spc="-150" dirty="0"/>
              <a:t> </a:t>
            </a:r>
            <a:r>
              <a:rPr sz="3600" spc="-20" dirty="0"/>
              <a:t>Date</a:t>
            </a:r>
            <a:endParaRPr sz="3600" dirty="0"/>
          </a:p>
        </p:txBody>
      </p:sp>
      <p:sp>
        <p:nvSpPr>
          <p:cNvPr id="14" name="object 14"/>
          <p:cNvSpPr txBox="1"/>
          <p:nvPr/>
        </p:nvSpPr>
        <p:spPr>
          <a:xfrm>
            <a:off x="53339" y="1802066"/>
            <a:ext cx="384810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0365" marR="30480" indent="-342900">
              <a:lnSpc>
                <a:spcPct val="100000"/>
              </a:lnSpc>
              <a:spcBef>
                <a:spcPts val="100"/>
              </a:spcBef>
              <a:tabLst>
                <a:tab pos="380365" algn="l"/>
              </a:tabLst>
            </a:pPr>
            <a:r>
              <a:rPr sz="1450" spc="65" dirty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sz="1450" dirty="0">
                <a:solidFill>
                  <a:srgbClr val="90C225"/>
                </a:solidFill>
                <a:latin typeface="Lucida Sans Unicode"/>
                <a:cs typeface="Lucida Sans Unicode"/>
              </a:rPr>
              <a:t>	</a:t>
            </a:r>
            <a:r>
              <a:rPr sz="1800" spc="-180" dirty="0">
                <a:solidFill>
                  <a:srgbClr val="404040"/>
                </a:solidFill>
                <a:latin typeface="Microsoft Sans Serif"/>
                <a:cs typeface="Microsoft Sans Serif"/>
              </a:rPr>
              <a:t>We</a:t>
            </a:r>
            <a:r>
              <a:rPr sz="1800" spc="55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1800" spc="-35" dirty="0">
                <a:solidFill>
                  <a:srgbClr val="404040"/>
                </a:solidFill>
                <a:latin typeface="Microsoft Sans Serif"/>
                <a:cs typeface="Microsoft Sans Serif"/>
              </a:rPr>
              <a:t>observed</a:t>
            </a:r>
            <a:r>
              <a:rPr sz="1800" spc="-60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404040"/>
                </a:solidFill>
                <a:latin typeface="Microsoft Sans Serif"/>
                <a:cs typeface="Microsoft Sans Serif"/>
              </a:rPr>
              <a:t>that</a:t>
            </a:r>
            <a:r>
              <a:rPr sz="1800" spc="10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404040"/>
                </a:solidFill>
                <a:latin typeface="Microsoft Sans Serif"/>
                <a:cs typeface="Microsoft Sans Serif"/>
              </a:rPr>
              <a:t>the </a:t>
            </a:r>
            <a:r>
              <a:rPr sz="1800" spc="-25" dirty="0">
                <a:solidFill>
                  <a:srgbClr val="404040"/>
                </a:solidFill>
                <a:latin typeface="Microsoft Sans Serif"/>
                <a:cs typeface="Microsoft Sans Serif"/>
              </a:rPr>
              <a:t>dates</a:t>
            </a:r>
            <a:r>
              <a:rPr sz="1800" spc="5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404040"/>
                </a:solidFill>
                <a:latin typeface="Microsoft Sans Serif"/>
                <a:cs typeface="Microsoft Sans Serif"/>
              </a:rPr>
              <a:t>of</a:t>
            </a:r>
            <a:r>
              <a:rPr sz="1800" spc="-10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1800" spc="-25" dirty="0">
                <a:solidFill>
                  <a:srgbClr val="404040"/>
                </a:solidFill>
                <a:latin typeface="Microsoft Sans Serif"/>
                <a:cs typeface="Microsoft Sans Serif"/>
              </a:rPr>
              <a:t>the </a:t>
            </a:r>
            <a:r>
              <a:rPr sz="1800" dirty="0">
                <a:solidFill>
                  <a:srgbClr val="404040"/>
                </a:solidFill>
                <a:latin typeface="Microsoft Sans Serif"/>
                <a:cs typeface="Microsoft Sans Serif"/>
              </a:rPr>
              <a:t>first</a:t>
            </a:r>
            <a:r>
              <a:rPr sz="1800" spc="-5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1800" spc="-80" dirty="0">
                <a:solidFill>
                  <a:srgbClr val="404040"/>
                </a:solidFill>
                <a:latin typeface="Microsoft Sans Serif"/>
                <a:cs typeface="Microsoft Sans Serif"/>
              </a:rPr>
              <a:t>successful</a:t>
            </a:r>
            <a:r>
              <a:rPr sz="1800" spc="-10" dirty="0">
                <a:solidFill>
                  <a:srgbClr val="404040"/>
                </a:solidFill>
                <a:latin typeface="Microsoft Sans Serif"/>
                <a:cs typeface="Microsoft Sans Serif"/>
              </a:rPr>
              <a:t> landing </a:t>
            </a:r>
            <a:r>
              <a:rPr sz="1800" spc="-30" dirty="0">
                <a:solidFill>
                  <a:srgbClr val="404040"/>
                </a:solidFill>
                <a:latin typeface="Microsoft Sans Serif"/>
                <a:cs typeface="Microsoft Sans Serif"/>
              </a:rPr>
              <a:t>outcome</a:t>
            </a:r>
            <a:r>
              <a:rPr sz="1800" spc="-25" dirty="0">
                <a:solidFill>
                  <a:srgbClr val="404040"/>
                </a:solidFill>
                <a:latin typeface="Microsoft Sans Serif"/>
                <a:cs typeface="Microsoft Sans Serif"/>
              </a:rPr>
              <a:t> on </a:t>
            </a:r>
            <a:r>
              <a:rPr sz="1800" dirty="0">
                <a:solidFill>
                  <a:srgbClr val="404040"/>
                </a:solidFill>
                <a:latin typeface="Microsoft Sans Serif"/>
                <a:cs typeface="Microsoft Sans Serif"/>
              </a:rPr>
              <a:t>ground pad</a:t>
            </a:r>
            <a:r>
              <a:rPr sz="1800" spc="10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1800" spc="-60" dirty="0">
                <a:solidFill>
                  <a:srgbClr val="404040"/>
                </a:solidFill>
                <a:latin typeface="Microsoft Sans Serif"/>
                <a:cs typeface="Microsoft Sans Serif"/>
              </a:rPr>
              <a:t>was</a:t>
            </a:r>
            <a:r>
              <a:rPr sz="1800" spc="20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404040"/>
                </a:solidFill>
                <a:latin typeface="Microsoft Sans Serif"/>
                <a:cs typeface="Microsoft Sans Serif"/>
              </a:rPr>
              <a:t>22</a:t>
            </a:r>
            <a:r>
              <a:rPr sz="1800" baseline="25462" dirty="0">
                <a:solidFill>
                  <a:srgbClr val="404040"/>
                </a:solidFill>
                <a:latin typeface="Microsoft Sans Serif"/>
                <a:cs typeface="Microsoft Sans Serif"/>
              </a:rPr>
              <a:t>nd</a:t>
            </a:r>
            <a:r>
              <a:rPr sz="1800" spc="270" baseline="25462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404040"/>
                </a:solidFill>
                <a:latin typeface="Microsoft Sans Serif"/>
                <a:cs typeface="Microsoft Sans Serif"/>
              </a:rPr>
              <a:t>December </a:t>
            </a:r>
            <a:r>
              <a:rPr sz="1800" spc="55" dirty="0">
                <a:solidFill>
                  <a:srgbClr val="404040"/>
                </a:solidFill>
                <a:latin typeface="Microsoft Sans Serif"/>
                <a:cs typeface="Microsoft Sans Serif"/>
              </a:rPr>
              <a:t>2015</a:t>
            </a:r>
            <a:endParaRPr sz="1800">
              <a:latin typeface="Microsoft Sans Serif"/>
              <a:cs typeface="Microsoft Sans Serif"/>
            </a:endParaRPr>
          </a:p>
        </p:txBody>
      </p:sp>
      <p:pic>
        <p:nvPicPr>
          <p:cNvPr id="15" name="object 1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295138" y="2716529"/>
            <a:ext cx="6253733" cy="2494775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11257449" y="6439502"/>
            <a:ext cx="248920" cy="202565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z="1200" spc="-25" dirty="0">
                <a:solidFill>
                  <a:srgbClr val="888888"/>
                </a:solidFill>
                <a:latin typeface="Trebuchet MS"/>
                <a:cs typeface="Trebuchet MS"/>
              </a:rPr>
              <a:t>26</a:t>
            </a:fld>
            <a:endParaRPr sz="1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0550" y="-4381"/>
            <a:ext cx="4773295" cy="6867525"/>
            <a:chOff x="7420550" y="-4381"/>
            <a:chExt cx="4773295" cy="6867525"/>
          </a:xfrm>
        </p:grpSpPr>
        <p:sp>
          <p:nvSpPr>
            <p:cNvPr id="3" name="object 3"/>
            <p:cNvSpPr/>
            <p:nvPr/>
          </p:nvSpPr>
          <p:spPr>
            <a:xfrm>
              <a:off x="9371456" y="381"/>
              <a:ext cx="1219200" cy="6858000"/>
            </a:xfrm>
            <a:custGeom>
              <a:avLst/>
              <a:gdLst/>
              <a:ahLst/>
              <a:cxnLst/>
              <a:rect l="l" t="t" r="r" b="b"/>
              <a:pathLst>
                <a:path w="1219200" h="6858000">
                  <a:moveTo>
                    <a:pt x="0" y="0"/>
                  </a:moveTo>
                  <a:lnTo>
                    <a:pt x="1219200" y="6858000"/>
                  </a:lnTo>
                </a:path>
              </a:pathLst>
            </a:custGeom>
            <a:ln w="9525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425312" y="3681602"/>
              <a:ext cx="4763770" cy="3176905"/>
            </a:xfrm>
            <a:custGeom>
              <a:avLst/>
              <a:gdLst/>
              <a:ahLst/>
              <a:cxnLst/>
              <a:rect l="l" t="t" r="r" b="b"/>
              <a:pathLst>
                <a:path w="4763770" h="3176904">
                  <a:moveTo>
                    <a:pt x="4763554" y="0"/>
                  </a:moveTo>
                  <a:lnTo>
                    <a:pt x="0" y="3176587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181339" y="0"/>
              <a:ext cx="3007995" cy="6858000"/>
            </a:xfrm>
            <a:custGeom>
              <a:avLst/>
              <a:gdLst/>
              <a:ahLst/>
              <a:cxnLst/>
              <a:rect l="l" t="t" r="r" b="b"/>
              <a:pathLst>
                <a:path w="3007995" h="6858000">
                  <a:moveTo>
                    <a:pt x="3007614" y="0"/>
                  </a:moveTo>
                  <a:lnTo>
                    <a:pt x="2043214" y="0"/>
                  </a:lnTo>
                  <a:lnTo>
                    <a:pt x="0" y="6858000"/>
                  </a:lnTo>
                  <a:lnTo>
                    <a:pt x="3007614" y="6858000"/>
                  </a:lnTo>
                  <a:lnTo>
                    <a:pt x="3007614" y="0"/>
                  </a:lnTo>
                  <a:close/>
                </a:path>
              </a:pathLst>
            </a:custGeom>
            <a:solidFill>
              <a:srgbClr val="90C225">
                <a:alpha val="3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604961" y="0"/>
              <a:ext cx="2587625" cy="6858000"/>
            </a:xfrm>
            <a:custGeom>
              <a:avLst/>
              <a:gdLst/>
              <a:ahLst/>
              <a:cxnLst/>
              <a:rect l="l" t="t" r="r" b="b"/>
              <a:pathLst>
                <a:path w="2587625" h="6858000">
                  <a:moveTo>
                    <a:pt x="2587040" y="0"/>
                  </a:moveTo>
                  <a:lnTo>
                    <a:pt x="0" y="0"/>
                  </a:lnTo>
                  <a:lnTo>
                    <a:pt x="1207960" y="6858000"/>
                  </a:lnTo>
                  <a:lnTo>
                    <a:pt x="2587040" y="6858000"/>
                  </a:lnTo>
                  <a:lnTo>
                    <a:pt x="2587040" y="0"/>
                  </a:lnTo>
                  <a:close/>
                </a:path>
              </a:pathLst>
            </a:custGeom>
            <a:solidFill>
              <a:srgbClr val="90C225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932167" y="3048000"/>
              <a:ext cx="3260090" cy="3810000"/>
            </a:xfrm>
            <a:custGeom>
              <a:avLst/>
              <a:gdLst/>
              <a:ahLst/>
              <a:cxnLst/>
              <a:rect l="l" t="t" r="r" b="b"/>
              <a:pathLst>
                <a:path w="3260090" h="3810000">
                  <a:moveTo>
                    <a:pt x="3259836" y="0"/>
                  </a:moveTo>
                  <a:lnTo>
                    <a:pt x="0" y="3810000"/>
                  </a:lnTo>
                  <a:lnTo>
                    <a:pt x="3259836" y="3810000"/>
                  </a:lnTo>
                  <a:lnTo>
                    <a:pt x="3259836" y="0"/>
                  </a:lnTo>
                  <a:close/>
                </a:path>
              </a:pathLst>
            </a:custGeom>
            <a:solidFill>
              <a:srgbClr val="539F20">
                <a:alpha val="7215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337518" y="0"/>
              <a:ext cx="2851785" cy="6858000"/>
            </a:xfrm>
            <a:custGeom>
              <a:avLst/>
              <a:gdLst/>
              <a:ahLst/>
              <a:cxnLst/>
              <a:rect l="l" t="t" r="r" b="b"/>
              <a:pathLst>
                <a:path w="2851784" h="6858000">
                  <a:moveTo>
                    <a:pt x="2851429" y="0"/>
                  </a:moveTo>
                  <a:lnTo>
                    <a:pt x="0" y="0"/>
                  </a:lnTo>
                  <a:lnTo>
                    <a:pt x="2467838" y="6858000"/>
                  </a:lnTo>
                  <a:lnTo>
                    <a:pt x="2851429" y="6858000"/>
                  </a:lnTo>
                  <a:lnTo>
                    <a:pt x="2851429" y="0"/>
                  </a:lnTo>
                  <a:close/>
                </a:path>
              </a:pathLst>
            </a:custGeom>
            <a:solidFill>
              <a:srgbClr val="3E7818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898876" y="0"/>
              <a:ext cx="1290320" cy="6858000"/>
            </a:xfrm>
            <a:custGeom>
              <a:avLst/>
              <a:gdLst/>
              <a:ahLst/>
              <a:cxnLst/>
              <a:rect l="l" t="t" r="r" b="b"/>
              <a:pathLst>
                <a:path w="1290320" h="6858000">
                  <a:moveTo>
                    <a:pt x="1290078" y="0"/>
                  </a:moveTo>
                  <a:lnTo>
                    <a:pt x="1018476" y="0"/>
                  </a:lnTo>
                  <a:lnTo>
                    <a:pt x="0" y="6858000"/>
                  </a:lnTo>
                  <a:lnTo>
                    <a:pt x="1290078" y="6858000"/>
                  </a:lnTo>
                  <a:lnTo>
                    <a:pt x="1290078" y="0"/>
                  </a:lnTo>
                  <a:close/>
                </a:path>
              </a:pathLst>
            </a:custGeom>
            <a:solidFill>
              <a:srgbClr val="C0E374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940629" y="0"/>
              <a:ext cx="1248410" cy="6858000"/>
            </a:xfrm>
            <a:custGeom>
              <a:avLst/>
              <a:gdLst/>
              <a:ahLst/>
              <a:cxnLst/>
              <a:rect l="l" t="t" r="r" b="b"/>
              <a:pathLst>
                <a:path w="1248409" h="6858000">
                  <a:moveTo>
                    <a:pt x="1248321" y="0"/>
                  </a:moveTo>
                  <a:lnTo>
                    <a:pt x="0" y="0"/>
                  </a:lnTo>
                  <a:lnTo>
                    <a:pt x="1107897" y="6858000"/>
                  </a:lnTo>
                  <a:lnTo>
                    <a:pt x="1248321" y="6858000"/>
                  </a:lnTo>
                  <a:lnTo>
                    <a:pt x="1248321" y="0"/>
                  </a:lnTo>
                  <a:close/>
                </a:path>
              </a:pathLst>
            </a:custGeom>
            <a:solidFill>
              <a:srgbClr val="90C225">
                <a:alpha val="650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371581" y="3589782"/>
              <a:ext cx="1817370" cy="3268345"/>
            </a:xfrm>
            <a:custGeom>
              <a:avLst/>
              <a:gdLst/>
              <a:ahLst/>
              <a:cxnLst/>
              <a:rect l="l" t="t" r="r" b="b"/>
              <a:pathLst>
                <a:path w="1817370" h="3268345">
                  <a:moveTo>
                    <a:pt x="1817370" y="0"/>
                  </a:moveTo>
                  <a:lnTo>
                    <a:pt x="0" y="3268217"/>
                  </a:lnTo>
                  <a:lnTo>
                    <a:pt x="1817370" y="3268217"/>
                  </a:lnTo>
                  <a:lnTo>
                    <a:pt x="1817370" y="0"/>
                  </a:lnTo>
                  <a:close/>
                </a:path>
              </a:pathLst>
            </a:custGeom>
            <a:solidFill>
              <a:srgbClr val="90C225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0" y="4013453"/>
            <a:ext cx="448945" cy="2844800"/>
          </a:xfrm>
          <a:custGeom>
            <a:avLst/>
            <a:gdLst/>
            <a:ahLst/>
            <a:cxnLst/>
            <a:rect l="l" t="t" r="r" b="b"/>
            <a:pathLst>
              <a:path w="448945" h="2844800">
                <a:moveTo>
                  <a:pt x="0" y="0"/>
                </a:moveTo>
                <a:lnTo>
                  <a:pt x="0" y="2844546"/>
                </a:lnTo>
                <a:lnTo>
                  <a:pt x="448818" y="2844546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85"/>
              </a:spcBef>
            </a:pPr>
            <a:r>
              <a:rPr sz="3600" spc="-165" dirty="0"/>
              <a:t>Successful</a:t>
            </a:r>
            <a:r>
              <a:rPr sz="3600" spc="-80" dirty="0"/>
              <a:t> </a:t>
            </a:r>
            <a:r>
              <a:rPr sz="3600" spc="-25" dirty="0"/>
              <a:t>Drone</a:t>
            </a:r>
            <a:r>
              <a:rPr sz="3600" spc="-100" dirty="0"/>
              <a:t> </a:t>
            </a:r>
            <a:r>
              <a:rPr sz="3600" spc="-65" dirty="0"/>
              <a:t>Ship</a:t>
            </a:r>
            <a:r>
              <a:rPr sz="3600" spc="-85" dirty="0"/>
              <a:t> </a:t>
            </a:r>
            <a:r>
              <a:rPr sz="3600" spc="-35" dirty="0"/>
              <a:t>Landing</a:t>
            </a:r>
            <a:r>
              <a:rPr sz="3600" spc="-85" dirty="0"/>
              <a:t> </a:t>
            </a:r>
            <a:r>
              <a:rPr sz="3600" dirty="0"/>
              <a:t>with</a:t>
            </a:r>
            <a:r>
              <a:rPr sz="3600" spc="-95" dirty="0"/>
              <a:t> </a:t>
            </a:r>
            <a:r>
              <a:rPr sz="3600" spc="-120" dirty="0"/>
              <a:t>Payload</a:t>
            </a:r>
            <a:r>
              <a:rPr sz="3600" spc="-95" dirty="0"/>
              <a:t> </a:t>
            </a:r>
            <a:r>
              <a:rPr sz="3600" spc="-40" dirty="0"/>
              <a:t>between </a:t>
            </a:r>
            <a:r>
              <a:rPr sz="3600" spc="155" dirty="0"/>
              <a:t>4000</a:t>
            </a:r>
            <a:r>
              <a:rPr sz="3600" spc="-40" dirty="0"/>
              <a:t> </a:t>
            </a:r>
            <a:r>
              <a:rPr sz="3600" dirty="0"/>
              <a:t>and</a:t>
            </a:r>
            <a:r>
              <a:rPr sz="3600" spc="-25" dirty="0"/>
              <a:t> </a:t>
            </a:r>
            <a:r>
              <a:rPr sz="3600" spc="135" dirty="0"/>
              <a:t>6000</a:t>
            </a:r>
            <a:endParaRPr sz="3600"/>
          </a:p>
        </p:txBody>
      </p:sp>
      <p:pic>
        <p:nvPicPr>
          <p:cNvPr id="14" name="object 1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3045" y="1889513"/>
            <a:ext cx="6213815" cy="4044487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8265478" y="1800542"/>
            <a:ext cx="3787140" cy="2463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95"/>
              </a:spcBef>
              <a:tabLst>
                <a:tab pos="354965" algn="l"/>
              </a:tabLst>
            </a:pPr>
            <a:r>
              <a:rPr sz="1600" spc="75" dirty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sz="1600" dirty="0">
                <a:solidFill>
                  <a:srgbClr val="90C225"/>
                </a:solidFill>
                <a:latin typeface="Lucida Sans Unicode"/>
                <a:cs typeface="Lucida Sans Unicode"/>
              </a:rPr>
              <a:t>	</a:t>
            </a:r>
            <a:r>
              <a:rPr sz="2000" spc="-190" dirty="0">
                <a:solidFill>
                  <a:srgbClr val="404040"/>
                </a:solidFill>
                <a:latin typeface="Microsoft Sans Serif"/>
                <a:cs typeface="Microsoft Sans Serif"/>
              </a:rPr>
              <a:t>We</a:t>
            </a:r>
            <a:r>
              <a:rPr sz="2000" spc="55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Microsoft Sans Serif"/>
                <a:cs typeface="Microsoft Sans Serif"/>
              </a:rPr>
              <a:t>used</a:t>
            </a:r>
            <a:r>
              <a:rPr sz="2000" spc="-95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404040"/>
                </a:solidFill>
                <a:latin typeface="Microsoft Sans Serif"/>
                <a:cs typeface="Microsoft Sans Serif"/>
              </a:rPr>
              <a:t>the </a:t>
            </a:r>
            <a:r>
              <a:rPr sz="2000" b="1" spc="-110" dirty="0">
                <a:solidFill>
                  <a:srgbClr val="404040"/>
                </a:solidFill>
                <a:latin typeface="Trebuchet MS"/>
                <a:cs typeface="Trebuchet MS"/>
              </a:rPr>
              <a:t>WHERE</a:t>
            </a:r>
            <a:r>
              <a:rPr sz="2000" b="1" spc="-4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80" dirty="0">
                <a:solidFill>
                  <a:srgbClr val="404040"/>
                </a:solidFill>
                <a:latin typeface="Microsoft Sans Serif"/>
                <a:cs typeface="Microsoft Sans Serif"/>
              </a:rPr>
              <a:t>clause</a:t>
            </a:r>
            <a:r>
              <a:rPr sz="2000" spc="-5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Microsoft Sans Serif"/>
                <a:cs typeface="Microsoft Sans Serif"/>
              </a:rPr>
              <a:t>to </a:t>
            </a:r>
            <a:r>
              <a:rPr sz="2000" dirty="0">
                <a:solidFill>
                  <a:srgbClr val="404040"/>
                </a:solidFill>
                <a:latin typeface="Microsoft Sans Serif"/>
                <a:cs typeface="Microsoft Sans Serif"/>
              </a:rPr>
              <a:t>filter</a:t>
            </a:r>
            <a:r>
              <a:rPr sz="2000" spc="5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404040"/>
                </a:solidFill>
                <a:latin typeface="Microsoft Sans Serif"/>
                <a:cs typeface="Microsoft Sans Serif"/>
              </a:rPr>
              <a:t>for</a:t>
            </a:r>
            <a:r>
              <a:rPr sz="2000" spc="5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Microsoft Sans Serif"/>
                <a:cs typeface="Microsoft Sans Serif"/>
              </a:rPr>
              <a:t>boosters</a:t>
            </a:r>
            <a:r>
              <a:rPr sz="2000" spc="10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Microsoft Sans Serif"/>
                <a:cs typeface="Microsoft Sans Serif"/>
              </a:rPr>
              <a:t>which</a:t>
            </a:r>
            <a:r>
              <a:rPr sz="2000" spc="15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Microsoft Sans Serif"/>
                <a:cs typeface="Microsoft Sans Serif"/>
              </a:rPr>
              <a:t>have </a:t>
            </a:r>
            <a:r>
              <a:rPr sz="2000" spc="-70" dirty="0">
                <a:solidFill>
                  <a:srgbClr val="404040"/>
                </a:solidFill>
                <a:latin typeface="Microsoft Sans Serif"/>
                <a:cs typeface="Microsoft Sans Serif"/>
              </a:rPr>
              <a:t>successfully</a:t>
            </a:r>
            <a:r>
              <a:rPr sz="2000" spc="-55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Microsoft Sans Serif"/>
                <a:cs typeface="Microsoft Sans Serif"/>
              </a:rPr>
              <a:t>landed</a:t>
            </a:r>
            <a:r>
              <a:rPr sz="2000" spc="-35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404040"/>
                </a:solidFill>
                <a:latin typeface="Microsoft Sans Serif"/>
                <a:cs typeface="Microsoft Sans Serif"/>
              </a:rPr>
              <a:t>on</a:t>
            </a:r>
            <a:r>
              <a:rPr sz="2000" spc="-40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Microsoft Sans Serif"/>
                <a:cs typeface="Microsoft Sans Serif"/>
              </a:rPr>
              <a:t>drone </a:t>
            </a:r>
            <a:r>
              <a:rPr sz="2000" dirty="0">
                <a:solidFill>
                  <a:srgbClr val="404040"/>
                </a:solidFill>
                <a:latin typeface="Microsoft Sans Serif"/>
                <a:cs typeface="Microsoft Sans Serif"/>
              </a:rPr>
              <a:t>ship</a:t>
            </a:r>
            <a:r>
              <a:rPr sz="2000" spc="-85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404040"/>
                </a:solidFill>
                <a:latin typeface="Microsoft Sans Serif"/>
                <a:cs typeface="Microsoft Sans Serif"/>
              </a:rPr>
              <a:t>and</a:t>
            </a:r>
            <a:r>
              <a:rPr sz="2000" spc="-80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Microsoft Sans Serif"/>
                <a:cs typeface="Microsoft Sans Serif"/>
              </a:rPr>
              <a:t>applied</a:t>
            </a:r>
            <a:r>
              <a:rPr sz="2000" spc="-90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404040"/>
                </a:solidFill>
                <a:latin typeface="Microsoft Sans Serif"/>
                <a:cs typeface="Microsoft Sans Serif"/>
              </a:rPr>
              <a:t>the</a:t>
            </a:r>
            <a:r>
              <a:rPr sz="2000" spc="-75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2000" b="1" spc="-25" dirty="0">
                <a:solidFill>
                  <a:srgbClr val="404040"/>
                </a:solidFill>
                <a:latin typeface="Trebuchet MS"/>
                <a:cs typeface="Trebuchet MS"/>
              </a:rPr>
              <a:t>AND </a:t>
            </a:r>
            <a:r>
              <a:rPr sz="2000" dirty="0">
                <a:solidFill>
                  <a:srgbClr val="404040"/>
                </a:solidFill>
                <a:latin typeface="Microsoft Sans Serif"/>
                <a:cs typeface="Microsoft Sans Serif"/>
              </a:rPr>
              <a:t>condition</a:t>
            </a:r>
            <a:r>
              <a:rPr sz="2000" spc="35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404040"/>
                </a:solidFill>
                <a:latin typeface="Microsoft Sans Serif"/>
                <a:cs typeface="Microsoft Sans Serif"/>
              </a:rPr>
              <a:t>to</a:t>
            </a:r>
            <a:r>
              <a:rPr sz="2000" spc="55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Microsoft Sans Serif"/>
                <a:cs typeface="Microsoft Sans Serif"/>
              </a:rPr>
              <a:t>determine </a:t>
            </a:r>
            <a:r>
              <a:rPr sz="2000" spc="-75" dirty="0">
                <a:solidFill>
                  <a:srgbClr val="404040"/>
                </a:solidFill>
                <a:latin typeface="Microsoft Sans Serif"/>
                <a:cs typeface="Microsoft Sans Serif"/>
              </a:rPr>
              <a:t>successful</a:t>
            </a:r>
            <a:r>
              <a:rPr sz="2000" spc="-45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404040"/>
                </a:solidFill>
                <a:latin typeface="Microsoft Sans Serif"/>
                <a:cs typeface="Microsoft Sans Serif"/>
              </a:rPr>
              <a:t>landing</a:t>
            </a:r>
            <a:r>
              <a:rPr sz="2000" spc="-40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404040"/>
                </a:solidFill>
                <a:latin typeface="Microsoft Sans Serif"/>
                <a:cs typeface="Microsoft Sans Serif"/>
              </a:rPr>
              <a:t>with</a:t>
            </a:r>
            <a:r>
              <a:rPr sz="2000" spc="-35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Microsoft Sans Serif"/>
                <a:cs typeface="Microsoft Sans Serif"/>
              </a:rPr>
              <a:t>payload </a:t>
            </a:r>
            <a:r>
              <a:rPr sz="2000" spc="-114" dirty="0">
                <a:solidFill>
                  <a:srgbClr val="404040"/>
                </a:solidFill>
                <a:latin typeface="Microsoft Sans Serif"/>
                <a:cs typeface="Microsoft Sans Serif"/>
              </a:rPr>
              <a:t>mass</a:t>
            </a:r>
            <a:r>
              <a:rPr sz="2000" spc="-20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Microsoft Sans Serif"/>
                <a:cs typeface="Microsoft Sans Serif"/>
              </a:rPr>
              <a:t>greater</a:t>
            </a:r>
            <a:r>
              <a:rPr sz="2000" spc="-50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404040"/>
                </a:solidFill>
                <a:latin typeface="Microsoft Sans Serif"/>
                <a:cs typeface="Microsoft Sans Serif"/>
              </a:rPr>
              <a:t>than</a:t>
            </a:r>
            <a:r>
              <a:rPr sz="2000" spc="-30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2000" spc="85" dirty="0">
                <a:solidFill>
                  <a:srgbClr val="404040"/>
                </a:solidFill>
                <a:latin typeface="Microsoft Sans Serif"/>
                <a:cs typeface="Microsoft Sans Serif"/>
              </a:rPr>
              <a:t>4000</a:t>
            </a:r>
            <a:r>
              <a:rPr sz="2000" spc="-5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Microsoft Sans Serif"/>
                <a:cs typeface="Microsoft Sans Serif"/>
              </a:rPr>
              <a:t>but </a:t>
            </a:r>
            <a:r>
              <a:rPr sz="2000" spc="-55" dirty="0">
                <a:solidFill>
                  <a:srgbClr val="404040"/>
                </a:solidFill>
                <a:latin typeface="Microsoft Sans Serif"/>
                <a:cs typeface="Microsoft Sans Serif"/>
              </a:rPr>
              <a:t>less</a:t>
            </a:r>
            <a:r>
              <a:rPr sz="2000" spc="-80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404040"/>
                </a:solidFill>
                <a:latin typeface="Microsoft Sans Serif"/>
                <a:cs typeface="Microsoft Sans Serif"/>
              </a:rPr>
              <a:t>than</a:t>
            </a:r>
            <a:r>
              <a:rPr sz="2000" spc="-85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2000" spc="65" dirty="0">
                <a:solidFill>
                  <a:srgbClr val="404040"/>
                </a:solidFill>
                <a:latin typeface="Microsoft Sans Serif"/>
                <a:cs typeface="Microsoft Sans Serif"/>
              </a:rPr>
              <a:t>6000</a:t>
            </a:r>
            <a:endParaRPr sz="2000">
              <a:latin typeface="Microsoft Sans Serif"/>
              <a:cs typeface="Microsoft Sans Serif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257449" y="6439502"/>
            <a:ext cx="248920" cy="202565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z="1200" spc="-25" dirty="0">
                <a:solidFill>
                  <a:srgbClr val="888888"/>
                </a:solidFill>
                <a:latin typeface="Trebuchet MS"/>
                <a:cs typeface="Trebuchet MS"/>
              </a:rPr>
              <a:t>27</a:t>
            </a:fld>
            <a:endParaRPr sz="1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0550" y="-4381"/>
            <a:ext cx="4773295" cy="6867525"/>
            <a:chOff x="7420550" y="-4381"/>
            <a:chExt cx="4773295" cy="6867525"/>
          </a:xfrm>
        </p:grpSpPr>
        <p:sp>
          <p:nvSpPr>
            <p:cNvPr id="3" name="object 3"/>
            <p:cNvSpPr/>
            <p:nvPr/>
          </p:nvSpPr>
          <p:spPr>
            <a:xfrm>
              <a:off x="9371456" y="381"/>
              <a:ext cx="1219200" cy="6858000"/>
            </a:xfrm>
            <a:custGeom>
              <a:avLst/>
              <a:gdLst/>
              <a:ahLst/>
              <a:cxnLst/>
              <a:rect l="l" t="t" r="r" b="b"/>
              <a:pathLst>
                <a:path w="1219200" h="6858000">
                  <a:moveTo>
                    <a:pt x="0" y="0"/>
                  </a:moveTo>
                  <a:lnTo>
                    <a:pt x="1219200" y="6858000"/>
                  </a:lnTo>
                </a:path>
              </a:pathLst>
            </a:custGeom>
            <a:ln w="9525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425312" y="3681602"/>
              <a:ext cx="4763770" cy="3176905"/>
            </a:xfrm>
            <a:custGeom>
              <a:avLst/>
              <a:gdLst/>
              <a:ahLst/>
              <a:cxnLst/>
              <a:rect l="l" t="t" r="r" b="b"/>
              <a:pathLst>
                <a:path w="4763770" h="3176904">
                  <a:moveTo>
                    <a:pt x="4763554" y="0"/>
                  </a:moveTo>
                  <a:lnTo>
                    <a:pt x="0" y="3176587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181339" y="0"/>
              <a:ext cx="3007995" cy="6858000"/>
            </a:xfrm>
            <a:custGeom>
              <a:avLst/>
              <a:gdLst/>
              <a:ahLst/>
              <a:cxnLst/>
              <a:rect l="l" t="t" r="r" b="b"/>
              <a:pathLst>
                <a:path w="3007995" h="6858000">
                  <a:moveTo>
                    <a:pt x="3007614" y="0"/>
                  </a:moveTo>
                  <a:lnTo>
                    <a:pt x="2043214" y="0"/>
                  </a:lnTo>
                  <a:lnTo>
                    <a:pt x="0" y="6858000"/>
                  </a:lnTo>
                  <a:lnTo>
                    <a:pt x="3007614" y="6858000"/>
                  </a:lnTo>
                  <a:lnTo>
                    <a:pt x="3007614" y="0"/>
                  </a:lnTo>
                  <a:close/>
                </a:path>
              </a:pathLst>
            </a:custGeom>
            <a:solidFill>
              <a:srgbClr val="90C225">
                <a:alpha val="3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604961" y="0"/>
              <a:ext cx="2587625" cy="6858000"/>
            </a:xfrm>
            <a:custGeom>
              <a:avLst/>
              <a:gdLst/>
              <a:ahLst/>
              <a:cxnLst/>
              <a:rect l="l" t="t" r="r" b="b"/>
              <a:pathLst>
                <a:path w="2587625" h="6858000">
                  <a:moveTo>
                    <a:pt x="2587040" y="0"/>
                  </a:moveTo>
                  <a:lnTo>
                    <a:pt x="0" y="0"/>
                  </a:lnTo>
                  <a:lnTo>
                    <a:pt x="1207960" y="6858000"/>
                  </a:lnTo>
                  <a:lnTo>
                    <a:pt x="2587040" y="6858000"/>
                  </a:lnTo>
                  <a:lnTo>
                    <a:pt x="2587040" y="0"/>
                  </a:lnTo>
                  <a:close/>
                </a:path>
              </a:pathLst>
            </a:custGeom>
            <a:solidFill>
              <a:srgbClr val="90C225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932167" y="3048000"/>
              <a:ext cx="3260090" cy="3810000"/>
            </a:xfrm>
            <a:custGeom>
              <a:avLst/>
              <a:gdLst/>
              <a:ahLst/>
              <a:cxnLst/>
              <a:rect l="l" t="t" r="r" b="b"/>
              <a:pathLst>
                <a:path w="3260090" h="3810000">
                  <a:moveTo>
                    <a:pt x="3259836" y="0"/>
                  </a:moveTo>
                  <a:lnTo>
                    <a:pt x="0" y="3810000"/>
                  </a:lnTo>
                  <a:lnTo>
                    <a:pt x="3259836" y="3810000"/>
                  </a:lnTo>
                  <a:lnTo>
                    <a:pt x="3259836" y="0"/>
                  </a:lnTo>
                  <a:close/>
                </a:path>
              </a:pathLst>
            </a:custGeom>
            <a:solidFill>
              <a:srgbClr val="539F20">
                <a:alpha val="7215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337518" y="0"/>
              <a:ext cx="2851785" cy="6858000"/>
            </a:xfrm>
            <a:custGeom>
              <a:avLst/>
              <a:gdLst/>
              <a:ahLst/>
              <a:cxnLst/>
              <a:rect l="l" t="t" r="r" b="b"/>
              <a:pathLst>
                <a:path w="2851784" h="6858000">
                  <a:moveTo>
                    <a:pt x="2851429" y="0"/>
                  </a:moveTo>
                  <a:lnTo>
                    <a:pt x="0" y="0"/>
                  </a:lnTo>
                  <a:lnTo>
                    <a:pt x="2467838" y="6858000"/>
                  </a:lnTo>
                  <a:lnTo>
                    <a:pt x="2851429" y="6858000"/>
                  </a:lnTo>
                  <a:lnTo>
                    <a:pt x="2851429" y="0"/>
                  </a:lnTo>
                  <a:close/>
                </a:path>
              </a:pathLst>
            </a:custGeom>
            <a:solidFill>
              <a:srgbClr val="3E7818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898876" y="0"/>
              <a:ext cx="1290320" cy="6858000"/>
            </a:xfrm>
            <a:custGeom>
              <a:avLst/>
              <a:gdLst/>
              <a:ahLst/>
              <a:cxnLst/>
              <a:rect l="l" t="t" r="r" b="b"/>
              <a:pathLst>
                <a:path w="1290320" h="6858000">
                  <a:moveTo>
                    <a:pt x="1290078" y="0"/>
                  </a:moveTo>
                  <a:lnTo>
                    <a:pt x="1018476" y="0"/>
                  </a:lnTo>
                  <a:lnTo>
                    <a:pt x="0" y="6858000"/>
                  </a:lnTo>
                  <a:lnTo>
                    <a:pt x="1290078" y="6858000"/>
                  </a:lnTo>
                  <a:lnTo>
                    <a:pt x="1290078" y="0"/>
                  </a:lnTo>
                  <a:close/>
                </a:path>
              </a:pathLst>
            </a:custGeom>
            <a:solidFill>
              <a:srgbClr val="C0E374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940629" y="0"/>
              <a:ext cx="1248410" cy="6858000"/>
            </a:xfrm>
            <a:custGeom>
              <a:avLst/>
              <a:gdLst/>
              <a:ahLst/>
              <a:cxnLst/>
              <a:rect l="l" t="t" r="r" b="b"/>
              <a:pathLst>
                <a:path w="1248409" h="6858000">
                  <a:moveTo>
                    <a:pt x="1248321" y="0"/>
                  </a:moveTo>
                  <a:lnTo>
                    <a:pt x="0" y="0"/>
                  </a:lnTo>
                  <a:lnTo>
                    <a:pt x="1107897" y="6858000"/>
                  </a:lnTo>
                  <a:lnTo>
                    <a:pt x="1248321" y="6858000"/>
                  </a:lnTo>
                  <a:lnTo>
                    <a:pt x="1248321" y="0"/>
                  </a:lnTo>
                  <a:close/>
                </a:path>
              </a:pathLst>
            </a:custGeom>
            <a:solidFill>
              <a:srgbClr val="90C225">
                <a:alpha val="650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371581" y="3589782"/>
              <a:ext cx="1817370" cy="3268345"/>
            </a:xfrm>
            <a:custGeom>
              <a:avLst/>
              <a:gdLst/>
              <a:ahLst/>
              <a:cxnLst/>
              <a:rect l="l" t="t" r="r" b="b"/>
              <a:pathLst>
                <a:path w="1817370" h="3268345">
                  <a:moveTo>
                    <a:pt x="1817370" y="0"/>
                  </a:moveTo>
                  <a:lnTo>
                    <a:pt x="0" y="3268217"/>
                  </a:lnTo>
                  <a:lnTo>
                    <a:pt x="1817370" y="3268217"/>
                  </a:lnTo>
                  <a:lnTo>
                    <a:pt x="1817370" y="0"/>
                  </a:lnTo>
                  <a:close/>
                </a:path>
              </a:pathLst>
            </a:custGeom>
            <a:solidFill>
              <a:srgbClr val="90C225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0" y="4013453"/>
            <a:ext cx="448945" cy="2844800"/>
          </a:xfrm>
          <a:custGeom>
            <a:avLst/>
            <a:gdLst/>
            <a:ahLst/>
            <a:cxnLst/>
            <a:rect l="l" t="t" r="r" b="b"/>
            <a:pathLst>
              <a:path w="448945" h="2844800">
                <a:moveTo>
                  <a:pt x="0" y="0"/>
                </a:moveTo>
                <a:lnTo>
                  <a:pt x="0" y="2844546"/>
                </a:lnTo>
                <a:lnTo>
                  <a:pt x="448818" y="2844546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85"/>
              </a:spcBef>
            </a:pPr>
            <a:r>
              <a:rPr sz="3600" spc="-35" dirty="0"/>
              <a:t>Total</a:t>
            </a:r>
            <a:r>
              <a:rPr sz="3600" spc="-130" dirty="0"/>
              <a:t> </a:t>
            </a:r>
            <a:r>
              <a:rPr sz="3600" spc="-80" dirty="0"/>
              <a:t>Number</a:t>
            </a:r>
            <a:r>
              <a:rPr sz="3600" spc="-95" dirty="0"/>
              <a:t> </a:t>
            </a:r>
            <a:r>
              <a:rPr sz="3600" dirty="0"/>
              <a:t>of</a:t>
            </a:r>
            <a:r>
              <a:rPr sz="3600" spc="-100" dirty="0"/>
              <a:t> </a:t>
            </a:r>
            <a:r>
              <a:rPr sz="3600" spc="-165" dirty="0"/>
              <a:t>Successful</a:t>
            </a:r>
            <a:r>
              <a:rPr sz="3600" spc="-75" dirty="0"/>
              <a:t> </a:t>
            </a:r>
            <a:r>
              <a:rPr sz="3600" dirty="0"/>
              <a:t>and</a:t>
            </a:r>
            <a:r>
              <a:rPr sz="3600" spc="-95" dirty="0"/>
              <a:t> </a:t>
            </a:r>
            <a:r>
              <a:rPr sz="3600" spc="-75" dirty="0"/>
              <a:t>Failure</a:t>
            </a:r>
            <a:r>
              <a:rPr sz="3600" spc="-100" dirty="0"/>
              <a:t> </a:t>
            </a:r>
            <a:r>
              <a:rPr sz="3600" spc="-55" dirty="0"/>
              <a:t>Mission </a:t>
            </a:r>
            <a:r>
              <a:rPr sz="3600" spc="-25" dirty="0"/>
              <a:t>Outcomes</a:t>
            </a:r>
            <a:endParaRPr sz="3600"/>
          </a:p>
        </p:txBody>
      </p:sp>
      <p:sp>
        <p:nvSpPr>
          <p:cNvPr id="14" name="object 14"/>
          <p:cNvSpPr txBox="1"/>
          <p:nvPr/>
        </p:nvSpPr>
        <p:spPr>
          <a:xfrm>
            <a:off x="8265478" y="1800542"/>
            <a:ext cx="3738879" cy="1244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tabLst>
                <a:tab pos="354965" algn="l"/>
              </a:tabLst>
            </a:pPr>
            <a:r>
              <a:rPr sz="1600" spc="75" dirty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sz="1600" dirty="0">
                <a:solidFill>
                  <a:srgbClr val="90C225"/>
                </a:solidFill>
                <a:latin typeface="Lucida Sans Unicode"/>
                <a:cs typeface="Lucida Sans Unicode"/>
              </a:rPr>
              <a:t>	</a:t>
            </a:r>
            <a:r>
              <a:rPr sz="2000" spc="-185" dirty="0">
                <a:solidFill>
                  <a:srgbClr val="404040"/>
                </a:solidFill>
                <a:latin typeface="Microsoft Sans Serif"/>
                <a:cs typeface="Microsoft Sans Serif"/>
              </a:rPr>
              <a:t>We</a:t>
            </a:r>
            <a:r>
              <a:rPr sz="2000" spc="50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Microsoft Sans Serif"/>
                <a:cs typeface="Microsoft Sans Serif"/>
              </a:rPr>
              <a:t>used</a:t>
            </a:r>
            <a:r>
              <a:rPr sz="2000" spc="-50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2000" spc="-20" dirty="0">
                <a:solidFill>
                  <a:srgbClr val="404040"/>
                </a:solidFill>
                <a:latin typeface="Microsoft Sans Serif"/>
                <a:cs typeface="Microsoft Sans Serif"/>
              </a:rPr>
              <a:t>wildcard </a:t>
            </a:r>
            <a:r>
              <a:rPr sz="2000" dirty="0">
                <a:solidFill>
                  <a:srgbClr val="404040"/>
                </a:solidFill>
                <a:latin typeface="Microsoft Sans Serif"/>
                <a:cs typeface="Microsoft Sans Serif"/>
              </a:rPr>
              <a:t>like</a:t>
            </a:r>
            <a:r>
              <a:rPr sz="2000" spc="-10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404040"/>
                </a:solidFill>
                <a:latin typeface="Microsoft Sans Serif"/>
                <a:cs typeface="Microsoft Sans Serif"/>
              </a:rPr>
              <a:t>‘%’</a:t>
            </a:r>
            <a:r>
              <a:rPr sz="2000" spc="10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Microsoft Sans Serif"/>
                <a:cs typeface="Microsoft Sans Serif"/>
              </a:rPr>
              <a:t>to </a:t>
            </a:r>
            <a:r>
              <a:rPr sz="2000" dirty="0">
                <a:solidFill>
                  <a:srgbClr val="404040"/>
                </a:solidFill>
                <a:latin typeface="Microsoft Sans Serif"/>
                <a:cs typeface="Microsoft Sans Serif"/>
              </a:rPr>
              <a:t>filter</a:t>
            </a:r>
            <a:r>
              <a:rPr sz="2000" spc="90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404040"/>
                </a:solidFill>
                <a:latin typeface="Microsoft Sans Serif"/>
                <a:cs typeface="Microsoft Sans Serif"/>
              </a:rPr>
              <a:t>for</a:t>
            </a:r>
            <a:r>
              <a:rPr sz="2000" spc="110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2000" b="1" spc="-10" dirty="0">
                <a:solidFill>
                  <a:srgbClr val="404040"/>
                </a:solidFill>
                <a:latin typeface="Trebuchet MS"/>
                <a:cs typeface="Trebuchet MS"/>
              </a:rPr>
              <a:t>WHERE </a:t>
            </a:r>
            <a:r>
              <a:rPr sz="2000" spc="-55" dirty="0">
                <a:solidFill>
                  <a:srgbClr val="404040"/>
                </a:solidFill>
                <a:latin typeface="Microsoft Sans Serif"/>
                <a:cs typeface="Microsoft Sans Serif"/>
              </a:rPr>
              <a:t>MissionOutcome</a:t>
            </a:r>
            <a:r>
              <a:rPr sz="2000" spc="-70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2000" spc="-65" dirty="0">
                <a:solidFill>
                  <a:srgbClr val="404040"/>
                </a:solidFill>
                <a:latin typeface="Microsoft Sans Serif"/>
                <a:cs typeface="Microsoft Sans Serif"/>
              </a:rPr>
              <a:t>was </a:t>
            </a:r>
            <a:r>
              <a:rPr sz="2000" dirty="0">
                <a:solidFill>
                  <a:srgbClr val="404040"/>
                </a:solidFill>
                <a:latin typeface="Microsoft Sans Serif"/>
                <a:cs typeface="Microsoft Sans Serif"/>
              </a:rPr>
              <a:t>a</a:t>
            </a:r>
            <a:r>
              <a:rPr sz="2000" spc="-70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2000" spc="-110" dirty="0">
                <a:solidFill>
                  <a:srgbClr val="404040"/>
                </a:solidFill>
                <a:latin typeface="Microsoft Sans Serif"/>
                <a:cs typeface="Microsoft Sans Serif"/>
              </a:rPr>
              <a:t>success </a:t>
            </a:r>
            <a:r>
              <a:rPr sz="2000" dirty="0">
                <a:solidFill>
                  <a:srgbClr val="404040"/>
                </a:solidFill>
                <a:latin typeface="Microsoft Sans Serif"/>
                <a:cs typeface="Microsoft Sans Serif"/>
              </a:rPr>
              <a:t>or</a:t>
            </a:r>
            <a:r>
              <a:rPr sz="2000" spc="-5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404040"/>
                </a:solidFill>
                <a:latin typeface="Microsoft Sans Serif"/>
                <a:cs typeface="Microsoft Sans Serif"/>
              </a:rPr>
              <a:t>a </a:t>
            </a:r>
            <a:r>
              <a:rPr sz="2000" spc="-10" dirty="0">
                <a:solidFill>
                  <a:srgbClr val="404040"/>
                </a:solidFill>
                <a:latin typeface="Microsoft Sans Serif"/>
                <a:cs typeface="Microsoft Sans Serif"/>
              </a:rPr>
              <a:t>failure.</a:t>
            </a:r>
            <a:endParaRPr sz="2000">
              <a:latin typeface="Microsoft Sans Serif"/>
              <a:cs typeface="Microsoft Sans Serif"/>
            </a:endParaRPr>
          </a:p>
        </p:txBody>
      </p:sp>
      <p:pic>
        <p:nvPicPr>
          <p:cNvPr id="15" name="object 1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3128" y="1457705"/>
            <a:ext cx="5109209" cy="4492751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11257449" y="6439502"/>
            <a:ext cx="248920" cy="202565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z="1200" spc="-25" dirty="0">
                <a:solidFill>
                  <a:srgbClr val="888888"/>
                </a:solidFill>
                <a:latin typeface="Trebuchet MS"/>
                <a:cs typeface="Trebuchet MS"/>
              </a:rPr>
              <a:t>28</a:t>
            </a:fld>
            <a:endParaRPr sz="1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0550" y="-4381"/>
            <a:ext cx="4773295" cy="6867525"/>
            <a:chOff x="7420550" y="-4381"/>
            <a:chExt cx="4773295" cy="6867525"/>
          </a:xfrm>
        </p:grpSpPr>
        <p:sp>
          <p:nvSpPr>
            <p:cNvPr id="3" name="object 3"/>
            <p:cNvSpPr/>
            <p:nvPr/>
          </p:nvSpPr>
          <p:spPr>
            <a:xfrm>
              <a:off x="9371456" y="381"/>
              <a:ext cx="1219200" cy="6858000"/>
            </a:xfrm>
            <a:custGeom>
              <a:avLst/>
              <a:gdLst/>
              <a:ahLst/>
              <a:cxnLst/>
              <a:rect l="l" t="t" r="r" b="b"/>
              <a:pathLst>
                <a:path w="1219200" h="6858000">
                  <a:moveTo>
                    <a:pt x="0" y="0"/>
                  </a:moveTo>
                  <a:lnTo>
                    <a:pt x="1219200" y="6858000"/>
                  </a:lnTo>
                </a:path>
              </a:pathLst>
            </a:custGeom>
            <a:ln w="9525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425312" y="3681602"/>
              <a:ext cx="4763770" cy="3176905"/>
            </a:xfrm>
            <a:custGeom>
              <a:avLst/>
              <a:gdLst/>
              <a:ahLst/>
              <a:cxnLst/>
              <a:rect l="l" t="t" r="r" b="b"/>
              <a:pathLst>
                <a:path w="4763770" h="3176904">
                  <a:moveTo>
                    <a:pt x="4763554" y="0"/>
                  </a:moveTo>
                  <a:lnTo>
                    <a:pt x="0" y="3176587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181339" y="0"/>
              <a:ext cx="3007995" cy="6858000"/>
            </a:xfrm>
            <a:custGeom>
              <a:avLst/>
              <a:gdLst/>
              <a:ahLst/>
              <a:cxnLst/>
              <a:rect l="l" t="t" r="r" b="b"/>
              <a:pathLst>
                <a:path w="3007995" h="6858000">
                  <a:moveTo>
                    <a:pt x="3007614" y="0"/>
                  </a:moveTo>
                  <a:lnTo>
                    <a:pt x="2043214" y="0"/>
                  </a:lnTo>
                  <a:lnTo>
                    <a:pt x="0" y="6858000"/>
                  </a:lnTo>
                  <a:lnTo>
                    <a:pt x="3007614" y="6858000"/>
                  </a:lnTo>
                  <a:lnTo>
                    <a:pt x="3007614" y="0"/>
                  </a:lnTo>
                  <a:close/>
                </a:path>
              </a:pathLst>
            </a:custGeom>
            <a:solidFill>
              <a:srgbClr val="90C225">
                <a:alpha val="3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604961" y="0"/>
              <a:ext cx="2587625" cy="6858000"/>
            </a:xfrm>
            <a:custGeom>
              <a:avLst/>
              <a:gdLst/>
              <a:ahLst/>
              <a:cxnLst/>
              <a:rect l="l" t="t" r="r" b="b"/>
              <a:pathLst>
                <a:path w="2587625" h="6858000">
                  <a:moveTo>
                    <a:pt x="2587040" y="0"/>
                  </a:moveTo>
                  <a:lnTo>
                    <a:pt x="0" y="0"/>
                  </a:lnTo>
                  <a:lnTo>
                    <a:pt x="1207960" y="6858000"/>
                  </a:lnTo>
                  <a:lnTo>
                    <a:pt x="2587040" y="6858000"/>
                  </a:lnTo>
                  <a:lnTo>
                    <a:pt x="2587040" y="0"/>
                  </a:lnTo>
                  <a:close/>
                </a:path>
              </a:pathLst>
            </a:custGeom>
            <a:solidFill>
              <a:srgbClr val="90C225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932167" y="3048000"/>
              <a:ext cx="3260090" cy="3810000"/>
            </a:xfrm>
            <a:custGeom>
              <a:avLst/>
              <a:gdLst/>
              <a:ahLst/>
              <a:cxnLst/>
              <a:rect l="l" t="t" r="r" b="b"/>
              <a:pathLst>
                <a:path w="3260090" h="3810000">
                  <a:moveTo>
                    <a:pt x="3259836" y="0"/>
                  </a:moveTo>
                  <a:lnTo>
                    <a:pt x="0" y="3810000"/>
                  </a:lnTo>
                  <a:lnTo>
                    <a:pt x="3259836" y="3810000"/>
                  </a:lnTo>
                  <a:lnTo>
                    <a:pt x="3259836" y="0"/>
                  </a:lnTo>
                  <a:close/>
                </a:path>
              </a:pathLst>
            </a:custGeom>
            <a:solidFill>
              <a:srgbClr val="539F20">
                <a:alpha val="7215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337518" y="0"/>
              <a:ext cx="2851785" cy="6858000"/>
            </a:xfrm>
            <a:custGeom>
              <a:avLst/>
              <a:gdLst/>
              <a:ahLst/>
              <a:cxnLst/>
              <a:rect l="l" t="t" r="r" b="b"/>
              <a:pathLst>
                <a:path w="2851784" h="6858000">
                  <a:moveTo>
                    <a:pt x="2851429" y="0"/>
                  </a:moveTo>
                  <a:lnTo>
                    <a:pt x="0" y="0"/>
                  </a:lnTo>
                  <a:lnTo>
                    <a:pt x="2467838" y="6858000"/>
                  </a:lnTo>
                  <a:lnTo>
                    <a:pt x="2851429" y="6858000"/>
                  </a:lnTo>
                  <a:lnTo>
                    <a:pt x="2851429" y="0"/>
                  </a:lnTo>
                  <a:close/>
                </a:path>
              </a:pathLst>
            </a:custGeom>
            <a:solidFill>
              <a:srgbClr val="3E7818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898876" y="0"/>
              <a:ext cx="1290320" cy="6858000"/>
            </a:xfrm>
            <a:custGeom>
              <a:avLst/>
              <a:gdLst/>
              <a:ahLst/>
              <a:cxnLst/>
              <a:rect l="l" t="t" r="r" b="b"/>
              <a:pathLst>
                <a:path w="1290320" h="6858000">
                  <a:moveTo>
                    <a:pt x="1290078" y="0"/>
                  </a:moveTo>
                  <a:lnTo>
                    <a:pt x="1018476" y="0"/>
                  </a:lnTo>
                  <a:lnTo>
                    <a:pt x="0" y="6858000"/>
                  </a:lnTo>
                  <a:lnTo>
                    <a:pt x="1290078" y="6858000"/>
                  </a:lnTo>
                  <a:lnTo>
                    <a:pt x="1290078" y="0"/>
                  </a:lnTo>
                  <a:close/>
                </a:path>
              </a:pathLst>
            </a:custGeom>
            <a:solidFill>
              <a:srgbClr val="C0E374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940629" y="0"/>
              <a:ext cx="1248410" cy="6858000"/>
            </a:xfrm>
            <a:custGeom>
              <a:avLst/>
              <a:gdLst/>
              <a:ahLst/>
              <a:cxnLst/>
              <a:rect l="l" t="t" r="r" b="b"/>
              <a:pathLst>
                <a:path w="1248409" h="6858000">
                  <a:moveTo>
                    <a:pt x="1248321" y="0"/>
                  </a:moveTo>
                  <a:lnTo>
                    <a:pt x="0" y="0"/>
                  </a:lnTo>
                  <a:lnTo>
                    <a:pt x="1107897" y="6858000"/>
                  </a:lnTo>
                  <a:lnTo>
                    <a:pt x="1248321" y="6858000"/>
                  </a:lnTo>
                  <a:lnTo>
                    <a:pt x="1248321" y="0"/>
                  </a:lnTo>
                  <a:close/>
                </a:path>
              </a:pathLst>
            </a:custGeom>
            <a:solidFill>
              <a:srgbClr val="90C225">
                <a:alpha val="650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371581" y="3589782"/>
              <a:ext cx="1817370" cy="3268345"/>
            </a:xfrm>
            <a:custGeom>
              <a:avLst/>
              <a:gdLst/>
              <a:ahLst/>
              <a:cxnLst/>
              <a:rect l="l" t="t" r="r" b="b"/>
              <a:pathLst>
                <a:path w="1817370" h="3268345">
                  <a:moveTo>
                    <a:pt x="1817370" y="0"/>
                  </a:moveTo>
                  <a:lnTo>
                    <a:pt x="0" y="3268217"/>
                  </a:lnTo>
                  <a:lnTo>
                    <a:pt x="1817370" y="3268217"/>
                  </a:lnTo>
                  <a:lnTo>
                    <a:pt x="1817370" y="0"/>
                  </a:lnTo>
                  <a:close/>
                </a:path>
              </a:pathLst>
            </a:custGeom>
            <a:solidFill>
              <a:srgbClr val="90C225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0" y="4013453"/>
            <a:ext cx="448945" cy="2844800"/>
          </a:xfrm>
          <a:custGeom>
            <a:avLst/>
            <a:gdLst/>
            <a:ahLst/>
            <a:cxnLst/>
            <a:rect l="l" t="t" r="r" b="b"/>
            <a:pathLst>
              <a:path w="448945" h="2844800">
                <a:moveTo>
                  <a:pt x="0" y="0"/>
                </a:moveTo>
                <a:lnTo>
                  <a:pt x="0" y="2844546"/>
                </a:lnTo>
                <a:lnTo>
                  <a:pt x="448818" y="2844546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916939" y="669483"/>
            <a:ext cx="3645535" cy="1097280"/>
          </a:xfrm>
          <a:prstGeom prst="rect">
            <a:avLst/>
          </a:prstGeom>
        </p:spPr>
        <p:txBody>
          <a:bodyPr vert="horz" wrap="square" lIns="0" tIns="77470" rIns="0" bIns="0" rtlCol="0">
            <a:spAutoFit/>
          </a:bodyPr>
          <a:lstStyle/>
          <a:p>
            <a:pPr marL="12700" marR="5080">
              <a:lnSpc>
                <a:spcPts val="3990"/>
              </a:lnSpc>
              <a:spcBef>
                <a:spcPts val="610"/>
              </a:spcBef>
            </a:pPr>
            <a:r>
              <a:rPr spc="-75" dirty="0"/>
              <a:t>Boosters</a:t>
            </a:r>
            <a:r>
              <a:rPr spc="-114" dirty="0"/>
              <a:t> </a:t>
            </a:r>
            <a:r>
              <a:rPr spc="-10" dirty="0"/>
              <a:t>Carried </a:t>
            </a:r>
            <a:r>
              <a:rPr spc="-145" dirty="0"/>
              <a:t>Maximum</a:t>
            </a:r>
            <a:r>
              <a:rPr spc="-70" dirty="0"/>
              <a:t> </a:t>
            </a:r>
            <a:r>
              <a:rPr spc="-140" dirty="0"/>
              <a:t>Payload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78739" y="2213991"/>
            <a:ext cx="3219450" cy="1320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95"/>
              </a:spcBef>
              <a:tabLst>
                <a:tab pos="354965" algn="l"/>
              </a:tabLst>
            </a:pPr>
            <a:r>
              <a:rPr sz="1350" spc="65" dirty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sz="1350" dirty="0">
                <a:solidFill>
                  <a:srgbClr val="90C225"/>
                </a:solidFill>
                <a:latin typeface="Lucida Sans Unicode"/>
                <a:cs typeface="Lucida Sans Unicode"/>
              </a:rPr>
              <a:t>	</a:t>
            </a:r>
            <a:r>
              <a:rPr sz="1700" spc="-165" dirty="0">
                <a:solidFill>
                  <a:srgbClr val="404040"/>
                </a:solidFill>
                <a:latin typeface="Microsoft Sans Serif"/>
                <a:cs typeface="Microsoft Sans Serif"/>
              </a:rPr>
              <a:t>We</a:t>
            </a:r>
            <a:r>
              <a:rPr sz="1700" spc="50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1700" spc="-25" dirty="0">
                <a:solidFill>
                  <a:srgbClr val="404040"/>
                </a:solidFill>
                <a:latin typeface="Microsoft Sans Serif"/>
                <a:cs typeface="Microsoft Sans Serif"/>
              </a:rPr>
              <a:t>determined</a:t>
            </a:r>
            <a:r>
              <a:rPr sz="1700" spc="-60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1700" dirty="0">
                <a:solidFill>
                  <a:srgbClr val="404040"/>
                </a:solidFill>
                <a:latin typeface="Microsoft Sans Serif"/>
                <a:cs typeface="Microsoft Sans Serif"/>
              </a:rPr>
              <a:t>the</a:t>
            </a:r>
            <a:r>
              <a:rPr sz="1700" spc="-10" dirty="0">
                <a:solidFill>
                  <a:srgbClr val="404040"/>
                </a:solidFill>
                <a:latin typeface="Microsoft Sans Serif"/>
                <a:cs typeface="Microsoft Sans Serif"/>
              </a:rPr>
              <a:t> booster </a:t>
            </a:r>
            <a:r>
              <a:rPr sz="1700" dirty="0">
                <a:solidFill>
                  <a:srgbClr val="404040"/>
                </a:solidFill>
                <a:latin typeface="Microsoft Sans Serif"/>
                <a:cs typeface="Microsoft Sans Serif"/>
              </a:rPr>
              <a:t>that</a:t>
            </a:r>
            <a:r>
              <a:rPr sz="1700" spc="-30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1700" spc="-60" dirty="0">
                <a:solidFill>
                  <a:srgbClr val="404040"/>
                </a:solidFill>
                <a:latin typeface="Microsoft Sans Serif"/>
                <a:cs typeface="Microsoft Sans Serif"/>
              </a:rPr>
              <a:t>have</a:t>
            </a:r>
            <a:r>
              <a:rPr sz="1700" spc="-30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1700" spc="-20" dirty="0">
                <a:solidFill>
                  <a:srgbClr val="404040"/>
                </a:solidFill>
                <a:latin typeface="Microsoft Sans Serif"/>
                <a:cs typeface="Microsoft Sans Serif"/>
              </a:rPr>
              <a:t>carried</a:t>
            </a:r>
            <a:r>
              <a:rPr sz="1700" spc="-15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1700" dirty="0">
                <a:solidFill>
                  <a:srgbClr val="404040"/>
                </a:solidFill>
                <a:latin typeface="Microsoft Sans Serif"/>
                <a:cs typeface="Microsoft Sans Serif"/>
              </a:rPr>
              <a:t>the</a:t>
            </a:r>
            <a:r>
              <a:rPr sz="1700" spc="-30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1700" spc="-70" dirty="0">
                <a:solidFill>
                  <a:srgbClr val="404040"/>
                </a:solidFill>
                <a:latin typeface="Microsoft Sans Serif"/>
                <a:cs typeface="Microsoft Sans Serif"/>
              </a:rPr>
              <a:t>maximum </a:t>
            </a:r>
            <a:r>
              <a:rPr sz="1700" spc="-25" dirty="0">
                <a:solidFill>
                  <a:srgbClr val="404040"/>
                </a:solidFill>
                <a:latin typeface="Microsoft Sans Serif"/>
                <a:cs typeface="Microsoft Sans Serif"/>
              </a:rPr>
              <a:t>payload</a:t>
            </a:r>
            <a:r>
              <a:rPr sz="1700" spc="-60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Microsoft Sans Serif"/>
                <a:cs typeface="Microsoft Sans Serif"/>
              </a:rPr>
              <a:t>using</a:t>
            </a:r>
            <a:r>
              <a:rPr sz="1700" spc="-70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1700" dirty="0">
                <a:solidFill>
                  <a:srgbClr val="404040"/>
                </a:solidFill>
                <a:latin typeface="Microsoft Sans Serif"/>
                <a:cs typeface="Microsoft Sans Serif"/>
              </a:rPr>
              <a:t>a</a:t>
            </a:r>
            <a:r>
              <a:rPr sz="1700" spc="-75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1700" spc="-30" dirty="0">
                <a:solidFill>
                  <a:srgbClr val="404040"/>
                </a:solidFill>
                <a:latin typeface="Microsoft Sans Serif"/>
                <a:cs typeface="Microsoft Sans Serif"/>
              </a:rPr>
              <a:t>subquery</a:t>
            </a:r>
            <a:r>
              <a:rPr sz="1700" spc="-60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1700" spc="-25" dirty="0">
                <a:solidFill>
                  <a:srgbClr val="404040"/>
                </a:solidFill>
                <a:latin typeface="Microsoft Sans Serif"/>
                <a:cs typeface="Microsoft Sans Serif"/>
              </a:rPr>
              <a:t>in </a:t>
            </a:r>
            <a:r>
              <a:rPr sz="1700" dirty="0">
                <a:solidFill>
                  <a:srgbClr val="404040"/>
                </a:solidFill>
                <a:latin typeface="Microsoft Sans Serif"/>
                <a:cs typeface="Microsoft Sans Serif"/>
              </a:rPr>
              <a:t>the</a:t>
            </a:r>
            <a:r>
              <a:rPr sz="1700" spc="-80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1700" b="1" spc="-90" dirty="0">
                <a:solidFill>
                  <a:srgbClr val="404040"/>
                </a:solidFill>
                <a:latin typeface="Trebuchet MS"/>
                <a:cs typeface="Trebuchet MS"/>
              </a:rPr>
              <a:t>WHERE</a:t>
            </a:r>
            <a:r>
              <a:rPr sz="1700" b="1" spc="-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70" dirty="0">
                <a:solidFill>
                  <a:srgbClr val="404040"/>
                </a:solidFill>
                <a:latin typeface="Microsoft Sans Serif"/>
                <a:cs typeface="Microsoft Sans Serif"/>
              </a:rPr>
              <a:t>clause</a:t>
            </a:r>
            <a:r>
              <a:rPr sz="1700" spc="-20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Microsoft Sans Serif"/>
                <a:cs typeface="Microsoft Sans Serif"/>
              </a:rPr>
              <a:t>and</a:t>
            </a:r>
            <a:r>
              <a:rPr sz="1700" spc="-15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1700" spc="-25" dirty="0">
                <a:solidFill>
                  <a:srgbClr val="404040"/>
                </a:solidFill>
                <a:latin typeface="Microsoft Sans Serif"/>
                <a:cs typeface="Microsoft Sans Serif"/>
              </a:rPr>
              <a:t>the </a:t>
            </a:r>
            <a:r>
              <a:rPr sz="1700" b="1" spc="-90" dirty="0">
                <a:solidFill>
                  <a:srgbClr val="404040"/>
                </a:solidFill>
                <a:latin typeface="Trebuchet MS"/>
                <a:cs typeface="Trebuchet MS"/>
              </a:rPr>
              <a:t>MAX()</a:t>
            </a:r>
            <a:r>
              <a:rPr sz="1700" b="1" spc="-2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1700" spc="-10" dirty="0">
                <a:solidFill>
                  <a:srgbClr val="404040"/>
                </a:solidFill>
                <a:latin typeface="Microsoft Sans Serif"/>
                <a:cs typeface="Microsoft Sans Serif"/>
              </a:rPr>
              <a:t>function.</a:t>
            </a:r>
            <a:endParaRPr sz="1700">
              <a:latin typeface="Microsoft Sans Serif"/>
              <a:cs typeface="Microsoft Sans Serif"/>
            </a:endParaRPr>
          </a:p>
        </p:txBody>
      </p:sp>
      <p:pic>
        <p:nvPicPr>
          <p:cNvPr id="15" name="object 1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45252" y="963167"/>
            <a:ext cx="6155435" cy="4955285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11114023" y="6453969"/>
            <a:ext cx="160020" cy="173355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1000" spc="-25" dirty="0">
                <a:solidFill>
                  <a:srgbClr val="7E7E7E"/>
                </a:solidFill>
                <a:latin typeface="Trebuchet MS"/>
                <a:cs typeface="Trebuchet MS"/>
              </a:rPr>
              <a:t>31</a:t>
            </a:r>
            <a:endParaRPr sz="1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292109" y="6449062"/>
            <a:ext cx="8572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50" dirty="0">
                <a:solidFill>
                  <a:srgbClr val="90C225"/>
                </a:solidFill>
                <a:latin typeface="Trebuchet MS"/>
                <a:cs typeface="Trebuchet MS"/>
              </a:rPr>
              <a:t>3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8751" y="1314617"/>
            <a:ext cx="5251450" cy="4754245"/>
          </a:xfrm>
          <a:prstGeom prst="rect">
            <a:avLst/>
          </a:prstGeom>
        </p:spPr>
        <p:txBody>
          <a:bodyPr vert="horz" wrap="square" lIns="0" tIns="162560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1280"/>
              </a:spcBef>
              <a:buFont typeface="Arial MT"/>
              <a:buChar char="•"/>
              <a:tabLst>
                <a:tab pos="240665" algn="l"/>
              </a:tabLst>
            </a:pPr>
            <a:r>
              <a:rPr sz="2000" spc="-100" dirty="0">
                <a:solidFill>
                  <a:srgbClr val="3A2E06"/>
                </a:solidFill>
                <a:latin typeface="Microsoft Sans Serif"/>
                <a:cs typeface="Microsoft Sans Serif"/>
              </a:rPr>
              <a:t>Summary</a:t>
            </a:r>
            <a:r>
              <a:rPr sz="2000" spc="2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3A2E06"/>
                </a:solidFill>
                <a:latin typeface="Microsoft Sans Serif"/>
                <a:cs typeface="Microsoft Sans Serif"/>
              </a:rPr>
              <a:t>of</a:t>
            </a:r>
            <a:r>
              <a:rPr sz="2000" spc="2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000" spc="-10" dirty="0">
                <a:solidFill>
                  <a:srgbClr val="3A2E06"/>
                </a:solidFill>
                <a:latin typeface="Microsoft Sans Serif"/>
                <a:cs typeface="Microsoft Sans Serif"/>
              </a:rPr>
              <a:t>methodologies</a:t>
            </a:r>
            <a:endParaRPr sz="2000">
              <a:latin typeface="Microsoft Sans Serif"/>
              <a:cs typeface="Microsoft Sans Serif"/>
            </a:endParaRPr>
          </a:p>
          <a:p>
            <a:pPr marL="697865" lvl="1" indent="-227965">
              <a:lnSpc>
                <a:spcPct val="100000"/>
              </a:lnSpc>
              <a:spcBef>
                <a:spcPts val="1000"/>
              </a:spcBef>
              <a:buChar char="-"/>
              <a:tabLst>
                <a:tab pos="697865" algn="l"/>
              </a:tabLst>
            </a:pPr>
            <a:r>
              <a:rPr sz="1700" spc="-20" dirty="0">
                <a:solidFill>
                  <a:srgbClr val="3A2E06"/>
                </a:solidFill>
                <a:latin typeface="Microsoft Sans Serif"/>
                <a:cs typeface="Microsoft Sans Serif"/>
              </a:rPr>
              <a:t>Data</a:t>
            </a:r>
            <a:r>
              <a:rPr sz="1700" spc="-5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1700" spc="-35" dirty="0">
                <a:solidFill>
                  <a:srgbClr val="3A2E06"/>
                </a:solidFill>
                <a:latin typeface="Microsoft Sans Serif"/>
                <a:cs typeface="Microsoft Sans Serif"/>
              </a:rPr>
              <a:t>Collection</a:t>
            </a:r>
            <a:r>
              <a:rPr sz="1700" spc="-5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1700" dirty="0">
                <a:solidFill>
                  <a:srgbClr val="3A2E06"/>
                </a:solidFill>
                <a:latin typeface="Microsoft Sans Serif"/>
                <a:cs typeface="Microsoft Sans Serif"/>
              </a:rPr>
              <a:t>through</a:t>
            </a:r>
            <a:r>
              <a:rPr sz="1700" spc="-5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1700" spc="-25" dirty="0">
                <a:solidFill>
                  <a:srgbClr val="3A2E06"/>
                </a:solidFill>
                <a:latin typeface="Microsoft Sans Serif"/>
                <a:cs typeface="Microsoft Sans Serif"/>
              </a:rPr>
              <a:t>API</a:t>
            </a:r>
            <a:endParaRPr sz="1700">
              <a:latin typeface="Microsoft Sans Serif"/>
              <a:cs typeface="Microsoft Sans Serif"/>
            </a:endParaRPr>
          </a:p>
          <a:p>
            <a:pPr marL="697865" lvl="1" indent="-227965">
              <a:lnSpc>
                <a:spcPct val="100000"/>
              </a:lnSpc>
              <a:spcBef>
                <a:spcPts val="994"/>
              </a:spcBef>
              <a:buChar char="-"/>
              <a:tabLst>
                <a:tab pos="697865" algn="l"/>
              </a:tabLst>
            </a:pPr>
            <a:r>
              <a:rPr sz="1700" spc="-20" dirty="0">
                <a:solidFill>
                  <a:srgbClr val="3A2E06"/>
                </a:solidFill>
                <a:latin typeface="Microsoft Sans Serif"/>
                <a:cs typeface="Microsoft Sans Serif"/>
              </a:rPr>
              <a:t>Data</a:t>
            </a:r>
            <a:r>
              <a:rPr sz="1700" spc="-2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1700" spc="-35" dirty="0">
                <a:solidFill>
                  <a:srgbClr val="3A2E06"/>
                </a:solidFill>
                <a:latin typeface="Microsoft Sans Serif"/>
                <a:cs typeface="Microsoft Sans Serif"/>
              </a:rPr>
              <a:t>Collection</a:t>
            </a:r>
            <a:r>
              <a:rPr sz="1700" spc="-1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1700" dirty="0">
                <a:solidFill>
                  <a:srgbClr val="3A2E06"/>
                </a:solidFill>
                <a:latin typeface="Microsoft Sans Serif"/>
                <a:cs typeface="Microsoft Sans Serif"/>
              </a:rPr>
              <a:t>with</a:t>
            </a:r>
            <a:r>
              <a:rPr sz="1700" spc="-3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1700" spc="-80" dirty="0">
                <a:solidFill>
                  <a:srgbClr val="3A2E06"/>
                </a:solidFill>
                <a:latin typeface="Microsoft Sans Serif"/>
                <a:cs typeface="Microsoft Sans Serif"/>
              </a:rPr>
              <a:t>Web</a:t>
            </a:r>
            <a:r>
              <a:rPr sz="1700" spc="-2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1700" spc="-10" dirty="0">
                <a:solidFill>
                  <a:srgbClr val="3A2E06"/>
                </a:solidFill>
                <a:latin typeface="Microsoft Sans Serif"/>
                <a:cs typeface="Microsoft Sans Serif"/>
              </a:rPr>
              <a:t>Scraping</a:t>
            </a:r>
            <a:endParaRPr sz="1700">
              <a:latin typeface="Microsoft Sans Serif"/>
              <a:cs typeface="Microsoft Sans Serif"/>
            </a:endParaRPr>
          </a:p>
          <a:p>
            <a:pPr marL="697865" lvl="1" indent="-227965">
              <a:lnSpc>
                <a:spcPct val="100000"/>
              </a:lnSpc>
              <a:spcBef>
                <a:spcPts val="990"/>
              </a:spcBef>
              <a:buChar char="-"/>
              <a:tabLst>
                <a:tab pos="697865" algn="l"/>
              </a:tabLst>
            </a:pPr>
            <a:r>
              <a:rPr sz="1700" spc="-20" dirty="0">
                <a:solidFill>
                  <a:srgbClr val="3A2E06"/>
                </a:solidFill>
                <a:latin typeface="Microsoft Sans Serif"/>
                <a:cs typeface="Microsoft Sans Serif"/>
              </a:rPr>
              <a:t>Data</a:t>
            </a:r>
            <a:r>
              <a:rPr sz="1700" spc="-8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1700" spc="-10" dirty="0">
                <a:solidFill>
                  <a:srgbClr val="3A2E06"/>
                </a:solidFill>
                <a:latin typeface="Microsoft Sans Serif"/>
                <a:cs typeface="Microsoft Sans Serif"/>
              </a:rPr>
              <a:t>Wrangling</a:t>
            </a:r>
            <a:endParaRPr sz="1700">
              <a:latin typeface="Microsoft Sans Serif"/>
              <a:cs typeface="Microsoft Sans Serif"/>
            </a:endParaRPr>
          </a:p>
          <a:p>
            <a:pPr marL="697865" lvl="1" indent="-227965">
              <a:lnSpc>
                <a:spcPct val="100000"/>
              </a:lnSpc>
              <a:spcBef>
                <a:spcPts val="990"/>
              </a:spcBef>
              <a:buChar char="-"/>
              <a:tabLst>
                <a:tab pos="697865" algn="l"/>
              </a:tabLst>
            </a:pPr>
            <a:r>
              <a:rPr sz="1700" spc="-35" dirty="0">
                <a:solidFill>
                  <a:srgbClr val="3A2E06"/>
                </a:solidFill>
                <a:latin typeface="Microsoft Sans Serif"/>
                <a:cs typeface="Microsoft Sans Serif"/>
              </a:rPr>
              <a:t>Exploratory</a:t>
            </a:r>
            <a:r>
              <a:rPr sz="1700" spc="-20" dirty="0">
                <a:solidFill>
                  <a:srgbClr val="3A2E06"/>
                </a:solidFill>
                <a:latin typeface="Microsoft Sans Serif"/>
                <a:cs typeface="Microsoft Sans Serif"/>
              </a:rPr>
              <a:t> Data </a:t>
            </a:r>
            <a:r>
              <a:rPr sz="1700" spc="-50" dirty="0">
                <a:solidFill>
                  <a:srgbClr val="3A2E06"/>
                </a:solidFill>
                <a:latin typeface="Microsoft Sans Serif"/>
                <a:cs typeface="Microsoft Sans Serif"/>
              </a:rPr>
              <a:t>Analysis</a:t>
            </a:r>
            <a:r>
              <a:rPr sz="1700" spc="-2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1700" dirty="0">
                <a:solidFill>
                  <a:srgbClr val="3A2E06"/>
                </a:solidFill>
                <a:latin typeface="Microsoft Sans Serif"/>
                <a:cs typeface="Microsoft Sans Serif"/>
              </a:rPr>
              <a:t>with</a:t>
            </a:r>
            <a:r>
              <a:rPr sz="1700" spc="-3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1700" spc="-25" dirty="0">
                <a:solidFill>
                  <a:srgbClr val="3A2E06"/>
                </a:solidFill>
                <a:latin typeface="Microsoft Sans Serif"/>
                <a:cs typeface="Microsoft Sans Serif"/>
              </a:rPr>
              <a:t>SQL</a:t>
            </a:r>
            <a:endParaRPr sz="1700">
              <a:latin typeface="Microsoft Sans Serif"/>
              <a:cs typeface="Microsoft Sans Serif"/>
            </a:endParaRPr>
          </a:p>
          <a:p>
            <a:pPr marL="697865" lvl="1" indent="-227965">
              <a:lnSpc>
                <a:spcPct val="100000"/>
              </a:lnSpc>
              <a:spcBef>
                <a:spcPts val="994"/>
              </a:spcBef>
              <a:buChar char="-"/>
              <a:tabLst>
                <a:tab pos="697865" algn="l"/>
              </a:tabLst>
            </a:pPr>
            <a:r>
              <a:rPr sz="1700" spc="-35" dirty="0">
                <a:solidFill>
                  <a:srgbClr val="3A2E06"/>
                </a:solidFill>
                <a:latin typeface="Microsoft Sans Serif"/>
                <a:cs typeface="Microsoft Sans Serif"/>
              </a:rPr>
              <a:t>Exploratory </a:t>
            </a:r>
            <a:r>
              <a:rPr sz="1700" spc="-20" dirty="0">
                <a:solidFill>
                  <a:srgbClr val="3A2E06"/>
                </a:solidFill>
                <a:latin typeface="Microsoft Sans Serif"/>
                <a:cs typeface="Microsoft Sans Serif"/>
              </a:rPr>
              <a:t>Data</a:t>
            </a:r>
            <a:r>
              <a:rPr sz="1700" spc="-3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1700" spc="-50" dirty="0">
                <a:solidFill>
                  <a:srgbClr val="3A2E06"/>
                </a:solidFill>
                <a:latin typeface="Microsoft Sans Serif"/>
                <a:cs typeface="Microsoft Sans Serif"/>
              </a:rPr>
              <a:t>Analysis</a:t>
            </a:r>
            <a:r>
              <a:rPr sz="1700" spc="-4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1700" dirty="0">
                <a:solidFill>
                  <a:srgbClr val="3A2E06"/>
                </a:solidFill>
                <a:latin typeface="Microsoft Sans Serif"/>
                <a:cs typeface="Microsoft Sans Serif"/>
              </a:rPr>
              <a:t>with</a:t>
            </a:r>
            <a:r>
              <a:rPr sz="1700" spc="-4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1700" spc="-20" dirty="0">
                <a:solidFill>
                  <a:srgbClr val="3A2E06"/>
                </a:solidFill>
                <a:latin typeface="Microsoft Sans Serif"/>
                <a:cs typeface="Microsoft Sans Serif"/>
              </a:rPr>
              <a:t>Data</a:t>
            </a:r>
            <a:r>
              <a:rPr sz="1700" spc="-3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1700" spc="-20" dirty="0">
                <a:solidFill>
                  <a:srgbClr val="3A2E06"/>
                </a:solidFill>
                <a:latin typeface="Microsoft Sans Serif"/>
                <a:cs typeface="Microsoft Sans Serif"/>
              </a:rPr>
              <a:t>Visualization</a:t>
            </a:r>
            <a:endParaRPr sz="1700">
              <a:latin typeface="Microsoft Sans Serif"/>
              <a:cs typeface="Microsoft Sans Serif"/>
            </a:endParaRPr>
          </a:p>
          <a:p>
            <a:pPr marL="697865" lvl="1" indent="-227965">
              <a:lnSpc>
                <a:spcPct val="100000"/>
              </a:lnSpc>
              <a:spcBef>
                <a:spcPts val="990"/>
              </a:spcBef>
              <a:buChar char="-"/>
              <a:tabLst>
                <a:tab pos="697865" algn="l"/>
              </a:tabLst>
            </a:pPr>
            <a:r>
              <a:rPr sz="1700" spc="-35" dirty="0">
                <a:solidFill>
                  <a:srgbClr val="3A2E06"/>
                </a:solidFill>
                <a:latin typeface="Microsoft Sans Serif"/>
                <a:cs typeface="Microsoft Sans Serif"/>
              </a:rPr>
              <a:t>Interactive</a:t>
            </a:r>
            <a:r>
              <a:rPr sz="1700" spc="-1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1700" spc="-35" dirty="0">
                <a:solidFill>
                  <a:srgbClr val="3A2E06"/>
                </a:solidFill>
                <a:latin typeface="Microsoft Sans Serif"/>
                <a:cs typeface="Microsoft Sans Serif"/>
              </a:rPr>
              <a:t>Visual</a:t>
            </a:r>
            <a:r>
              <a:rPr sz="1700" spc="-1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1700" spc="-40" dirty="0">
                <a:solidFill>
                  <a:srgbClr val="3A2E06"/>
                </a:solidFill>
                <a:latin typeface="Microsoft Sans Serif"/>
                <a:cs typeface="Microsoft Sans Serif"/>
              </a:rPr>
              <a:t>Analytics</a:t>
            </a:r>
            <a:r>
              <a:rPr sz="1700" spc="-1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1700" dirty="0">
                <a:solidFill>
                  <a:srgbClr val="3A2E06"/>
                </a:solidFill>
                <a:latin typeface="Microsoft Sans Serif"/>
                <a:cs typeface="Microsoft Sans Serif"/>
              </a:rPr>
              <a:t>with</a:t>
            </a:r>
            <a:r>
              <a:rPr sz="1700" spc="-2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1700" spc="-10" dirty="0">
                <a:solidFill>
                  <a:srgbClr val="3A2E06"/>
                </a:solidFill>
                <a:latin typeface="Microsoft Sans Serif"/>
                <a:cs typeface="Microsoft Sans Serif"/>
              </a:rPr>
              <a:t>Folium</a:t>
            </a:r>
            <a:endParaRPr sz="1700">
              <a:latin typeface="Microsoft Sans Serif"/>
              <a:cs typeface="Microsoft Sans Serif"/>
            </a:endParaRPr>
          </a:p>
          <a:p>
            <a:pPr marL="697865" lvl="1" indent="-227965">
              <a:lnSpc>
                <a:spcPct val="100000"/>
              </a:lnSpc>
              <a:spcBef>
                <a:spcPts val="990"/>
              </a:spcBef>
              <a:buChar char="-"/>
              <a:tabLst>
                <a:tab pos="697865" algn="l"/>
              </a:tabLst>
            </a:pPr>
            <a:r>
              <a:rPr sz="1700" spc="-60" dirty="0">
                <a:solidFill>
                  <a:srgbClr val="3A2E06"/>
                </a:solidFill>
                <a:latin typeface="Microsoft Sans Serif"/>
                <a:cs typeface="Microsoft Sans Serif"/>
              </a:rPr>
              <a:t>Machine</a:t>
            </a:r>
            <a:r>
              <a:rPr sz="1700" spc="-5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1700" spc="-35" dirty="0">
                <a:solidFill>
                  <a:srgbClr val="3A2E06"/>
                </a:solidFill>
                <a:latin typeface="Microsoft Sans Serif"/>
                <a:cs typeface="Microsoft Sans Serif"/>
              </a:rPr>
              <a:t>Learning</a:t>
            </a:r>
            <a:r>
              <a:rPr sz="1700" spc="-4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1700" spc="-10" dirty="0">
                <a:solidFill>
                  <a:srgbClr val="3A2E06"/>
                </a:solidFill>
                <a:latin typeface="Microsoft Sans Serif"/>
                <a:cs typeface="Microsoft Sans Serif"/>
              </a:rPr>
              <a:t>Prediction</a:t>
            </a:r>
            <a:endParaRPr sz="1700">
              <a:latin typeface="Microsoft Sans Serif"/>
              <a:cs typeface="Microsoft Sans Serif"/>
            </a:endParaRPr>
          </a:p>
          <a:p>
            <a:pPr marL="240665" indent="-227965">
              <a:lnSpc>
                <a:spcPct val="100000"/>
              </a:lnSpc>
              <a:spcBef>
                <a:spcPts val="915"/>
              </a:spcBef>
              <a:buFont typeface="Arial MT"/>
              <a:buChar char="•"/>
              <a:tabLst>
                <a:tab pos="240665" algn="l"/>
              </a:tabLst>
            </a:pPr>
            <a:r>
              <a:rPr sz="2000" spc="-100" dirty="0">
                <a:solidFill>
                  <a:srgbClr val="3A2E06"/>
                </a:solidFill>
                <a:latin typeface="Microsoft Sans Serif"/>
                <a:cs typeface="Microsoft Sans Serif"/>
              </a:rPr>
              <a:t>Summary</a:t>
            </a:r>
            <a:r>
              <a:rPr sz="2000" dirty="0">
                <a:solidFill>
                  <a:srgbClr val="3A2E06"/>
                </a:solidFill>
                <a:latin typeface="Microsoft Sans Serif"/>
                <a:cs typeface="Microsoft Sans Serif"/>
              </a:rPr>
              <a:t> of</a:t>
            </a:r>
            <a:r>
              <a:rPr sz="2000" spc="1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3A2E06"/>
                </a:solidFill>
                <a:latin typeface="Microsoft Sans Serif"/>
                <a:cs typeface="Microsoft Sans Serif"/>
              </a:rPr>
              <a:t>all </a:t>
            </a:r>
            <a:r>
              <a:rPr sz="2000" spc="-10" dirty="0">
                <a:solidFill>
                  <a:srgbClr val="3A2E06"/>
                </a:solidFill>
                <a:latin typeface="Microsoft Sans Serif"/>
                <a:cs typeface="Microsoft Sans Serif"/>
              </a:rPr>
              <a:t>results</a:t>
            </a:r>
            <a:endParaRPr sz="2000">
              <a:latin typeface="Microsoft Sans Serif"/>
              <a:cs typeface="Microsoft Sans Serif"/>
            </a:endParaRPr>
          </a:p>
          <a:p>
            <a:pPr marL="697865" lvl="1" indent="-227965">
              <a:lnSpc>
                <a:spcPct val="100000"/>
              </a:lnSpc>
              <a:spcBef>
                <a:spcPts val="1000"/>
              </a:spcBef>
              <a:buChar char="-"/>
              <a:tabLst>
                <a:tab pos="697865" algn="l"/>
              </a:tabLst>
            </a:pPr>
            <a:r>
              <a:rPr sz="1700" spc="-35" dirty="0">
                <a:solidFill>
                  <a:srgbClr val="3A2E06"/>
                </a:solidFill>
                <a:latin typeface="Microsoft Sans Serif"/>
                <a:cs typeface="Microsoft Sans Serif"/>
              </a:rPr>
              <a:t>Exploratory</a:t>
            </a:r>
            <a:r>
              <a:rPr sz="1700" spc="-4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1700" spc="-20" dirty="0">
                <a:solidFill>
                  <a:srgbClr val="3A2E06"/>
                </a:solidFill>
                <a:latin typeface="Microsoft Sans Serif"/>
                <a:cs typeface="Microsoft Sans Serif"/>
              </a:rPr>
              <a:t>Data</a:t>
            </a:r>
            <a:r>
              <a:rPr sz="1700" spc="-4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1700" spc="-50" dirty="0">
                <a:solidFill>
                  <a:srgbClr val="3A2E06"/>
                </a:solidFill>
                <a:latin typeface="Microsoft Sans Serif"/>
                <a:cs typeface="Microsoft Sans Serif"/>
              </a:rPr>
              <a:t>Analysis </a:t>
            </a:r>
            <a:r>
              <a:rPr sz="1700" spc="-10" dirty="0">
                <a:solidFill>
                  <a:srgbClr val="3A2E06"/>
                </a:solidFill>
                <a:latin typeface="Microsoft Sans Serif"/>
                <a:cs typeface="Microsoft Sans Serif"/>
              </a:rPr>
              <a:t>result</a:t>
            </a:r>
            <a:endParaRPr sz="1700">
              <a:latin typeface="Microsoft Sans Serif"/>
              <a:cs typeface="Microsoft Sans Serif"/>
            </a:endParaRPr>
          </a:p>
          <a:p>
            <a:pPr marL="697865" lvl="1" indent="-227965">
              <a:lnSpc>
                <a:spcPct val="100000"/>
              </a:lnSpc>
              <a:spcBef>
                <a:spcPts val="990"/>
              </a:spcBef>
              <a:buChar char="-"/>
              <a:tabLst>
                <a:tab pos="697865" algn="l"/>
              </a:tabLst>
            </a:pPr>
            <a:r>
              <a:rPr sz="1700" spc="-35" dirty="0">
                <a:solidFill>
                  <a:srgbClr val="3A2E06"/>
                </a:solidFill>
                <a:latin typeface="Microsoft Sans Serif"/>
                <a:cs typeface="Microsoft Sans Serif"/>
              </a:rPr>
              <a:t>Interactive</a:t>
            </a:r>
            <a:r>
              <a:rPr sz="1700" spc="-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1700" spc="-45" dirty="0">
                <a:solidFill>
                  <a:srgbClr val="3A2E06"/>
                </a:solidFill>
                <a:latin typeface="Microsoft Sans Serif"/>
                <a:cs typeface="Microsoft Sans Serif"/>
              </a:rPr>
              <a:t>analytics</a:t>
            </a:r>
            <a:r>
              <a:rPr sz="1700" spc="-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1700" dirty="0">
                <a:solidFill>
                  <a:srgbClr val="3A2E06"/>
                </a:solidFill>
                <a:latin typeface="Microsoft Sans Serif"/>
                <a:cs typeface="Microsoft Sans Serif"/>
              </a:rPr>
              <a:t>in</a:t>
            </a:r>
            <a:r>
              <a:rPr sz="1700" spc="-2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1700" spc="-10" dirty="0">
                <a:solidFill>
                  <a:srgbClr val="3A2E06"/>
                </a:solidFill>
                <a:latin typeface="Microsoft Sans Serif"/>
                <a:cs typeface="Microsoft Sans Serif"/>
              </a:rPr>
              <a:t>screenshots</a:t>
            </a:r>
            <a:endParaRPr sz="1700">
              <a:latin typeface="Microsoft Sans Serif"/>
              <a:cs typeface="Microsoft Sans Serif"/>
            </a:endParaRPr>
          </a:p>
          <a:p>
            <a:pPr marL="697865" lvl="1" indent="-227965">
              <a:lnSpc>
                <a:spcPct val="100000"/>
              </a:lnSpc>
              <a:spcBef>
                <a:spcPts val="994"/>
              </a:spcBef>
              <a:buChar char="-"/>
              <a:tabLst>
                <a:tab pos="697865" algn="l"/>
              </a:tabLst>
            </a:pPr>
            <a:r>
              <a:rPr sz="1700" spc="-35" dirty="0">
                <a:solidFill>
                  <a:srgbClr val="3A2E06"/>
                </a:solidFill>
                <a:latin typeface="Microsoft Sans Serif"/>
                <a:cs typeface="Microsoft Sans Serif"/>
              </a:rPr>
              <a:t>Predictive</a:t>
            </a:r>
            <a:r>
              <a:rPr sz="1700" spc="-1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1700" spc="-40" dirty="0">
                <a:solidFill>
                  <a:srgbClr val="3A2E06"/>
                </a:solidFill>
                <a:latin typeface="Microsoft Sans Serif"/>
                <a:cs typeface="Microsoft Sans Serif"/>
              </a:rPr>
              <a:t>Analytics</a:t>
            </a:r>
            <a:r>
              <a:rPr sz="1700" spc="-10" dirty="0">
                <a:solidFill>
                  <a:srgbClr val="3A2E06"/>
                </a:solidFill>
                <a:latin typeface="Microsoft Sans Serif"/>
                <a:cs typeface="Microsoft Sans Serif"/>
              </a:rPr>
              <a:t> result</a:t>
            </a:r>
            <a:endParaRPr sz="17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48751" y="417855"/>
            <a:ext cx="3877945" cy="589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35" dirty="0"/>
              <a:t>Executive</a:t>
            </a:r>
            <a:r>
              <a:rPr spc="-75" dirty="0"/>
              <a:t> </a:t>
            </a:r>
            <a:r>
              <a:rPr spc="-185" dirty="0"/>
              <a:t>Summary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48877" y="6139596"/>
            <a:ext cx="14605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90C225"/>
                </a:solidFill>
                <a:latin typeface="Trebuchet MS"/>
                <a:cs typeface="Trebuchet MS"/>
              </a:rPr>
              <a:t>32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739" y="1841118"/>
            <a:ext cx="9230360" cy="1031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750" spc="100" dirty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sz="1750" dirty="0">
                <a:solidFill>
                  <a:srgbClr val="90C225"/>
                </a:solidFill>
                <a:latin typeface="Lucida Sans Unicode"/>
                <a:cs typeface="Lucida Sans Unicode"/>
              </a:rPr>
              <a:t>	</a:t>
            </a:r>
            <a:r>
              <a:rPr sz="2200" spc="-210" dirty="0">
                <a:solidFill>
                  <a:srgbClr val="3A2E06"/>
                </a:solidFill>
                <a:latin typeface="Microsoft Sans Serif"/>
                <a:cs typeface="Microsoft Sans Serif"/>
              </a:rPr>
              <a:t>We</a:t>
            </a:r>
            <a:r>
              <a:rPr sz="2200" spc="6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35" dirty="0">
                <a:solidFill>
                  <a:srgbClr val="3A2E06"/>
                </a:solidFill>
                <a:latin typeface="Microsoft Sans Serif"/>
                <a:cs typeface="Microsoft Sans Serif"/>
              </a:rPr>
              <a:t>used</a:t>
            </a:r>
            <a:r>
              <a:rPr sz="2200" spc="-11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dirty="0">
                <a:solidFill>
                  <a:srgbClr val="3A2E06"/>
                </a:solidFill>
                <a:latin typeface="Microsoft Sans Serif"/>
                <a:cs typeface="Microsoft Sans Serif"/>
              </a:rPr>
              <a:t>a</a:t>
            </a:r>
            <a:r>
              <a:rPr sz="2200" spc="-13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40" dirty="0">
                <a:solidFill>
                  <a:srgbClr val="3A2E06"/>
                </a:solidFill>
                <a:latin typeface="Microsoft Sans Serif"/>
                <a:cs typeface="Microsoft Sans Serif"/>
              </a:rPr>
              <a:t>combinations</a:t>
            </a:r>
            <a:r>
              <a:rPr sz="2200" spc="-3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dirty="0">
                <a:solidFill>
                  <a:srgbClr val="3A2E06"/>
                </a:solidFill>
                <a:latin typeface="Microsoft Sans Serif"/>
                <a:cs typeface="Microsoft Sans Serif"/>
              </a:rPr>
              <a:t>of</a:t>
            </a:r>
            <a:r>
              <a:rPr sz="2200" spc="-3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dirty="0">
                <a:solidFill>
                  <a:srgbClr val="3A2E06"/>
                </a:solidFill>
                <a:latin typeface="Microsoft Sans Serif"/>
                <a:cs typeface="Microsoft Sans Serif"/>
              </a:rPr>
              <a:t>the</a:t>
            </a:r>
            <a:r>
              <a:rPr sz="2200" spc="-3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b="1" spc="-125" dirty="0">
                <a:solidFill>
                  <a:srgbClr val="3A2E06"/>
                </a:solidFill>
                <a:latin typeface="Trebuchet MS"/>
                <a:cs typeface="Trebuchet MS"/>
              </a:rPr>
              <a:t>WHERE</a:t>
            </a:r>
            <a:r>
              <a:rPr sz="2200" b="1" spc="-45" dirty="0">
                <a:solidFill>
                  <a:srgbClr val="3A2E06"/>
                </a:solidFill>
                <a:latin typeface="Trebuchet MS"/>
                <a:cs typeface="Trebuchet MS"/>
              </a:rPr>
              <a:t> </a:t>
            </a:r>
            <a:r>
              <a:rPr sz="2200" spc="-90" dirty="0">
                <a:solidFill>
                  <a:srgbClr val="3A2E06"/>
                </a:solidFill>
                <a:latin typeface="Microsoft Sans Serif"/>
                <a:cs typeface="Microsoft Sans Serif"/>
              </a:rPr>
              <a:t>clause,</a:t>
            </a:r>
            <a:r>
              <a:rPr sz="2200" spc="-4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b="1" spc="-95" dirty="0">
                <a:solidFill>
                  <a:srgbClr val="3A2E06"/>
                </a:solidFill>
                <a:latin typeface="Trebuchet MS"/>
                <a:cs typeface="Trebuchet MS"/>
              </a:rPr>
              <a:t>LIKE</a:t>
            </a:r>
            <a:r>
              <a:rPr sz="2200" spc="-95" dirty="0">
                <a:solidFill>
                  <a:srgbClr val="3A2E06"/>
                </a:solidFill>
                <a:latin typeface="Microsoft Sans Serif"/>
                <a:cs typeface="Microsoft Sans Serif"/>
              </a:rPr>
              <a:t>,</a:t>
            </a:r>
            <a:r>
              <a:rPr sz="2200" spc="-3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b="1" dirty="0">
                <a:solidFill>
                  <a:srgbClr val="3A2E06"/>
                </a:solidFill>
                <a:latin typeface="Trebuchet MS"/>
                <a:cs typeface="Trebuchet MS"/>
              </a:rPr>
              <a:t>AND</a:t>
            </a:r>
            <a:r>
              <a:rPr sz="2200" dirty="0">
                <a:solidFill>
                  <a:srgbClr val="3A2E06"/>
                </a:solidFill>
                <a:latin typeface="Microsoft Sans Serif"/>
                <a:cs typeface="Microsoft Sans Serif"/>
              </a:rPr>
              <a:t>,</a:t>
            </a:r>
            <a:r>
              <a:rPr sz="2200" spc="-4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dirty="0">
                <a:solidFill>
                  <a:srgbClr val="3A2E06"/>
                </a:solidFill>
                <a:latin typeface="Microsoft Sans Serif"/>
                <a:cs typeface="Microsoft Sans Serif"/>
              </a:rPr>
              <a:t>and</a:t>
            </a:r>
            <a:r>
              <a:rPr sz="2200" spc="-3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b="1" spc="-10" dirty="0">
                <a:solidFill>
                  <a:srgbClr val="3A2E06"/>
                </a:solidFill>
                <a:latin typeface="Trebuchet MS"/>
                <a:cs typeface="Trebuchet MS"/>
              </a:rPr>
              <a:t>BETWEEN </a:t>
            </a:r>
            <a:r>
              <a:rPr sz="2200" spc="-20" dirty="0">
                <a:solidFill>
                  <a:srgbClr val="3A2E06"/>
                </a:solidFill>
                <a:latin typeface="Microsoft Sans Serif"/>
                <a:cs typeface="Microsoft Sans Serif"/>
              </a:rPr>
              <a:t>conditions</a:t>
            </a:r>
            <a:r>
              <a:rPr sz="2200" spc="-2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dirty="0">
                <a:solidFill>
                  <a:srgbClr val="3A2E06"/>
                </a:solidFill>
                <a:latin typeface="Microsoft Sans Serif"/>
                <a:cs typeface="Microsoft Sans Serif"/>
              </a:rPr>
              <a:t>to</a:t>
            </a:r>
            <a:r>
              <a:rPr sz="2200" spc="-1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dirty="0">
                <a:solidFill>
                  <a:srgbClr val="3A2E06"/>
                </a:solidFill>
                <a:latin typeface="Microsoft Sans Serif"/>
                <a:cs typeface="Microsoft Sans Serif"/>
              </a:rPr>
              <a:t>filter</a:t>
            </a:r>
            <a:r>
              <a:rPr sz="2200" spc="-1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dirty="0">
                <a:solidFill>
                  <a:srgbClr val="3A2E06"/>
                </a:solidFill>
                <a:latin typeface="Microsoft Sans Serif"/>
                <a:cs typeface="Microsoft Sans Serif"/>
              </a:rPr>
              <a:t>for</a:t>
            </a:r>
            <a:r>
              <a:rPr sz="2200" spc="-10" dirty="0">
                <a:solidFill>
                  <a:srgbClr val="3A2E06"/>
                </a:solidFill>
                <a:latin typeface="Microsoft Sans Serif"/>
                <a:cs typeface="Microsoft Sans Serif"/>
              </a:rPr>
              <a:t> failed</a:t>
            </a:r>
            <a:r>
              <a:rPr sz="2200" spc="-1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10" dirty="0">
                <a:solidFill>
                  <a:srgbClr val="3A2E06"/>
                </a:solidFill>
                <a:latin typeface="Microsoft Sans Serif"/>
                <a:cs typeface="Microsoft Sans Serif"/>
              </a:rPr>
              <a:t>landing</a:t>
            </a:r>
            <a:r>
              <a:rPr sz="2200" spc="-3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60" dirty="0">
                <a:solidFill>
                  <a:srgbClr val="3A2E06"/>
                </a:solidFill>
                <a:latin typeface="Microsoft Sans Serif"/>
                <a:cs typeface="Microsoft Sans Serif"/>
              </a:rPr>
              <a:t>outcomes</a:t>
            </a:r>
            <a:r>
              <a:rPr sz="2200" spc="-2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dirty="0">
                <a:solidFill>
                  <a:srgbClr val="3A2E06"/>
                </a:solidFill>
                <a:latin typeface="Microsoft Sans Serif"/>
                <a:cs typeface="Microsoft Sans Serif"/>
              </a:rPr>
              <a:t>in</a:t>
            </a:r>
            <a:r>
              <a:rPr sz="2200" spc="-1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dirty="0">
                <a:solidFill>
                  <a:srgbClr val="3A2E06"/>
                </a:solidFill>
                <a:latin typeface="Microsoft Sans Serif"/>
                <a:cs typeface="Microsoft Sans Serif"/>
              </a:rPr>
              <a:t>drone</a:t>
            </a:r>
            <a:r>
              <a:rPr sz="2200" spc="-1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30" dirty="0">
                <a:solidFill>
                  <a:srgbClr val="3A2E06"/>
                </a:solidFill>
                <a:latin typeface="Microsoft Sans Serif"/>
                <a:cs typeface="Microsoft Sans Serif"/>
              </a:rPr>
              <a:t>ship, </a:t>
            </a:r>
            <a:r>
              <a:rPr sz="2200" dirty="0">
                <a:solidFill>
                  <a:srgbClr val="3A2E06"/>
                </a:solidFill>
                <a:latin typeface="Microsoft Sans Serif"/>
                <a:cs typeface="Microsoft Sans Serif"/>
              </a:rPr>
              <a:t>their</a:t>
            </a:r>
            <a:r>
              <a:rPr sz="2200" spc="-10" dirty="0">
                <a:solidFill>
                  <a:srgbClr val="3A2E06"/>
                </a:solidFill>
                <a:latin typeface="Microsoft Sans Serif"/>
                <a:cs typeface="Microsoft Sans Serif"/>
              </a:rPr>
              <a:t> booster </a:t>
            </a:r>
            <a:r>
              <a:rPr sz="2200" spc="-60" dirty="0">
                <a:solidFill>
                  <a:srgbClr val="3A2E06"/>
                </a:solidFill>
                <a:latin typeface="Microsoft Sans Serif"/>
                <a:cs typeface="Microsoft Sans Serif"/>
              </a:rPr>
              <a:t>versions,</a:t>
            </a:r>
            <a:r>
              <a:rPr sz="2200" spc="-8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dirty="0">
                <a:solidFill>
                  <a:srgbClr val="3A2E06"/>
                </a:solidFill>
                <a:latin typeface="Microsoft Sans Serif"/>
                <a:cs typeface="Microsoft Sans Serif"/>
              </a:rPr>
              <a:t>and</a:t>
            </a:r>
            <a:r>
              <a:rPr sz="2200" spc="-5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60" dirty="0">
                <a:solidFill>
                  <a:srgbClr val="3A2E06"/>
                </a:solidFill>
                <a:latin typeface="Microsoft Sans Serif"/>
                <a:cs typeface="Microsoft Sans Serif"/>
              </a:rPr>
              <a:t>launch</a:t>
            </a:r>
            <a:r>
              <a:rPr sz="2200" spc="-6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dirty="0">
                <a:solidFill>
                  <a:srgbClr val="3A2E06"/>
                </a:solidFill>
                <a:latin typeface="Microsoft Sans Serif"/>
                <a:cs typeface="Microsoft Sans Serif"/>
              </a:rPr>
              <a:t>site</a:t>
            </a:r>
            <a:r>
              <a:rPr sz="2200" spc="-5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105" dirty="0">
                <a:solidFill>
                  <a:srgbClr val="3A2E06"/>
                </a:solidFill>
                <a:latin typeface="Microsoft Sans Serif"/>
                <a:cs typeface="Microsoft Sans Serif"/>
              </a:rPr>
              <a:t>names</a:t>
            </a:r>
            <a:r>
              <a:rPr sz="2200" spc="-4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dirty="0">
                <a:solidFill>
                  <a:srgbClr val="3A2E06"/>
                </a:solidFill>
                <a:latin typeface="Microsoft Sans Serif"/>
                <a:cs typeface="Microsoft Sans Serif"/>
              </a:rPr>
              <a:t>for</a:t>
            </a:r>
            <a:r>
              <a:rPr sz="2200" spc="-50" dirty="0">
                <a:solidFill>
                  <a:srgbClr val="3A2E06"/>
                </a:solidFill>
                <a:latin typeface="Microsoft Sans Serif"/>
                <a:cs typeface="Microsoft Sans Serif"/>
              </a:rPr>
              <a:t> year </a:t>
            </a:r>
            <a:r>
              <a:rPr sz="2200" spc="75" dirty="0">
                <a:solidFill>
                  <a:srgbClr val="3A2E06"/>
                </a:solidFill>
                <a:latin typeface="Microsoft Sans Serif"/>
                <a:cs typeface="Microsoft Sans Serif"/>
              </a:rPr>
              <a:t>2015</a:t>
            </a:r>
            <a:endParaRPr sz="2200">
              <a:latin typeface="Microsoft Sans Serif"/>
              <a:cs typeface="Microsoft Sans Serif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165" dirty="0"/>
              <a:t>2015</a:t>
            </a:r>
            <a:r>
              <a:rPr spc="15" dirty="0"/>
              <a:t> </a:t>
            </a:r>
            <a:r>
              <a:rPr spc="-135" dirty="0"/>
              <a:t>Launch</a:t>
            </a:r>
            <a:r>
              <a:rPr spc="20" dirty="0"/>
              <a:t> </a:t>
            </a:r>
            <a:r>
              <a:rPr spc="-155" dirty="0"/>
              <a:t>Records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23110" y="3075432"/>
            <a:ext cx="7238999" cy="2580881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420550" y="-4381"/>
            <a:ext cx="4773295" cy="6867525"/>
            <a:chOff x="7420550" y="-4381"/>
            <a:chExt cx="4773295" cy="6867525"/>
          </a:xfrm>
        </p:grpSpPr>
        <p:sp>
          <p:nvSpPr>
            <p:cNvPr id="3" name="object 3"/>
            <p:cNvSpPr/>
            <p:nvPr/>
          </p:nvSpPr>
          <p:spPr>
            <a:xfrm>
              <a:off x="9371456" y="381"/>
              <a:ext cx="1219200" cy="6858000"/>
            </a:xfrm>
            <a:custGeom>
              <a:avLst/>
              <a:gdLst/>
              <a:ahLst/>
              <a:cxnLst/>
              <a:rect l="l" t="t" r="r" b="b"/>
              <a:pathLst>
                <a:path w="1219200" h="6858000">
                  <a:moveTo>
                    <a:pt x="0" y="0"/>
                  </a:moveTo>
                  <a:lnTo>
                    <a:pt x="1219200" y="6858000"/>
                  </a:lnTo>
                </a:path>
              </a:pathLst>
            </a:custGeom>
            <a:ln w="9525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425312" y="3681602"/>
              <a:ext cx="4763770" cy="3176905"/>
            </a:xfrm>
            <a:custGeom>
              <a:avLst/>
              <a:gdLst/>
              <a:ahLst/>
              <a:cxnLst/>
              <a:rect l="l" t="t" r="r" b="b"/>
              <a:pathLst>
                <a:path w="4763770" h="3176904">
                  <a:moveTo>
                    <a:pt x="4763554" y="0"/>
                  </a:moveTo>
                  <a:lnTo>
                    <a:pt x="0" y="3176587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181339" y="0"/>
              <a:ext cx="3007995" cy="6858000"/>
            </a:xfrm>
            <a:custGeom>
              <a:avLst/>
              <a:gdLst/>
              <a:ahLst/>
              <a:cxnLst/>
              <a:rect l="l" t="t" r="r" b="b"/>
              <a:pathLst>
                <a:path w="3007995" h="6858000">
                  <a:moveTo>
                    <a:pt x="3007614" y="0"/>
                  </a:moveTo>
                  <a:lnTo>
                    <a:pt x="2043214" y="0"/>
                  </a:lnTo>
                  <a:lnTo>
                    <a:pt x="0" y="6858000"/>
                  </a:lnTo>
                  <a:lnTo>
                    <a:pt x="3007614" y="6858000"/>
                  </a:lnTo>
                  <a:lnTo>
                    <a:pt x="3007614" y="0"/>
                  </a:lnTo>
                  <a:close/>
                </a:path>
              </a:pathLst>
            </a:custGeom>
            <a:solidFill>
              <a:srgbClr val="90C225">
                <a:alpha val="3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604961" y="0"/>
              <a:ext cx="2587625" cy="6858000"/>
            </a:xfrm>
            <a:custGeom>
              <a:avLst/>
              <a:gdLst/>
              <a:ahLst/>
              <a:cxnLst/>
              <a:rect l="l" t="t" r="r" b="b"/>
              <a:pathLst>
                <a:path w="2587625" h="6858000">
                  <a:moveTo>
                    <a:pt x="2587040" y="0"/>
                  </a:moveTo>
                  <a:lnTo>
                    <a:pt x="0" y="0"/>
                  </a:lnTo>
                  <a:lnTo>
                    <a:pt x="1207960" y="6858000"/>
                  </a:lnTo>
                  <a:lnTo>
                    <a:pt x="2587040" y="6858000"/>
                  </a:lnTo>
                  <a:lnTo>
                    <a:pt x="2587040" y="0"/>
                  </a:lnTo>
                  <a:close/>
                </a:path>
              </a:pathLst>
            </a:custGeom>
            <a:solidFill>
              <a:srgbClr val="90C225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932167" y="3048000"/>
              <a:ext cx="3260090" cy="3810000"/>
            </a:xfrm>
            <a:custGeom>
              <a:avLst/>
              <a:gdLst/>
              <a:ahLst/>
              <a:cxnLst/>
              <a:rect l="l" t="t" r="r" b="b"/>
              <a:pathLst>
                <a:path w="3260090" h="3810000">
                  <a:moveTo>
                    <a:pt x="3259836" y="0"/>
                  </a:moveTo>
                  <a:lnTo>
                    <a:pt x="0" y="3810000"/>
                  </a:lnTo>
                  <a:lnTo>
                    <a:pt x="3259836" y="3810000"/>
                  </a:lnTo>
                  <a:lnTo>
                    <a:pt x="3259836" y="0"/>
                  </a:lnTo>
                  <a:close/>
                </a:path>
              </a:pathLst>
            </a:custGeom>
            <a:solidFill>
              <a:srgbClr val="539F20">
                <a:alpha val="7215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337518" y="0"/>
              <a:ext cx="2851785" cy="6858000"/>
            </a:xfrm>
            <a:custGeom>
              <a:avLst/>
              <a:gdLst/>
              <a:ahLst/>
              <a:cxnLst/>
              <a:rect l="l" t="t" r="r" b="b"/>
              <a:pathLst>
                <a:path w="2851784" h="6858000">
                  <a:moveTo>
                    <a:pt x="2851429" y="0"/>
                  </a:moveTo>
                  <a:lnTo>
                    <a:pt x="0" y="0"/>
                  </a:lnTo>
                  <a:lnTo>
                    <a:pt x="2467838" y="6858000"/>
                  </a:lnTo>
                  <a:lnTo>
                    <a:pt x="2851429" y="6858000"/>
                  </a:lnTo>
                  <a:lnTo>
                    <a:pt x="2851429" y="0"/>
                  </a:lnTo>
                  <a:close/>
                </a:path>
              </a:pathLst>
            </a:custGeom>
            <a:solidFill>
              <a:srgbClr val="3E7818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898876" y="0"/>
              <a:ext cx="1290320" cy="6858000"/>
            </a:xfrm>
            <a:custGeom>
              <a:avLst/>
              <a:gdLst/>
              <a:ahLst/>
              <a:cxnLst/>
              <a:rect l="l" t="t" r="r" b="b"/>
              <a:pathLst>
                <a:path w="1290320" h="6858000">
                  <a:moveTo>
                    <a:pt x="1290078" y="0"/>
                  </a:moveTo>
                  <a:lnTo>
                    <a:pt x="1018476" y="0"/>
                  </a:lnTo>
                  <a:lnTo>
                    <a:pt x="0" y="6858000"/>
                  </a:lnTo>
                  <a:lnTo>
                    <a:pt x="1290078" y="6858000"/>
                  </a:lnTo>
                  <a:lnTo>
                    <a:pt x="1290078" y="0"/>
                  </a:lnTo>
                  <a:close/>
                </a:path>
              </a:pathLst>
            </a:custGeom>
            <a:solidFill>
              <a:srgbClr val="C0E374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940629" y="0"/>
              <a:ext cx="1248410" cy="6858000"/>
            </a:xfrm>
            <a:custGeom>
              <a:avLst/>
              <a:gdLst/>
              <a:ahLst/>
              <a:cxnLst/>
              <a:rect l="l" t="t" r="r" b="b"/>
              <a:pathLst>
                <a:path w="1248409" h="6858000">
                  <a:moveTo>
                    <a:pt x="1248321" y="0"/>
                  </a:moveTo>
                  <a:lnTo>
                    <a:pt x="0" y="0"/>
                  </a:lnTo>
                  <a:lnTo>
                    <a:pt x="1107897" y="6858000"/>
                  </a:lnTo>
                  <a:lnTo>
                    <a:pt x="1248321" y="6858000"/>
                  </a:lnTo>
                  <a:lnTo>
                    <a:pt x="1248321" y="0"/>
                  </a:lnTo>
                  <a:close/>
                </a:path>
              </a:pathLst>
            </a:custGeom>
            <a:solidFill>
              <a:srgbClr val="90C225">
                <a:alpha val="650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371581" y="3589782"/>
              <a:ext cx="1817370" cy="3268345"/>
            </a:xfrm>
            <a:custGeom>
              <a:avLst/>
              <a:gdLst/>
              <a:ahLst/>
              <a:cxnLst/>
              <a:rect l="l" t="t" r="r" b="b"/>
              <a:pathLst>
                <a:path w="1817370" h="3268345">
                  <a:moveTo>
                    <a:pt x="1817370" y="0"/>
                  </a:moveTo>
                  <a:lnTo>
                    <a:pt x="0" y="3268217"/>
                  </a:lnTo>
                  <a:lnTo>
                    <a:pt x="1817370" y="3268217"/>
                  </a:lnTo>
                  <a:lnTo>
                    <a:pt x="1817370" y="0"/>
                  </a:lnTo>
                  <a:close/>
                </a:path>
              </a:pathLst>
            </a:custGeom>
            <a:solidFill>
              <a:srgbClr val="90C225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0" y="4013453"/>
            <a:ext cx="448945" cy="2844800"/>
          </a:xfrm>
          <a:custGeom>
            <a:avLst/>
            <a:gdLst/>
            <a:ahLst/>
            <a:cxnLst/>
            <a:rect l="l" t="t" r="r" b="b"/>
            <a:pathLst>
              <a:path w="448945" h="2844800">
                <a:moveTo>
                  <a:pt x="0" y="0"/>
                </a:moveTo>
                <a:lnTo>
                  <a:pt x="0" y="2844546"/>
                </a:lnTo>
                <a:lnTo>
                  <a:pt x="448818" y="2844546"/>
                </a:lnTo>
                <a:lnTo>
                  <a:pt x="0" y="0"/>
                </a:lnTo>
                <a:close/>
              </a:path>
            </a:pathLst>
          </a:custGeom>
          <a:solidFill>
            <a:srgbClr val="90C225">
              <a:alpha val="850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722207" y="300830"/>
            <a:ext cx="10092055" cy="1068070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85"/>
              </a:spcBef>
            </a:pPr>
            <a:r>
              <a:rPr sz="3600" spc="-200" dirty="0"/>
              <a:t>Rank</a:t>
            </a:r>
            <a:r>
              <a:rPr sz="3600" spc="-45" dirty="0"/>
              <a:t> </a:t>
            </a:r>
            <a:r>
              <a:rPr sz="3600" spc="-35" dirty="0"/>
              <a:t>Landing</a:t>
            </a:r>
            <a:r>
              <a:rPr sz="3600" spc="-50" dirty="0"/>
              <a:t> </a:t>
            </a:r>
            <a:r>
              <a:rPr sz="3600" spc="-120" dirty="0"/>
              <a:t>Outcomes</a:t>
            </a:r>
            <a:r>
              <a:rPr sz="3600" spc="-50" dirty="0"/>
              <a:t> </a:t>
            </a:r>
            <a:r>
              <a:rPr sz="3600" spc="-100" dirty="0"/>
              <a:t>Between</a:t>
            </a:r>
            <a:r>
              <a:rPr sz="3600" spc="-50" dirty="0"/>
              <a:t> </a:t>
            </a:r>
            <a:r>
              <a:rPr sz="3600" spc="114" dirty="0"/>
              <a:t>2010-</a:t>
            </a:r>
            <a:r>
              <a:rPr sz="3600" spc="95" dirty="0"/>
              <a:t>06-</a:t>
            </a:r>
            <a:r>
              <a:rPr sz="3600" spc="155" dirty="0"/>
              <a:t>04</a:t>
            </a:r>
            <a:r>
              <a:rPr sz="3600" spc="-30" dirty="0"/>
              <a:t> </a:t>
            </a:r>
            <a:r>
              <a:rPr sz="3600" spc="-25" dirty="0"/>
              <a:t>and </a:t>
            </a:r>
            <a:r>
              <a:rPr sz="3600" spc="120" dirty="0"/>
              <a:t>2017-</a:t>
            </a:r>
            <a:r>
              <a:rPr sz="3600" spc="95" dirty="0"/>
              <a:t>03-</a:t>
            </a:r>
            <a:r>
              <a:rPr sz="3600" spc="130" dirty="0"/>
              <a:t>20</a:t>
            </a:r>
            <a:endParaRPr sz="3600"/>
          </a:p>
        </p:txBody>
      </p:sp>
      <p:sp>
        <p:nvSpPr>
          <p:cNvPr id="14" name="object 14"/>
          <p:cNvSpPr txBox="1"/>
          <p:nvPr/>
        </p:nvSpPr>
        <p:spPr>
          <a:xfrm>
            <a:off x="11282847" y="6430200"/>
            <a:ext cx="18542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solidFill>
                  <a:srgbClr val="888888"/>
                </a:solidFill>
                <a:latin typeface="Trebuchet MS"/>
                <a:cs typeface="Trebuchet MS"/>
              </a:rPr>
              <a:t>33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265478" y="1800542"/>
            <a:ext cx="3780790" cy="38614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marR="5080" indent="-342900">
              <a:lnSpc>
                <a:spcPct val="100000"/>
              </a:lnSpc>
              <a:spcBef>
                <a:spcPts val="95"/>
              </a:spcBef>
              <a:tabLst>
                <a:tab pos="354965" algn="l"/>
              </a:tabLst>
            </a:pPr>
            <a:r>
              <a:rPr sz="1600" spc="75" dirty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sz="1600" dirty="0">
                <a:solidFill>
                  <a:srgbClr val="90C225"/>
                </a:solidFill>
                <a:latin typeface="Lucida Sans Unicode"/>
                <a:cs typeface="Lucida Sans Unicode"/>
              </a:rPr>
              <a:t>	</a:t>
            </a:r>
            <a:r>
              <a:rPr sz="2000" spc="-190" dirty="0">
                <a:solidFill>
                  <a:srgbClr val="404040"/>
                </a:solidFill>
                <a:latin typeface="Microsoft Sans Serif"/>
                <a:cs typeface="Microsoft Sans Serif"/>
              </a:rPr>
              <a:t>We</a:t>
            </a:r>
            <a:r>
              <a:rPr sz="2000" spc="55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2000" spc="-50" dirty="0">
                <a:solidFill>
                  <a:srgbClr val="404040"/>
                </a:solidFill>
                <a:latin typeface="Microsoft Sans Serif"/>
                <a:cs typeface="Microsoft Sans Serif"/>
              </a:rPr>
              <a:t>selected</a:t>
            </a:r>
            <a:r>
              <a:rPr sz="2000" spc="-85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Microsoft Sans Serif"/>
                <a:cs typeface="Microsoft Sans Serif"/>
              </a:rPr>
              <a:t>Landing</a:t>
            </a:r>
            <a:r>
              <a:rPr sz="2000" spc="-35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Microsoft Sans Serif"/>
                <a:cs typeface="Microsoft Sans Serif"/>
              </a:rPr>
              <a:t>outcomes </a:t>
            </a:r>
            <a:r>
              <a:rPr sz="2000" dirty="0">
                <a:solidFill>
                  <a:srgbClr val="404040"/>
                </a:solidFill>
                <a:latin typeface="Microsoft Sans Serif"/>
                <a:cs typeface="Microsoft Sans Serif"/>
              </a:rPr>
              <a:t>and</a:t>
            </a:r>
            <a:r>
              <a:rPr sz="2000" spc="-60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404040"/>
                </a:solidFill>
                <a:latin typeface="Microsoft Sans Serif"/>
                <a:cs typeface="Microsoft Sans Serif"/>
              </a:rPr>
              <a:t>the</a:t>
            </a:r>
            <a:r>
              <a:rPr sz="2000" spc="-5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2000" b="1" spc="-110" dirty="0">
                <a:solidFill>
                  <a:srgbClr val="404040"/>
                </a:solidFill>
                <a:latin typeface="Trebuchet MS"/>
                <a:cs typeface="Trebuchet MS"/>
              </a:rPr>
              <a:t>COUNT</a:t>
            </a:r>
            <a:r>
              <a:rPr sz="2000" b="1" spc="-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dirty="0">
                <a:solidFill>
                  <a:srgbClr val="404040"/>
                </a:solidFill>
                <a:latin typeface="Microsoft Sans Serif"/>
                <a:cs typeface="Microsoft Sans Serif"/>
              </a:rPr>
              <a:t>of</a:t>
            </a:r>
            <a:r>
              <a:rPr sz="2000" spc="-5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Microsoft Sans Serif"/>
                <a:cs typeface="Microsoft Sans Serif"/>
              </a:rPr>
              <a:t>landing </a:t>
            </a:r>
            <a:r>
              <a:rPr sz="2000" spc="-50" dirty="0">
                <a:solidFill>
                  <a:srgbClr val="404040"/>
                </a:solidFill>
                <a:latin typeface="Microsoft Sans Serif"/>
                <a:cs typeface="Microsoft Sans Serif"/>
              </a:rPr>
              <a:t>outcomes</a:t>
            </a:r>
            <a:r>
              <a:rPr sz="2000" spc="-60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404040"/>
                </a:solidFill>
                <a:latin typeface="Microsoft Sans Serif"/>
                <a:cs typeface="Microsoft Sans Serif"/>
              </a:rPr>
              <a:t>from</a:t>
            </a:r>
            <a:r>
              <a:rPr sz="2000" spc="-60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404040"/>
                </a:solidFill>
                <a:latin typeface="Microsoft Sans Serif"/>
                <a:cs typeface="Microsoft Sans Serif"/>
              </a:rPr>
              <a:t>the</a:t>
            </a:r>
            <a:r>
              <a:rPr sz="2000" spc="-50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404040"/>
                </a:solidFill>
                <a:latin typeface="Microsoft Sans Serif"/>
                <a:cs typeface="Microsoft Sans Serif"/>
              </a:rPr>
              <a:t>data</a:t>
            </a:r>
            <a:r>
              <a:rPr sz="2000" spc="-55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2000" spc="-25" dirty="0">
                <a:solidFill>
                  <a:srgbClr val="404040"/>
                </a:solidFill>
                <a:latin typeface="Microsoft Sans Serif"/>
                <a:cs typeface="Microsoft Sans Serif"/>
              </a:rPr>
              <a:t>and </a:t>
            </a:r>
            <a:r>
              <a:rPr sz="2000" spc="-40" dirty="0">
                <a:solidFill>
                  <a:srgbClr val="404040"/>
                </a:solidFill>
                <a:latin typeface="Microsoft Sans Serif"/>
                <a:cs typeface="Microsoft Sans Serif"/>
              </a:rPr>
              <a:t>used</a:t>
            </a:r>
            <a:r>
              <a:rPr sz="2000" spc="-20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404040"/>
                </a:solidFill>
                <a:latin typeface="Microsoft Sans Serif"/>
                <a:cs typeface="Microsoft Sans Serif"/>
              </a:rPr>
              <a:t>the</a:t>
            </a:r>
            <a:r>
              <a:rPr sz="2000" spc="25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2000" b="1" spc="-110" dirty="0">
                <a:solidFill>
                  <a:srgbClr val="404040"/>
                </a:solidFill>
                <a:latin typeface="Trebuchet MS"/>
                <a:cs typeface="Trebuchet MS"/>
              </a:rPr>
              <a:t>WHERE</a:t>
            </a:r>
            <a:r>
              <a:rPr sz="2000" b="1" spc="-40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spc="-80" dirty="0">
                <a:solidFill>
                  <a:srgbClr val="404040"/>
                </a:solidFill>
                <a:latin typeface="Microsoft Sans Serif"/>
                <a:cs typeface="Microsoft Sans Serif"/>
              </a:rPr>
              <a:t>clause</a:t>
            </a:r>
            <a:r>
              <a:rPr sz="2000" spc="15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404040"/>
                </a:solidFill>
                <a:latin typeface="Microsoft Sans Serif"/>
                <a:cs typeface="Microsoft Sans Serif"/>
              </a:rPr>
              <a:t>to</a:t>
            </a:r>
            <a:r>
              <a:rPr sz="2000" spc="20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Microsoft Sans Serif"/>
                <a:cs typeface="Microsoft Sans Serif"/>
              </a:rPr>
              <a:t>filter </a:t>
            </a:r>
            <a:r>
              <a:rPr sz="2000" dirty="0">
                <a:solidFill>
                  <a:srgbClr val="404040"/>
                </a:solidFill>
                <a:latin typeface="Microsoft Sans Serif"/>
                <a:cs typeface="Microsoft Sans Serif"/>
              </a:rPr>
              <a:t>for</a:t>
            </a:r>
            <a:r>
              <a:rPr sz="2000" spc="-50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404040"/>
                </a:solidFill>
                <a:latin typeface="Microsoft Sans Serif"/>
                <a:cs typeface="Microsoft Sans Serif"/>
              </a:rPr>
              <a:t>landing</a:t>
            </a:r>
            <a:r>
              <a:rPr sz="2000" spc="-45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2000" spc="-40" dirty="0">
                <a:solidFill>
                  <a:srgbClr val="404040"/>
                </a:solidFill>
                <a:latin typeface="Microsoft Sans Serif"/>
                <a:cs typeface="Microsoft Sans Serif"/>
              </a:rPr>
              <a:t>outcomes</a:t>
            </a:r>
            <a:r>
              <a:rPr sz="2000" spc="-45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2000" b="1" spc="-105" dirty="0">
                <a:solidFill>
                  <a:srgbClr val="404040"/>
                </a:solidFill>
                <a:latin typeface="Trebuchet MS"/>
                <a:cs typeface="Trebuchet MS"/>
              </a:rPr>
              <a:t>BETWEEN </a:t>
            </a:r>
            <a:r>
              <a:rPr sz="2000" spc="70" dirty="0">
                <a:solidFill>
                  <a:srgbClr val="404040"/>
                </a:solidFill>
                <a:latin typeface="Microsoft Sans Serif"/>
                <a:cs typeface="Microsoft Sans Serif"/>
              </a:rPr>
              <a:t>2010-</a:t>
            </a:r>
            <a:r>
              <a:rPr sz="2000" spc="55" dirty="0">
                <a:solidFill>
                  <a:srgbClr val="404040"/>
                </a:solidFill>
                <a:latin typeface="Microsoft Sans Serif"/>
                <a:cs typeface="Microsoft Sans Serif"/>
              </a:rPr>
              <a:t>06-</a:t>
            </a:r>
            <a:r>
              <a:rPr sz="2000" spc="90" dirty="0">
                <a:solidFill>
                  <a:srgbClr val="404040"/>
                </a:solidFill>
                <a:latin typeface="Microsoft Sans Serif"/>
                <a:cs typeface="Microsoft Sans Serif"/>
              </a:rPr>
              <a:t>04</a:t>
            </a:r>
            <a:r>
              <a:rPr sz="2000" spc="155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404040"/>
                </a:solidFill>
                <a:latin typeface="Microsoft Sans Serif"/>
                <a:cs typeface="Microsoft Sans Serif"/>
              </a:rPr>
              <a:t>to</a:t>
            </a:r>
            <a:r>
              <a:rPr sz="2000" spc="114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2000" spc="70" dirty="0">
                <a:solidFill>
                  <a:srgbClr val="404040"/>
                </a:solidFill>
                <a:latin typeface="Microsoft Sans Serif"/>
                <a:cs typeface="Microsoft Sans Serif"/>
              </a:rPr>
              <a:t>2010-</a:t>
            </a:r>
            <a:r>
              <a:rPr sz="2000" spc="60" dirty="0">
                <a:solidFill>
                  <a:srgbClr val="404040"/>
                </a:solidFill>
                <a:latin typeface="Microsoft Sans Serif"/>
                <a:cs typeface="Microsoft Sans Serif"/>
              </a:rPr>
              <a:t>03-</a:t>
            </a:r>
            <a:r>
              <a:rPr sz="2000" spc="-25" dirty="0">
                <a:solidFill>
                  <a:srgbClr val="404040"/>
                </a:solidFill>
                <a:latin typeface="Microsoft Sans Serif"/>
                <a:cs typeface="Microsoft Sans Serif"/>
              </a:rPr>
              <a:t>20.</a:t>
            </a:r>
            <a:endParaRPr sz="2000">
              <a:latin typeface="Microsoft Sans Serif"/>
              <a:cs typeface="Microsoft Sans Serif"/>
            </a:endParaRPr>
          </a:p>
          <a:p>
            <a:pPr marL="355600" marR="24130" indent="-342900">
              <a:lnSpc>
                <a:spcPct val="100000"/>
              </a:lnSpc>
              <a:spcBef>
                <a:spcPts val="1405"/>
              </a:spcBef>
              <a:tabLst>
                <a:tab pos="354965" algn="l"/>
              </a:tabLst>
            </a:pPr>
            <a:r>
              <a:rPr sz="1600" spc="75" dirty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sz="1600" dirty="0">
                <a:solidFill>
                  <a:srgbClr val="90C225"/>
                </a:solidFill>
                <a:latin typeface="Lucida Sans Unicode"/>
                <a:cs typeface="Lucida Sans Unicode"/>
              </a:rPr>
              <a:t>	</a:t>
            </a:r>
            <a:r>
              <a:rPr sz="2000" spc="-185" dirty="0">
                <a:solidFill>
                  <a:srgbClr val="404040"/>
                </a:solidFill>
                <a:latin typeface="Microsoft Sans Serif"/>
                <a:cs typeface="Microsoft Sans Serif"/>
              </a:rPr>
              <a:t>We</a:t>
            </a:r>
            <a:r>
              <a:rPr sz="2000" spc="50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Microsoft Sans Serif"/>
                <a:cs typeface="Microsoft Sans Serif"/>
              </a:rPr>
              <a:t>applied</a:t>
            </a:r>
            <a:r>
              <a:rPr sz="2000" spc="-90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404040"/>
                </a:solidFill>
                <a:latin typeface="Microsoft Sans Serif"/>
                <a:cs typeface="Microsoft Sans Serif"/>
              </a:rPr>
              <a:t>the</a:t>
            </a:r>
            <a:r>
              <a:rPr sz="2000" spc="10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2000" b="1" spc="-100" dirty="0">
                <a:solidFill>
                  <a:srgbClr val="404040"/>
                </a:solidFill>
                <a:latin typeface="Trebuchet MS"/>
                <a:cs typeface="Trebuchet MS"/>
              </a:rPr>
              <a:t>GROUP</a:t>
            </a:r>
            <a:r>
              <a:rPr sz="2000" b="1" spc="-5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b="1" spc="-25" dirty="0">
                <a:solidFill>
                  <a:srgbClr val="404040"/>
                </a:solidFill>
                <a:latin typeface="Trebuchet MS"/>
                <a:cs typeface="Trebuchet MS"/>
              </a:rPr>
              <a:t>BY </a:t>
            </a:r>
            <a:r>
              <a:rPr sz="2000" spc="-80" dirty="0">
                <a:solidFill>
                  <a:srgbClr val="404040"/>
                </a:solidFill>
                <a:latin typeface="Microsoft Sans Serif"/>
                <a:cs typeface="Microsoft Sans Serif"/>
              </a:rPr>
              <a:t>clause</a:t>
            </a:r>
            <a:r>
              <a:rPr sz="2000" spc="25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404040"/>
                </a:solidFill>
                <a:latin typeface="Microsoft Sans Serif"/>
                <a:cs typeface="Microsoft Sans Serif"/>
              </a:rPr>
              <a:t>to</a:t>
            </a:r>
            <a:r>
              <a:rPr sz="2000" spc="40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404040"/>
                </a:solidFill>
                <a:latin typeface="Microsoft Sans Serif"/>
                <a:cs typeface="Microsoft Sans Serif"/>
              </a:rPr>
              <a:t>group</a:t>
            </a:r>
            <a:r>
              <a:rPr sz="2000" spc="30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404040"/>
                </a:solidFill>
                <a:latin typeface="Microsoft Sans Serif"/>
                <a:cs typeface="Microsoft Sans Serif"/>
              </a:rPr>
              <a:t>the</a:t>
            </a:r>
            <a:r>
              <a:rPr sz="2000" spc="40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Microsoft Sans Serif"/>
                <a:cs typeface="Microsoft Sans Serif"/>
              </a:rPr>
              <a:t>landing </a:t>
            </a:r>
            <a:r>
              <a:rPr sz="2000" spc="-50" dirty="0">
                <a:solidFill>
                  <a:srgbClr val="404040"/>
                </a:solidFill>
                <a:latin typeface="Microsoft Sans Serif"/>
                <a:cs typeface="Microsoft Sans Serif"/>
              </a:rPr>
              <a:t>outcomes</a:t>
            </a:r>
            <a:r>
              <a:rPr sz="2000" spc="-85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404040"/>
                </a:solidFill>
                <a:latin typeface="Microsoft Sans Serif"/>
                <a:cs typeface="Microsoft Sans Serif"/>
              </a:rPr>
              <a:t>and</a:t>
            </a:r>
            <a:r>
              <a:rPr sz="2000" spc="-45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404040"/>
                </a:solidFill>
                <a:latin typeface="Microsoft Sans Serif"/>
                <a:cs typeface="Microsoft Sans Serif"/>
              </a:rPr>
              <a:t>the</a:t>
            </a:r>
            <a:r>
              <a:rPr sz="2000" spc="-30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2000" b="1" spc="-55" dirty="0">
                <a:solidFill>
                  <a:srgbClr val="404040"/>
                </a:solidFill>
                <a:latin typeface="Trebuchet MS"/>
                <a:cs typeface="Trebuchet MS"/>
              </a:rPr>
              <a:t>ORDER</a:t>
            </a:r>
            <a:r>
              <a:rPr sz="2000" b="1" spc="-95" dirty="0">
                <a:solidFill>
                  <a:srgbClr val="404040"/>
                </a:solidFill>
                <a:latin typeface="Trebuchet MS"/>
                <a:cs typeface="Trebuchet MS"/>
              </a:rPr>
              <a:t> </a:t>
            </a:r>
            <a:r>
              <a:rPr sz="2000" b="1" spc="-25" dirty="0">
                <a:solidFill>
                  <a:srgbClr val="404040"/>
                </a:solidFill>
                <a:latin typeface="Trebuchet MS"/>
                <a:cs typeface="Trebuchet MS"/>
              </a:rPr>
              <a:t>BY </a:t>
            </a:r>
            <a:r>
              <a:rPr sz="2000" spc="-80" dirty="0">
                <a:solidFill>
                  <a:srgbClr val="404040"/>
                </a:solidFill>
                <a:latin typeface="Microsoft Sans Serif"/>
                <a:cs typeface="Microsoft Sans Serif"/>
              </a:rPr>
              <a:t>clause</a:t>
            </a:r>
            <a:r>
              <a:rPr sz="2000" spc="10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404040"/>
                </a:solidFill>
                <a:latin typeface="Microsoft Sans Serif"/>
                <a:cs typeface="Microsoft Sans Serif"/>
              </a:rPr>
              <a:t>to</a:t>
            </a:r>
            <a:r>
              <a:rPr sz="2000" spc="25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404040"/>
                </a:solidFill>
                <a:latin typeface="Microsoft Sans Serif"/>
                <a:cs typeface="Microsoft Sans Serif"/>
              </a:rPr>
              <a:t>order</a:t>
            </a:r>
            <a:r>
              <a:rPr sz="2000" spc="15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404040"/>
                </a:solidFill>
                <a:latin typeface="Microsoft Sans Serif"/>
                <a:cs typeface="Microsoft Sans Serif"/>
              </a:rPr>
              <a:t>the</a:t>
            </a:r>
            <a:r>
              <a:rPr sz="2000" spc="30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2000" spc="-10" dirty="0">
                <a:solidFill>
                  <a:srgbClr val="404040"/>
                </a:solidFill>
                <a:latin typeface="Microsoft Sans Serif"/>
                <a:cs typeface="Microsoft Sans Serif"/>
              </a:rPr>
              <a:t>grouped </a:t>
            </a:r>
            <a:r>
              <a:rPr sz="2000" dirty="0">
                <a:solidFill>
                  <a:srgbClr val="404040"/>
                </a:solidFill>
                <a:latin typeface="Microsoft Sans Serif"/>
                <a:cs typeface="Microsoft Sans Serif"/>
              </a:rPr>
              <a:t>landing</a:t>
            </a:r>
            <a:r>
              <a:rPr sz="2000" spc="-70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2000" spc="-30" dirty="0">
                <a:solidFill>
                  <a:srgbClr val="404040"/>
                </a:solidFill>
                <a:latin typeface="Microsoft Sans Serif"/>
                <a:cs typeface="Microsoft Sans Serif"/>
              </a:rPr>
              <a:t>outcome</a:t>
            </a:r>
            <a:r>
              <a:rPr sz="2000" spc="-65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2000" dirty="0">
                <a:solidFill>
                  <a:srgbClr val="404040"/>
                </a:solidFill>
                <a:latin typeface="Microsoft Sans Serif"/>
                <a:cs typeface="Microsoft Sans Serif"/>
              </a:rPr>
              <a:t>in</a:t>
            </a:r>
            <a:r>
              <a:rPr sz="2000" spc="-65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2000" spc="-55" dirty="0">
                <a:solidFill>
                  <a:srgbClr val="404040"/>
                </a:solidFill>
                <a:latin typeface="Microsoft Sans Serif"/>
                <a:cs typeface="Microsoft Sans Serif"/>
              </a:rPr>
              <a:t>descending </a:t>
            </a:r>
            <a:r>
              <a:rPr sz="2000" spc="-10" dirty="0">
                <a:solidFill>
                  <a:srgbClr val="404040"/>
                </a:solidFill>
                <a:latin typeface="Microsoft Sans Serif"/>
                <a:cs typeface="Microsoft Sans Serif"/>
              </a:rPr>
              <a:t>order.</a:t>
            </a:r>
            <a:endParaRPr sz="2000">
              <a:latin typeface="Microsoft Sans Serif"/>
              <a:cs typeface="Microsoft Sans Serif"/>
            </a:endParaRPr>
          </a:p>
        </p:txBody>
      </p:sp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5254" y="1646677"/>
            <a:ext cx="6115417" cy="4181103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-4381"/>
            <a:ext cx="12193905" cy="6867525"/>
            <a:chOff x="0" y="-4381"/>
            <a:chExt cx="12193905" cy="68675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8" cy="685799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9371456" y="381"/>
              <a:ext cx="1219200" cy="6858000"/>
            </a:xfrm>
            <a:custGeom>
              <a:avLst/>
              <a:gdLst/>
              <a:ahLst/>
              <a:cxnLst/>
              <a:rect l="l" t="t" r="r" b="b"/>
              <a:pathLst>
                <a:path w="1219200" h="6858000">
                  <a:moveTo>
                    <a:pt x="0" y="0"/>
                  </a:moveTo>
                  <a:lnTo>
                    <a:pt x="1219200" y="6858000"/>
                  </a:lnTo>
                </a:path>
              </a:pathLst>
            </a:custGeom>
            <a:ln w="9525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25312" y="3681602"/>
              <a:ext cx="4763770" cy="3176905"/>
            </a:xfrm>
            <a:custGeom>
              <a:avLst/>
              <a:gdLst/>
              <a:ahLst/>
              <a:cxnLst/>
              <a:rect l="l" t="t" r="r" b="b"/>
              <a:pathLst>
                <a:path w="4763770" h="3176904">
                  <a:moveTo>
                    <a:pt x="4763554" y="0"/>
                  </a:moveTo>
                  <a:lnTo>
                    <a:pt x="0" y="3176587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1339" y="0"/>
              <a:ext cx="3007995" cy="6858000"/>
            </a:xfrm>
            <a:custGeom>
              <a:avLst/>
              <a:gdLst/>
              <a:ahLst/>
              <a:cxnLst/>
              <a:rect l="l" t="t" r="r" b="b"/>
              <a:pathLst>
                <a:path w="3007995" h="6858000">
                  <a:moveTo>
                    <a:pt x="3007614" y="0"/>
                  </a:moveTo>
                  <a:lnTo>
                    <a:pt x="2043214" y="0"/>
                  </a:lnTo>
                  <a:lnTo>
                    <a:pt x="0" y="6858000"/>
                  </a:lnTo>
                  <a:lnTo>
                    <a:pt x="3007614" y="6858000"/>
                  </a:lnTo>
                  <a:lnTo>
                    <a:pt x="3007614" y="0"/>
                  </a:lnTo>
                  <a:close/>
                </a:path>
              </a:pathLst>
            </a:custGeom>
            <a:solidFill>
              <a:srgbClr val="90C225">
                <a:alpha val="3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4961" y="0"/>
              <a:ext cx="2587625" cy="6858000"/>
            </a:xfrm>
            <a:custGeom>
              <a:avLst/>
              <a:gdLst/>
              <a:ahLst/>
              <a:cxnLst/>
              <a:rect l="l" t="t" r="r" b="b"/>
              <a:pathLst>
                <a:path w="2587625" h="6858000">
                  <a:moveTo>
                    <a:pt x="2587040" y="0"/>
                  </a:moveTo>
                  <a:lnTo>
                    <a:pt x="0" y="0"/>
                  </a:lnTo>
                  <a:lnTo>
                    <a:pt x="1207960" y="6858000"/>
                  </a:lnTo>
                  <a:lnTo>
                    <a:pt x="2587040" y="6858000"/>
                  </a:lnTo>
                  <a:lnTo>
                    <a:pt x="2587040" y="0"/>
                  </a:lnTo>
                  <a:close/>
                </a:path>
              </a:pathLst>
            </a:custGeom>
            <a:solidFill>
              <a:srgbClr val="90C225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2167" y="3048000"/>
              <a:ext cx="3260090" cy="3810000"/>
            </a:xfrm>
            <a:custGeom>
              <a:avLst/>
              <a:gdLst/>
              <a:ahLst/>
              <a:cxnLst/>
              <a:rect l="l" t="t" r="r" b="b"/>
              <a:pathLst>
                <a:path w="3260090" h="3810000">
                  <a:moveTo>
                    <a:pt x="3259836" y="0"/>
                  </a:moveTo>
                  <a:lnTo>
                    <a:pt x="0" y="3810000"/>
                  </a:lnTo>
                  <a:lnTo>
                    <a:pt x="3259836" y="3810000"/>
                  </a:lnTo>
                  <a:lnTo>
                    <a:pt x="3259836" y="0"/>
                  </a:lnTo>
                  <a:close/>
                </a:path>
              </a:pathLst>
            </a:custGeom>
            <a:solidFill>
              <a:srgbClr val="539F20">
                <a:alpha val="7215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518" y="0"/>
              <a:ext cx="2851785" cy="6858000"/>
            </a:xfrm>
            <a:custGeom>
              <a:avLst/>
              <a:gdLst/>
              <a:ahLst/>
              <a:cxnLst/>
              <a:rect l="l" t="t" r="r" b="b"/>
              <a:pathLst>
                <a:path w="2851784" h="6858000">
                  <a:moveTo>
                    <a:pt x="2851429" y="0"/>
                  </a:moveTo>
                  <a:lnTo>
                    <a:pt x="0" y="0"/>
                  </a:lnTo>
                  <a:lnTo>
                    <a:pt x="2467838" y="6858000"/>
                  </a:lnTo>
                  <a:lnTo>
                    <a:pt x="2851429" y="6858000"/>
                  </a:lnTo>
                  <a:lnTo>
                    <a:pt x="2851429" y="0"/>
                  </a:lnTo>
                  <a:close/>
                </a:path>
              </a:pathLst>
            </a:custGeom>
            <a:solidFill>
              <a:srgbClr val="3E7818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8877" y="0"/>
              <a:ext cx="1290320" cy="6858000"/>
            </a:xfrm>
            <a:custGeom>
              <a:avLst/>
              <a:gdLst/>
              <a:ahLst/>
              <a:cxnLst/>
              <a:rect l="l" t="t" r="r" b="b"/>
              <a:pathLst>
                <a:path w="1290320" h="6858000">
                  <a:moveTo>
                    <a:pt x="1290078" y="0"/>
                  </a:moveTo>
                  <a:lnTo>
                    <a:pt x="1018476" y="0"/>
                  </a:lnTo>
                  <a:lnTo>
                    <a:pt x="0" y="6858000"/>
                  </a:lnTo>
                  <a:lnTo>
                    <a:pt x="1290078" y="6858000"/>
                  </a:lnTo>
                  <a:lnTo>
                    <a:pt x="1290078" y="0"/>
                  </a:lnTo>
                  <a:close/>
                </a:path>
              </a:pathLst>
            </a:custGeom>
            <a:solidFill>
              <a:srgbClr val="C0E374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40629" y="0"/>
              <a:ext cx="1248410" cy="6858000"/>
            </a:xfrm>
            <a:custGeom>
              <a:avLst/>
              <a:gdLst/>
              <a:ahLst/>
              <a:cxnLst/>
              <a:rect l="l" t="t" r="r" b="b"/>
              <a:pathLst>
                <a:path w="1248409" h="6858000">
                  <a:moveTo>
                    <a:pt x="1248321" y="0"/>
                  </a:moveTo>
                  <a:lnTo>
                    <a:pt x="0" y="0"/>
                  </a:lnTo>
                  <a:lnTo>
                    <a:pt x="1107897" y="6858000"/>
                  </a:lnTo>
                  <a:lnTo>
                    <a:pt x="1248321" y="6858000"/>
                  </a:lnTo>
                  <a:lnTo>
                    <a:pt x="1248321" y="0"/>
                  </a:lnTo>
                  <a:close/>
                </a:path>
              </a:pathLst>
            </a:custGeom>
            <a:solidFill>
              <a:srgbClr val="90C225">
                <a:alpha val="650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1581" y="3589782"/>
              <a:ext cx="1817370" cy="3268345"/>
            </a:xfrm>
            <a:custGeom>
              <a:avLst/>
              <a:gdLst/>
              <a:ahLst/>
              <a:cxnLst/>
              <a:rect l="l" t="t" r="r" b="b"/>
              <a:pathLst>
                <a:path w="1817370" h="3268345">
                  <a:moveTo>
                    <a:pt x="1817370" y="0"/>
                  </a:moveTo>
                  <a:lnTo>
                    <a:pt x="0" y="3268217"/>
                  </a:lnTo>
                  <a:lnTo>
                    <a:pt x="1817370" y="3268217"/>
                  </a:lnTo>
                  <a:lnTo>
                    <a:pt x="1817370" y="0"/>
                  </a:lnTo>
                  <a:close/>
                </a:path>
              </a:pathLst>
            </a:custGeom>
            <a:solidFill>
              <a:srgbClr val="90C225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0" y="4013453"/>
              <a:ext cx="448945" cy="2844800"/>
            </a:xfrm>
            <a:custGeom>
              <a:avLst/>
              <a:gdLst/>
              <a:ahLst/>
              <a:cxnLst/>
              <a:rect l="l" t="t" r="r" b="b"/>
              <a:pathLst>
                <a:path w="448945" h="2844800">
                  <a:moveTo>
                    <a:pt x="0" y="0"/>
                  </a:moveTo>
                  <a:lnTo>
                    <a:pt x="0" y="2844546"/>
                  </a:lnTo>
                  <a:lnTo>
                    <a:pt x="448818" y="28445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C225">
                <a:alpha val="850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1308353"/>
              <a:ext cx="10515599" cy="4717541"/>
            </a:xfrm>
            <a:prstGeom prst="rect">
              <a:avLst/>
            </a:prstGeom>
          </p:spPr>
        </p:pic>
      </p:grp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9376" rIns="0" bIns="0" rtlCol="0">
            <a:spAutoFit/>
          </a:bodyPr>
          <a:lstStyle/>
          <a:p>
            <a:pPr marL="139065">
              <a:lnSpc>
                <a:spcPct val="100000"/>
              </a:lnSpc>
              <a:spcBef>
                <a:spcPts val="100"/>
              </a:spcBef>
            </a:pPr>
            <a:r>
              <a:rPr dirty="0"/>
              <a:t>All</a:t>
            </a:r>
            <a:r>
              <a:rPr spc="-105" dirty="0"/>
              <a:t> </a:t>
            </a:r>
            <a:r>
              <a:rPr spc="-90" dirty="0"/>
              <a:t>launch</a:t>
            </a:r>
            <a:r>
              <a:rPr spc="-100" dirty="0"/>
              <a:t> </a:t>
            </a:r>
            <a:r>
              <a:rPr spc="-40" dirty="0"/>
              <a:t>sites</a:t>
            </a:r>
            <a:r>
              <a:rPr spc="-90" dirty="0"/>
              <a:t> </a:t>
            </a:r>
            <a:r>
              <a:rPr dirty="0"/>
              <a:t>global</a:t>
            </a:r>
            <a:r>
              <a:rPr spc="-95" dirty="0"/>
              <a:t> </a:t>
            </a:r>
            <a:r>
              <a:rPr spc="-50" dirty="0"/>
              <a:t>map</a:t>
            </a:r>
            <a:r>
              <a:rPr spc="-105" dirty="0"/>
              <a:t> </a:t>
            </a:r>
            <a:r>
              <a:rPr spc="-90" dirty="0"/>
              <a:t>markers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25" dirty="0"/>
              <a:t>32</a:t>
            </a:fld>
            <a:endParaRPr spc="-25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-4381"/>
            <a:ext cx="12193905" cy="6867525"/>
            <a:chOff x="0" y="-4381"/>
            <a:chExt cx="12193905" cy="68675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8" cy="685799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9371456" y="381"/>
              <a:ext cx="1219200" cy="6858000"/>
            </a:xfrm>
            <a:custGeom>
              <a:avLst/>
              <a:gdLst/>
              <a:ahLst/>
              <a:cxnLst/>
              <a:rect l="l" t="t" r="r" b="b"/>
              <a:pathLst>
                <a:path w="1219200" h="6858000">
                  <a:moveTo>
                    <a:pt x="0" y="0"/>
                  </a:moveTo>
                  <a:lnTo>
                    <a:pt x="1219200" y="6858000"/>
                  </a:lnTo>
                </a:path>
              </a:pathLst>
            </a:custGeom>
            <a:ln w="9525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25312" y="3681602"/>
              <a:ext cx="4763770" cy="3176905"/>
            </a:xfrm>
            <a:custGeom>
              <a:avLst/>
              <a:gdLst/>
              <a:ahLst/>
              <a:cxnLst/>
              <a:rect l="l" t="t" r="r" b="b"/>
              <a:pathLst>
                <a:path w="4763770" h="3176904">
                  <a:moveTo>
                    <a:pt x="4763554" y="0"/>
                  </a:moveTo>
                  <a:lnTo>
                    <a:pt x="0" y="3176587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1339" y="0"/>
              <a:ext cx="3007995" cy="6858000"/>
            </a:xfrm>
            <a:custGeom>
              <a:avLst/>
              <a:gdLst/>
              <a:ahLst/>
              <a:cxnLst/>
              <a:rect l="l" t="t" r="r" b="b"/>
              <a:pathLst>
                <a:path w="3007995" h="6858000">
                  <a:moveTo>
                    <a:pt x="3007614" y="0"/>
                  </a:moveTo>
                  <a:lnTo>
                    <a:pt x="2043214" y="0"/>
                  </a:lnTo>
                  <a:lnTo>
                    <a:pt x="0" y="6858000"/>
                  </a:lnTo>
                  <a:lnTo>
                    <a:pt x="3007614" y="6858000"/>
                  </a:lnTo>
                  <a:lnTo>
                    <a:pt x="3007614" y="0"/>
                  </a:lnTo>
                  <a:close/>
                </a:path>
              </a:pathLst>
            </a:custGeom>
            <a:solidFill>
              <a:srgbClr val="90C225">
                <a:alpha val="3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4961" y="0"/>
              <a:ext cx="2587625" cy="6858000"/>
            </a:xfrm>
            <a:custGeom>
              <a:avLst/>
              <a:gdLst/>
              <a:ahLst/>
              <a:cxnLst/>
              <a:rect l="l" t="t" r="r" b="b"/>
              <a:pathLst>
                <a:path w="2587625" h="6858000">
                  <a:moveTo>
                    <a:pt x="2587040" y="0"/>
                  </a:moveTo>
                  <a:lnTo>
                    <a:pt x="0" y="0"/>
                  </a:lnTo>
                  <a:lnTo>
                    <a:pt x="1207960" y="6858000"/>
                  </a:lnTo>
                  <a:lnTo>
                    <a:pt x="2587040" y="6858000"/>
                  </a:lnTo>
                  <a:lnTo>
                    <a:pt x="2587040" y="0"/>
                  </a:lnTo>
                  <a:close/>
                </a:path>
              </a:pathLst>
            </a:custGeom>
            <a:solidFill>
              <a:srgbClr val="90C225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2167" y="3048000"/>
              <a:ext cx="3260090" cy="3810000"/>
            </a:xfrm>
            <a:custGeom>
              <a:avLst/>
              <a:gdLst/>
              <a:ahLst/>
              <a:cxnLst/>
              <a:rect l="l" t="t" r="r" b="b"/>
              <a:pathLst>
                <a:path w="3260090" h="3810000">
                  <a:moveTo>
                    <a:pt x="3259836" y="0"/>
                  </a:moveTo>
                  <a:lnTo>
                    <a:pt x="0" y="3810000"/>
                  </a:lnTo>
                  <a:lnTo>
                    <a:pt x="3259836" y="3810000"/>
                  </a:lnTo>
                  <a:lnTo>
                    <a:pt x="3259836" y="0"/>
                  </a:lnTo>
                  <a:close/>
                </a:path>
              </a:pathLst>
            </a:custGeom>
            <a:solidFill>
              <a:srgbClr val="539F20">
                <a:alpha val="7215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518" y="0"/>
              <a:ext cx="2851785" cy="6858000"/>
            </a:xfrm>
            <a:custGeom>
              <a:avLst/>
              <a:gdLst/>
              <a:ahLst/>
              <a:cxnLst/>
              <a:rect l="l" t="t" r="r" b="b"/>
              <a:pathLst>
                <a:path w="2851784" h="6858000">
                  <a:moveTo>
                    <a:pt x="2851429" y="0"/>
                  </a:moveTo>
                  <a:lnTo>
                    <a:pt x="0" y="0"/>
                  </a:lnTo>
                  <a:lnTo>
                    <a:pt x="2467838" y="6858000"/>
                  </a:lnTo>
                  <a:lnTo>
                    <a:pt x="2851429" y="6858000"/>
                  </a:lnTo>
                  <a:lnTo>
                    <a:pt x="2851429" y="0"/>
                  </a:lnTo>
                  <a:close/>
                </a:path>
              </a:pathLst>
            </a:custGeom>
            <a:solidFill>
              <a:srgbClr val="3E7818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8877" y="0"/>
              <a:ext cx="1290320" cy="6858000"/>
            </a:xfrm>
            <a:custGeom>
              <a:avLst/>
              <a:gdLst/>
              <a:ahLst/>
              <a:cxnLst/>
              <a:rect l="l" t="t" r="r" b="b"/>
              <a:pathLst>
                <a:path w="1290320" h="6858000">
                  <a:moveTo>
                    <a:pt x="1290078" y="0"/>
                  </a:moveTo>
                  <a:lnTo>
                    <a:pt x="1018476" y="0"/>
                  </a:lnTo>
                  <a:lnTo>
                    <a:pt x="0" y="6858000"/>
                  </a:lnTo>
                  <a:lnTo>
                    <a:pt x="1290078" y="6858000"/>
                  </a:lnTo>
                  <a:lnTo>
                    <a:pt x="1290078" y="0"/>
                  </a:lnTo>
                  <a:close/>
                </a:path>
              </a:pathLst>
            </a:custGeom>
            <a:solidFill>
              <a:srgbClr val="C0E374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40629" y="0"/>
              <a:ext cx="1248410" cy="6858000"/>
            </a:xfrm>
            <a:custGeom>
              <a:avLst/>
              <a:gdLst/>
              <a:ahLst/>
              <a:cxnLst/>
              <a:rect l="l" t="t" r="r" b="b"/>
              <a:pathLst>
                <a:path w="1248409" h="6858000">
                  <a:moveTo>
                    <a:pt x="1248321" y="0"/>
                  </a:moveTo>
                  <a:lnTo>
                    <a:pt x="0" y="0"/>
                  </a:lnTo>
                  <a:lnTo>
                    <a:pt x="1107897" y="6858000"/>
                  </a:lnTo>
                  <a:lnTo>
                    <a:pt x="1248321" y="6858000"/>
                  </a:lnTo>
                  <a:lnTo>
                    <a:pt x="1248321" y="0"/>
                  </a:lnTo>
                  <a:close/>
                </a:path>
              </a:pathLst>
            </a:custGeom>
            <a:solidFill>
              <a:srgbClr val="90C225">
                <a:alpha val="650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1581" y="3589782"/>
              <a:ext cx="1817370" cy="3268345"/>
            </a:xfrm>
            <a:custGeom>
              <a:avLst/>
              <a:gdLst/>
              <a:ahLst/>
              <a:cxnLst/>
              <a:rect l="l" t="t" r="r" b="b"/>
              <a:pathLst>
                <a:path w="1817370" h="3268345">
                  <a:moveTo>
                    <a:pt x="1817370" y="0"/>
                  </a:moveTo>
                  <a:lnTo>
                    <a:pt x="0" y="3268217"/>
                  </a:lnTo>
                  <a:lnTo>
                    <a:pt x="1817370" y="3268217"/>
                  </a:lnTo>
                  <a:lnTo>
                    <a:pt x="1817370" y="0"/>
                  </a:lnTo>
                  <a:close/>
                </a:path>
              </a:pathLst>
            </a:custGeom>
            <a:solidFill>
              <a:srgbClr val="90C225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0" y="4013453"/>
              <a:ext cx="448945" cy="2844800"/>
            </a:xfrm>
            <a:custGeom>
              <a:avLst/>
              <a:gdLst/>
              <a:ahLst/>
              <a:cxnLst/>
              <a:rect l="l" t="t" r="r" b="b"/>
              <a:pathLst>
                <a:path w="448945" h="2844800">
                  <a:moveTo>
                    <a:pt x="0" y="0"/>
                  </a:moveTo>
                  <a:lnTo>
                    <a:pt x="0" y="2844546"/>
                  </a:lnTo>
                  <a:lnTo>
                    <a:pt x="448818" y="28445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C225">
                <a:alpha val="850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03425" y="1254252"/>
              <a:ext cx="10688573" cy="4771643"/>
            </a:xfrm>
            <a:prstGeom prst="rect">
              <a:avLst/>
            </a:prstGeom>
          </p:spPr>
        </p:pic>
      </p:grp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1451579" y="804519"/>
            <a:ext cx="11426221" cy="623082"/>
          </a:xfrm>
          <a:prstGeom prst="rect">
            <a:avLst/>
          </a:prstGeom>
        </p:spPr>
        <p:txBody>
          <a:bodyPr vert="horz" wrap="square" lIns="0" tIns="129376" rIns="0" bIns="0" rtlCol="0">
            <a:spAutoFit/>
          </a:bodyPr>
          <a:lstStyle/>
          <a:p>
            <a:pPr marL="139065">
              <a:lnSpc>
                <a:spcPct val="100000"/>
              </a:lnSpc>
              <a:spcBef>
                <a:spcPts val="100"/>
              </a:spcBef>
            </a:pPr>
            <a:r>
              <a:rPr spc="-100" dirty="0"/>
              <a:t>Markers</a:t>
            </a:r>
            <a:r>
              <a:rPr spc="-105" dirty="0"/>
              <a:t> </a:t>
            </a:r>
            <a:r>
              <a:rPr spc="-35" dirty="0"/>
              <a:t>showing</a:t>
            </a:r>
            <a:r>
              <a:rPr spc="-105" dirty="0"/>
              <a:t> </a:t>
            </a:r>
            <a:r>
              <a:rPr spc="-90" dirty="0"/>
              <a:t>launch</a:t>
            </a:r>
            <a:r>
              <a:rPr spc="-100" dirty="0"/>
              <a:t> </a:t>
            </a:r>
            <a:r>
              <a:rPr spc="-35" dirty="0"/>
              <a:t>sites</a:t>
            </a:r>
            <a:r>
              <a:rPr spc="-100" dirty="0"/>
              <a:t> </a:t>
            </a:r>
            <a:r>
              <a:rPr dirty="0"/>
              <a:t>with</a:t>
            </a:r>
            <a:r>
              <a:rPr spc="-100" dirty="0"/>
              <a:t> </a:t>
            </a:r>
            <a:r>
              <a:rPr dirty="0"/>
              <a:t>color</a:t>
            </a:r>
            <a:r>
              <a:rPr spc="-110" dirty="0"/>
              <a:t> </a:t>
            </a:r>
            <a:r>
              <a:rPr spc="-30" dirty="0"/>
              <a:t>labels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25" dirty="0"/>
              <a:t>33</a:t>
            </a:fld>
            <a:endParaRPr spc="-25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61577" y="6159272"/>
            <a:ext cx="120650" cy="1327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25"/>
              </a:lnSpc>
            </a:pPr>
            <a:r>
              <a:rPr sz="900" spc="-25" dirty="0">
                <a:solidFill>
                  <a:srgbClr val="90C225"/>
                </a:solidFill>
                <a:latin typeface="Trebuchet MS"/>
                <a:cs typeface="Trebuchet MS"/>
              </a:rPr>
              <a:t>37</a:t>
            </a:r>
            <a:endParaRPr sz="900">
              <a:latin typeface="Trebuchet MS"/>
              <a:cs typeface="Trebuchet MS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362455"/>
            <a:ext cx="10091927" cy="5065013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9376" rIns="0" bIns="0" rtlCol="0">
            <a:spAutoFit/>
          </a:bodyPr>
          <a:lstStyle/>
          <a:p>
            <a:pPr marL="139065">
              <a:lnSpc>
                <a:spcPct val="100000"/>
              </a:lnSpc>
              <a:spcBef>
                <a:spcPts val="100"/>
              </a:spcBef>
            </a:pPr>
            <a:r>
              <a:rPr spc="-135" dirty="0"/>
              <a:t>Launch</a:t>
            </a:r>
            <a:r>
              <a:rPr spc="-85" dirty="0"/>
              <a:t> </a:t>
            </a:r>
            <a:r>
              <a:rPr spc="-55" dirty="0"/>
              <a:t>Site</a:t>
            </a:r>
            <a:r>
              <a:rPr spc="-75" dirty="0"/>
              <a:t> </a:t>
            </a:r>
            <a:r>
              <a:rPr spc="-70" dirty="0"/>
              <a:t>distance </a:t>
            </a:r>
            <a:r>
              <a:rPr spc="65" dirty="0"/>
              <a:t>to</a:t>
            </a:r>
            <a:r>
              <a:rPr spc="-85" dirty="0"/>
              <a:t> landmarks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-4381"/>
            <a:ext cx="12193905" cy="6867525"/>
            <a:chOff x="0" y="-4381"/>
            <a:chExt cx="12193905" cy="686752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8" cy="685799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9371456" y="381"/>
              <a:ext cx="1219200" cy="6858000"/>
            </a:xfrm>
            <a:custGeom>
              <a:avLst/>
              <a:gdLst/>
              <a:ahLst/>
              <a:cxnLst/>
              <a:rect l="l" t="t" r="r" b="b"/>
              <a:pathLst>
                <a:path w="1219200" h="6858000">
                  <a:moveTo>
                    <a:pt x="0" y="0"/>
                  </a:moveTo>
                  <a:lnTo>
                    <a:pt x="1219200" y="6858000"/>
                  </a:lnTo>
                </a:path>
              </a:pathLst>
            </a:custGeom>
            <a:ln w="9525">
              <a:solidFill>
                <a:srgbClr val="BEBEB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25312" y="3681602"/>
              <a:ext cx="4763770" cy="3176905"/>
            </a:xfrm>
            <a:custGeom>
              <a:avLst/>
              <a:gdLst/>
              <a:ahLst/>
              <a:cxnLst/>
              <a:rect l="l" t="t" r="r" b="b"/>
              <a:pathLst>
                <a:path w="4763770" h="3176904">
                  <a:moveTo>
                    <a:pt x="4763554" y="0"/>
                  </a:moveTo>
                  <a:lnTo>
                    <a:pt x="0" y="3176587"/>
                  </a:lnTo>
                </a:path>
              </a:pathLst>
            </a:custGeom>
            <a:ln w="9525">
              <a:solidFill>
                <a:srgbClr val="D9D9D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1339" y="0"/>
              <a:ext cx="3007995" cy="6858000"/>
            </a:xfrm>
            <a:custGeom>
              <a:avLst/>
              <a:gdLst/>
              <a:ahLst/>
              <a:cxnLst/>
              <a:rect l="l" t="t" r="r" b="b"/>
              <a:pathLst>
                <a:path w="3007995" h="6858000">
                  <a:moveTo>
                    <a:pt x="3007614" y="0"/>
                  </a:moveTo>
                  <a:lnTo>
                    <a:pt x="2043214" y="0"/>
                  </a:lnTo>
                  <a:lnTo>
                    <a:pt x="0" y="6858000"/>
                  </a:lnTo>
                  <a:lnTo>
                    <a:pt x="3007614" y="6858000"/>
                  </a:lnTo>
                  <a:lnTo>
                    <a:pt x="3007614" y="0"/>
                  </a:lnTo>
                  <a:close/>
                </a:path>
              </a:pathLst>
            </a:custGeom>
            <a:solidFill>
              <a:srgbClr val="90C225">
                <a:alpha val="3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4961" y="0"/>
              <a:ext cx="2587625" cy="6858000"/>
            </a:xfrm>
            <a:custGeom>
              <a:avLst/>
              <a:gdLst/>
              <a:ahLst/>
              <a:cxnLst/>
              <a:rect l="l" t="t" r="r" b="b"/>
              <a:pathLst>
                <a:path w="2587625" h="6858000">
                  <a:moveTo>
                    <a:pt x="2587040" y="0"/>
                  </a:moveTo>
                  <a:lnTo>
                    <a:pt x="0" y="0"/>
                  </a:lnTo>
                  <a:lnTo>
                    <a:pt x="1207960" y="6858000"/>
                  </a:lnTo>
                  <a:lnTo>
                    <a:pt x="2587040" y="6858000"/>
                  </a:lnTo>
                  <a:lnTo>
                    <a:pt x="2587040" y="0"/>
                  </a:lnTo>
                  <a:close/>
                </a:path>
              </a:pathLst>
            </a:custGeom>
            <a:solidFill>
              <a:srgbClr val="90C225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2167" y="3048000"/>
              <a:ext cx="3260090" cy="3810000"/>
            </a:xfrm>
            <a:custGeom>
              <a:avLst/>
              <a:gdLst/>
              <a:ahLst/>
              <a:cxnLst/>
              <a:rect l="l" t="t" r="r" b="b"/>
              <a:pathLst>
                <a:path w="3260090" h="3810000">
                  <a:moveTo>
                    <a:pt x="3259836" y="0"/>
                  </a:moveTo>
                  <a:lnTo>
                    <a:pt x="0" y="3810000"/>
                  </a:lnTo>
                  <a:lnTo>
                    <a:pt x="3259836" y="3810000"/>
                  </a:lnTo>
                  <a:lnTo>
                    <a:pt x="3259836" y="0"/>
                  </a:lnTo>
                  <a:close/>
                </a:path>
              </a:pathLst>
            </a:custGeom>
            <a:solidFill>
              <a:srgbClr val="539F20">
                <a:alpha val="7215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518" y="0"/>
              <a:ext cx="2851785" cy="6858000"/>
            </a:xfrm>
            <a:custGeom>
              <a:avLst/>
              <a:gdLst/>
              <a:ahLst/>
              <a:cxnLst/>
              <a:rect l="l" t="t" r="r" b="b"/>
              <a:pathLst>
                <a:path w="2851784" h="6858000">
                  <a:moveTo>
                    <a:pt x="2851429" y="0"/>
                  </a:moveTo>
                  <a:lnTo>
                    <a:pt x="0" y="0"/>
                  </a:lnTo>
                  <a:lnTo>
                    <a:pt x="2467838" y="6858000"/>
                  </a:lnTo>
                  <a:lnTo>
                    <a:pt x="2851429" y="6858000"/>
                  </a:lnTo>
                  <a:lnTo>
                    <a:pt x="2851429" y="0"/>
                  </a:lnTo>
                  <a:close/>
                </a:path>
              </a:pathLst>
            </a:custGeom>
            <a:solidFill>
              <a:srgbClr val="3E7818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8877" y="0"/>
              <a:ext cx="1290320" cy="6858000"/>
            </a:xfrm>
            <a:custGeom>
              <a:avLst/>
              <a:gdLst/>
              <a:ahLst/>
              <a:cxnLst/>
              <a:rect l="l" t="t" r="r" b="b"/>
              <a:pathLst>
                <a:path w="1290320" h="6858000">
                  <a:moveTo>
                    <a:pt x="1290078" y="0"/>
                  </a:moveTo>
                  <a:lnTo>
                    <a:pt x="1018476" y="0"/>
                  </a:lnTo>
                  <a:lnTo>
                    <a:pt x="0" y="6858000"/>
                  </a:lnTo>
                  <a:lnTo>
                    <a:pt x="1290078" y="6858000"/>
                  </a:lnTo>
                  <a:lnTo>
                    <a:pt x="1290078" y="0"/>
                  </a:lnTo>
                  <a:close/>
                </a:path>
              </a:pathLst>
            </a:custGeom>
            <a:solidFill>
              <a:srgbClr val="C0E374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40629" y="0"/>
              <a:ext cx="1248410" cy="6858000"/>
            </a:xfrm>
            <a:custGeom>
              <a:avLst/>
              <a:gdLst/>
              <a:ahLst/>
              <a:cxnLst/>
              <a:rect l="l" t="t" r="r" b="b"/>
              <a:pathLst>
                <a:path w="1248409" h="6858000">
                  <a:moveTo>
                    <a:pt x="1248321" y="0"/>
                  </a:moveTo>
                  <a:lnTo>
                    <a:pt x="0" y="0"/>
                  </a:lnTo>
                  <a:lnTo>
                    <a:pt x="1107897" y="6858000"/>
                  </a:lnTo>
                  <a:lnTo>
                    <a:pt x="1248321" y="6858000"/>
                  </a:lnTo>
                  <a:lnTo>
                    <a:pt x="1248321" y="0"/>
                  </a:lnTo>
                  <a:close/>
                </a:path>
              </a:pathLst>
            </a:custGeom>
            <a:solidFill>
              <a:srgbClr val="90C225">
                <a:alpha val="650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1581" y="3589782"/>
              <a:ext cx="1817370" cy="3268345"/>
            </a:xfrm>
            <a:custGeom>
              <a:avLst/>
              <a:gdLst/>
              <a:ahLst/>
              <a:cxnLst/>
              <a:rect l="l" t="t" r="r" b="b"/>
              <a:pathLst>
                <a:path w="1817370" h="3268345">
                  <a:moveTo>
                    <a:pt x="1817370" y="0"/>
                  </a:moveTo>
                  <a:lnTo>
                    <a:pt x="0" y="3268217"/>
                  </a:lnTo>
                  <a:lnTo>
                    <a:pt x="1817370" y="3268217"/>
                  </a:lnTo>
                  <a:lnTo>
                    <a:pt x="1817370" y="0"/>
                  </a:lnTo>
                  <a:close/>
                </a:path>
              </a:pathLst>
            </a:custGeom>
            <a:solidFill>
              <a:srgbClr val="90C225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0" y="4013453"/>
              <a:ext cx="448945" cy="2844800"/>
            </a:xfrm>
            <a:custGeom>
              <a:avLst/>
              <a:gdLst/>
              <a:ahLst/>
              <a:cxnLst/>
              <a:rect l="l" t="t" r="r" b="b"/>
              <a:pathLst>
                <a:path w="448945" h="2844800">
                  <a:moveTo>
                    <a:pt x="0" y="0"/>
                  </a:moveTo>
                  <a:lnTo>
                    <a:pt x="0" y="2844546"/>
                  </a:lnTo>
                  <a:lnTo>
                    <a:pt x="448818" y="284454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C225">
                <a:alpha val="850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1231912" y="6342882"/>
            <a:ext cx="14605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5" dirty="0">
                <a:solidFill>
                  <a:srgbClr val="90C225"/>
                </a:solidFill>
                <a:latin typeface="Trebuchet MS"/>
                <a:cs typeface="Trebuchet MS"/>
              </a:rPr>
              <a:t>39</a:t>
            </a:r>
            <a:endParaRPr sz="900">
              <a:latin typeface="Trebuchet MS"/>
              <a:cs typeface="Trebuchet MS"/>
            </a:endParaRPr>
          </a:p>
        </p:txBody>
      </p:sp>
      <p:pic>
        <p:nvPicPr>
          <p:cNvPr id="15" name="object 1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453896"/>
            <a:ext cx="10687049" cy="4772393"/>
          </a:xfrm>
          <a:prstGeom prst="rect">
            <a:avLst/>
          </a:prstGeom>
        </p:spPr>
      </p:pic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1451579" y="804519"/>
            <a:ext cx="10529386" cy="945932"/>
          </a:xfrm>
          <a:prstGeom prst="rect">
            <a:avLst/>
          </a:prstGeom>
        </p:spPr>
        <p:txBody>
          <a:bodyPr vert="horz" wrap="square" lIns="0" tIns="174784" rIns="0" bIns="0" rtlCol="0">
            <a:spAutoFit/>
          </a:bodyPr>
          <a:lstStyle/>
          <a:p>
            <a:pPr marL="139065">
              <a:lnSpc>
                <a:spcPct val="100000"/>
              </a:lnSpc>
              <a:spcBef>
                <a:spcPts val="100"/>
              </a:spcBef>
            </a:pPr>
            <a:r>
              <a:rPr sz="2500" spc="-70" dirty="0"/>
              <a:t>Pie</a:t>
            </a:r>
            <a:r>
              <a:rPr sz="2500" spc="-90" dirty="0"/>
              <a:t> </a:t>
            </a:r>
            <a:r>
              <a:rPr sz="2500" spc="-20" dirty="0"/>
              <a:t>chart</a:t>
            </a:r>
            <a:r>
              <a:rPr sz="2500" spc="-65" dirty="0"/>
              <a:t> </a:t>
            </a:r>
            <a:r>
              <a:rPr sz="2500" spc="-25" dirty="0"/>
              <a:t>showing</a:t>
            </a:r>
            <a:r>
              <a:rPr sz="2500" spc="-55" dirty="0"/>
              <a:t> </a:t>
            </a:r>
            <a:r>
              <a:rPr sz="2500" dirty="0"/>
              <a:t>the</a:t>
            </a:r>
            <a:r>
              <a:rPr sz="2500" spc="-65" dirty="0"/>
              <a:t> </a:t>
            </a:r>
            <a:r>
              <a:rPr sz="2500" spc="-130" dirty="0"/>
              <a:t>success</a:t>
            </a:r>
            <a:r>
              <a:rPr sz="2500" spc="-35" dirty="0"/>
              <a:t> </a:t>
            </a:r>
            <a:r>
              <a:rPr sz="2500" spc="-55" dirty="0"/>
              <a:t>percentage</a:t>
            </a:r>
            <a:r>
              <a:rPr sz="2500" spc="-65" dirty="0"/>
              <a:t> </a:t>
            </a:r>
            <a:r>
              <a:rPr sz="2500" spc="-75" dirty="0"/>
              <a:t>achieved</a:t>
            </a:r>
            <a:r>
              <a:rPr sz="2500" spc="-60" dirty="0"/>
              <a:t> </a:t>
            </a:r>
            <a:r>
              <a:rPr sz="2500" dirty="0"/>
              <a:t>by</a:t>
            </a:r>
            <a:r>
              <a:rPr sz="2500" spc="-55" dirty="0"/>
              <a:t> </a:t>
            </a:r>
            <a:r>
              <a:rPr sz="2500" spc="-105" dirty="0"/>
              <a:t>each</a:t>
            </a:r>
            <a:r>
              <a:rPr sz="2500" spc="-60" dirty="0"/>
              <a:t> </a:t>
            </a:r>
            <a:r>
              <a:rPr sz="2500" spc="-65" dirty="0"/>
              <a:t>launch </a:t>
            </a:r>
            <a:r>
              <a:rPr sz="2500" spc="-20" dirty="0"/>
              <a:t>site</a:t>
            </a:r>
            <a:endParaRPr sz="2500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242822"/>
            <a:ext cx="7791449" cy="4440173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92269" rIns="0" bIns="0" rtlCol="0">
            <a:spAutoFit/>
          </a:bodyPr>
          <a:lstStyle/>
          <a:p>
            <a:pPr marL="472440">
              <a:lnSpc>
                <a:spcPct val="100000"/>
              </a:lnSpc>
              <a:spcBef>
                <a:spcPts val="100"/>
              </a:spcBef>
            </a:pPr>
            <a:r>
              <a:rPr sz="2500" spc="-70" dirty="0"/>
              <a:t>Pie</a:t>
            </a:r>
            <a:r>
              <a:rPr sz="2500" spc="-65" dirty="0"/>
              <a:t> </a:t>
            </a:r>
            <a:r>
              <a:rPr sz="2500" spc="-20" dirty="0"/>
              <a:t>chart</a:t>
            </a:r>
            <a:r>
              <a:rPr sz="2500" spc="-55" dirty="0"/>
              <a:t> </a:t>
            </a:r>
            <a:r>
              <a:rPr sz="2500" spc="-25" dirty="0"/>
              <a:t>showing</a:t>
            </a:r>
            <a:r>
              <a:rPr sz="2500" spc="-45" dirty="0"/>
              <a:t> </a:t>
            </a:r>
            <a:r>
              <a:rPr sz="2500" dirty="0"/>
              <a:t>the</a:t>
            </a:r>
            <a:r>
              <a:rPr sz="2500" spc="-60" dirty="0"/>
              <a:t> </a:t>
            </a:r>
            <a:r>
              <a:rPr sz="2500" spc="-90" dirty="0"/>
              <a:t>Launch</a:t>
            </a:r>
            <a:r>
              <a:rPr sz="2500" spc="-55" dirty="0"/>
              <a:t> </a:t>
            </a:r>
            <a:r>
              <a:rPr sz="2500" dirty="0"/>
              <a:t>site</a:t>
            </a:r>
            <a:r>
              <a:rPr sz="2500" spc="-50" dirty="0"/>
              <a:t> </a:t>
            </a:r>
            <a:r>
              <a:rPr sz="2500" dirty="0"/>
              <a:t>with</a:t>
            </a:r>
            <a:r>
              <a:rPr sz="2500" spc="-50" dirty="0"/>
              <a:t> </a:t>
            </a:r>
            <a:r>
              <a:rPr sz="2500" dirty="0"/>
              <a:t>the</a:t>
            </a:r>
            <a:r>
              <a:rPr sz="2500" spc="-55" dirty="0"/>
              <a:t> </a:t>
            </a:r>
            <a:r>
              <a:rPr sz="2500" spc="-20" dirty="0"/>
              <a:t>highest</a:t>
            </a:r>
            <a:r>
              <a:rPr sz="2500" spc="-50" dirty="0"/>
              <a:t> </a:t>
            </a:r>
            <a:r>
              <a:rPr sz="2500" spc="-65" dirty="0"/>
              <a:t>launch</a:t>
            </a:r>
            <a:r>
              <a:rPr sz="2500" spc="-55" dirty="0"/>
              <a:t> </a:t>
            </a:r>
            <a:r>
              <a:rPr sz="2500" spc="-130" dirty="0"/>
              <a:t>success</a:t>
            </a:r>
            <a:r>
              <a:rPr sz="2500" spc="-40" dirty="0"/>
              <a:t> </a:t>
            </a:r>
            <a:r>
              <a:rPr sz="2500" spc="-10" dirty="0"/>
              <a:t>ratio</a:t>
            </a:r>
            <a:endParaRPr sz="2500"/>
          </a:p>
        </p:txBody>
      </p:sp>
      <p:sp>
        <p:nvSpPr>
          <p:cNvPr id="4" name="object 4"/>
          <p:cNvSpPr txBox="1"/>
          <p:nvPr/>
        </p:nvSpPr>
        <p:spPr>
          <a:xfrm>
            <a:off x="11062716" y="6439502"/>
            <a:ext cx="248920" cy="202565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z="1200" spc="-25" dirty="0">
                <a:solidFill>
                  <a:srgbClr val="888888"/>
                </a:solidFill>
                <a:latin typeface="Trebuchet MS"/>
                <a:cs typeface="Trebuchet MS"/>
              </a:rPr>
              <a:t>36</a:t>
            </a:fld>
            <a:endParaRPr sz="1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190750"/>
            <a:ext cx="10515599" cy="378636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6696" rIns="0" bIns="0" rtlCol="0">
            <a:spAutoFit/>
          </a:bodyPr>
          <a:lstStyle/>
          <a:p>
            <a:pPr marL="207010" marR="5080">
              <a:lnSpc>
                <a:spcPts val="2700"/>
              </a:lnSpc>
              <a:spcBef>
                <a:spcPts val="440"/>
              </a:spcBef>
            </a:pPr>
            <a:r>
              <a:rPr sz="2500" spc="-60" dirty="0"/>
              <a:t>Scatter</a:t>
            </a:r>
            <a:r>
              <a:rPr sz="2500" spc="-15" dirty="0"/>
              <a:t> </a:t>
            </a:r>
            <a:r>
              <a:rPr sz="2500" dirty="0"/>
              <a:t>plot</a:t>
            </a:r>
            <a:r>
              <a:rPr sz="2500" spc="-10" dirty="0"/>
              <a:t> </a:t>
            </a:r>
            <a:r>
              <a:rPr sz="2500" dirty="0"/>
              <a:t>of</a:t>
            </a:r>
            <a:r>
              <a:rPr sz="2500" spc="-20" dirty="0"/>
              <a:t> </a:t>
            </a:r>
            <a:r>
              <a:rPr sz="2500" spc="-80" dirty="0"/>
              <a:t>Payload</a:t>
            </a:r>
            <a:r>
              <a:rPr sz="2500" spc="-10" dirty="0"/>
              <a:t> </a:t>
            </a:r>
            <a:r>
              <a:rPr sz="2500" dirty="0"/>
              <a:t>vs</a:t>
            </a:r>
            <a:r>
              <a:rPr sz="2500" spc="-10" dirty="0"/>
              <a:t> </a:t>
            </a:r>
            <a:r>
              <a:rPr sz="2500" spc="-90" dirty="0"/>
              <a:t>Launch</a:t>
            </a:r>
            <a:r>
              <a:rPr sz="2500" spc="-20" dirty="0"/>
              <a:t> </a:t>
            </a:r>
            <a:r>
              <a:rPr sz="2500" spc="-75" dirty="0"/>
              <a:t>Outcome</a:t>
            </a:r>
            <a:r>
              <a:rPr sz="2500" spc="-15" dirty="0"/>
              <a:t> </a:t>
            </a:r>
            <a:r>
              <a:rPr sz="2500" dirty="0"/>
              <a:t>for</a:t>
            </a:r>
            <a:r>
              <a:rPr sz="2500" spc="-20" dirty="0"/>
              <a:t> </a:t>
            </a:r>
            <a:r>
              <a:rPr sz="2500" dirty="0"/>
              <a:t>all</a:t>
            </a:r>
            <a:r>
              <a:rPr sz="2500" spc="-10" dirty="0"/>
              <a:t> </a:t>
            </a:r>
            <a:r>
              <a:rPr sz="2500" spc="-45" dirty="0"/>
              <a:t>sites,</a:t>
            </a:r>
            <a:r>
              <a:rPr sz="2500" spc="-10" dirty="0"/>
              <a:t> </a:t>
            </a:r>
            <a:r>
              <a:rPr sz="2500" dirty="0"/>
              <a:t>with</a:t>
            </a:r>
            <a:r>
              <a:rPr sz="2500" spc="-15" dirty="0"/>
              <a:t> </a:t>
            </a:r>
            <a:r>
              <a:rPr sz="2500" spc="-10" dirty="0"/>
              <a:t>different </a:t>
            </a:r>
            <a:r>
              <a:rPr sz="2500" spc="-30" dirty="0"/>
              <a:t>payload</a:t>
            </a:r>
            <a:r>
              <a:rPr sz="2500" spc="-70" dirty="0"/>
              <a:t> </a:t>
            </a:r>
            <a:r>
              <a:rPr sz="2500" spc="-50" dirty="0"/>
              <a:t>selected</a:t>
            </a:r>
            <a:r>
              <a:rPr sz="2500" spc="-70" dirty="0"/>
              <a:t> </a:t>
            </a:r>
            <a:r>
              <a:rPr sz="2500" dirty="0"/>
              <a:t>in</a:t>
            </a:r>
            <a:r>
              <a:rPr sz="2500" spc="-80" dirty="0"/>
              <a:t> </a:t>
            </a:r>
            <a:r>
              <a:rPr sz="2500" dirty="0"/>
              <a:t>the</a:t>
            </a:r>
            <a:r>
              <a:rPr sz="2500" spc="-75" dirty="0"/>
              <a:t> </a:t>
            </a:r>
            <a:r>
              <a:rPr sz="2500" spc="-30" dirty="0"/>
              <a:t>range</a:t>
            </a:r>
            <a:r>
              <a:rPr sz="2500" spc="-75" dirty="0"/>
              <a:t> </a:t>
            </a:r>
            <a:r>
              <a:rPr sz="2500" spc="-10" dirty="0"/>
              <a:t>slider</a:t>
            </a:r>
            <a:endParaRPr sz="2500"/>
          </a:p>
        </p:txBody>
      </p:sp>
      <p:sp>
        <p:nvSpPr>
          <p:cNvPr id="4" name="object 4"/>
          <p:cNvSpPr txBox="1"/>
          <p:nvPr/>
        </p:nvSpPr>
        <p:spPr>
          <a:xfrm>
            <a:off x="11062716" y="6439502"/>
            <a:ext cx="248920" cy="202565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5"/>
              </a:spcBef>
            </a:pPr>
            <a:fld id="{81D60167-4931-47E6-BA6A-407CBD079E47}" type="slidenum">
              <a:rPr sz="1200" spc="-25" dirty="0">
                <a:solidFill>
                  <a:srgbClr val="888888"/>
                </a:solidFill>
                <a:latin typeface="Trebuchet MS"/>
                <a:cs typeface="Trebuchet MS"/>
              </a:rPr>
              <a:t>37</a:t>
            </a:fld>
            <a:endParaRPr sz="1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25485" y="804246"/>
            <a:ext cx="2621915" cy="1097280"/>
          </a:xfrm>
          <a:prstGeom prst="rect">
            <a:avLst/>
          </a:prstGeom>
        </p:spPr>
        <p:txBody>
          <a:bodyPr vert="horz" wrap="square" lIns="0" tIns="77470" rIns="0" bIns="0" rtlCol="0">
            <a:spAutoFit/>
          </a:bodyPr>
          <a:lstStyle/>
          <a:p>
            <a:pPr marL="12700" marR="5080">
              <a:lnSpc>
                <a:spcPts val="3990"/>
              </a:lnSpc>
              <a:spcBef>
                <a:spcPts val="610"/>
              </a:spcBef>
            </a:pPr>
            <a:r>
              <a:rPr sz="3700" spc="-105" dirty="0">
                <a:solidFill>
                  <a:srgbClr val="0A48CA"/>
                </a:solidFill>
                <a:latin typeface="Microsoft Sans Serif"/>
                <a:cs typeface="Microsoft Sans Serif"/>
              </a:rPr>
              <a:t>Classification </a:t>
            </a:r>
            <a:r>
              <a:rPr sz="3700" spc="-55" dirty="0">
                <a:solidFill>
                  <a:srgbClr val="0A48CA"/>
                </a:solidFill>
                <a:latin typeface="Microsoft Sans Serif"/>
                <a:cs typeface="Microsoft Sans Serif"/>
              </a:rPr>
              <a:t>Accuracy</a:t>
            </a:r>
            <a:endParaRPr sz="37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268402" y="818134"/>
            <a:ext cx="5647690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750" spc="100" dirty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sz="1750" dirty="0">
                <a:solidFill>
                  <a:srgbClr val="90C225"/>
                </a:solidFill>
                <a:latin typeface="Lucida Sans Unicode"/>
                <a:cs typeface="Lucida Sans Unicode"/>
              </a:rPr>
              <a:t>	</a:t>
            </a:r>
            <a:r>
              <a:rPr sz="2200" spc="-120" dirty="0">
                <a:solidFill>
                  <a:srgbClr val="404040"/>
                </a:solidFill>
              </a:rPr>
              <a:t>The</a:t>
            </a:r>
            <a:r>
              <a:rPr sz="2200" spc="-30" dirty="0">
                <a:solidFill>
                  <a:srgbClr val="404040"/>
                </a:solidFill>
              </a:rPr>
              <a:t> </a:t>
            </a:r>
            <a:r>
              <a:rPr sz="2200" spc="-40" dirty="0">
                <a:solidFill>
                  <a:srgbClr val="404040"/>
                </a:solidFill>
              </a:rPr>
              <a:t>decision</a:t>
            </a:r>
            <a:r>
              <a:rPr sz="2200" spc="-105" dirty="0">
                <a:solidFill>
                  <a:srgbClr val="404040"/>
                </a:solidFill>
              </a:rPr>
              <a:t> </a:t>
            </a:r>
            <a:r>
              <a:rPr sz="2200" dirty="0">
                <a:solidFill>
                  <a:srgbClr val="404040"/>
                </a:solidFill>
              </a:rPr>
              <a:t>tree</a:t>
            </a:r>
            <a:r>
              <a:rPr sz="2200" spc="-55" dirty="0">
                <a:solidFill>
                  <a:srgbClr val="404040"/>
                </a:solidFill>
              </a:rPr>
              <a:t> </a:t>
            </a:r>
            <a:r>
              <a:rPr sz="2200" spc="-50" dirty="0">
                <a:solidFill>
                  <a:srgbClr val="404040"/>
                </a:solidFill>
              </a:rPr>
              <a:t>classifier</a:t>
            </a:r>
            <a:r>
              <a:rPr sz="2200" spc="-65" dirty="0">
                <a:solidFill>
                  <a:srgbClr val="404040"/>
                </a:solidFill>
              </a:rPr>
              <a:t> </a:t>
            </a:r>
            <a:r>
              <a:rPr sz="2200" dirty="0">
                <a:solidFill>
                  <a:srgbClr val="404040"/>
                </a:solidFill>
              </a:rPr>
              <a:t>is</a:t>
            </a:r>
            <a:r>
              <a:rPr sz="2200" spc="-50" dirty="0">
                <a:solidFill>
                  <a:srgbClr val="404040"/>
                </a:solidFill>
              </a:rPr>
              <a:t> </a:t>
            </a:r>
            <a:r>
              <a:rPr sz="2200" dirty="0">
                <a:solidFill>
                  <a:srgbClr val="404040"/>
                </a:solidFill>
              </a:rPr>
              <a:t>the</a:t>
            </a:r>
            <a:r>
              <a:rPr sz="2200" spc="-65" dirty="0">
                <a:solidFill>
                  <a:srgbClr val="404040"/>
                </a:solidFill>
              </a:rPr>
              <a:t> </a:t>
            </a:r>
            <a:r>
              <a:rPr sz="2200" spc="-20" dirty="0">
                <a:solidFill>
                  <a:srgbClr val="404040"/>
                </a:solidFill>
              </a:rPr>
              <a:t>model</a:t>
            </a:r>
            <a:r>
              <a:rPr sz="2200" spc="-70" dirty="0">
                <a:solidFill>
                  <a:srgbClr val="404040"/>
                </a:solidFill>
              </a:rPr>
              <a:t> </a:t>
            </a:r>
            <a:r>
              <a:rPr sz="2200" spc="-20" dirty="0">
                <a:solidFill>
                  <a:srgbClr val="404040"/>
                </a:solidFill>
              </a:rPr>
              <a:t>with </a:t>
            </a:r>
            <a:r>
              <a:rPr sz="2200" dirty="0">
                <a:solidFill>
                  <a:srgbClr val="404040"/>
                </a:solidFill>
              </a:rPr>
              <a:t>the</a:t>
            </a:r>
            <a:r>
              <a:rPr sz="2200" spc="-45" dirty="0">
                <a:solidFill>
                  <a:srgbClr val="404040"/>
                </a:solidFill>
              </a:rPr>
              <a:t> </a:t>
            </a:r>
            <a:r>
              <a:rPr sz="2200" spc="-20" dirty="0">
                <a:solidFill>
                  <a:srgbClr val="404040"/>
                </a:solidFill>
              </a:rPr>
              <a:t>highest</a:t>
            </a:r>
            <a:r>
              <a:rPr sz="2200" spc="-55" dirty="0">
                <a:solidFill>
                  <a:srgbClr val="404040"/>
                </a:solidFill>
              </a:rPr>
              <a:t> </a:t>
            </a:r>
            <a:r>
              <a:rPr sz="2200" spc="-50" dirty="0">
                <a:solidFill>
                  <a:srgbClr val="404040"/>
                </a:solidFill>
              </a:rPr>
              <a:t>classification </a:t>
            </a:r>
            <a:r>
              <a:rPr sz="2200" spc="-10" dirty="0">
                <a:solidFill>
                  <a:srgbClr val="404040"/>
                </a:solidFill>
              </a:rPr>
              <a:t>accuracy</a:t>
            </a:r>
            <a:endParaRPr sz="2200">
              <a:latin typeface="Lucida Sans Unicode"/>
              <a:cs typeface="Lucida Sans Unicode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7784" y="2815590"/>
            <a:ext cx="11164823" cy="332079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1088116" y="6439502"/>
            <a:ext cx="185420" cy="202565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1200" spc="-25" dirty="0">
                <a:solidFill>
                  <a:srgbClr val="7E7E7E"/>
                </a:solidFill>
                <a:latin typeface="Trebuchet MS"/>
                <a:cs typeface="Trebuchet MS"/>
              </a:rPr>
              <a:t>43</a:t>
            </a:r>
            <a:endParaRPr sz="1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2072893"/>
            <a:ext cx="5322570" cy="20377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750" spc="100" dirty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sz="1750" dirty="0">
                <a:solidFill>
                  <a:srgbClr val="90C225"/>
                </a:solidFill>
                <a:latin typeface="Lucida Sans Unicode"/>
                <a:cs typeface="Lucida Sans Unicode"/>
              </a:rPr>
              <a:t>	</a:t>
            </a:r>
            <a:r>
              <a:rPr sz="2200" spc="-120" dirty="0">
                <a:solidFill>
                  <a:srgbClr val="3A2E06"/>
                </a:solidFill>
                <a:latin typeface="Microsoft Sans Serif"/>
                <a:cs typeface="Microsoft Sans Serif"/>
              </a:rPr>
              <a:t>The</a:t>
            </a:r>
            <a:r>
              <a:rPr sz="2200" spc="-3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40" dirty="0">
                <a:solidFill>
                  <a:srgbClr val="3A2E06"/>
                </a:solidFill>
                <a:latin typeface="Microsoft Sans Serif"/>
                <a:cs typeface="Microsoft Sans Serif"/>
              </a:rPr>
              <a:t>confusion</a:t>
            </a:r>
            <a:r>
              <a:rPr sz="2200" spc="-6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20" dirty="0">
                <a:solidFill>
                  <a:srgbClr val="3A2E06"/>
                </a:solidFill>
                <a:latin typeface="Microsoft Sans Serif"/>
                <a:cs typeface="Microsoft Sans Serif"/>
              </a:rPr>
              <a:t>matrix</a:t>
            </a:r>
            <a:r>
              <a:rPr sz="2200" spc="-3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dirty="0">
                <a:solidFill>
                  <a:srgbClr val="3A2E06"/>
                </a:solidFill>
                <a:latin typeface="Microsoft Sans Serif"/>
                <a:cs typeface="Microsoft Sans Serif"/>
              </a:rPr>
              <a:t>for</a:t>
            </a:r>
            <a:r>
              <a:rPr sz="2200" spc="-3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dirty="0">
                <a:solidFill>
                  <a:srgbClr val="3A2E06"/>
                </a:solidFill>
                <a:latin typeface="Microsoft Sans Serif"/>
                <a:cs typeface="Microsoft Sans Serif"/>
              </a:rPr>
              <a:t>the</a:t>
            </a:r>
            <a:r>
              <a:rPr sz="2200" spc="-3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40" dirty="0">
                <a:solidFill>
                  <a:srgbClr val="3A2E06"/>
                </a:solidFill>
                <a:latin typeface="Microsoft Sans Serif"/>
                <a:cs typeface="Microsoft Sans Serif"/>
              </a:rPr>
              <a:t>decision</a:t>
            </a:r>
            <a:r>
              <a:rPr sz="2200" spc="-4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20" dirty="0">
                <a:solidFill>
                  <a:srgbClr val="3A2E06"/>
                </a:solidFill>
                <a:latin typeface="Microsoft Sans Serif"/>
                <a:cs typeface="Microsoft Sans Serif"/>
              </a:rPr>
              <a:t>tree </a:t>
            </a:r>
            <a:r>
              <a:rPr sz="2200" spc="-50" dirty="0">
                <a:solidFill>
                  <a:srgbClr val="3A2E06"/>
                </a:solidFill>
                <a:latin typeface="Microsoft Sans Serif"/>
                <a:cs typeface="Microsoft Sans Serif"/>
              </a:rPr>
              <a:t>classifier</a:t>
            </a:r>
            <a:r>
              <a:rPr sz="2200" spc="-3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65" dirty="0">
                <a:solidFill>
                  <a:srgbClr val="3A2E06"/>
                </a:solidFill>
                <a:latin typeface="Microsoft Sans Serif"/>
                <a:cs typeface="Microsoft Sans Serif"/>
              </a:rPr>
              <a:t>shows</a:t>
            </a:r>
            <a:r>
              <a:rPr sz="2200" spc="-3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dirty="0">
                <a:solidFill>
                  <a:srgbClr val="3A2E06"/>
                </a:solidFill>
                <a:latin typeface="Microsoft Sans Serif"/>
                <a:cs typeface="Microsoft Sans Serif"/>
              </a:rPr>
              <a:t>that</a:t>
            </a:r>
            <a:r>
              <a:rPr sz="2200" spc="-3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dirty="0">
                <a:solidFill>
                  <a:srgbClr val="3A2E06"/>
                </a:solidFill>
                <a:latin typeface="Microsoft Sans Serif"/>
                <a:cs typeface="Microsoft Sans Serif"/>
              </a:rPr>
              <a:t>the</a:t>
            </a:r>
            <a:r>
              <a:rPr sz="2200" spc="-3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50" dirty="0">
                <a:solidFill>
                  <a:srgbClr val="3A2E06"/>
                </a:solidFill>
                <a:latin typeface="Microsoft Sans Serif"/>
                <a:cs typeface="Microsoft Sans Serif"/>
              </a:rPr>
              <a:t>classifier</a:t>
            </a:r>
            <a:r>
              <a:rPr sz="2200" spc="-3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25" dirty="0">
                <a:solidFill>
                  <a:srgbClr val="3A2E06"/>
                </a:solidFill>
                <a:latin typeface="Microsoft Sans Serif"/>
                <a:cs typeface="Microsoft Sans Serif"/>
              </a:rPr>
              <a:t>can </a:t>
            </a:r>
            <a:r>
              <a:rPr sz="2200" spc="-20" dirty="0">
                <a:solidFill>
                  <a:srgbClr val="3A2E06"/>
                </a:solidFill>
                <a:latin typeface="Microsoft Sans Serif"/>
                <a:cs typeface="Microsoft Sans Serif"/>
              </a:rPr>
              <a:t>distinguish</a:t>
            </a:r>
            <a:r>
              <a:rPr sz="2200" spc="-6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40" dirty="0">
                <a:solidFill>
                  <a:srgbClr val="3A2E06"/>
                </a:solidFill>
                <a:latin typeface="Microsoft Sans Serif"/>
                <a:cs typeface="Microsoft Sans Serif"/>
              </a:rPr>
              <a:t>between</a:t>
            </a:r>
            <a:r>
              <a:rPr sz="2200" spc="-6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dirty="0">
                <a:solidFill>
                  <a:srgbClr val="3A2E06"/>
                </a:solidFill>
                <a:latin typeface="Microsoft Sans Serif"/>
                <a:cs typeface="Microsoft Sans Serif"/>
              </a:rPr>
              <a:t>the</a:t>
            </a:r>
            <a:r>
              <a:rPr sz="2200" spc="-5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10" dirty="0">
                <a:solidFill>
                  <a:srgbClr val="3A2E06"/>
                </a:solidFill>
                <a:latin typeface="Microsoft Sans Serif"/>
                <a:cs typeface="Microsoft Sans Serif"/>
              </a:rPr>
              <a:t>different</a:t>
            </a:r>
            <a:r>
              <a:rPr sz="2200" spc="-50" dirty="0">
                <a:solidFill>
                  <a:srgbClr val="3A2E06"/>
                </a:solidFill>
                <a:latin typeface="Microsoft Sans Serif"/>
                <a:cs typeface="Microsoft Sans Serif"/>
              </a:rPr>
              <a:t> classes. </a:t>
            </a:r>
            <a:r>
              <a:rPr sz="2200" spc="-120" dirty="0">
                <a:solidFill>
                  <a:srgbClr val="3A2E06"/>
                </a:solidFill>
                <a:latin typeface="Microsoft Sans Serif"/>
                <a:cs typeface="Microsoft Sans Serif"/>
              </a:rPr>
              <a:t>The</a:t>
            </a:r>
            <a:r>
              <a:rPr sz="2200" spc="-3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20" dirty="0">
                <a:solidFill>
                  <a:srgbClr val="3A2E06"/>
                </a:solidFill>
                <a:latin typeface="Microsoft Sans Serif"/>
                <a:cs typeface="Microsoft Sans Serif"/>
              </a:rPr>
              <a:t>major</a:t>
            </a:r>
            <a:r>
              <a:rPr sz="2200" spc="-8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10" dirty="0">
                <a:solidFill>
                  <a:srgbClr val="3A2E06"/>
                </a:solidFill>
                <a:latin typeface="Microsoft Sans Serif"/>
                <a:cs typeface="Microsoft Sans Serif"/>
              </a:rPr>
              <a:t>problem</a:t>
            </a:r>
            <a:r>
              <a:rPr sz="2200" spc="-6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dirty="0">
                <a:solidFill>
                  <a:srgbClr val="3A2E06"/>
                </a:solidFill>
                <a:latin typeface="Microsoft Sans Serif"/>
                <a:cs typeface="Microsoft Sans Serif"/>
              </a:rPr>
              <a:t>is</a:t>
            </a:r>
            <a:r>
              <a:rPr sz="2200" spc="-5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dirty="0">
                <a:solidFill>
                  <a:srgbClr val="3A2E06"/>
                </a:solidFill>
                <a:latin typeface="Microsoft Sans Serif"/>
                <a:cs typeface="Microsoft Sans Serif"/>
              </a:rPr>
              <a:t>the</a:t>
            </a:r>
            <a:r>
              <a:rPr sz="2200" spc="-60" dirty="0">
                <a:solidFill>
                  <a:srgbClr val="3A2E06"/>
                </a:solidFill>
                <a:latin typeface="Microsoft Sans Serif"/>
                <a:cs typeface="Microsoft Sans Serif"/>
              </a:rPr>
              <a:t> false</a:t>
            </a:r>
            <a:r>
              <a:rPr sz="2200" spc="-6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10" dirty="0">
                <a:solidFill>
                  <a:srgbClr val="3A2E06"/>
                </a:solidFill>
                <a:latin typeface="Microsoft Sans Serif"/>
                <a:cs typeface="Microsoft Sans Serif"/>
              </a:rPr>
              <a:t>positives</a:t>
            </a:r>
            <a:endParaRPr sz="2200">
              <a:latin typeface="Microsoft Sans Serif"/>
              <a:cs typeface="Microsoft Sans Serif"/>
            </a:endParaRPr>
          </a:p>
          <a:p>
            <a:pPr marL="355600" marR="653415">
              <a:lnSpc>
                <a:spcPct val="100000"/>
              </a:lnSpc>
            </a:pPr>
            <a:r>
              <a:rPr sz="2200" spc="-75" dirty="0">
                <a:solidFill>
                  <a:srgbClr val="3A2E06"/>
                </a:solidFill>
                <a:latin typeface="Microsoft Sans Serif"/>
                <a:cs typeface="Microsoft Sans Serif"/>
              </a:rPr>
              <a:t>.i.e.,</a:t>
            </a:r>
            <a:r>
              <a:rPr sz="2200" spc="-5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90" dirty="0">
                <a:solidFill>
                  <a:srgbClr val="3A2E06"/>
                </a:solidFill>
                <a:latin typeface="Microsoft Sans Serif"/>
                <a:cs typeface="Microsoft Sans Serif"/>
              </a:rPr>
              <a:t>unsuccessful</a:t>
            </a:r>
            <a:r>
              <a:rPr sz="2200" spc="-5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dirty="0">
                <a:solidFill>
                  <a:srgbClr val="3A2E06"/>
                </a:solidFill>
                <a:latin typeface="Microsoft Sans Serif"/>
                <a:cs typeface="Microsoft Sans Serif"/>
              </a:rPr>
              <a:t>landing</a:t>
            </a:r>
            <a:r>
              <a:rPr sz="2200" spc="-4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55" dirty="0">
                <a:solidFill>
                  <a:srgbClr val="3A2E06"/>
                </a:solidFill>
                <a:latin typeface="Microsoft Sans Serif"/>
                <a:cs typeface="Microsoft Sans Serif"/>
              </a:rPr>
              <a:t>marked </a:t>
            </a:r>
            <a:r>
              <a:rPr sz="2200" spc="-80" dirty="0">
                <a:solidFill>
                  <a:srgbClr val="3A2E06"/>
                </a:solidFill>
                <a:latin typeface="Microsoft Sans Serif"/>
                <a:cs typeface="Microsoft Sans Serif"/>
              </a:rPr>
              <a:t>as </a:t>
            </a:r>
            <a:r>
              <a:rPr sz="2200" spc="-95" dirty="0">
                <a:solidFill>
                  <a:srgbClr val="3A2E06"/>
                </a:solidFill>
                <a:latin typeface="Microsoft Sans Serif"/>
                <a:cs typeface="Microsoft Sans Serif"/>
              </a:rPr>
              <a:t>successful</a:t>
            </a:r>
            <a:r>
              <a:rPr sz="2200" spc="-3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10" dirty="0">
                <a:solidFill>
                  <a:srgbClr val="3A2E06"/>
                </a:solidFill>
                <a:latin typeface="Microsoft Sans Serif"/>
                <a:cs typeface="Microsoft Sans Serif"/>
              </a:rPr>
              <a:t>landing</a:t>
            </a:r>
            <a:r>
              <a:rPr sz="2200" spc="-3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dirty="0">
                <a:solidFill>
                  <a:srgbClr val="3A2E06"/>
                </a:solidFill>
                <a:latin typeface="Microsoft Sans Serif"/>
                <a:cs typeface="Microsoft Sans Serif"/>
              </a:rPr>
              <a:t>by</a:t>
            </a:r>
            <a:r>
              <a:rPr sz="2200" spc="-1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dirty="0">
                <a:solidFill>
                  <a:srgbClr val="3A2E06"/>
                </a:solidFill>
                <a:latin typeface="Microsoft Sans Serif"/>
                <a:cs typeface="Microsoft Sans Serif"/>
              </a:rPr>
              <a:t>the</a:t>
            </a:r>
            <a:r>
              <a:rPr sz="2200" spc="-2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10" dirty="0">
                <a:solidFill>
                  <a:srgbClr val="3A2E06"/>
                </a:solidFill>
                <a:latin typeface="Microsoft Sans Serif"/>
                <a:cs typeface="Microsoft Sans Serif"/>
              </a:rPr>
              <a:t>classifier.</a:t>
            </a:r>
            <a:endParaRPr sz="22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9725" rIns="0" bIns="0" rtlCol="0">
            <a:spAutoFit/>
          </a:bodyPr>
          <a:lstStyle/>
          <a:p>
            <a:pPr marL="139065">
              <a:lnSpc>
                <a:spcPct val="100000"/>
              </a:lnSpc>
              <a:spcBef>
                <a:spcPts val="100"/>
              </a:spcBef>
            </a:pPr>
            <a:r>
              <a:rPr spc="-90" dirty="0"/>
              <a:t>Confusion</a:t>
            </a:r>
            <a:r>
              <a:rPr spc="-160" dirty="0"/>
              <a:t> </a:t>
            </a:r>
            <a:r>
              <a:rPr spc="-55" dirty="0"/>
              <a:t>Matrix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25" dirty="0"/>
              <a:t>39</a:t>
            </a:fld>
            <a:endParaRPr spc="-25"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61581" y="1880616"/>
            <a:ext cx="4281665" cy="309676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6807" y="417855"/>
            <a:ext cx="4884393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Introduction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109076" y="6146572"/>
            <a:ext cx="85725" cy="158115"/>
          </a:xfrm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sz="900" spc="-50" dirty="0">
                <a:solidFill>
                  <a:srgbClr val="90C225"/>
                </a:solidFill>
                <a:latin typeface="Trebuchet MS"/>
                <a:cs typeface="Trebuchet MS"/>
              </a:rPr>
              <a:t>4</a:t>
            </a:r>
            <a:endParaRPr sz="9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6807" y="1324613"/>
            <a:ext cx="9608185" cy="4212590"/>
          </a:xfrm>
          <a:prstGeom prst="rect">
            <a:avLst/>
          </a:prstGeom>
        </p:spPr>
        <p:txBody>
          <a:bodyPr vert="horz" wrap="square" lIns="0" tIns="200660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1580"/>
              </a:spcBef>
              <a:buFont typeface="Arial MT"/>
              <a:buChar char="•"/>
              <a:tabLst>
                <a:tab pos="240665" algn="l"/>
              </a:tabLst>
            </a:pPr>
            <a:r>
              <a:rPr sz="2200" spc="-35" dirty="0">
                <a:solidFill>
                  <a:srgbClr val="3A2E06"/>
                </a:solidFill>
                <a:latin typeface="Microsoft Sans Serif"/>
                <a:cs typeface="Microsoft Sans Serif"/>
              </a:rPr>
              <a:t>Project</a:t>
            </a:r>
            <a:r>
              <a:rPr sz="2200" spc="-10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30" dirty="0">
                <a:solidFill>
                  <a:srgbClr val="3A2E06"/>
                </a:solidFill>
                <a:latin typeface="Microsoft Sans Serif"/>
                <a:cs typeface="Microsoft Sans Serif"/>
              </a:rPr>
              <a:t>background</a:t>
            </a:r>
            <a:r>
              <a:rPr sz="2200" spc="-10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dirty="0">
                <a:solidFill>
                  <a:srgbClr val="3A2E06"/>
                </a:solidFill>
                <a:latin typeface="Microsoft Sans Serif"/>
                <a:cs typeface="Microsoft Sans Serif"/>
              </a:rPr>
              <a:t>and</a:t>
            </a:r>
            <a:r>
              <a:rPr sz="2200" spc="-9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10" dirty="0">
                <a:solidFill>
                  <a:srgbClr val="3A2E06"/>
                </a:solidFill>
                <a:latin typeface="Microsoft Sans Serif"/>
                <a:cs typeface="Microsoft Sans Serif"/>
              </a:rPr>
              <a:t>context</a:t>
            </a:r>
            <a:endParaRPr sz="2200">
              <a:latin typeface="Microsoft Sans Serif"/>
              <a:cs typeface="Microsoft Sans Serif"/>
            </a:endParaRPr>
          </a:p>
          <a:p>
            <a:pPr marL="469265" marR="5080" algn="just">
              <a:lnSpc>
                <a:spcPts val="1939"/>
              </a:lnSpc>
              <a:spcBef>
                <a:spcPts val="1460"/>
              </a:spcBef>
            </a:pPr>
            <a:r>
              <a:rPr sz="1800" spc="-95" dirty="0">
                <a:solidFill>
                  <a:srgbClr val="3A2E06"/>
                </a:solidFill>
                <a:latin typeface="Microsoft Sans Serif"/>
                <a:cs typeface="Microsoft Sans Serif"/>
              </a:rPr>
              <a:t>Space</a:t>
            </a:r>
            <a:r>
              <a:rPr sz="1800" spc="2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3A2E06"/>
                </a:solidFill>
                <a:latin typeface="Microsoft Sans Serif"/>
                <a:cs typeface="Microsoft Sans Serif"/>
              </a:rPr>
              <a:t>X</a:t>
            </a:r>
            <a:r>
              <a:rPr sz="1800" spc="2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1800" spc="-30" dirty="0">
                <a:solidFill>
                  <a:srgbClr val="3A2E06"/>
                </a:solidFill>
                <a:latin typeface="Microsoft Sans Serif"/>
                <a:cs typeface="Microsoft Sans Serif"/>
              </a:rPr>
              <a:t>advertises</a:t>
            </a:r>
            <a:r>
              <a:rPr sz="1800" spc="2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1800" spc="-45" dirty="0">
                <a:solidFill>
                  <a:srgbClr val="3A2E06"/>
                </a:solidFill>
                <a:latin typeface="Microsoft Sans Serif"/>
                <a:cs typeface="Microsoft Sans Serif"/>
              </a:rPr>
              <a:t>Falcon</a:t>
            </a:r>
            <a:r>
              <a:rPr sz="1800" spc="2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1800" spc="80" dirty="0">
                <a:solidFill>
                  <a:srgbClr val="3A2E06"/>
                </a:solidFill>
                <a:latin typeface="Microsoft Sans Serif"/>
                <a:cs typeface="Microsoft Sans Serif"/>
              </a:rPr>
              <a:t>9</a:t>
            </a:r>
            <a:r>
              <a:rPr sz="1800" spc="2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3A2E06"/>
                </a:solidFill>
                <a:latin typeface="Microsoft Sans Serif"/>
                <a:cs typeface="Microsoft Sans Serif"/>
              </a:rPr>
              <a:t>rocket</a:t>
            </a:r>
            <a:r>
              <a:rPr sz="1800" spc="2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1800" spc="-55" dirty="0">
                <a:solidFill>
                  <a:srgbClr val="3A2E06"/>
                </a:solidFill>
                <a:latin typeface="Microsoft Sans Serif"/>
                <a:cs typeface="Microsoft Sans Serif"/>
              </a:rPr>
              <a:t>launches</a:t>
            </a:r>
            <a:r>
              <a:rPr sz="1800" spc="2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3A2E06"/>
                </a:solidFill>
                <a:latin typeface="Microsoft Sans Serif"/>
                <a:cs typeface="Microsoft Sans Serif"/>
              </a:rPr>
              <a:t>on</a:t>
            </a:r>
            <a:r>
              <a:rPr sz="1800" spc="2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3A2E06"/>
                </a:solidFill>
                <a:latin typeface="Microsoft Sans Serif"/>
                <a:cs typeface="Microsoft Sans Serif"/>
              </a:rPr>
              <a:t>its</a:t>
            </a:r>
            <a:r>
              <a:rPr sz="1800" spc="2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3A2E06"/>
                </a:solidFill>
                <a:latin typeface="Microsoft Sans Serif"/>
                <a:cs typeface="Microsoft Sans Serif"/>
              </a:rPr>
              <a:t>website</a:t>
            </a:r>
            <a:r>
              <a:rPr sz="1800" spc="3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3A2E06"/>
                </a:solidFill>
                <a:latin typeface="Microsoft Sans Serif"/>
                <a:cs typeface="Microsoft Sans Serif"/>
              </a:rPr>
              <a:t>with</a:t>
            </a:r>
            <a:r>
              <a:rPr sz="1800" spc="2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3A2E06"/>
                </a:solidFill>
                <a:latin typeface="Microsoft Sans Serif"/>
                <a:cs typeface="Microsoft Sans Serif"/>
              </a:rPr>
              <a:t>a</a:t>
            </a:r>
            <a:r>
              <a:rPr sz="1800" spc="2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3A2E06"/>
                </a:solidFill>
                <a:latin typeface="Microsoft Sans Serif"/>
                <a:cs typeface="Microsoft Sans Serif"/>
              </a:rPr>
              <a:t>cost</a:t>
            </a:r>
            <a:r>
              <a:rPr sz="1800" spc="1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3A2E06"/>
                </a:solidFill>
                <a:latin typeface="Microsoft Sans Serif"/>
                <a:cs typeface="Microsoft Sans Serif"/>
              </a:rPr>
              <a:t>of</a:t>
            </a:r>
            <a:r>
              <a:rPr sz="1800" spc="2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1800" spc="75" dirty="0">
                <a:solidFill>
                  <a:srgbClr val="3A2E06"/>
                </a:solidFill>
                <a:latin typeface="Microsoft Sans Serif"/>
                <a:cs typeface="Microsoft Sans Serif"/>
              </a:rPr>
              <a:t>62</a:t>
            </a:r>
            <a:r>
              <a:rPr sz="1800" spc="2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3A2E06"/>
                </a:solidFill>
                <a:latin typeface="Microsoft Sans Serif"/>
                <a:cs typeface="Microsoft Sans Serif"/>
              </a:rPr>
              <a:t>million</a:t>
            </a:r>
            <a:r>
              <a:rPr sz="1800" spc="1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3A2E06"/>
                </a:solidFill>
                <a:latin typeface="Microsoft Sans Serif"/>
                <a:cs typeface="Microsoft Sans Serif"/>
              </a:rPr>
              <a:t>dollars; </a:t>
            </a:r>
            <a:r>
              <a:rPr sz="1800" dirty="0">
                <a:solidFill>
                  <a:srgbClr val="3A2E06"/>
                </a:solidFill>
                <a:latin typeface="Microsoft Sans Serif"/>
                <a:cs typeface="Microsoft Sans Serif"/>
              </a:rPr>
              <a:t>other</a:t>
            </a:r>
            <a:r>
              <a:rPr sz="1800" spc="16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3A2E06"/>
                </a:solidFill>
                <a:latin typeface="Microsoft Sans Serif"/>
                <a:cs typeface="Microsoft Sans Serif"/>
              </a:rPr>
              <a:t>providers</a:t>
            </a:r>
            <a:r>
              <a:rPr sz="1800" spc="18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3A2E06"/>
                </a:solidFill>
                <a:latin typeface="Microsoft Sans Serif"/>
                <a:cs typeface="Microsoft Sans Serif"/>
              </a:rPr>
              <a:t>cost</a:t>
            </a:r>
            <a:r>
              <a:rPr sz="1800" spc="17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3A2E06"/>
                </a:solidFill>
                <a:latin typeface="Microsoft Sans Serif"/>
                <a:cs typeface="Microsoft Sans Serif"/>
              </a:rPr>
              <a:t>upward</a:t>
            </a:r>
            <a:r>
              <a:rPr sz="1800" spc="17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3A2E06"/>
                </a:solidFill>
                <a:latin typeface="Microsoft Sans Serif"/>
                <a:cs typeface="Microsoft Sans Serif"/>
              </a:rPr>
              <a:t>of</a:t>
            </a:r>
            <a:r>
              <a:rPr sz="1800" spc="17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1800" spc="75" dirty="0">
                <a:solidFill>
                  <a:srgbClr val="3A2E06"/>
                </a:solidFill>
                <a:latin typeface="Microsoft Sans Serif"/>
                <a:cs typeface="Microsoft Sans Serif"/>
              </a:rPr>
              <a:t>165</a:t>
            </a:r>
            <a:r>
              <a:rPr sz="1800" spc="17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3A2E06"/>
                </a:solidFill>
                <a:latin typeface="Microsoft Sans Serif"/>
                <a:cs typeface="Microsoft Sans Serif"/>
              </a:rPr>
              <a:t>million</a:t>
            </a:r>
            <a:r>
              <a:rPr sz="1800" spc="16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3A2E06"/>
                </a:solidFill>
                <a:latin typeface="Microsoft Sans Serif"/>
                <a:cs typeface="Microsoft Sans Serif"/>
              </a:rPr>
              <a:t>dollars</a:t>
            </a:r>
            <a:r>
              <a:rPr sz="1800" spc="18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1800" spc="-20" dirty="0">
                <a:solidFill>
                  <a:srgbClr val="3A2E06"/>
                </a:solidFill>
                <a:latin typeface="Microsoft Sans Serif"/>
                <a:cs typeface="Microsoft Sans Serif"/>
              </a:rPr>
              <a:t>each,</a:t>
            </a:r>
            <a:r>
              <a:rPr sz="1800" spc="17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3A2E06"/>
                </a:solidFill>
                <a:latin typeface="Microsoft Sans Serif"/>
                <a:cs typeface="Microsoft Sans Serif"/>
              </a:rPr>
              <a:t>much</a:t>
            </a:r>
            <a:r>
              <a:rPr sz="1800" spc="17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3A2E06"/>
                </a:solidFill>
                <a:latin typeface="Microsoft Sans Serif"/>
                <a:cs typeface="Microsoft Sans Serif"/>
              </a:rPr>
              <a:t>of</a:t>
            </a:r>
            <a:r>
              <a:rPr sz="1800" spc="17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3A2E06"/>
                </a:solidFill>
                <a:latin typeface="Microsoft Sans Serif"/>
                <a:cs typeface="Microsoft Sans Serif"/>
              </a:rPr>
              <a:t>the</a:t>
            </a:r>
            <a:r>
              <a:rPr sz="1800" spc="17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3A2E06"/>
                </a:solidFill>
                <a:latin typeface="Microsoft Sans Serif"/>
                <a:cs typeface="Microsoft Sans Serif"/>
              </a:rPr>
              <a:t>savings</a:t>
            </a:r>
            <a:r>
              <a:rPr sz="1800" spc="18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3A2E06"/>
                </a:solidFill>
                <a:latin typeface="Microsoft Sans Serif"/>
                <a:cs typeface="Microsoft Sans Serif"/>
              </a:rPr>
              <a:t>is</a:t>
            </a:r>
            <a:r>
              <a:rPr sz="1800" spc="17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1800" spc="-20" dirty="0">
                <a:solidFill>
                  <a:srgbClr val="3A2E06"/>
                </a:solidFill>
                <a:latin typeface="Microsoft Sans Serif"/>
                <a:cs typeface="Microsoft Sans Serif"/>
              </a:rPr>
              <a:t>because </a:t>
            </a:r>
            <a:r>
              <a:rPr sz="1800" spc="-75" dirty="0">
                <a:solidFill>
                  <a:srgbClr val="3A2E06"/>
                </a:solidFill>
                <a:latin typeface="Microsoft Sans Serif"/>
                <a:cs typeface="Microsoft Sans Serif"/>
              </a:rPr>
              <a:t>Space</a:t>
            </a:r>
            <a:r>
              <a:rPr sz="1800" spc="4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3A2E06"/>
                </a:solidFill>
                <a:latin typeface="Microsoft Sans Serif"/>
                <a:cs typeface="Microsoft Sans Serif"/>
              </a:rPr>
              <a:t>X</a:t>
            </a:r>
            <a:r>
              <a:rPr sz="1800" spc="5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3A2E06"/>
                </a:solidFill>
                <a:latin typeface="Microsoft Sans Serif"/>
                <a:cs typeface="Microsoft Sans Serif"/>
              </a:rPr>
              <a:t>can</a:t>
            </a:r>
            <a:r>
              <a:rPr sz="1800" spc="5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1800" spc="-20" dirty="0">
                <a:solidFill>
                  <a:srgbClr val="3A2E06"/>
                </a:solidFill>
                <a:latin typeface="Microsoft Sans Serif"/>
                <a:cs typeface="Microsoft Sans Serif"/>
              </a:rPr>
              <a:t>reuse</a:t>
            </a:r>
            <a:r>
              <a:rPr sz="1800" spc="5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3A2E06"/>
                </a:solidFill>
                <a:latin typeface="Microsoft Sans Serif"/>
                <a:cs typeface="Microsoft Sans Serif"/>
              </a:rPr>
              <a:t>the</a:t>
            </a:r>
            <a:r>
              <a:rPr sz="1800" spc="5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3A2E06"/>
                </a:solidFill>
                <a:latin typeface="Microsoft Sans Serif"/>
                <a:cs typeface="Microsoft Sans Serif"/>
              </a:rPr>
              <a:t>first</a:t>
            </a:r>
            <a:r>
              <a:rPr sz="1800" spc="5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3A2E06"/>
                </a:solidFill>
                <a:latin typeface="Microsoft Sans Serif"/>
                <a:cs typeface="Microsoft Sans Serif"/>
              </a:rPr>
              <a:t>stage.</a:t>
            </a:r>
            <a:r>
              <a:rPr sz="1800" spc="5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1800" spc="-45" dirty="0">
                <a:solidFill>
                  <a:srgbClr val="3A2E06"/>
                </a:solidFill>
                <a:latin typeface="Microsoft Sans Serif"/>
                <a:cs typeface="Microsoft Sans Serif"/>
              </a:rPr>
              <a:t>Therefore,</a:t>
            </a:r>
            <a:r>
              <a:rPr sz="1800" spc="5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3A2E06"/>
                </a:solidFill>
                <a:latin typeface="Microsoft Sans Serif"/>
                <a:cs typeface="Microsoft Sans Serif"/>
              </a:rPr>
              <a:t>if</a:t>
            </a:r>
            <a:r>
              <a:rPr sz="1800" spc="5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3A2E06"/>
                </a:solidFill>
                <a:latin typeface="Microsoft Sans Serif"/>
                <a:cs typeface="Microsoft Sans Serif"/>
              </a:rPr>
              <a:t>we</a:t>
            </a:r>
            <a:r>
              <a:rPr sz="1800" spc="5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3A2E06"/>
                </a:solidFill>
                <a:latin typeface="Microsoft Sans Serif"/>
                <a:cs typeface="Microsoft Sans Serif"/>
              </a:rPr>
              <a:t>can</a:t>
            </a:r>
            <a:r>
              <a:rPr sz="1800" spc="4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3A2E06"/>
                </a:solidFill>
                <a:latin typeface="Microsoft Sans Serif"/>
                <a:cs typeface="Microsoft Sans Serif"/>
              </a:rPr>
              <a:t>determine</a:t>
            </a:r>
            <a:r>
              <a:rPr sz="1800" spc="6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3A2E06"/>
                </a:solidFill>
                <a:latin typeface="Microsoft Sans Serif"/>
                <a:cs typeface="Microsoft Sans Serif"/>
              </a:rPr>
              <a:t>if</a:t>
            </a:r>
            <a:r>
              <a:rPr sz="1800" spc="4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3A2E06"/>
                </a:solidFill>
                <a:latin typeface="Microsoft Sans Serif"/>
                <a:cs typeface="Microsoft Sans Serif"/>
              </a:rPr>
              <a:t>the</a:t>
            </a:r>
            <a:r>
              <a:rPr sz="1800" spc="5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3A2E06"/>
                </a:solidFill>
                <a:latin typeface="Microsoft Sans Serif"/>
                <a:cs typeface="Microsoft Sans Serif"/>
              </a:rPr>
              <a:t>first</a:t>
            </a:r>
            <a:r>
              <a:rPr sz="1800" spc="5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3A2E06"/>
                </a:solidFill>
                <a:latin typeface="Microsoft Sans Serif"/>
                <a:cs typeface="Microsoft Sans Serif"/>
              </a:rPr>
              <a:t>stage</a:t>
            </a:r>
            <a:r>
              <a:rPr sz="1800" spc="5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3A2E06"/>
                </a:solidFill>
                <a:latin typeface="Microsoft Sans Serif"/>
                <a:cs typeface="Microsoft Sans Serif"/>
              </a:rPr>
              <a:t>will</a:t>
            </a:r>
            <a:r>
              <a:rPr sz="1800" spc="5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3A2E06"/>
                </a:solidFill>
                <a:latin typeface="Microsoft Sans Serif"/>
                <a:cs typeface="Microsoft Sans Serif"/>
              </a:rPr>
              <a:t>land, </a:t>
            </a:r>
            <a:r>
              <a:rPr sz="1800" dirty="0">
                <a:solidFill>
                  <a:srgbClr val="3A2E06"/>
                </a:solidFill>
                <a:latin typeface="Microsoft Sans Serif"/>
                <a:cs typeface="Microsoft Sans Serif"/>
              </a:rPr>
              <a:t>we</a:t>
            </a:r>
            <a:r>
              <a:rPr sz="1800" spc="-2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1800" spc="-40" dirty="0">
                <a:solidFill>
                  <a:srgbClr val="3A2E06"/>
                </a:solidFill>
                <a:latin typeface="Microsoft Sans Serif"/>
                <a:cs typeface="Microsoft Sans Serif"/>
              </a:rPr>
              <a:t>can</a:t>
            </a:r>
            <a:r>
              <a:rPr sz="1800" spc="-20" dirty="0">
                <a:solidFill>
                  <a:srgbClr val="3A2E06"/>
                </a:solidFill>
                <a:latin typeface="Microsoft Sans Serif"/>
                <a:cs typeface="Microsoft Sans Serif"/>
              </a:rPr>
              <a:t> determine </a:t>
            </a:r>
            <a:r>
              <a:rPr sz="1800" dirty="0">
                <a:solidFill>
                  <a:srgbClr val="3A2E06"/>
                </a:solidFill>
                <a:latin typeface="Microsoft Sans Serif"/>
                <a:cs typeface="Microsoft Sans Serif"/>
              </a:rPr>
              <a:t>the</a:t>
            </a:r>
            <a:r>
              <a:rPr sz="1800" spc="-3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3A2E06"/>
                </a:solidFill>
                <a:latin typeface="Microsoft Sans Serif"/>
                <a:cs typeface="Microsoft Sans Serif"/>
              </a:rPr>
              <a:t>cost</a:t>
            </a:r>
            <a:r>
              <a:rPr sz="1800" spc="-2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3A2E06"/>
                </a:solidFill>
                <a:latin typeface="Microsoft Sans Serif"/>
                <a:cs typeface="Microsoft Sans Serif"/>
              </a:rPr>
              <a:t>of</a:t>
            </a:r>
            <a:r>
              <a:rPr sz="1800" spc="-3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3A2E06"/>
                </a:solidFill>
                <a:latin typeface="Microsoft Sans Serif"/>
                <a:cs typeface="Microsoft Sans Serif"/>
              </a:rPr>
              <a:t>a</a:t>
            </a:r>
            <a:r>
              <a:rPr sz="1800" spc="-1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1800" spc="-45" dirty="0">
                <a:solidFill>
                  <a:srgbClr val="3A2E06"/>
                </a:solidFill>
                <a:latin typeface="Microsoft Sans Serif"/>
                <a:cs typeface="Microsoft Sans Serif"/>
              </a:rPr>
              <a:t>launch.</a:t>
            </a:r>
            <a:r>
              <a:rPr sz="1800" spc="-2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1800" spc="-45" dirty="0">
                <a:solidFill>
                  <a:srgbClr val="3A2E06"/>
                </a:solidFill>
                <a:latin typeface="Microsoft Sans Serif"/>
                <a:cs typeface="Microsoft Sans Serif"/>
              </a:rPr>
              <a:t>This</a:t>
            </a:r>
            <a:r>
              <a:rPr sz="1800" spc="-2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3A2E06"/>
                </a:solidFill>
                <a:latin typeface="Microsoft Sans Serif"/>
                <a:cs typeface="Microsoft Sans Serif"/>
              </a:rPr>
              <a:t>information</a:t>
            </a:r>
            <a:r>
              <a:rPr sz="1800" spc="-2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1800" spc="-40" dirty="0">
                <a:solidFill>
                  <a:srgbClr val="3A2E06"/>
                </a:solidFill>
                <a:latin typeface="Microsoft Sans Serif"/>
                <a:cs typeface="Microsoft Sans Serif"/>
              </a:rPr>
              <a:t>can</a:t>
            </a:r>
            <a:r>
              <a:rPr sz="1800" spc="-2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3A2E06"/>
                </a:solidFill>
                <a:latin typeface="Microsoft Sans Serif"/>
                <a:cs typeface="Microsoft Sans Serif"/>
              </a:rPr>
              <a:t>be</a:t>
            </a:r>
            <a:r>
              <a:rPr sz="1800" spc="-2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3A2E06"/>
                </a:solidFill>
                <a:latin typeface="Microsoft Sans Serif"/>
                <a:cs typeface="Microsoft Sans Serif"/>
              </a:rPr>
              <a:t>used</a:t>
            </a:r>
            <a:r>
              <a:rPr sz="1800" spc="-2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3A2E06"/>
                </a:solidFill>
                <a:latin typeface="Microsoft Sans Serif"/>
                <a:cs typeface="Microsoft Sans Serif"/>
              </a:rPr>
              <a:t>if</a:t>
            </a:r>
            <a:r>
              <a:rPr sz="1800" spc="-2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3A2E06"/>
                </a:solidFill>
                <a:latin typeface="Microsoft Sans Serif"/>
                <a:cs typeface="Microsoft Sans Serif"/>
              </a:rPr>
              <a:t>an</a:t>
            </a:r>
            <a:r>
              <a:rPr sz="1800" spc="-3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3A2E06"/>
                </a:solidFill>
                <a:latin typeface="Microsoft Sans Serif"/>
                <a:cs typeface="Microsoft Sans Serif"/>
              </a:rPr>
              <a:t>alternate</a:t>
            </a:r>
            <a:r>
              <a:rPr sz="1800" spc="-1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3A2E06"/>
                </a:solidFill>
                <a:latin typeface="Microsoft Sans Serif"/>
                <a:cs typeface="Microsoft Sans Serif"/>
              </a:rPr>
              <a:t>company </a:t>
            </a:r>
            <a:r>
              <a:rPr sz="1800" dirty="0">
                <a:solidFill>
                  <a:srgbClr val="3A2E06"/>
                </a:solidFill>
                <a:latin typeface="Microsoft Sans Serif"/>
                <a:cs typeface="Microsoft Sans Serif"/>
              </a:rPr>
              <a:t>wants</a:t>
            </a:r>
            <a:r>
              <a:rPr sz="1800" spc="20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3A2E06"/>
                </a:solidFill>
                <a:latin typeface="Microsoft Sans Serif"/>
                <a:cs typeface="Microsoft Sans Serif"/>
              </a:rPr>
              <a:t>to</a:t>
            </a:r>
            <a:r>
              <a:rPr sz="1800" spc="20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3A2E06"/>
                </a:solidFill>
                <a:latin typeface="Microsoft Sans Serif"/>
                <a:cs typeface="Microsoft Sans Serif"/>
              </a:rPr>
              <a:t>bid</a:t>
            </a:r>
            <a:r>
              <a:rPr sz="1800" spc="20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3A2E06"/>
                </a:solidFill>
                <a:latin typeface="Microsoft Sans Serif"/>
                <a:cs typeface="Microsoft Sans Serif"/>
              </a:rPr>
              <a:t>against</a:t>
            </a:r>
            <a:r>
              <a:rPr sz="1800" spc="204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3A2E06"/>
                </a:solidFill>
                <a:latin typeface="Microsoft Sans Serif"/>
                <a:cs typeface="Microsoft Sans Serif"/>
              </a:rPr>
              <a:t>space</a:t>
            </a:r>
            <a:r>
              <a:rPr sz="1800" spc="204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3A2E06"/>
                </a:solidFill>
                <a:latin typeface="Microsoft Sans Serif"/>
                <a:cs typeface="Microsoft Sans Serif"/>
              </a:rPr>
              <a:t>X</a:t>
            </a:r>
            <a:r>
              <a:rPr sz="1800" spc="204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3A2E06"/>
                </a:solidFill>
                <a:latin typeface="Microsoft Sans Serif"/>
                <a:cs typeface="Microsoft Sans Serif"/>
              </a:rPr>
              <a:t>for</a:t>
            </a:r>
            <a:r>
              <a:rPr sz="1800" spc="20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3A2E06"/>
                </a:solidFill>
                <a:latin typeface="Microsoft Sans Serif"/>
                <a:cs typeface="Microsoft Sans Serif"/>
              </a:rPr>
              <a:t>a</a:t>
            </a:r>
            <a:r>
              <a:rPr sz="1800" spc="20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3A2E06"/>
                </a:solidFill>
                <a:latin typeface="Microsoft Sans Serif"/>
                <a:cs typeface="Microsoft Sans Serif"/>
              </a:rPr>
              <a:t>rocket</a:t>
            </a:r>
            <a:r>
              <a:rPr sz="1800" spc="21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3A2E06"/>
                </a:solidFill>
                <a:latin typeface="Microsoft Sans Serif"/>
                <a:cs typeface="Microsoft Sans Serif"/>
              </a:rPr>
              <a:t>launch.</a:t>
            </a:r>
            <a:r>
              <a:rPr sz="1800" spc="204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3A2E06"/>
                </a:solidFill>
                <a:latin typeface="Microsoft Sans Serif"/>
                <a:cs typeface="Microsoft Sans Serif"/>
              </a:rPr>
              <a:t>This</a:t>
            </a:r>
            <a:r>
              <a:rPr sz="1800" spc="19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3A2E06"/>
                </a:solidFill>
                <a:latin typeface="Microsoft Sans Serif"/>
                <a:cs typeface="Microsoft Sans Serif"/>
              </a:rPr>
              <a:t>goal</a:t>
            </a:r>
            <a:r>
              <a:rPr sz="1800" spc="20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3A2E06"/>
                </a:solidFill>
                <a:latin typeface="Microsoft Sans Serif"/>
                <a:cs typeface="Microsoft Sans Serif"/>
              </a:rPr>
              <a:t>of</a:t>
            </a:r>
            <a:r>
              <a:rPr sz="1800" spc="20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3A2E06"/>
                </a:solidFill>
                <a:latin typeface="Microsoft Sans Serif"/>
                <a:cs typeface="Microsoft Sans Serif"/>
              </a:rPr>
              <a:t>the</a:t>
            </a:r>
            <a:r>
              <a:rPr sz="1800" spc="19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3A2E06"/>
                </a:solidFill>
                <a:latin typeface="Microsoft Sans Serif"/>
                <a:cs typeface="Microsoft Sans Serif"/>
              </a:rPr>
              <a:t>project</a:t>
            </a:r>
            <a:r>
              <a:rPr sz="1800" spc="204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3A2E06"/>
                </a:solidFill>
                <a:latin typeface="Microsoft Sans Serif"/>
                <a:cs typeface="Microsoft Sans Serif"/>
              </a:rPr>
              <a:t>is</a:t>
            </a:r>
            <a:r>
              <a:rPr sz="1800" spc="204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3A2E06"/>
                </a:solidFill>
                <a:latin typeface="Microsoft Sans Serif"/>
                <a:cs typeface="Microsoft Sans Serif"/>
              </a:rPr>
              <a:t>to</a:t>
            </a:r>
            <a:r>
              <a:rPr sz="1800" spc="204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3A2E06"/>
                </a:solidFill>
                <a:latin typeface="Microsoft Sans Serif"/>
                <a:cs typeface="Microsoft Sans Serif"/>
              </a:rPr>
              <a:t>create</a:t>
            </a:r>
            <a:r>
              <a:rPr sz="1800" spc="204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1800" spc="-50" dirty="0">
                <a:solidFill>
                  <a:srgbClr val="3A2E06"/>
                </a:solidFill>
                <a:latin typeface="Microsoft Sans Serif"/>
                <a:cs typeface="Microsoft Sans Serif"/>
              </a:rPr>
              <a:t>a </a:t>
            </a:r>
            <a:r>
              <a:rPr sz="1800" spc="-70" dirty="0">
                <a:solidFill>
                  <a:srgbClr val="3A2E06"/>
                </a:solidFill>
                <a:latin typeface="Microsoft Sans Serif"/>
                <a:cs typeface="Microsoft Sans Serif"/>
              </a:rPr>
              <a:t>machine</a:t>
            </a:r>
            <a:r>
              <a:rPr sz="1800" spc="-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1800" spc="-20" dirty="0">
                <a:solidFill>
                  <a:srgbClr val="3A2E06"/>
                </a:solidFill>
                <a:latin typeface="Microsoft Sans Serif"/>
                <a:cs typeface="Microsoft Sans Serif"/>
              </a:rPr>
              <a:t>learning</a:t>
            </a:r>
            <a:r>
              <a:rPr sz="180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3A2E06"/>
                </a:solidFill>
                <a:latin typeface="Microsoft Sans Serif"/>
                <a:cs typeface="Microsoft Sans Serif"/>
              </a:rPr>
              <a:t>pipeline</a:t>
            </a:r>
            <a:r>
              <a:rPr sz="1800" dirty="0">
                <a:solidFill>
                  <a:srgbClr val="3A2E06"/>
                </a:solidFill>
                <a:latin typeface="Microsoft Sans Serif"/>
                <a:cs typeface="Microsoft Sans Serif"/>
              </a:rPr>
              <a:t> to</a:t>
            </a:r>
            <a:r>
              <a:rPr sz="1800" spc="-1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3A2E06"/>
                </a:solidFill>
                <a:latin typeface="Microsoft Sans Serif"/>
                <a:cs typeface="Microsoft Sans Serif"/>
              </a:rPr>
              <a:t>predict</a:t>
            </a:r>
            <a:r>
              <a:rPr sz="1800" spc="1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3A2E06"/>
                </a:solidFill>
                <a:latin typeface="Microsoft Sans Serif"/>
                <a:cs typeface="Microsoft Sans Serif"/>
              </a:rPr>
              <a:t>if</a:t>
            </a:r>
            <a:r>
              <a:rPr sz="1800" spc="-1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3A2E06"/>
                </a:solidFill>
                <a:latin typeface="Microsoft Sans Serif"/>
                <a:cs typeface="Microsoft Sans Serif"/>
              </a:rPr>
              <a:t>the</a:t>
            </a:r>
            <a:r>
              <a:rPr sz="1800" spc="-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3A2E06"/>
                </a:solidFill>
                <a:latin typeface="Microsoft Sans Serif"/>
                <a:cs typeface="Microsoft Sans Serif"/>
              </a:rPr>
              <a:t>first</a:t>
            </a:r>
            <a:r>
              <a:rPr sz="1800" spc="1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1800" spc="-25" dirty="0">
                <a:solidFill>
                  <a:srgbClr val="3A2E06"/>
                </a:solidFill>
                <a:latin typeface="Microsoft Sans Serif"/>
                <a:cs typeface="Microsoft Sans Serif"/>
              </a:rPr>
              <a:t>stage</a:t>
            </a:r>
            <a:r>
              <a:rPr sz="1800" dirty="0">
                <a:solidFill>
                  <a:srgbClr val="3A2E06"/>
                </a:solidFill>
                <a:latin typeface="Microsoft Sans Serif"/>
                <a:cs typeface="Microsoft Sans Serif"/>
              </a:rPr>
              <a:t> will</a:t>
            </a:r>
            <a:r>
              <a:rPr sz="1800" spc="1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3A2E06"/>
                </a:solidFill>
                <a:latin typeface="Microsoft Sans Serif"/>
                <a:cs typeface="Microsoft Sans Serif"/>
              </a:rPr>
              <a:t>land </a:t>
            </a:r>
            <a:r>
              <a:rPr sz="1800" spc="-10" dirty="0">
                <a:solidFill>
                  <a:srgbClr val="3A2E06"/>
                </a:solidFill>
                <a:latin typeface="Microsoft Sans Serif"/>
                <a:cs typeface="Microsoft Sans Serif"/>
              </a:rPr>
              <a:t>successfully.</a:t>
            </a:r>
            <a:endParaRPr sz="1800">
              <a:latin typeface="Microsoft Sans Serif"/>
              <a:cs typeface="Microsoft Sans Serif"/>
            </a:endParaRPr>
          </a:p>
          <a:p>
            <a:pPr marL="240665" indent="-227965">
              <a:lnSpc>
                <a:spcPct val="100000"/>
              </a:lnSpc>
              <a:spcBef>
                <a:spcPts val="1100"/>
              </a:spcBef>
              <a:buFont typeface="Arial MT"/>
              <a:buChar char="•"/>
              <a:tabLst>
                <a:tab pos="240665" algn="l"/>
              </a:tabLst>
            </a:pPr>
            <a:r>
              <a:rPr sz="2200" spc="-65" dirty="0">
                <a:solidFill>
                  <a:srgbClr val="3A2E06"/>
                </a:solidFill>
                <a:latin typeface="Microsoft Sans Serif"/>
                <a:cs typeface="Microsoft Sans Serif"/>
              </a:rPr>
              <a:t>Problems</a:t>
            </a:r>
            <a:r>
              <a:rPr sz="2200" spc="-2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dirty="0">
                <a:solidFill>
                  <a:srgbClr val="3A2E06"/>
                </a:solidFill>
                <a:latin typeface="Microsoft Sans Serif"/>
                <a:cs typeface="Microsoft Sans Serif"/>
              </a:rPr>
              <a:t>you</a:t>
            </a:r>
            <a:r>
              <a:rPr sz="2200" spc="-1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dirty="0">
                <a:solidFill>
                  <a:srgbClr val="3A2E06"/>
                </a:solidFill>
                <a:latin typeface="Microsoft Sans Serif"/>
                <a:cs typeface="Microsoft Sans Serif"/>
              </a:rPr>
              <a:t>want</a:t>
            </a:r>
            <a:r>
              <a:rPr sz="2200" spc="-1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dirty="0">
                <a:solidFill>
                  <a:srgbClr val="3A2E06"/>
                </a:solidFill>
                <a:latin typeface="Microsoft Sans Serif"/>
                <a:cs typeface="Microsoft Sans Serif"/>
              </a:rPr>
              <a:t>to</a:t>
            </a:r>
            <a:r>
              <a:rPr sz="2200" spc="-1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dirty="0">
                <a:solidFill>
                  <a:srgbClr val="3A2E06"/>
                </a:solidFill>
                <a:latin typeface="Microsoft Sans Serif"/>
                <a:cs typeface="Microsoft Sans Serif"/>
              </a:rPr>
              <a:t>find</a:t>
            </a:r>
            <a:r>
              <a:rPr sz="2200" spc="-2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10" dirty="0">
                <a:solidFill>
                  <a:srgbClr val="3A2E06"/>
                </a:solidFill>
                <a:latin typeface="Microsoft Sans Serif"/>
                <a:cs typeface="Microsoft Sans Serif"/>
              </a:rPr>
              <a:t>answers</a:t>
            </a:r>
            <a:endParaRPr sz="2200">
              <a:latin typeface="Microsoft Sans Serif"/>
              <a:cs typeface="Microsoft Sans Serif"/>
            </a:endParaRPr>
          </a:p>
          <a:p>
            <a:pPr marL="696595" lvl="1" indent="-226695" algn="just">
              <a:lnSpc>
                <a:spcPct val="100000"/>
              </a:lnSpc>
              <a:spcBef>
                <a:spcPts val="1210"/>
              </a:spcBef>
              <a:buChar char="-"/>
              <a:tabLst>
                <a:tab pos="696595" algn="l"/>
              </a:tabLst>
            </a:pPr>
            <a:r>
              <a:rPr sz="1800" spc="-60" dirty="0">
                <a:solidFill>
                  <a:srgbClr val="3A2E06"/>
                </a:solidFill>
                <a:latin typeface="Microsoft Sans Serif"/>
                <a:cs typeface="Microsoft Sans Serif"/>
              </a:rPr>
              <a:t>What</a:t>
            </a:r>
            <a:r>
              <a:rPr sz="1800" spc="-3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1800" spc="-20" dirty="0">
                <a:solidFill>
                  <a:srgbClr val="3A2E06"/>
                </a:solidFill>
                <a:latin typeface="Microsoft Sans Serif"/>
                <a:cs typeface="Microsoft Sans Serif"/>
              </a:rPr>
              <a:t>factors</a:t>
            </a:r>
            <a:r>
              <a:rPr sz="1800" spc="-30" dirty="0">
                <a:solidFill>
                  <a:srgbClr val="3A2E06"/>
                </a:solidFill>
                <a:latin typeface="Microsoft Sans Serif"/>
                <a:cs typeface="Microsoft Sans Serif"/>
              </a:rPr>
              <a:t> determine </a:t>
            </a:r>
            <a:r>
              <a:rPr sz="1800" dirty="0">
                <a:solidFill>
                  <a:srgbClr val="3A2E06"/>
                </a:solidFill>
                <a:latin typeface="Microsoft Sans Serif"/>
                <a:cs typeface="Microsoft Sans Serif"/>
              </a:rPr>
              <a:t>if</a:t>
            </a:r>
            <a:r>
              <a:rPr sz="1800" spc="-4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3A2E06"/>
                </a:solidFill>
                <a:latin typeface="Microsoft Sans Serif"/>
                <a:cs typeface="Microsoft Sans Serif"/>
              </a:rPr>
              <a:t>the</a:t>
            </a:r>
            <a:r>
              <a:rPr sz="1800" spc="-3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3A2E06"/>
                </a:solidFill>
                <a:latin typeface="Microsoft Sans Serif"/>
                <a:cs typeface="Microsoft Sans Serif"/>
              </a:rPr>
              <a:t>rocket</a:t>
            </a:r>
            <a:r>
              <a:rPr sz="1800" spc="-2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3A2E06"/>
                </a:solidFill>
                <a:latin typeface="Microsoft Sans Serif"/>
                <a:cs typeface="Microsoft Sans Serif"/>
              </a:rPr>
              <a:t>will</a:t>
            </a:r>
            <a:r>
              <a:rPr sz="1800" spc="-2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3A2E06"/>
                </a:solidFill>
                <a:latin typeface="Microsoft Sans Serif"/>
                <a:cs typeface="Microsoft Sans Serif"/>
              </a:rPr>
              <a:t>land</a:t>
            </a:r>
            <a:r>
              <a:rPr sz="1800" spc="-3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3A2E06"/>
                </a:solidFill>
                <a:latin typeface="Microsoft Sans Serif"/>
                <a:cs typeface="Microsoft Sans Serif"/>
              </a:rPr>
              <a:t>successfully?</a:t>
            </a:r>
            <a:endParaRPr sz="1800">
              <a:latin typeface="Microsoft Sans Serif"/>
              <a:cs typeface="Microsoft Sans Serif"/>
            </a:endParaRPr>
          </a:p>
          <a:p>
            <a:pPr marL="698500" marR="315595" lvl="1" indent="-228600">
              <a:lnSpc>
                <a:spcPts val="1939"/>
              </a:lnSpc>
              <a:spcBef>
                <a:spcPts val="1435"/>
              </a:spcBef>
              <a:buChar char="-"/>
              <a:tabLst>
                <a:tab pos="698500" algn="l"/>
              </a:tabLst>
            </a:pPr>
            <a:r>
              <a:rPr sz="1800" spc="-105" dirty="0">
                <a:solidFill>
                  <a:srgbClr val="3A2E06"/>
                </a:solidFill>
                <a:latin typeface="Microsoft Sans Serif"/>
                <a:cs typeface="Microsoft Sans Serif"/>
              </a:rPr>
              <a:t>The</a:t>
            </a:r>
            <a:r>
              <a:rPr sz="1800" spc="-1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3A2E06"/>
                </a:solidFill>
                <a:latin typeface="Microsoft Sans Serif"/>
                <a:cs typeface="Microsoft Sans Serif"/>
              </a:rPr>
              <a:t>interaction</a:t>
            </a:r>
            <a:r>
              <a:rPr sz="1800" spc="-6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1800" spc="-35" dirty="0">
                <a:solidFill>
                  <a:srgbClr val="3A2E06"/>
                </a:solidFill>
                <a:latin typeface="Microsoft Sans Serif"/>
                <a:cs typeface="Microsoft Sans Serif"/>
              </a:rPr>
              <a:t>amongst</a:t>
            </a:r>
            <a:r>
              <a:rPr sz="1800" spc="-4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1800" spc="-30" dirty="0">
                <a:solidFill>
                  <a:srgbClr val="3A2E06"/>
                </a:solidFill>
                <a:latin typeface="Microsoft Sans Serif"/>
                <a:cs typeface="Microsoft Sans Serif"/>
              </a:rPr>
              <a:t>various</a:t>
            </a:r>
            <a:r>
              <a:rPr sz="1800" spc="-2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1800" spc="-35" dirty="0">
                <a:solidFill>
                  <a:srgbClr val="3A2E06"/>
                </a:solidFill>
                <a:latin typeface="Microsoft Sans Serif"/>
                <a:cs typeface="Microsoft Sans Serif"/>
              </a:rPr>
              <a:t>features</a:t>
            </a:r>
            <a:r>
              <a:rPr sz="1800" spc="-3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3A2E06"/>
                </a:solidFill>
                <a:latin typeface="Microsoft Sans Serif"/>
                <a:cs typeface="Microsoft Sans Serif"/>
              </a:rPr>
              <a:t>that</a:t>
            </a:r>
            <a:r>
              <a:rPr sz="1800" spc="-2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1800" spc="-30" dirty="0">
                <a:solidFill>
                  <a:srgbClr val="3A2E06"/>
                </a:solidFill>
                <a:latin typeface="Microsoft Sans Serif"/>
                <a:cs typeface="Microsoft Sans Serif"/>
              </a:rPr>
              <a:t>determine </a:t>
            </a:r>
            <a:r>
              <a:rPr sz="1800" dirty="0">
                <a:solidFill>
                  <a:srgbClr val="3A2E06"/>
                </a:solidFill>
                <a:latin typeface="Microsoft Sans Serif"/>
                <a:cs typeface="Microsoft Sans Serif"/>
              </a:rPr>
              <a:t>the</a:t>
            </a:r>
            <a:r>
              <a:rPr sz="1800" spc="-3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1800" spc="-105" dirty="0">
                <a:solidFill>
                  <a:srgbClr val="3A2E06"/>
                </a:solidFill>
                <a:latin typeface="Microsoft Sans Serif"/>
                <a:cs typeface="Microsoft Sans Serif"/>
              </a:rPr>
              <a:t>success</a:t>
            </a:r>
            <a:r>
              <a:rPr sz="1800" spc="-1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3A2E06"/>
                </a:solidFill>
                <a:latin typeface="Microsoft Sans Serif"/>
                <a:cs typeface="Microsoft Sans Serif"/>
              </a:rPr>
              <a:t>rate</a:t>
            </a:r>
            <a:r>
              <a:rPr sz="1800" spc="-2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3A2E06"/>
                </a:solidFill>
                <a:latin typeface="Microsoft Sans Serif"/>
                <a:cs typeface="Microsoft Sans Serif"/>
              </a:rPr>
              <a:t>of</a:t>
            </a:r>
            <a:r>
              <a:rPr sz="1800" spc="-5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3A2E06"/>
                </a:solidFill>
                <a:latin typeface="Microsoft Sans Serif"/>
                <a:cs typeface="Microsoft Sans Serif"/>
              </a:rPr>
              <a:t>a</a:t>
            </a:r>
            <a:r>
              <a:rPr sz="1800" spc="-3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1800" spc="-35" dirty="0">
                <a:solidFill>
                  <a:srgbClr val="3A2E06"/>
                </a:solidFill>
                <a:latin typeface="Microsoft Sans Serif"/>
                <a:cs typeface="Microsoft Sans Serif"/>
              </a:rPr>
              <a:t>successful </a:t>
            </a:r>
            <a:r>
              <a:rPr sz="1800" spc="-10" dirty="0">
                <a:solidFill>
                  <a:srgbClr val="3A2E06"/>
                </a:solidFill>
                <a:latin typeface="Microsoft Sans Serif"/>
                <a:cs typeface="Microsoft Sans Serif"/>
              </a:rPr>
              <a:t>landing.</a:t>
            </a:r>
            <a:endParaRPr sz="1800">
              <a:latin typeface="Microsoft Sans Serif"/>
              <a:cs typeface="Microsoft Sans Serif"/>
            </a:endParaRPr>
          </a:p>
          <a:p>
            <a:pPr marL="696595" lvl="1" indent="-226695" algn="just">
              <a:lnSpc>
                <a:spcPct val="100000"/>
              </a:lnSpc>
              <a:spcBef>
                <a:spcPts val="1160"/>
              </a:spcBef>
              <a:buChar char="-"/>
              <a:tabLst>
                <a:tab pos="696595" algn="l"/>
              </a:tabLst>
            </a:pPr>
            <a:r>
              <a:rPr sz="1800" spc="-60" dirty="0">
                <a:solidFill>
                  <a:srgbClr val="3A2E06"/>
                </a:solidFill>
                <a:latin typeface="Microsoft Sans Serif"/>
                <a:cs typeface="Microsoft Sans Serif"/>
              </a:rPr>
              <a:t>What</a:t>
            </a:r>
            <a:r>
              <a:rPr sz="1800" spc="-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1800" spc="-10" dirty="0">
                <a:solidFill>
                  <a:srgbClr val="3A2E06"/>
                </a:solidFill>
                <a:latin typeface="Microsoft Sans Serif"/>
                <a:cs typeface="Microsoft Sans Serif"/>
              </a:rPr>
              <a:t>operating</a:t>
            </a:r>
            <a:r>
              <a:rPr sz="1800" spc="-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1800" spc="-20" dirty="0">
                <a:solidFill>
                  <a:srgbClr val="3A2E06"/>
                </a:solidFill>
                <a:latin typeface="Microsoft Sans Serif"/>
                <a:cs typeface="Microsoft Sans Serif"/>
              </a:rPr>
              <a:t>conditions</a:t>
            </a:r>
            <a:r>
              <a:rPr sz="1800" spc="-1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1800" spc="-55" dirty="0">
                <a:solidFill>
                  <a:srgbClr val="3A2E06"/>
                </a:solidFill>
                <a:latin typeface="Microsoft Sans Serif"/>
                <a:cs typeface="Microsoft Sans Serif"/>
              </a:rPr>
              <a:t>needs</a:t>
            </a:r>
            <a:r>
              <a:rPr sz="1800" spc="-1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3A2E06"/>
                </a:solidFill>
                <a:latin typeface="Microsoft Sans Serif"/>
                <a:cs typeface="Microsoft Sans Serif"/>
              </a:rPr>
              <a:t>to</a:t>
            </a:r>
            <a:r>
              <a:rPr sz="1800" spc="-1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3A2E06"/>
                </a:solidFill>
                <a:latin typeface="Microsoft Sans Serif"/>
                <a:cs typeface="Microsoft Sans Serif"/>
              </a:rPr>
              <a:t>be</a:t>
            </a:r>
            <a:r>
              <a:rPr sz="1800" spc="-1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3A2E06"/>
                </a:solidFill>
                <a:latin typeface="Microsoft Sans Serif"/>
                <a:cs typeface="Microsoft Sans Serif"/>
              </a:rPr>
              <a:t>in</a:t>
            </a:r>
            <a:r>
              <a:rPr sz="1800" spc="-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1800" spc="-30" dirty="0">
                <a:solidFill>
                  <a:srgbClr val="3A2E06"/>
                </a:solidFill>
                <a:latin typeface="Microsoft Sans Serif"/>
                <a:cs typeface="Microsoft Sans Serif"/>
              </a:rPr>
              <a:t>place</a:t>
            </a:r>
            <a:r>
              <a:rPr sz="1800" spc="-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3A2E06"/>
                </a:solidFill>
                <a:latin typeface="Microsoft Sans Serif"/>
                <a:cs typeface="Microsoft Sans Serif"/>
              </a:rPr>
              <a:t>to</a:t>
            </a:r>
            <a:r>
              <a:rPr sz="1800" spc="-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1800" spc="-60" dirty="0">
                <a:solidFill>
                  <a:srgbClr val="3A2E06"/>
                </a:solidFill>
                <a:latin typeface="Microsoft Sans Serif"/>
                <a:cs typeface="Microsoft Sans Serif"/>
              </a:rPr>
              <a:t>ensure</a:t>
            </a:r>
            <a:r>
              <a:rPr sz="1800" spc="-1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3A2E06"/>
                </a:solidFill>
                <a:latin typeface="Microsoft Sans Serif"/>
                <a:cs typeface="Microsoft Sans Serif"/>
              </a:rPr>
              <a:t>a </a:t>
            </a:r>
            <a:r>
              <a:rPr sz="1800" spc="-80" dirty="0">
                <a:solidFill>
                  <a:srgbClr val="3A2E06"/>
                </a:solidFill>
                <a:latin typeface="Microsoft Sans Serif"/>
                <a:cs typeface="Microsoft Sans Serif"/>
              </a:rPr>
              <a:t>successful</a:t>
            </a:r>
            <a:r>
              <a:rPr sz="1800" spc="-1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1800" dirty="0">
                <a:solidFill>
                  <a:srgbClr val="3A2E06"/>
                </a:solidFill>
                <a:latin typeface="Microsoft Sans Serif"/>
                <a:cs typeface="Microsoft Sans Serif"/>
              </a:rPr>
              <a:t>landing </a:t>
            </a:r>
            <a:r>
              <a:rPr sz="1800" spc="-10" dirty="0">
                <a:solidFill>
                  <a:srgbClr val="3A2E06"/>
                </a:solidFill>
                <a:latin typeface="Microsoft Sans Serif"/>
                <a:cs typeface="Microsoft Sans Serif"/>
              </a:rPr>
              <a:t>program.</a:t>
            </a:r>
            <a:endParaRPr sz="18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1344029"/>
            <a:ext cx="9753600" cy="3440429"/>
          </a:xfrm>
          <a:prstGeom prst="rect">
            <a:avLst/>
          </a:prstGeom>
        </p:spPr>
        <p:txBody>
          <a:bodyPr vert="horz" wrap="square" lIns="0" tIns="1905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00"/>
              </a:spcBef>
            </a:pPr>
            <a:r>
              <a:rPr sz="2200" spc="-210" dirty="0">
                <a:solidFill>
                  <a:srgbClr val="3A2E06"/>
                </a:solidFill>
                <a:latin typeface="Microsoft Sans Serif"/>
                <a:cs typeface="Microsoft Sans Serif"/>
              </a:rPr>
              <a:t>We</a:t>
            </a:r>
            <a:r>
              <a:rPr sz="2200" spc="6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90" dirty="0">
                <a:solidFill>
                  <a:srgbClr val="3A2E06"/>
                </a:solidFill>
                <a:latin typeface="Microsoft Sans Serif"/>
                <a:cs typeface="Microsoft Sans Serif"/>
              </a:rPr>
              <a:t>can</a:t>
            </a:r>
            <a:r>
              <a:rPr sz="2200" spc="-5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50" dirty="0">
                <a:solidFill>
                  <a:srgbClr val="3A2E06"/>
                </a:solidFill>
                <a:latin typeface="Microsoft Sans Serif"/>
                <a:cs typeface="Microsoft Sans Serif"/>
              </a:rPr>
              <a:t>conclude </a:t>
            </a:r>
            <a:r>
              <a:rPr sz="2200" spc="-20" dirty="0">
                <a:solidFill>
                  <a:srgbClr val="3A2E06"/>
                </a:solidFill>
                <a:latin typeface="Microsoft Sans Serif"/>
                <a:cs typeface="Microsoft Sans Serif"/>
              </a:rPr>
              <a:t>that:</a:t>
            </a:r>
            <a:endParaRPr sz="2200">
              <a:latin typeface="Microsoft Sans Serif"/>
              <a:cs typeface="Microsoft Sans Serif"/>
            </a:endParaRPr>
          </a:p>
          <a:p>
            <a:pPr marL="355600" marR="175895" indent="-342900">
              <a:lnSpc>
                <a:spcPct val="100000"/>
              </a:lnSpc>
              <a:spcBef>
                <a:spcPts val="1405"/>
              </a:spcBef>
              <a:tabLst>
                <a:tab pos="354965" algn="l"/>
              </a:tabLst>
            </a:pPr>
            <a:r>
              <a:rPr sz="1750" spc="100" dirty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sz="1750" dirty="0">
                <a:solidFill>
                  <a:srgbClr val="90C225"/>
                </a:solidFill>
                <a:latin typeface="Lucida Sans Unicode"/>
                <a:cs typeface="Lucida Sans Unicode"/>
              </a:rPr>
              <a:t>	</a:t>
            </a:r>
            <a:r>
              <a:rPr sz="2200" spc="-120" dirty="0">
                <a:solidFill>
                  <a:srgbClr val="3A2E06"/>
                </a:solidFill>
                <a:latin typeface="Microsoft Sans Serif"/>
                <a:cs typeface="Microsoft Sans Serif"/>
              </a:rPr>
              <a:t>The</a:t>
            </a:r>
            <a:r>
              <a:rPr sz="2200" spc="-3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dirty="0">
                <a:solidFill>
                  <a:srgbClr val="3A2E06"/>
                </a:solidFill>
                <a:latin typeface="Microsoft Sans Serif"/>
                <a:cs typeface="Microsoft Sans Serif"/>
              </a:rPr>
              <a:t>larger</a:t>
            </a:r>
            <a:r>
              <a:rPr sz="2200" spc="-7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dirty="0">
                <a:solidFill>
                  <a:srgbClr val="3A2E06"/>
                </a:solidFill>
                <a:latin typeface="Microsoft Sans Serif"/>
                <a:cs typeface="Microsoft Sans Serif"/>
              </a:rPr>
              <a:t>the</a:t>
            </a:r>
            <a:r>
              <a:rPr sz="2200" spc="-4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dirty="0">
                <a:solidFill>
                  <a:srgbClr val="3A2E06"/>
                </a:solidFill>
                <a:latin typeface="Microsoft Sans Serif"/>
                <a:cs typeface="Microsoft Sans Serif"/>
              </a:rPr>
              <a:t>flight</a:t>
            </a:r>
            <a:r>
              <a:rPr sz="2200" spc="-4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30" dirty="0">
                <a:solidFill>
                  <a:srgbClr val="3A2E06"/>
                </a:solidFill>
                <a:latin typeface="Microsoft Sans Serif"/>
                <a:cs typeface="Microsoft Sans Serif"/>
              </a:rPr>
              <a:t>amount</a:t>
            </a:r>
            <a:r>
              <a:rPr sz="2200" spc="-3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dirty="0">
                <a:solidFill>
                  <a:srgbClr val="3A2E06"/>
                </a:solidFill>
                <a:latin typeface="Microsoft Sans Serif"/>
                <a:cs typeface="Microsoft Sans Serif"/>
              </a:rPr>
              <a:t>at</a:t>
            </a:r>
            <a:r>
              <a:rPr sz="2200" spc="-3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dirty="0">
                <a:solidFill>
                  <a:srgbClr val="3A2E06"/>
                </a:solidFill>
                <a:latin typeface="Microsoft Sans Serif"/>
                <a:cs typeface="Microsoft Sans Serif"/>
              </a:rPr>
              <a:t>a</a:t>
            </a:r>
            <a:r>
              <a:rPr sz="2200" spc="-3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60" dirty="0">
                <a:solidFill>
                  <a:srgbClr val="3A2E06"/>
                </a:solidFill>
                <a:latin typeface="Microsoft Sans Serif"/>
                <a:cs typeface="Microsoft Sans Serif"/>
              </a:rPr>
              <a:t>launch</a:t>
            </a:r>
            <a:r>
              <a:rPr sz="2200" spc="-5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20" dirty="0">
                <a:solidFill>
                  <a:srgbClr val="3A2E06"/>
                </a:solidFill>
                <a:latin typeface="Microsoft Sans Serif"/>
                <a:cs typeface="Microsoft Sans Serif"/>
              </a:rPr>
              <a:t>site,</a:t>
            </a:r>
            <a:r>
              <a:rPr sz="2200" spc="-4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dirty="0">
                <a:solidFill>
                  <a:srgbClr val="3A2E06"/>
                </a:solidFill>
                <a:latin typeface="Microsoft Sans Serif"/>
                <a:cs typeface="Microsoft Sans Serif"/>
              </a:rPr>
              <a:t>the</a:t>
            </a:r>
            <a:r>
              <a:rPr sz="2200" spc="-3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20" dirty="0">
                <a:solidFill>
                  <a:srgbClr val="3A2E06"/>
                </a:solidFill>
                <a:latin typeface="Microsoft Sans Serif"/>
                <a:cs typeface="Microsoft Sans Serif"/>
              </a:rPr>
              <a:t>greater</a:t>
            </a:r>
            <a:r>
              <a:rPr sz="2200" spc="-3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dirty="0">
                <a:solidFill>
                  <a:srgbClr val="3A2E06"/>
                </a:solidFill>
                <a:latin typeface="Microsoft Sans Serif"/>
                <a:cs typeface="Microsoft Sans Serif"/>
              </a:rPr>
              <a:t>the</a:t>
            </a:r>
            <a:r>
              <a:rPr sz="2200" spc="-4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125" dirty="0">
                <a:solidFill>
                  <a:srgbClr val="3A2E06"/>
                </a:solidFill>
                <a:latin typeface="Microsoft Sans Serif"/>
                <a:cs typeface="Microsoft Sans Serif"/>
              </a:rPr>
              <a:t>success</a:t>
            </a:r>
            <a:r>
              <a:rPr sz="2200" spc="-2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dirty="0">
                <a:solidFill>
                  <a:srgbClr val="3A2E06"/>
                </a:solidFill>
                <a:latin typeface="Microsoft Sans Serif"/>
                <a:cs typeface="Microsoft Sans Serif"/>
              </a:rPr>
              <a:t>rate</a:t>
            </a:r>
            <a:r>
              <a:rPr sz="2200" spc="-3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dirty="0">
                <a:solidFill>
                  <a:srgbClr val="3A2E06"/>
                </a:solidFill>
                <a:latin typeface="Microsoft Sans Serif"/>
                <a:cs typeface="Microsoft Sans Serif"/>
              </a:rPr>
              <a:t>at</a:t>
            </a:r>
            <a:r>
              <a:rPr sz="2200" spc="-2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50" dirty="0">
                <a:solidFill>
                  <a:srgbClr val="3A2E06"/>
                </a:solidFill>
                <a:latin typeface="Microsoft Sans Serif"/>
                <a:cs typeface="Microsoft Sans Serif"/>
              </a:rPr>
              <a:t>a </a:t>
            </a:r>
            <a:r>
              <a:rPr sz="2200" spc="-60" dirty="0">
                <a:solidFill>
                  <a:srgbClr val="3A2E06"/>
                </a:solidFill>
                <a:latin typeface="Microsoft Sans Serif"/>
                <a:cs typeface="Microsoft Sans Serif"/>
              </a:rPr>
              <a:t>launch</a:t>
            </a:r>
            <a:r>
              <a:rPr sz="2200" spc="-5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10" dirty="0">
                <a:solidFill>
                  <a:srgbClr val="3A2E06"/>
                </a:solidFill>
                <a:latin typeface="Microsoft Sans Serif"/>
                <a:cs typeface="Microsoft Sans Serif"/>
              </a:rPr>
              <a:t>site.</a:t>
            </a:r>
            <a:endParaRPr sz="22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400"/>
              </a:spcBef>
              <a:tabLst>
                <a:tab pos="354965" algn="l"/>
              </a:tabLst>
            </a:pPr>
            <a:r>
              <a:rPr sz="1750" spc="100" dirty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sz="1750" dirty="0">
                <a:solidFill>
                  <a:srgbClr val="90C225"/>
                </a:solidFill>
                <a:latin typeface="Lucida Sans Unicode"/>
                <a:cs typeface="Lucida Sans Unicode"/>
              </a:rPr>
              <a:t>	</a:t>
            </a:r>
            <a:r>
              <a:rPr sz="2200" spc="-85" dirty="0">
                <a:solidFill>
                  <a:srgbClr val="404040"/>
                </a:solidFill>
                <a:latin typeface="Microsoft Sans Serif"/>
                <a:cs typeface="Microsoft Sans Serif"/>
              </a:rPr>
              <a:t>Launch</a:t>
            </a:r>
            <a:r>
              <a:rPr sz="2200" spc="20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2200" spc="-125" dirty="0">
                <a:solidFill>
                  <a:srgbClr val="404040"/>
                </a:solidFill>
                <a:latin typeface="Microsoft Sans Serif"/>
                <a:cs typeface="Microsoft Sans Serif"/>
              </a:rPr>
              <a:t>success</a:t>
            </a:r>
            <a:r>
              <a:rPr sz="2200" spc="20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2200" dirty="0">
                <a:solidFill>
                  <a:srgbClr val="404040"/>
                </a:solidFill>
                <a:latin typeface="Microsoft Sans Serif"/>
                <a:cs typeface="Microsoft Sans Serif"/>
              </a:rPr>
              <a:t>rate</a:t>
            </a:r>
            <a:r>
              <a:rPr sz="2200" spc="40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Microsoft Sans Serif"/>
                <a:cs typeface="Microsoft Sans Serif"/>
              </a:rPr>
              <a:t>started</a:t>
            </a:r>
            <a:r>
              <a:rPr sz="2200" spc="30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2200" dirty="0">
                <a:solidFill>
                  <a:srgbClr val="404040"/>
                </a:solidFill>
                <a:latin typeface="Microsoft Sans Serif"/>
                <a:cs typeface="Microsoft Sans Serif"/>
              </a:rPr>
              <a:t>to</a:t>
            </a:r>
            <a:r>
              <a:rPr sz="2200" spc="45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2200" spc="-85" dirty="0">
                <a:solidFill>
                  <a:srgbClr val="404040"/>
                </a:solidFill>
                <a:latin typeface="Microsoft Sans Serif"/>
                <a:cs typeface="Microsoft Sans Serif"/>
              </a:rPr>
              <a:t>increase</a:t>
            </a:r>
            <a:r>
              <a:rPr sz="2200" spc="20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2200" dirty="0">
                <a:solidFill>
                  <a:srgbClr val="404040"/>
                </a:solidFill>
                <a:latin typeface="Microsoft Sans Serif"/>
                <a:cs typeface="Microsoft Sans Serif"/>
              </a:rPr>
              <a:t>in</a:t>
            </a:r>
            <a:r>
              <a:rPr sz="2200" spc="35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2200" spc="95" dirty="0">
                <a:solidFill>
                  <a:srgbClr val="404040"/>
                </a:solidFill>
                <a:latin typeface="Microsoft Sans Serif"/>
                <a:cs typeface="Microsoft Sans Serif"/>
              </a:rPr>
              <a:t>2013</a:t>
            </a:r>
            <a:r>
              <a:rPr sz="2200" spc="20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2200" dirty="0">
                <a:solidFill>
                  <a:srgbClr val="404040"/>
                </a:solidFill>
                <a:latin typeface="Microsoft Sans Serif"/>
                <a:cs typeface="Microsoft Sans Serif"/>
              </a:rPr>
              <a:t>till</a:t>
            </a:r>
            <a:r>
              <a:rPr sz="2200" spc="30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2200" spc="40" dirty="0">
                <a:solidFill>
                  <a:srgbClr val="404040"/>
                </a:solidFill>
                <a:latin typeface="Microsoft Sans Serif"/>
                <a:cs typeface="Microsoft Sans Serif"/>
              </a:rPr>
              <a:t>2020.</a:t>
            </a:r>
            <a:endParaRPr sz="22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395"/>
              </a:spcBef>
              <a:tabLst>
                <a:tab pos="354965" algn="l"/>
              </a:tabLst>
            </a:pPr>
            <a:r>
              <a:rPr sz="1750" spc="100" dirty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sz="1750" dirty="0">
                <a:solidFill>
                  <a:srgbClr val="90C225"/>
                </a:solidFill>
                <a:latin typeface="Lucida Sans Unicode"/>
                <a:cs typeface="Lucida Sans Unicode"/>
              </a:rPr>
              <a:t>	</a:t>
            </a:r>
            <a:r>
              <a:rPr sz="2200" dirty="0">
                <a:solidFill>
                  <a:srgbClr val="3A2E06"/>
                </a:solidFill>
                <a:latin typeface="Microsoft Sans Serif"/>
                <a:cs typeface="Microsoft Sans Serif"/>
              </a:rPr>
              <a:t>Orbits</a:t>
            </a:r>
            <a:r>
              <a:rPr sz="2200" spc="-15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215" dirty="0">
                <a:solidFill>
                  <a:srgbClr val="404040"/>
                </a:solidFill>
                <a:latin typeface="Microsoft Sans Serif"/>
                <a:cs typeface="Microsoft Sans Serif"/>
              </a:rPr>
              <a:t>ES-</a:t>
            </a:r>
            <a:r>
              <a:rPr sz="2200" dirty="0">
                <a:solidFill>
                  <a:srgbClr val="404040"/>
                </a:solidFill>
                <a:latin typeface="Microsoft Sans Serif"/>
                <a:cs typeface="Microsoft Sans Serif"/>
              </a:rPr>
              <a:t>L1,</a:t>
            </a:r>
            <a:r>
              <a:rPr sz="2200" spc="-145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2200" spc="-240" dirty="0">
                <a:solidFill>
                  <a:srgbClr val="404040"/>
                </a:solidFill>
                <a:latin typeface="Microsoft Sans Serif"/>
                <a:cs typeface="Microsoft Sans Serif"/>
              </a:rPr>
              <a:t>GEO,</a:t>
            </a:r>
            <a:r>
              <a:rPr sz="2200" spc="65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2200" spc="-190" dirty="0">
                <a:solidFill>
                  <a:srgbClr val="404040"/>
                </a:solidFill>
                <a:latin typeface="Microsoft Sans Serif"/>
                <a:cs typeface="Microsoft Sans Serif"/>
              </a:rPr>
              <a:t>HEO,</a:t>
            </a:r>
            <a:r>
              <a:rPr sz="2200" spc="40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2200" spc="-229" dirty="0">
                <a:solidFill>
                  <a:srgbClr val="404040"/>
                </a:solidFill>
                <a:latin typeface="Microsoft Sans Serif"/>
                <a:cs typeface="Microsoft Sans Serif"/>
              </a:rPr>
              <a:t>SSO,</a:t>
            </a:r>
            <a:r>
              <a:rPr sz="2200" spc="60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2200" spc="-175" dirty="0">
                <a:solidFill>
                  <a:srgbClr val="404040"/>
                </a:solidFill>
                <a:latin typeface="Microsoft Sans Serif"/>
                <a:cs typeface="Microsoft Sans Serif"/>
              </a:rPr>
              <a:t>VLEO</a:t>
            </a:r>
            <a:r>
              <a:rPr sz="2200" spc="30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2200" dirty="0">
                <a:solidFill>
                  <a:srgbClr val="404040"/>
                </a:solidFill>
                <a:latin typeface="Microsoft Sans Serif"/>
                <a:cs typeface="Microsoft Sans Serif"/>
              </a:rPr>
              <a:t>had</a:t>
            </a:r>
            <a:r>
              <a:rPr sz="2200" spc="-85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2200" dirty="0">
                <a:solidFill>
                  <a:srgbClr val="404040"/>
                </a:solidFill>
                <a:latin typeface="Microsoft Sans Serif"/>
                <a:cs typeface="Microsoft Sans Serif"/>
              </a:rPr>
              <a:t>the</a:t>
            </a:r>
            <a:r>
              <a:rPr sz="2200" spc="-15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2200" dirty="0">
                <a:solidFill>
                  <a:srgbClr val="404040"/>
                </a:solidFill>
                <a:latin typeface="Microsoft Sans Serif"/>
                <a:cs typeface="Microsoft Sans Serif"/>
              </a:rPr>
              <a:t>most</a:t>
            </a:r>
            <a:r>
              <a:rPr sz="2200" spc="-30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2200" spc="-125" dirty="0">
                <a:solidFill>
                  <a:srgbClr val="404040"/>
                </a:solidFill>
                <a:latin typeface="Microsoft Sans Serif"/>
                <a:cs typeface="Microsoft Sans Serif"/>
              </a:rPr>
              <a:t>success</a:t>
            </a:r>
            <a:r>
              <a:rPr sz="2200" spc="-20" dirty="0">
                <a:solidFill>
                  <a:srgbClr val="404040"/>
                </a:solidFill>
                <a:latin typeface="Microsoft Sans Serif"/>
                <a:cs typeface="Microsoft Sans Serif"/>
              </a:rPr>
              <a:t> </a:t>
            </a:r>
            <a:r>
              <a:rPr sz="2200" spc="-10" dirty="0">
                <a:solidFill>
                  <a:srgbClr val="404040"/>
                </a:solidFill>
                <a:latin typeface="Microsoft Sans Serif"/>
                <a:cs typeface="Microsoft Sans Serif"/>
              </a:rPr>
              <a:t>rate.</a:t>
            </a:r>
            <a:endParaRPr sz="22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405"/>
              </a:spcBef>
              <a:tabLst>
                <a:tab pos="354965" algn="l"/>
              </a:tabLst>
            </a:pPr>
            <a:r>
              <a:rPr sz="1750" spc="100" dirty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sz="1750" dirty="0">
                <a:solidFill>
                  <a:srgbClr val="90C225"/>
                </a:solidFill>
                <a:latin typeface="Lucida Sans Unicode"/>
                <a:cs typeface="Lucida Sans Unicode"/>
              </a:rPr>
              <a:t>	</a:t>
            </a:r>
            <a:r>
              <a:rPr sz="2200" spc="-275" dirty="0">
                <a:solidFill>
                  <a:srgbClr val="3A2E06"/>
                </a:solidFill>
                <a:latin typeface="Microsoft Sans Serif"/>
                <a:cs typeface="Microsoft Sans Serif"/>
              </a:rPr>
              <a:t>KSC</a:t>
            </a:r>
            <a:r>
              <a:rPr sz="2200" spc="7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155" dirty="0">
                <a:solidFill>
                  <a:srgbClr val="3A2E06"/>
                </a:solidFill>
                <a:latin typeface="Microsoft Sans Serif"/>
                <a:cs typeface="Microsoft Sans Serif"/>
              </a:rPr>
              <a:t>LC-</a:t>
            </a:r>
            <a:r>
              <a:rPr sz="2200" dirty="0">
                <a:solidFill>
                  <a:srgbClr val="3A2E06"/>
                </a:solidFill>
                <a:latin typeface="Microsoft Sans Serif"/>
                <a:cs typeface="Microsoft Sans Serif"/>
              </a:rPr>
              <a:t>39A</a:t>
            </a:r>
            <a:r>
              <a:rPr sz="2200" spc="-9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dirty="0">
                <a:solidFill>
                  <a:srgbClr val="3A2E06"/>
                </a:solidFill>
                <a:latin typeface="Microsoft Sans Serif"/>
                <a:cs typeface="Microsoft Sans Serif"/>
              </a:rPr>
              <a:t>had</a:t>
            </a:r>
            <a:r>
              <a:rPr sz="2200" spc="-1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dirty="0">
                <a:solidFill>
                  <a:srgbClr val="3A2E06"/>
                </a:solidFill>
                <a:latin typeface="Microsoft Sans Serif"/>
                <a:cs typeface="Microsoft Sans Serif"/>
              </a:rPr>
              <a:t>the</a:t>
            </a:r>
            <a:r>
              <a:rPr sz="2200" spc="-1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dirty="0">
                <a:solidFill>
                  <a:srgbClr val="3A2E06"/>
                </a:solidFill>
                <a:latin typeface="Microsoft Sans Serif"/>
                <a:cs typeface="Microsoft Sans Serif"/>
              </a:rPr>
              <a:t>most</a:t>
            </a:r>
            <a:r>
              <a:rPr sz="2200" spc="-2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85" dirty="0">
                <a:solidFill>
                  <a:srgbClr val="3A2E06"/>
                </a:solidFill>
                <a:latin typeface="Microsoft Sans Serif"/>
                <a:cs typeface="Microsoft Sans Serif"/>
              </a:rPr>
              <a:t>successful</a:t>
            </a:r>
            <a:r>
              <a:rPr sz="2200" spc="-2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85" dirty="0">
                <a:solidFill>
                  <a:srgbClr val="3A2E06"/>
                </a:solidFill>
                <a:latin typeface="Microsoft Sans Serif"/>
                <a:cs typeface="Microsoft Sans Serif"/>
              </a:rPr>
              <a:t>launches</a:t>
            </a:r>
            <a:r>
              <a:rPr sz="2200" spc="-2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dirty="0">
                <a:solidFill>
                  <a:srgbClr val="3A2E06"/>
                </a:solidFill>
                <a:latin typeface="Microsoft Sans Serif"/>
                <a:cs typeface="Microsoft Sans Serif"/>
              </a:rPr>
              <a:t>of</a:t>
            </a:r>
            <a:r>
              <a:rPr sz="2200" spc="-1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50" dirty="0">
                <a:solidFill>
                  <a:srgbClr val="3A2E06"/>
                </a:solidFill>
                <a:latin typeface="Microsoft Sans Serif"/>
                <a:cs typeface="Microsoft Sans Serif"/>
              </a:rPr>
              <a:t>any</a:t>
            </a:r>
            <a:r>
              <a:rPr sz="2200" spc="-1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10" dirty="0">
                <a:solidFill>
                  <a:srgbClr val="3A2E06"/>
                </a:solidFill>
                <a:latin typeface="Microsoft Sans Serif"/>
                <a:cs typeface="Microsoft Sans Serif"/>
              </a:rPr>
              <a:t>sites.</a:t>
            </a:r>
            <a:endParaRPr sz="22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1400"/>
              </a:spcBef>
              <a:tabLst>
                <a:tab pos="354965" algn="l"/>
              </a:tabLst>
            </a:pPr>
            <a:r>
              <a:rPr sz="1750" spc="100" dirty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sz="1750" dirty="0">
                <a:solidFill>
                  <a:srgbClr val="90C225"/>
                </a:solidFill>
                <a:latin typeface="Lucida Sans Unicode"/>
                <a:cs typeface="Lucida Sans Unicode"/>
              </a:rPr>
              <a:t>	</a:t>
            </a:r>
            <a:r>
              <a:rPr sz="2200" spc="-120" dirty="0">
                <a:solidFill>
                  <a:srgbClr val="3A2E06"/>
                </a:solidFill>
                <a:latin typeface="Microsoft Sans Serif"/>
                <a:cs typeface="Microsoft Sans Serif"/>
              </a:rPr>
              <a:t>The</a:t>
            </a:r>
            <a:r>
              <a:rPr sz="2200" spc="-3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50" dirty="0">
                <a:solidFill>
                  <a:srgbClr val="3A2E06"/>
                </a:solidFill>
                <a:latin typeface="Microsoft Sans Serif"/>
                <a:cs typeface="Microsoft Sans Serif"/>
              </a:rPr>
              <a:t>Decision</a:t>
            </a:r>
            <a:r>
              <a:rPr sz="2200" spc="-7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dirty="0">
                <a:solidFill>
                  <a:srgbClr val="3A2E06"/>
                </a:solidFill>
                <a:latin typeface="Microsoft Sans Serif"/>
                <a:cs typeface="Microsoft Sans Serif"/>
              </a:rPr>
              <a:t>tree</a:t>
            </a:r>
            <a:r>
              <a:rPr sz="2200" spc="-4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50" dirty="0">
                <a:solidFill>
                  <a:srgbClr val="3A2E06"/>
                </a:solidFill>
                <a:latin typeface="Microsoft Sans Serif"/>
                <a:cs typeface="Microsoft Sans Serif"/>
              </a:rPr>
              <a:t>classifier </a:t>
            </a:r>
            <a:r>
              <a:rPr sz="2200" dirty="0">
                <a:solidFill>
                  <a:srgbClr val="3A2E06"/>
                </a:solidFill>
                <a:latin typeface="Microsoft Sans Serif"/>
                <a:cs typeface="Microsoft Sans Serif"/>
              </a:rPr>
              <a:t>is</a:t>
            </a:r>
            <a:r>
              <a:rPr sz="2200" spc="-4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dirty="0">
                <a:solidFill>
                  <a:srgbClr val="3A2E06"/>
                </a:solidFill>
                <a:latin typeface="Microsoft Sans Serif"/>
                <a:cs typeface="Microsoft Sans Serif"/>
              </a:rPr>
              <a:t>the</a:t>
            </a:r>
            <a:r>
              <a:rPr sz="2200" spc="-4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dirty="0">
                <a:solidFill>
                  <a:srgbClr val="3A2E06"/>
                </a:solidFill>
                <a:latin typeface="Microsoft Sans Serif"/>
                <a:cs typeface="Microsoft Sans Serif"/>
              </a:rPr>
              <a:t>best</a:t>
            </a:r>
            <a:r>
              <a:rPr sz="2200" spc="-4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85" dirty="0">
                <a:solidFill>
                  <a:srgbClr val="3A2E06"/>
                </a:solidFill>
                <a:latin typeface="Microsoft Sans Serif"/>
                <a:cs typeface="Microsoft Sans Serif"/>
              </a:rPr>
              <a:t>machine</a:t>
            </a:r>
            <a:r>
              <a:rPr sz="2200" spc="-5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25" dirty="0">
                <a:solidFill>
                  <a:srgbClr val="3A2E06"/>
                </a:solidFill>
                <a:latin typeface="Microsoft Sans Serif"/>
                <a:cs typeface="Microsoft Sans Serif"/>
              </a:rPr>
              <a:t>learning</a:t>
            </a:r>
            <a:r>
              <a:rPr sz="2200" spc="-6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10" dirty="0">
                <a:solidFill>
                  <a:srgbClr val="3A2E06"/>
                </a:solidFill>
                <a:latin typeface="Microsoft Sans Serif"/>
                <a:cs typeface="Microsoft Sans Serif"/>
              </a:rPr>
              <a:t>algorithm</a:t>
            </a:r>
            <a:r>
              <a:rPr sz="2200" spc="-5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dirty="0">
                <a:solidFill>
                  <a:srgbClr val="3A2E06"/>
                </a:solidFill>
                <a:latin typeface="Microsoft Sans Serif"/>
                <a:cs typeface="Microsoft Sans Serif"/>
              </a:rPr>
              <a:t>for</a:t>
            </a:r>
            <a:r>
              <a:rPr sz="2200" spc="-4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dirty="0">
                <a:solidFill>
                  <a:srgbClr val="3A2E06"/>
                </a:solidFill>
                <a:latin typeface="Microsoft Sans Serif"/>
                <a:cs typeface="Microsoft Sans Serif"/>
              </a:rPr>
              <a:t>this</a:t>
            </a:r>
            <a:r>
              <a:rPr sz="2200" spc="-4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10" dirty="0">
                <a:solidFill>
                  <a:srgbClr val="3A2E06"/>
                </a:solidFill>
                <a:latin typeface="Microsoft Sans Serif"/>
                <a:cs typeface="Microsoft Sans Serif"/>
              </a:rPr>
              <a:t>task.</a:t>
            </a:r>
            <a:endParaRPr sz="22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8751" y="417855"/>
            <a:ext cx="2407920" cy="589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35" dirty="0"/>
              <a:t>Conclusions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25" dirty="0"/>
              <a:t>40</a:t>
            </a:fld>
            <a:endParaRPr spc="-25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8471" y="1418162"/>
            <a:ext cx="8361680" cy="4509770"/>
          </a:xfrm>
          <a:prstGeom prst="rect">
            <a:avLst/>
          </a:prstGeom>
        </p:spPr>
        <p:txBody>
          <a:bodyPr vert="horz" wrap="square" lIns="0" tIns="1911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05"/>
              </a:spcBef>
            </a:pPr>
            <a:r>
              <a:rPr sz="2200" spc="-90" dirty="0">
                <a:solidFill>
                  <a:srgbClr val="0A48CA"/>
                </a:solidFill>
                <a:latin typeface="Microsoft Sans Serif"/>
                <a:cs typeface="Microsoft Sans Serif"/>
              </a:rPr>
              <a:t>Executive</a:t>
            </a:r>
            <a:r>
              <a:rPr sz="2200" spc="15" dirty="0">
                <a:solidFill>
                  <a:srgbClr val="0A48CA"/>
                </a:solidFill>
                <a:latin typeface="Microsoft Sans Serif"/>
                <a:cs typeface="Microsoft Sans Serif"/>
              </a:rPr>
              <a:t> </a:t>
            </a:r>
            <a:r>
              <a:rPr sz="2200" spc="-10" dirty="0">
                <a:solidFill>
                  <a:srgbClr val="0A48CA"/>
                </a:solidFill>
                <a:latin typeface="Microsoft Sans Serif"/>
                <a:cs typeface="Microsoft Sans Serif"/>
              </a:rPr>
              <a:t>Summary</a:t>
            </a:r>
            <a:endParaRPr sz="220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1405"/>
              </a:spcBef>
              <a:buFont typeface="Arial MT"/>
              <a:buChar char="•"/>
              <a:tabLst>
                <a:tab pos="241300" algn="l"/>
              </a:tabLst>
            </a:pPr>
            <a:r>
              <a:rPr sz="2200" spc="-25" dirty="0">
                <a:solidFill>
                  <a:srgbClr val="3A2E06"/>
                </a:solidFill>
                <a:latin typeface="Microsoft Sans Serif"/>
                <a:cs typeface="Microsoft Sans Serif"/>
              </a:rPr>
              <a:t>Data</a:t>
            </a:r>
            <a:r>
              <a:rPr sz="2200" spc="-9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25" dirty="0">
                <a:solidFill>
                  <a:srgbClr val="3A2E06"/>
                </a:solidFill>
                <a:latin typeface="Microsoft Sans Serif"/>
                <a:cs typeface="Microsoft Sans Serif"/>
              </a:rPr>
              <a:t>collection</a:t>
            </a:r>
            <a:r>
              <a:rPr sz="2200" spc="-10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10" dirty="0">
                <a:solidFill>
                  <a:srgbClr val="3A2E06"/>
                </a:solidFill>
                <a:latin typeface="Microsoft Sans Serif"/>
                <a:cs typeface="Microsoft Sans Serif"/>
              </a:rPr>
              <a:t>methodology:</a:t>
            </a:r>
            <a:endParaRPr sz="2200">
              <a:latin typeface="Microsoft Sans Serif"/>
              <a:cs typeface="Microsoft Sans Serif"/>
            </a:endParaRPr>
          </a:p>
          <a:p>
            <a:pPr marL="698500" lvl="1" indent="-228600">
              <a:lnSpc>
                <a:spcPct val="100000"/>
              </a:lnSpc>
              <a:spcBef>
                <a:spcPts val="1415"/>
              </a:spcBef>
              <a:buFont typeface="Arial MT"/>
              <a:buChar char="•"/>
              <a:tabLst>
                <a:tab pos="698500" algn="l"/>
              </a:tabLst>
            </a:pPr>
            <a:r>
              <a:rPr sz="1900" spc="-25" dirty="0">
                <a:solidFill>
                  <a:srgbClr val="757575"/>
                </a:solidFill>
                <a:latin typeface="Microsoft Sans Serif"/>
                <a:cs typeface="Microsoft Sans Serif"/>
              </a:rPr>
              <a:t>Data</a:t>
            </a:r>
            <a:r>
              <a:rPr sz="1900" spc="-100" dirty="0">
                <a:solidFill>
                  <a:srgbClr val="757575"/>
                </a:solidFill>
                <a:latin typeface="Microsoft Sans Serif"/>
                <a:cs typeface="Microsoft Sans Serif"/>
              </a:rPr>
              <a:t> </a:t>
            </a:r>
            <a:r>
              <a:rPr sz="1900" spc="-55" dirty="0">
                <a:solidFill>
                  <a:srgbClr val="757575"/>
                </a:solidFill>
                <a:latin typeface="Microsoft Sans Serif"/>
                <a:cs typeface="Microsoft Sans Serif"/>
              </a:rPr>
              <a:t>was</a:t>
            </a:r>
            <a:r>
              <a:rPr sz="1900" spc="-70" dirty="0">
                <a:solidFill>
                  <a:srgbClr val="757575"/>
                </a:solidFill>
                <a:latin typeface="Microsoft Sans Serif"/>
                <a:cs typeface="Microsoft Sans Serif"/>
              </a:rPr>
              <a:t> </a:t>
            </a:r>
            <a:r>
              <a:rPr sz="1900" spc="-30" dirty="0">
                <a:solidFill>
                  <a:srgbClr val="757575"/>
                </a:solidFill>
                <a:latin typeface="Microsoft Sans Serif"/>
                <a:cs typeface="Microsoft Sans Serif"/>
              </a:rPr>
              <a:t>collected</a:t>
            </a:r>
            <a:r>
              <a:rPr sz="1900" spc="-95" dirty="0">
                <a:solidFill>
                  <a:srgbClr val="757575"/>
                </a:solidFill>
                <a:latin typeface="Microsoft Sans Serif"/>
                <a:cs typeface="Microsoft Sans Serif"/>
              </a:rPr>
              <a:t> </a:t>
            </a:r>
            <a:r>
              <a:rPr sz="1900" spc="-10" dirty="0">
                <a:solidFill>
                  <a:srgbClr val="757575"/>
                </a:solidFill>
                <a:latin typeface="Microsoft Sans Serif"/>
                <a:cs typeface="Microsoft Sans Serif"/>
              </a:rPr>
              <a:t>using</a:t>
            </a:r>
            <a:r>
              <a:rPr sz="1900" spc="-75" dirty="0">
                <a:solidFill>
                  <a:srgbClr val="757575"/>
                </a:solidFill>
                <a:latin typeface="Microsoft Sans Serif"/>
                <a:cs typeface="Microsoft Sans Serif"/>
              </a:rPr>
              <a:t> </a:t>
            </a:r>
            <a:r>
              <a:rPr sz="1900" spc="-125" dirty="0">
                <a:solidFill>
                  <a:srgbClr val="757575"/>
                </a:solidFill>
                <a:latin typeface="Microsoft Sans Serif"/>
                <a:cs typeface="Microsoft Sans Serif"/>
              </a:rPr>
              <a:t>SpaceX</a:t>
            </a:r>
            <a:r>
              <a:rPr sz="1900" dirty="0">
                <a:solidFill>
                  <a:srgbClr val="757575"/>
                </a:solidFill>
                <a:latin typeface="Microsoft Sans Serif"/>
                <a:cs typeface="Microsoft Sans Serif"/>
              </a:rPr>
              <a:t> </a:t>
            </a:r>
            <a:r>
              <a:rPr sz="1900" spc="-100" dirty="0">
                <a:solidFill>
                  <a:srgbClr val="757575"/>
                </a:solidFill>
                <a:latin typeface="Microsoft Sans Serif"/>
                <a:cs typeface="Microsoft Sans Serif"/>
              </a:rPr>
              <a:t>API</a:t>
            </a:r>
            <a:r>
              <a:rPr sz="1900" spc="-25" dirty="0">
                <a:solidFill>
                  <a:srgbClr val="757575"/>
                </a:solidFill>
                <a:latin typeface="Microsoft Sans Serif"/>
                <a:cs typeface="Microsoft Sans Serif"/>
              </a:rPr>
              <a:t> </a:t>
            </a:r>
            <a:r>
              <a:rPr sz="1900" dirty="0">
                <a:solidFill>
                  <a:srgbClr val="757575"/>
                </a:solidFill>
                <a:latin typeface="Microsoft Sans Serif"/>
                <a:cs typeface="Microsoft Sans Serif"/>
              </a:rPr>
              <a:t>and</a:t>
            </a:r>
            <a:r>
              <a:rPr sz="1900" spc="-60" dirty="0">
                <a:solidFill>
                  <a:srgbClr val="757575"/>
                </a:solidFill>
                <a:latin typeface="Microsoft Sans Serif"/>
                <a:cs typeface="Microsoft Sans Serif"/>
              </a:rPr>
              <a:t> </a:t>
            </a:r>
            <a:r>
              <a:rPr sz="1900" dirty="0">
                <a:solidFill>
                  <a:srgbClr val="757575"/>
                </a:solidFill>
                <a:latin typeface="Microsoft Sans Serif"/>
                <a:cs typeface="Microsoft Sans Serif"/>
              </a:rPr>
              <a:t>web</a:t>
            </a:r>
            <a:r>
              <a:rPr sz="1900" spc="-75" dirty="0">
                <a:solidFill>
                  <a:srgbClr val="757575"/>
                </a:solidFill>
                <a:latin typeface="Microsoft Sans Serif"/>
                <a:cs typeface="Microsoft Sans Serif"/>
              </a:rPr>
              <a:t> </a:t>
            </a:r>
            <a:r>
              <a:rPr sz="1900" spc="-35" dirty="0">
                <a:solidFill>
                  <a:srgbClr val="757575"/>
                </a:solidFill>
                <a:latin typeface="Microsoft Sans Serif"/>
                <a:cs typeface="Microsoft Sans Serif"/>
              </a:rPr>
              <a:t>scraping</a:t>
            </a:r>
            <a:r>
              <a:rPr sz="1900" spc="-50" dirty="0">
                <a:solidFill>
                  <a:srgbClr val="757575"/>
                </a:solidFill>
                <a:latin typeface="Microsoft Sans Serif"/>
                <a:cs typeface="Microsoft Sans Serif"/>
              </a:rPr>
              <a:t> </a:t>
            </a:r>
            <a:r>
              <a:rPr sz="1900" dirty="0">
                <a:solidFill>
                  <a:srgbClr val="757575"/>
                </a:solidFill>
                <a:latin typeface="Microsoft Sans Serif"/>
                <a:cs typeface="Microsoft Sans Serif"/>
              </a:rPr>
              <a:t>from</a:t>
            </a:r>
            <a:r>
              <a:rPr sz="1900" spc="-75" dirty="0">
                <a:solidFill>
                  <a:srgbClr val="757575"/>
                </a:solidFill>
                <a:latin typeface="Microsoft Sans Serif"/>
                <a:cs typeface="Microsoft Sans Serif"/>
              </a:rPr>
              <a:t> </a:t>
            </a:r>
            <a:r>
              <a:rPr sz="1900" spc="-10" dirty="0">
                <a:solidFill>
                  <a:srgbClr val="757575"/>
                </a:solidFill>
                <a:latin typeface="Microsoft Sans Serif"/>
                <a:cs typeface="Microsoft Sans Serif"/>
              </a:rPr>
              <a:t>Wikipedia.</a:t>
            </a:r>
            <a:endParaRPr sz="190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1380"/>
              </a:spcBef>
              <a:buFont typeface="Arial MT"/>
              <a:buChar char="•"/>
              <a:tabLst>
                <a:tab pos="241300" algn="l"/>
              </a:tabLst>
            </a:pPr>
            <a:r>
              <a:rPr sz="2200" spc="-55" dirty="0">
                <a:solidFill>
                  <a:srgbClr val="3A2E06"/>
                </a:solidFill>
                <a:latin typeface="Microsoft Sans Serif"/>
                <a:cs typeface="Microsoft Sans Serif"/>
              </a:rPr>
              <a:t>Perform</a:t>
            </a:r>
            <a:r>
              <a:rPr sz="2200" spc="-9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dirty="0">
                <a:solidFill>
                  <a:srgbClr val="3A2E06"/>
                </a:solidFill>
                <a:latin typeface="Microsoft Sans Serif"/>
                <a:cs typeface="Microsoft Sans Serif"/>
              </a:rPr>
              <a:t>data</a:t>
            </a:r>
            <a:r>
              <a:rPr sz="2200" spc="-8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10" dirty="0">
                <a:solidFill>
                  <a:srgbClr val="3A2E06"/>
                </a:solidFill>
                <a:latin typeface="Microsoft Sans Serif"/>
                <a:cs typeface="Microsoft Sans Serif"/>
              </a:rPr>
              <a:t>wrangling</a:t>
            </a:r>
            <a:endParaRPr sz="2200">
              <a:latin typeface="Microsoft Sans Serif"/>
              <a:cs typeface="Microsoft Sans Serif"/>
            </a:endParaRPr>
          </a:p>
          <a:p>
            <a:pPr marL="698500" lvl="1" indent="-228600">
              <a:lnSpc>
                <a:spcPct val="100000"/>
              </a:lnSpc>
              <a:spcBef>
                <a:spcPts val="1420"/>
              </a:spcBef>
              <a:buFont typeface="Arial MT"/>
              <a:buChar char="•"/>
              <a:tabLst>
                <a:tab pos="698500" algn="l"/>
              </a:tabLst>
            </a:pPr>
            <a:r>
              <a:rPr sz="1900" spc="-95" dirty="0">
                <a:solidFill>
                  <a:srgbClr val="757575"/>
                </a:solidFill>
                <a:latin typeface="Microsoft Sans Serif"/>
                <a:cs typeface="Microsoft Sans Serif"/>
              </a:rPr>
              <a:t>One-</a:t>
            </a:r>
            <a:r>
              <a:rPr sz="1900" dirty="0">
                <a:solidFill>
                  <a:srgbClr val="757575"/>
                </a:solidFill>
                <a:latin typeface="Microsoft Sans Serif"/>
                <a:cs typeface="Microsoft Sans Serif"/>
              </a:rPr>
              <a:t>hot</a:t>
            </a:r>
            <a:r>
              <a:rPr sz="1900" spc="-10" dirty="0">
                <a:solidFill>
                  <a:srgbClr val="757575"/>
                </a:solidFill>
                <a:latin typeface="Microsoft Sans Serif"/>
                <a:cs typeface="Microsoft Sans Serif"/>
              </a:rPr>
              <a:t> </a:t>
            </a:r>
            <a:r>
              <a:rPr sz="1900" spc="-30" dirty="0">
                <a:solidFill>
                  <a:srgbClr val="757575"/>
                </a:solidFill>
                <a:latin typeface="Microsoft Sans Serif"/>
                <a:cs typeface="Microsoft Sans Serif"/>
              </a:rPr>
              <a:t>encoding</a:t>
            </a:r>
            <a:r>
              <a:rPr sz="1900" spc="20" dirty="0">
                <a:solidFill>
                  <a:srgbClr val="757575"/>
                </a:solidFill>
                <a:latin typeface="Microsoft Sans Serif"/>
                <a:cs typeface="Microsoft Sans Serif"/>
              </a:rPr>
              <a:t> </a:t>
            </a:r>
            <a:r>
              <a:rPr sz="1900" spc="-60" dirty="0">
                <a:solidFill>
                  <a:srgbClr val="757575"/>
                </a:solidFill>
                <a:latin typeface="Microsoft Sans Serif"/>
                <a:cs typeface="Microsoft Sans Serif"/>
              </a:rPr>
              <a:t>was</a:t>
            </a:r>
            <a:r>
              <a:rPr sz="1900" spc="5" dirty="0">
                <a:solidFill>
                  <a:srgbClr val="757575"/>
                </a:solidFill>
                <a:latin typeface="Microsoft Sans Serif"/>
                <a:cs typeface="Microsoft Sans Serif"/>
              </a:rPr>
              <a:t> </a:t>
            </a:r>
            <a:r>
              <a:rPr sz="1900" spc="-10" dirty="0">
                <a:solidFill>
                  <a:srgbClr val="757575"/>
                </a:solidFill>
                <a:latin typeface="Microsoft Sans Serif"/>
                <a:cs typeface="Microsoft Sans Serif"/>
              </a:rPr>
              <a:t>applied</a:t>
            </a:r>
            <a:r>
              <a:rPr sz="1900" spc="20" dirty="0">
                <a:solidFill>
                  <a:srgbClr val="757575"/>
                </a:solidFill>
                <a:latin typeface="Microsoft Sans Serif"/>
                <a:cs typeface="Microsoft Sans Serif"/>
              </a:rPr>
              <a:t> </a:t>
            </a:r>
            <a:r>
              <a:rPr sz="1900" dirty="0">
                <a:solidFill>
                  <a:srgbClr val="757575"/>
                </a:solidFill>
                <a:latin typeface="Microsoft Sans Serif"/>
                <a:cs typeface="Microsoft Sans Serif"/>
              </a:rPr>
              <a:t>to </a:t>
            </a:r>
            <a:r>
              <a:rPr sz="1900" spc="-40" dirty="0">
                <a:solidFill>
                  <a:srgbClr val="757575"/>
                </a:solidFill>
                <a:latin typeface="Microsoft Sans Serif"/>
                <a:cs typeface="Microsoft Sans Serif"/>
              </a:rPr>
              <a:t>categorical</a:t>
            </a:r>
            <a:r>
              <a:rPr sz="1900" spc="25" dirty="0">
                <a:solidFill>
                  <a:srgbClr val="757575"/>
                </a:solidFill>
                <a:latin typeface="Microsoft Sans Serif"/>
                <a:cs typeface="Microsoft Sans Serif"/>
              </a:rPr>
              <a:t> </a:t>
            </a:r>
            <a:r>
              <a:rPr sz="1900" spc="-10" dirty="0">
                <a:solidFill>
                  <a:srgbClr val="757575"/>
                </a:solidFill>
                <a:latin typeface="Microsoft Sans Serif"/>
                <a:cs typeface="Microsoft Sans Serif"/>
              </a:rPr>
              <a:t>features</a:t>
            </a:r>
            <a:endParaRPr sz="1900">
              <a:latin typeface="Microsoft Sans Serif"/>
              <a:cs typeface="Microsoft Sans Serif"/>
            </a:endParaRPr>
          </a:p>
          <a:p>
            <a:pPr marL="241300" indent="-228600">
              <a:lnSpc>
                <a:spcPct val="100000"/>
              </a:lnSpc>
              <a:spcBef>
                <a:spcPts val="1380"/>
              </a:spcBef>
              <a:buFont typeface="Arial MT"/>
              <a:buChar char="•"/>
              <a:tabLst>
                <a:tab pos="241300" algn="l"/>
              </a:tabLst>
            </a:pPr>
            <a:r>
              <a:rPr sz="2200" spc="-55" dirty="0">
                <a:solidFill>
                  <a:srgbClr val="3A2E06"/>
                </a:solidFill>
                <a:latin typeface="Microsoft Sans Serif"/>
                <a:cs typeface="Microsoft Sans Serif"/>
              </a:rPr>
              <a:t>Perform</a:t>
            </a:r>
            <a:r>
              <a:rPr sz="2200" spc="-9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25" dirty="0">
                <a:solidFill>
                  <a:srgbClr val="3A2E06"/>
                </a:solidFill>
                <a:latin typeface="Microsoft Sans Serif"/>
                <a:cs typeface="Microsoft Sans Serif"/>
              </a:rPr>
              <a:t>exploratory</a:t>
            </a:r>
            <a:r>
              <a:rPr sz="2200" spc="-9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dirty="0">
                <a:solidFill>
                  <a:srgbClr val="3A2E06"/>
                </a:solidFill>
                <a:latin typeface="Microsoft Sans Serif"/>
                <a:cs typeface="Microsoft Sans Serif"/>
              </a:rPr>
              <a:t>data</a:t>
            </a:r>
            <a:r>
              <a:rPr sz="2200" spc="-6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80" dirty="0">
                <a:solidFill>
                  <a:srgbClr val="3A2E06"/>
                </a:solidFill>
                <a:latin typeface="Microsoft Sans Serif"/>
                <a:cs typeface="Microsoft Sans Serif"/>
              </a:rPr>
              <a:t>analysis</a:t>
            </a:r>
            <a:r>
              <a:rPr sz="2200" spc="-7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150" dirty="0">
                <a:solidFill>
                  <a:srgbClr val="3A2E06"/>
                </a:solidFill>
                <a:latin typeface="Microsoft Sans Serif"/>
                <a:cs typeface="Microsoft Sans Serif"/>
              </a:rPr>
              <a:t>(EDA)</a:t>
            </a:r>
            <a:r>
              <a:rPr sz="2200" spc="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10" dirty="0">
                <a:solidFill>
                  <a:srgbClr val="3A2E06"/>
                </a:solidFill>
                <a:latin typeface="Microsoft Sans Serif"/>
                <a:cs typeface="Microsoft Sans Serif"/>
              </a:rPr>
              <a:t>using</a:t>
            </a:r>
            <a:r>
              <a:rPr sz="2200" spc="-7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35" dirty="0">
                <a:solidFill>
                  <a:srgbClr val="3A2E06"/>
                </a:solidFill>
                <a:latin typeface="Microsoft Sans Serif"/>
                <a:cs typeface="Microsoft Sans Serif"/>
              </a:rPr>
              <a:t>visualization</a:t>
            </a:r>
            <a:r>
              <a:rPr sz="2200" spc="-7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dirty="0">
                <a:solidFill>
                  <a:srgbClr val="3A2E06"/>
                </a:solidFill>
                <a:latin typeface="Microsoft Sans Serif"/>
                <a:cs typeface="Microsoft Sans Serif"/>
              </a:rPr>
              <a:t>and</a:t>
            </a:r>
            <a:r>
              <a:rPr sz="2200" spc="-6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45" dirty="0">
                <a:solidFill>
                  <a:srgbClr val="3A2E06"/>
                </a:solidFill>
                <a:latin typeface="Microsoft Sans Serif"/>
                <a:cs typeface="Microsoft Sans Serif"/>
              </a:rPr>
              <a:t>SQL</a:t>
            </a:r>
            <a:endParaRPr sz="2200">
              <a:latin typeface="Microsoft Sans Serif"/>
              <a:cs typeface="Microsoft Sans Serif"/>
            </a:endParaRPr>
          </a:p>
          <a:p>
            <a:pPr marL="240665" indent="-227965">
              <a:lnSpc>
                <a:spcPct val="100000"/>
              </a:lnSpc>
              <a:spcBef>
                <a:spcPts val="1400"/>
              </a:spcBef>
              <a:buFont typeface="Arial MT"/>
              <a:buChar char="•"/>
              <a:tabLst>
                <a:tab pos="240665" algn="l"/>
              </a:tabLst>
            </a:pPr>
            <a:r>
              <a:rPr sz="2200" spc="-55" dirty="0">
                <a:solidFill>
                  <a:srgbClr val="3A2E06"/>
                </a:solidFill>
                <a:latin typeface="Microsoft Sans Serif"/>
                <a:cs typeface="Microsoft Sans Serif"/>
              </a:rPr>
              <a:t>Perform</a:t>
            </a:r>
            <a:r>
              <a:rPr sz="2200" spc="-9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30" dirty="0">
                <a:solidFill>
                  <a:srgbClr val="3A2E06"/>
                </a:solidFill>
                <a:latin typeface="Microsoft Sans Serif"/>
                <a:cs typeface="Microsoft Sans Serif"/>
              </a:rPr>
              <a:t>interactive</a:t>
            </a:r>
            <a:r>
              <a:rPr sz="2200" spc="-8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40" dirty="0">
                <a:solidFill>
                  <a:srgbClr val="3A2E06"/>
                </a:solidFill>
                <a:latin typeface="Microsoft Sans Serif"/>
                <a:cs typeface="Microsoft Sans Serif"/>
              </a:rPr>
              <a:t>visual</a:t>
            </a:r>
            <a:r>
              <a:rPr sz="2200" spc="-10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55" dirty="0">
                <a:solidFill>
                  <a:srgbClr val="3A2E06"/>
                </a:solidFill>
                <a:latin typeface="Microsoft Sans Serif"/>
                <a:cs typeface="Microsoft Sans Serif"/>
              </a:rPr>
              <a:t>analytics</a:t>
            </a:r>
            <a:r>
              <a:rPr sz="2200" spc="-9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10" dirty="0">
                <a:solidFill>
                  <a:srgbClr val="3A2E06"/>
                </a:solidFill>
                <a:latin typeface="Microsoft Sans Serif"/>
                <a:cs typeface="Microsoft Sans Serif"/>
              </a:rPr>
              <a:t>using</a:t>
            </a:r>
            <a:r>
              <a:rPr sz="2200" spc="-10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35" dirty="0">
                <a:solidFill>
                  <a:srgbClr val="3A2E06"/>
                </a:solidFill>
                <a:latin typeface="Microsoft Sans Serif"/>
                <a:cs typeface="Microsoft Sans Serif"/>
              </a:rPr>
              <a:t>Folium</a:t>
            </a:r>
            <a:r>
              <a:rPr sz="2200" spc="-10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dirty="0">
                <a:solidFill>
                  <a:srgbClr val="3A2E06"/>
                </a:solidFill>
                <a:latin typeface="Microsoft Sans Serif"/>
                <a:cs typeface="Microsoft Sans Serif"/>
              </a:rPr>
              <a:t>and</a:t>
            </a:r>
            <a:r>
              <a:rPr sz="2200" spc="-8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dirty="0">
                <a:solidFill>
                  <a:srgbClr val="3A2E06"/>
                </a:solidFill>
                <a:latin typeface="Microsoft Sans Serif"/>
                <a:cs typeface="Microsoft Sans Serif"/>
              </a:rPr>
              <a:t>Plotly</a:t>
            </a:r>
            <a:r>
              <a:rPr sz="2200" spc="-8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20" dirty="0">
                <a:solidFill>
                  <a:srgbClr val="3A2E06"/>
                </a:solidFill>
                <a:latin typeface="Microsoft Sans Serif"/>
                <a:cs typeface="Microsoft Sans Serif"/>
              </a:rPr>
              <a:t>Dash</a:t>
            </a:r>
            <a:endParaRPr sz="2200">
              <a:latin typeface="Microsoft Sans Serif"/>
              <a:cs typeface="Microsoft Sans Serif"/>
            </a:endParaRPr>
          </a:p>
          <a:p>
            <a:pPr marL="240665" indent="-227965">
              <a:lnSpc>
                <a:spcPct val="100000"/>
              </a:lnSpc>
              <a:spcBef>
                <a:spcPts val="1405"/>
              </a:spcBef>
              <a:buFont typeface="Arial MT"/>
              <a:buChar char="•"/>
              <a:tabLst>
                <a:tab pos="240665" algn="l"/>
              </a:tabLst>
            </a:pPr>
            <a:r>
              <a:rPr sz="2200" spc="-55" dirty="0">
                <a:solidFill>
                  <a:srgbClr val="3A2E06"/>
                </a:solidFill>
                <a:latin typeface="Microsoft Sans Serif"/>
                <a:cs typeface="Microsoft Sans Serif"/>
              </a:rPr>
              <a:t>Perform</a:t>
            </a:r>
            <a:r>
              <a:rPr sz="2200" spc="-4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20" dirty="0">
                <a:solidFill>
                  <a:srgbClr val="3A2E06"/>
                </a:solidFill>
                <a:latin typeface="Microsoft Sans Serif"/>
                <a:cs typeface="Microsoft Sans Serif"/>
              </a:rPr>
              <a:t>predictive</a:t>
            </a:r>
            <a:r>
              <a:rPr sz="2200" spc="-4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80" dirty="0">
                <a:solidFill>
                  <a:srgbClr val="3A2E06"/>
                </a:solidFill>
                <a:latin typeface="Microsoft Sans Serif"/>
                <a:cs typeface="Microsoft Sans Serif"/>
              </a:rPr>
              <a:t>analysis</a:t>
            </a:r>
            <a:r>
              <a:rPr sz="2200" spc="-5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10" dirty="0">
                <a:solidFill>
                  <a:srgbClr val="3A2E06"/>
                </a:solidFill>
                <a:latin typeface="Microsoft Sans Serif"/>
                <a:cs typeface="Microsoft Sans Serif"/>
              </a:rPr>
              <a:t>using</a:t>
            </a:r>
            <a:r>
              <a:rPr sz="2200" spc="-5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50" dirty="0">
                <a:solidFill>
                  <a:srgbClr val="3A2E06"/>
                </a:solidFill>
                <a:latin typeface="Microsoft Sans Serif"/>
                <a:cs typeface="Microsoft Sans Serif"/>
              </a:rPr>
              <a:t>classification</a:t>
            </a:r>
            <a:r>
              <a:rPr sz="2200" spc="-5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10" dirty="0">
                <a:solidFill>
                  <a:srgbClr val="3A2E06"/>
                </a:solidFill>
                <a:latin typeface="Microsoft Sans Serif"/>
                <a:cs typeface="Microsoft Sans Serif"/>
              </a:rPr>
              <a:t>models</a:t>
            </a:r>
            <a:endParaRPr sz="2200">
              <a:latin typeface="Microsoft Sans Serif"/>
              <a:cs typeface="Microsoft Sans Serif"/>
            </a:endParaRPr>
          </a:p>
          <a:p>
            <a:pPr marL="698500" lvl="1" indent="-228600">
              <a:lnSpc>
                <a:spcPct val="100000"/>
              </a:lnSpc>
              <a:spcBef>
                <a:spcPts val="1415"/>
              </a:spcBef>
              <a:buFont typeface="Arial MT"/>
              <a:buChar char="•"/>
              <a:tabLst>
                <a:tab pos="698500" algn="l"/>
              </a:tabLst>
            </a:pPr>
            <a:r>
              <a:rPr sz="1900" spc="-20" dirty="0">
                <a:solidFill>
                  <a:srgbClr val="757575"/>
                </a:solidFill>
                <a:latin typeface="Microsoft Sans Serif"/>
                <a:cs typeface="Microsoft Sans Serif"/>
              </a:rPr>
              <a:t>How</a:t>
            </a:r>
            <a:r>
              <a:rPr sz="1900" spc="-45" dirty="0">
                <a:solidFill>
                  <a:srgbClr val="757575"/>
                </a:solidFill>
                <a:latin typeface="Microsoft Sans Serif"/>
                <a:cs typeface="Microsoft Sans Serif"/>
              </a:rPr>
              <a:t> </a:t>
            </a:r>
            <a:r>
              <a:rPr sz="1900" dirty="0">
                <a:solidFill>
                  <a:srgbClr val="757575"/>
                </a:solidFill>
                <a:latin typeface="Microsoft Sans Serif"/>
                <a:cs typeface="Microsoft Sans Serif"/>
              </a:rPr>
              <a:t>to</a:t>
            </a:r>
            <a:r>
              <a:rPr sz="1900" spc="-40" dirty="0">
                <a:solidFill>
                  <a:srgbClr val="757575"/>
                </a:solidFill>
                <a:latin typeface="Microsoft Sans Serif"/>
                <a:cs typeface="Microsoft Sans Serif"/>
              </a:rPr>
              <a:t> </a:t>
            </a:r>
            <a:r>
              <a:rPr sz="1900" dirty="0">
                <a:solidFill>
                  <a:srgbClr val="757575"/>
                </a:solidFill>
                <a:latin typeface="Microsoft Sans Serif"/>
                <a:cs typeface="Microsoft Sans Serif"/>
              </a:rPr>
              <a:t>build,</a:t>
            </a:r>
            <a:r>
              <a:rPr sz="1900" spc="-15" dirty="0">
                <a:solidFill>
                  <a:srgbClr val="757575"/>
                </a:solidFill>
                <a:latin typeface="Microsoft Sans Serif"/>
                <a:cs typeface="Microsoft Sans Serif"/>
              </a:rPr>
              <a:t> </a:t>
            </a:r>
            <a:r>
              <a:rPr sz="1900" spc="-20" dirty="0">
                <a:solidFill>
                  <a:srgbClr val="757575"/>
                </a:solidFill>
                <a:latin typeface="Microsoft Sans Serif"/>
                <a:cs typeface="Microsoft Sans Serif"/>
              </a:rPr>
              <a:t>tune,</a:t>
            </a:r>
            <a:r>
              <a:rPr sz="1900" spc="-35" dirty="0">
                <a:solidFill>
                  <a:srgbClr val="757575"/>
                </a:solidFill>
                <a:latin typeface="Microsoft Sans Serif"/>
                <a:cs typeface="Microsoft Sans Serif"/>
              </a:rPr>
              <a:t> </a:t>
            </a:r>
            <a:r>
              <a:rPr sz="1900" spc="-50" dirty="0">
                <a:solidFill>
                  <a:srgbClr val="757575"/>
                </a:solidFill>
                <a:latin typeface="Microsoft Sans Serif"/>
                <a:cs typeface="Microsoft Sans Serif"/>
              </a:rPr>
              <a:t>evaluate</a:t>
            </a:r>
            <a:r>
              <a:rPr sz="1900" spc="-35" dirty="0">
                <a:solidFill>
                  <a:srgbClr val="757575"/>
                </a:solidFill>
                <a:latin typeface="Microsoft Sans Serif"/>
                <a:cs typeface="Microsoft Sans Serif"/>
              </a:rPr>
              <a:t> </a:t>
            </a:r>
            <a:r>
              <a:rPr sz="1900" spc="-40" dirty="0">
                <a:solidFill>
                  <a:srgbClr val="757575"/>
                </a:solidFill>
                <a:latin typeface="Microsoft Sans Serif"/>
                <a:cs typeface="Microsoft Sans Serif"/>
              </a:rPr>
              <a:t>classification</a:t>
            </a:r>
            <a:r>
              <a:rPr sz="1900" spc="-20" dirty="0">
                <a:solidFill>
                  <a:srgbClr val="757575"/>
                </a:solidFill>
                <a:latin typeface="Microsoft Sans Serif"/>
                <a:cs typeface="Microsoft Sans Serif"/>
              </a:rPr>
              <a:t> </a:t>
            </a:r>
            <a:r>
              <a:rPr sz="1900" spc="-10" dirty="0">
                <a:solidFill>
                  <a:srgbClr val="757575"/>
                </a:solidFill>
                <a:latin typeface="Microsoft Sans Serif"/>
                <a:cs typeface="Microsoft Sans Serif"/>
              </a:rPr>
              <a:t>models</a:t>
            </a:r>
            <a:endParaRPr sz="19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9725" rIns="0" bIns="0" rtlCol="0">
            <a:spAutoFit/>
          </a:bodyPr>
          <a:lstStyle/>
          <a:p>
            <a:pPr marL="139065">
              <a:lnSpc>
                <a:spcPct val="100000"/>
              </a:lnSpc>
              <a:spcBef>
                <a:spcPts val="100"/>
              </a:spcBef>
            </a:pPr>
            <a:r>
              <a:rPr spc="-45" dirty="0"/>
              <a:t>Methodology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25" dirty="0"/>
              <a:t>5</a:t>
            </a:fld>
            <a:endParaRPr spc="-25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1418843"/>
            <a:ext cx="10060940" cy="38588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750" spc="100" dirty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sz="1750" dirty="0">
                <a:solidFill>
                  <a:srgbClr val="90C225"/>
                </a:solidFill>
                <a:latin typeface="Lucida Sans Unicode"/>
                <a:cs typeface="Lucida Sans Unicode"/>
              </a:rPr>
              <a:t>	</a:t>
            </a:r>
            <a:r>
              <a:rPr sz="2200" spc="-120" dirty="0">
                <a:solidFill>
                  <a:srgbClr val="3A2E06"/>
                </a:solidFill>
                <a:latin typeface="Microsoft Sans Serif"/>
                <a:cs typeface="Microsoft Sans Serif"/>
              </a:rPr>
              <a:t>The</a:t>
            </a:r>
            <a:r>
              <a:rPr sz="2200" spc="-3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dirty="0">
                <a:solidFill>
                  <a:srgbClr val="3A2E06"/>
                </a:solidFill>
                <a:latin typeface="Microsoft Sans Serif"/>
                <a:cs typeface="Microsoft Sans Serif"/>
              </a:rPr>
              <a:t>data</a:t>
            </a:r>
            <a:r>
              <a:rPr sz="2200" spc="-14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80" dirty="0">
                <a:solidFill>
                  <a:srgbClr val="3A2E06"/>
                </a:solidFill>
                <a:latin typeface="Microsoft Sans Serif"/>
                <a:cs typeface="Microsoft Sans Serif"/>
              </a:rPr>
              <a:t>was</a:t>
            </a:r>
            <a:r>
              <a:rPr sz="2200" spc="-7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35" dirty="0">
                <a:solidFill>
                  <a:srgbClr val="3A2E06"/>
                </a:solidFill>
                <a:latin typeface="Microsoft Sans Serif"/>
                <a:cs typeface="Microsoft Sans Serif"/>
              </a:rPr>
              <a:t>collected</a:t>
            </a:r>
            <a:r>
              <a:rPr sz="2200" spc="-8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10" dirty="0">
                <a:solidFill>
                  <a:srgbClr val="3A2E06"/>
                </a:solidFill>
                <a:latin typeface="Microsoft Sans Serif"/>
                <a:cs typeface="Microsoft Sans Serif"/>
              </a:rPr>
              <a:t>using</a:t>
            </a:r>
            <a:r>
              <a:rPr sz="2200" spc="-9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35" dirty="0">
                <a:solidFill>
                  <a:srgbClr val="3A2E06"/>
                </a:solidFill>
                <a:latin typeface="Microsoft Sans Serif"/>
                <a:cs typeface="Microsoft Sans Serif"/>
              </a:rPr>
              <a:t>various</a:t>
            </a:r>
            <a:r>
              <a:rPr sz="2200" spc="-8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10" dirty="0">
                <a:solidFill>
                  <a:srgbClr val="3A2E06"/>
                </a:solidFill>
                <a:latin typeface="Microsoft Sans Serif"/>
                <a:cs typeface="Microsoft Sans Serif"/>
              </a:rPr>
              <a:t>methods</a:t>
            </a:r>
            <a:endParaRPr sz="2200">
              <a:latin typeface="Microsoft Sans Serif"/>
              <a:cs typeface="Microsoft Sans Serif"/>
            </a:endParaRPr>
          </a:p>
          <a:p>
            <a:pPr marL="755015" indent="-285115">
              <a:lnSpc>
                <a:spcPct val="100000"/>
              </a:lnSpc>
              <a:spcBef>
                <a:spcPts val="1420"/>
              </a:spcBef>
              <a:buClr>
                <a:srgbClr val="90C225"/>
              </a:buClr>
              <a:buSzPct val="78947"/>
              <a:buChar char="-"/>
              <a:tabLst>
                <a:tab pos="755015" algn="l"/>
              </a:tabLst>
            </a:pPr>
            <a:r>
              <a:rPr sz="1900" spc="-25" dirty="0">
                <a:solidFill>
                  <a:srgbClr val="3A2E06"/>
                </a:solidFill>
                <a:latin typeface="Microsoft Sans Serif"/>
                <a:cs typeface="Microsoft Sans Serif"/>
              </a:rPr>
              <a:t>Data</a:t>
            </a:r>
            <a:r>
              <a:rPr sz="1900" spc="-5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1900" spc="-20" dirty="0">
                <a:solidFill>
                  <a:srgbClr val="3A2E06"/>
                </a:solidFill>
                <a:latin typeface="Microsoft Sans Serif"/>
                <a:cs typeface="Microsoft Sans Serif"/>
              </a:rPr>
              <a:t>collection </a:t>
            </a:r>
            <a:r>
              <a:rPr sz="1900" spc="-60" dirty="0">
                <a:solidFill>
                  <a:srgbClr val="3A2E06"/>
                </a:solidFill>
                <a:latin typeface="Microsoft Sans Serif"/>
                <a:cs typeface="Microsoft Sans Serif"/>
              </a:rPr>
              <a:t>was</a:t>
            </a:r>
            <a:r>
              <a:rPr sz="1900" spc="-3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1900" dirty="0">
                <a:solidFill>
                  <a:srgbClr val="3A2E06"/>
                </a:solidFill>
                <a:latin typeface="Microsoft Sans Serif"/>
                <a:cs typeface="Microsoft Sans Serif"/>
              </a:rPr>
              <a:t>done</a:t>
            </a:r>
            <a:r>
              <a:rPr sz="1900" spc="-3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1900" spc="-10" dirty="0">
                <a:solidFill>
                  <a:srgbClr val="3A2E06"/>
                </a:solidFill>
                <a:latin typeface="Microsoft Sans Serif"/>
                <a:cs typeface="Microsoft Sans Serif"/>
              </a:rPr>
              <a:t>using</a:t>
            </a:r>
            <a:r>
              <a:rPr sz="1900" spc="-2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1900" dirty="0">
                <a:solidFill>
                  <a:srgbClr val="3A2E06"/>
                </a:solidFill>
                <a:latin typeface="Microsoft Sans Serif"/>
                <a:cs typeface="Microsoft Sans Serif"/>
              </a:rPr>
              <a:t>get</a:t>
            </a:r>
            <a:r>
              <a:rPr sz="1900" spc="-4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1900" spc="-25" dirty="0">
                <a:solidFill>
                  <a:srgbClr val="3A2E06"/>
                </a:solidFill>
                <a:latin typeface="Microsoft Sans Serif"/>
                <a:cs typeface="Microsoft Sans Serif"/>
              </a:rPr>
              <a:t>request</a:t>
            </a:r>
            <a:r>
              <a:rPr sz="1900" spc="-4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1900" dirty="0">
                <a:solidFill>
                  <a:srgbClr val="3A2E06"/>
                </a:solidFill>
                <a:latin typeface="Microsoft Sans Serif"/>
                <a:cs typeface="Microsoft Sans Serif"/>
              </a:rPr>
              <a:t>to</a:t>
            </a:r>
            <a:r>
              <a:rPr sz="1900" spc="-3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1900" dirty="0">
                <a:solidFill>
                  <a:srgbClr val="3A2E06"/>
                </a:solidFill>
                <a:latin typeface="Microsoft Sans Serif"/>
                <a:cs typeface="Microsoft Sans Serif"/>
              </a:rPr>
              <a:t>the</a:t>
            </a:r>
            <a:r>
              <a:rPr sz="1900" spc="-4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1900" spc="-125" dirty="0">
                <a:solidFill>
                  <a:srgbClr val="3A2E06"/>
                </a:solidFill>
                <a:latin typeface="Microsoft Sans Serif"/>
                <a:cs typeface="Microsoft Sans Serif"/>
              </a:rPr>
              <a:t>SpaceX</a:t>
            </a:r>
            <a:r>
              <a:rPr sz="190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1900" spc="-20" dirty="0">
                <a:solidFill>
                  <a:srgbClr val="3A2E06"/>
                </a:solidFill>
                <a:latin typeface="Microsoft Sans Serif"/>
                <a:cs typeface="Microsoft Sans Serif"/>
              </a:rPr>
              <a:t>API.</a:t>
            </a:r>
            <a:endParaRPr sz="1900">
              <a:latin typeface="Microsoft Sans Serif"/>
              <a:cs typeface="Microsoft Sans Serif"/>
            </a:endParaRPr>
          </a:p>
          <a:p>
            <a:pPr marL="755650" marR="5080" indent="-285750">
              <a:lnSpc>
                <a:spcPct val="100000"/>
              </a:lnSpc>
              <a:spcBef>
                <a:spcPts val="1400"/>
              </a:spcBef>
              <a:buClr>
                <a:srgbClr val="90C225"/>
              </a:buClr>
              <a:buSzPct val="78947"/>
              <a:buChar char="-"/>
              <a:tabLst>
                <a:tab pos="755650" algn="l"/>
              </a:tabLst>
            </a:pPr>
            <a:r>
              <a:rPr sz="1900" spc="-25" dirty="0">
                <a:solidFill>
                  <a:srgbClr val="3A2E06"/>
                </a:solidFill>
                <a:latin typeface="Microsoft Sans Serif"/>
                <a:cs typeface="Microsoft Sans Serif"/>
              </a:rPr>
              <a:t>Next,</a:t>
            </a:r>
            <a:r>
              <a:rPr sz="1900" spc="7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1900" dirty="0">
                <a:solidFill>
                  <a:srgbClr val="3A2E06"/>
                </a:solidFill>
                <a:latin typeface="Microsoft Sans Serif"/>
                <a:cs typeface="Microsoft Sans Serif"/>
              </a:rPr>
              <a:t>we</a:t>
            </a:r>
            <a:r>
              <a:rPr sz="1900" spc="8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1900" spc="-25" dirty="0">
                <a:solidFill>
                  <a:srgbClr val="3A2E06"/>
                </a:solidFill>
                <a:latin typeface="Microsoft Sans Serif"/>
                <a:cs typeface="Microsoft Sans Serif"/>
              </a:rPr>
              <a:t>decoded</a:t>
            </a:r>
            <a:r>
              <a:rPr sz="1900" spc="7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1900" dirty="0">
                <a:solidFill>
                  <a:srgbClr val="3A2E06"/>
                </a:solidFill>
                <a:latin typeface="Microsoft Sans Serif"/>
                <a:cs typeface="Microsoft Sans Serif"/>
              </a:rPr>
              <a:t>the</a:t>
            </a:r>
            <a:r>
              <a:rPr sz="1900" spc="8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1900" spc="-45" dirty="0">
                <a:solidFill>
                  <a:srgbClr val="3A2E06"/>
                </a:solidFill>
                <a:latin typeface="Microsoft Sans Serif"/>
                <a:cs typeface="Microsoft Sans Serif"/>
              </a:rPr>
              <a:t>response</a:t>
            </a:r>
            <a:r>
              <a:rPr sz="1900" spc="8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1900" dirty="0">
                <a:solidFill>
                  <a:srgbClr val="3A2E06"/>
                </a:solidFill>
                <a:latin typeface="Microsoft Sans Serif"/>
                <a:cs typeface="Microsoft Sans Serif"/>
              </a:rPr>
              <a:t>content</a:t>
            </a:r>
            <a:r>
              <a:rPr sz="1900" spc="8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1900" dirty="0">
                <a:solidFill>
                  <a:srgbClr val="3A2E06"/>
                </a:solidFill>
                <a:latin typeface="Microsoft Sans Serif"/>
                <a:cs typeface="Microsoft Sans Serif"/>
              </a:rPr>
              <a:t>as</a:t>
            </a:r>
            <a:r>
              <a:rPr sz="1900" spc="8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1900" dirty="0">
                <a:solidFill>
                  <a:srgbClr val="3A2E06"/>
                </a:solidFill>
                <a:latin typeface="Microsoft Sans Serif"/>
                <a:cs typeface="Microsoft Sans Serif"/>
              </a:rPr>
              <a:t>a</a:t>
            </a:r>
            <a:r>
              <a:rPr sz="1900" spc="8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1900" spc="-65" dirty="0">
                <a:solidFill>
                  <a:srgbClr val="3A2E06"/>
                </a:solidFill>
                <a:latin typeface="Microsoft Sans Serif"/>
                <a:cs typeface="Microsoft Sans Serif"/>
              </a:rPr>
              <a:t>Json</a:t>
            </a:r>
            <a:r>
              <a:rPr sz="1900" spc="8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1900" dirty="0">
                <a:solidFill>
                  <a:srgbClr val="3A2E06"/>
                </a:solidFill>
                <a:latin typeface="Microsoft Sans Serif"/>
                <a:cs typeface="Microsoft Sans Serif"/>
              </a:rPr>
              <a:t>using</a:t>
            </a:r>
            <a:r>
              <a:rPr sz="1900" spc="8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1900" spc="-45" dirty="0">
                <a:solidFill>
                  <a:srgbClr val="3A2E06"/>
                </a:solidFill>
                <a:latin typeface="Microsoft Sans Serif"/>
                <a:cs typeface="Microsoft Sans Serif"/>
              </a:rPr>
              <a:t>.json()</a:t>
            </a:r>
            <a:r>
              <a:rPr sz="1900" spc="8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1900" dirty="0">
                <a:solidFill>
                  <a:srgbClr val="3A2E06"/>
                </a:solidFill>
                <a:latin typeface="Microsoft Sans Serif"/>
                <a:cs typeface="Microsoft Sans Serif"/>
              </a:rPr>
              <a:t>function</a:t>
            </a:r>
            <a:r>
              <a:rPr sz="1900" spc="7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1900" dirty="0">
                <a:solidFill>
                  <a:srgbClr val="3A2E06"/>
                </a:solidFill>
                <a:latin typeface="Microsoft Sans Serif"/>
                <a:cs typeface="Microsoft Sans Serif"/>
              </a:rPr>
              <a:t>call</a:t>
            </a:r>
            <a:r>
              <a:rPr sz="1900" spc="8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1900" dirty="0">
                <a:solidFill>
                  <a:srgbClr val="3A2E06"/>
                </a:solidFill>
                <a:latin typeface="Microsoft Sans Serif"/>
                <a:cs typeface="Microsoft Sans Serif"/>
              </a:rPr>
              <a:t>and</a:t>
            </a:r>
            <a:r>
              <a:rPr sz="1900" spc="8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1900" dirty="0">
                <a:solidFill>
                  <a:srgbClr val="3A2E06"/>
                </a:solidFill>
                <a:latin typeface="Microsoft Sans Serif"/>
                <a:cs typeface="Microsoft Sans Serif"/>
              </a:rPr>
              <a:t>turn</a:t>
            </a:r>
            <a:r>
              <a:rPr sz="1900" spc="8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1900" spc="-25" dirty="0">
                <a:solidFill>
                  <a:srgbClr val="3A2E06"/>
                </a:solidFill>
                <a:latin typeface="Microsoft Sans Serif"/>
                <a:cs typeface="Microsoft Sans Serif"/>
              </a:rPr>
              <a:t>it </a:t>
            </a:r>
            <a:r>
              <a:rPr sz="1900" dirty="0">
                <a:solidFill>
                  <a:srgbClr val="3A2E06"/>
                </a:solidFill>
                <a:latin typeface="Microsoft Sans Serif"/>
                <a:cs typeface="Microsoft Sans Serif"/>
              </a:rPr>
              <a:t>into</a:t>
            </a:r>
            <a:r>
              <a:rPr sz="1900" spc="-5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1900" dirty="0">
                <a:solidFill>
                  <a:srgbClr val="3A2E06"/>
                </a:solidFill>
                <a:latin typeface="Microsoft Sans Serif"/>
                <a:cs typeface="Microsoft Sans Serif"/>
              </a:rPr>
              <a:t>a</a:t>
            </a:r>
            <a:r>
              <a:rPr sz="1900" spc="-50" dirty="0">
                <a:solidFill>
                  <a:srgbClr val="3A2E06"/>
                </a:solidFill>
                <a:latin typeface="Microsoft Sans Serif"/>
                <a:cs typeface="Microsoft Sans Serif"/>
              </a:rPr>
              <a:t> pandas</a:t>
            </a:r>
            <a:r>
              <a:rPr sz="1900" spc="-3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1900" spc="-45" dirty="0">
                <a:solidFill>
                  <a:srgbClr val="3A2E06"/>
                </a:solidFill>
                <a:latin typeface="Microsoft Sans Serif"/>
                <a:cs typeface="Microsoft Sans Serif"/>
              </a:rPr>
              <a:t>dataframe </a:t>
            </a:r>
            <a:r>
              <a:rPr sz="1900" spc="-10" dirty="0">
                <a:solidFill>
                  <a:srgbClr val="3A2E06"/>
                </a:solidFill>
                <a:latin typeface="Microsoft Sans Serif"/>
                <a:cs typeface="Microsoft Sans Serif"/>
              </a:rPr>
              <a:t>using</a:t>
            </a:r>
            <a:r>
              <a:rPr sz="1900" spc="-4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1900" spc="-10" dirty="0">
                <a:solidFill>
                  <a:srgbClr val="3A2E06"/>
                </a:solidFill>
                <a:latin typeface="Microsoft Sans Serif"/>
                <a:cs typeface="Microsoft Sans Serif"/>
              </a:rPr>
              <a:t>.json_normalize().</a:t>
            </a:r>
            <a:endParaRPr sz="1900">
              <a:latin typeface="Microsoft Sans Serif"/>
              <a:cs typeface="Microsoft Sans Serif"/>
            </a:endParaRPr>
          </a:p>
          <a:p>
            <a:pPr marL="755650" marR="5080" indent="-285750">
              <a:lnSpc>
                <a:spcPct val="100000"/>
              </a:lnSpc>
              <a:spcBef>
                <a:spcPts val="1405"/>
              </a:spcBef>
              <a:buClr>
                <a:srgbClr val="90C225"/>
              </a:buClr>
              <a:buSzPct val="78947"/>
              <a:buChar char="-"/>
              <a:tabLst>
                <a:tab pos="755650" algn="l"/>
              </a:tabLst>
            </a:pPr>
            <a:r>
              <a:rPr sz="1900" spc="-50" dirty="0">
                <a:solidFill>
                  <a:srgbClr val="3A2E06"/>
                </a:solidFill>
                <a:latin typeface="Microsoft Sans Serif"/>
                <a:cs typeface="Microsoft Sans Serif"/>
              </a:rPr>
              <a:t>We</a:t>
            </a:r>
            <a:r>
              <a:rPr sz="1900" spc="14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1900" dirty="0">
                <a:solidFill>
                  <a:srgbClr val="3A2E06"/>
                </a:solidFill>
                <a:latin typeface="Microsoft Sans Serif"/>
                <a:cs typeface="Microsoft Sans Serif"/>
              </a:rPr>
              <a:t>then</a:t>
            </a:r>
            <a:r>
              <a:rPr sz="1900" spc="14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1900" spc="-45" dirty="0">
                <a:solidFill>
                  <a:srgbClr val="3A2E06"/>
                </a:solidFill>
                <a:latin typeface="Microsoft Sans Serif"/>
                <a:cs typeface="Microsoft Sans Serif"/>
              </a:rPr>
              <a:t>cleaned</a:t>
            </a:r>
            <a:r>
              <a:rPr sz="1900" spc="14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1900" dirty="0">
                <a:solidFill>
                  <a:srgbClr val="3A2E06"/>
                </a:solidFill>
                <a:latin typeface="Microsoft Sans Serif"/>
                <a:cs typeface="Microsoft Sans Serif"/>
              </a:rPr>
              <a:t>the</a:t>
            </a:r>
            <a:r>
              <a:rPr sz="1900" spc="15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1900" dirty="0">
                <a:solidFill>
                  <a:srgbClr val="3A2E06"/>
                </a:solidFill>
                <a:latin typeface="Microsoft Sans Serif"/>
                <a:cs typeface="Microsoft Sans Serif"/>
              </a:rPr>
              <a:t>data,</a:t>
            </a:r>
            <a:r>
              <a:rPr sz="1900" spc="15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1900" spc="-45" dirty="0">
                <a:solidFill>
                  <a:srgbClr val="3A2E06"/>
                </a:solidFill>
                <a:latin typeface="Microsoft Sans Serif"/>
                <a:cs typeface="Microsoft Sans Serif"/>
              </a:rPr>
              <a:t>checked</a:t>
            </a:r>
            <a:r>
              <a:rPr sz="1900" spc="14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1900" dirty="0">
                <a:solidFill>
                  <a:srgbClr val="3A2E06"/>
                </a:solidFill>
                <a:latin typeface="Microsoft Sans Serif"/>
                <a:cs typeface="Microsoft Sans Serif"/>
              </a:rPr>
              <a:t>for</a:t>
            </a:r>
            <a:r>
              <a:rPr sz="1900" spc="14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1900" spc="-20" dirty="0">
                <a:solidFill>
                  <a:srgbClr val="3A2E06"/>
                </a:solidFill>
                <a:latin typeface="Microsoft Sans Serif"/>
                <a:cs typeface="Microsoft Sans Serif"/>
              </a:rPr>
              <a:t>missing</a:t>
            </a:r>
            <a:r>
              <a:rPr sz="1900" spc="14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1900" spc="-40" dirty="0">
                <a:solidFill>
                  <a:srgbClr val="3A2E06"/>
                </a:solidFill>
                <a:latin typeface="Microsoft Sans Serif"/>
                <a:cs typeface="Microsoft Sans Serif"/>
              </a:rPr>
              <a:t>values</a:t>
            </a:r>
            <a:r>
              <a:rPr sz="1900" spc="15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1900" dirty="0">
                <a:solidFill>
                  <a:srgbClr val="3A2E06"/>
                </a:solidFill>
                <a:latin typeface="Microsoft Sans Serif"/>
                <a:cs typeface="Microsoft Sans Serif"/>
              </a:rPr>
              <a:t>and</a:t>
            </a:r>
            <a:r>
              <a:rPr sz="1900" spc="15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1900" dirty="0">
                <a:solidFill>
                  <a:srgbClr val="3A2E06"/>
                </a:solidFill>
                <a:latin typeface="Microsoft Sans Serif"/>
                <a:cs typeface="Microsoft Sans Serif"/>
              </a:rPr>
              <a:t>fill</a:t>
            </a:r>
            <a:r>
              <a:rPr sz="1900" spc="15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1900" dirty="0">
                <a:solidFill>
                  <a:srgbClr val="3A2E06"/>
                </a:solidFill>
                <a:latin typeface="Microsoft Sans Serif"/>
                <a:cs typeface="Microsoft Sans Serif"/>
              </a:rPr>
              <a:t>in</a:t>
            </a:r>
            <a:r>
              <a:rPr sz="1900" spc="15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1900" spc="-20" dirty="0">
                <a:solidFill>
                  <a:srgbClr val="3A2E06"/>
                </a:solidFill>
                <a:latin typeface="Microsoft Sans Serif"/>
                <a:cs typeface="Microsoft Sans Serif"/>
              </a:rPr>
              <a:t>missing</a:t>
            </a:r>
            <a:r>
              <a:rPr sz="1900" spc="14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1900" spc="-40" dirty="0">
                <a:solidFill>
                  <a:srgbClr val="3A2E06"/>
                </a:solidFill>
                <a:latin typeface="Microsoft Sans Serif"/>
                <a:cs typeface="Microsoft Sans Serif"/>
              </a:rPr>
              <a:t>values</a:t>
            </a:r>
            <a:r>
              <a:rPr sz="1900" spc="14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1900" spc="-10" dirty="0">
                <a:solidFill>
                  <a:srgbClr val="3A2E06"/>
                </a:solidFill>
                <a:latin typeface="Microsoft Sans Serif"/>
                <a:cs typeface="Microsoft Sans Serif"/>
              </a:rPr>
              <a:t>where necessary.</a:t>
            </a:r>
            <a:endParaRPr sz="1900">
              <a:latin typeface="Microsoft Sans Serif"/>
              <a:cs typeface="Microsoft Sans Serif"/>
            </a:endParaRPr>
          </a:p>
          <a:p>
            <a:pPr marL="755650" marR="5715" indent="-285750">
              <a:lnSpc>
                <a:spcPct val="100000"/>
              </a:lnSpc>
              <a:spcBef>
                <a:spcPts val="1400"/>
              </a:spcBef>
              <a:buClr>
                <a:srgbClr val="90C225"/>
              </a:buClr>
              <a:buSzPct val="78947"/>
              <a:buChar char="-"/>
              <a:tabLst>
                <a:tab pos="755650" algn="l"/>
              </a:tabLst>
            </a:pPr>
            <a:r>
              <a:rPr sz="1900" dirty="0">
                <a:solidFill>
                  <a:srgbClr val="3A2E06"/>
                </a:solidFill>
                <a:latin typeface="Microsoft Sans Serif"/>
                <a:cs typeface="Microsoft Sans Serif"/>
              </a:rPr>
              <a:t>In</a:t>
            </a:r>
            <a:r>
              <a:rPr sz="1900" spc="1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1900" dirty="0">
                <a:solidFill>
                  <a:srgbClr val="3A2E06"/>
                </a:solidFill>
                <a:latin typeface="Microsoft Sans Serif"/>
                <a:cs typeface="Microsoft Sans Serif"/>
              </a:rPr>
              <a:t>addition,</a:t>
            </a:r>
            <a:r>
              <a:rPr sz="1900" spc="1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1900" dirty="0">
                <a:solidFill>
                  <a:srgbClr val="3A2E06"/>
                </a:solidFill>
                <a:latin typeface="Microsoft Sans Serif"/>
                <a:cs typeface="Microsoft Sans Serif"/>
              </a:rPr>
              <a:t>we</a:t>
            </a:r>
            <a:r>
              <a:rPr sz="1900" spc="1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1900" spc="-20" dirty="0">
                <a:solidFill>
                  <a:srgbClr val="3A2E06"/>
                </a:solidFill>
                <a:latin typeface="Microsoft Sans Serif"/>
                <a:cs typeface="Microsoft Sans Serif"/>
              </a:rPr>
              <a:t>performed</a:t>
            </a:r>
            <a:r>
              <a:rPr sz="1900" spc="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1900" dirty="0">
                <a:solidFill>
                  <a:srgbClr val="3A2E06"/>
                </a:solidFill>
                <a:latin typeface="Microsoft Sans Serif"/>
                <a:cs typeface="Microsoft Sans Serif"/>
              </a:rPr>
              <a:t>web</a:t>
            </a:r>
            <a:r>
              <a:rPr sz="1900" spc="1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1900" spc="-30" dirty="0">
                <a:solidFill>
                  <a:srgbClr val="3A2E06"/>
                </a:solidFill>
                <a:latin typeface="Microsoft Sans Serif"/>
                <a:cs typeface="Microsoft Sans Serif"/>
              </a:rPr>
              <a:t>scraping</a:t>
            </a:r>
            <a:r>
              <a:rPr sz="1900" spc="1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1900" dirty="0">
                <a:solidFill>
                  <a:srgbClr val="3A2E06"/>
                </a:solidFill>
                <a:latin typeface="Microsoft Sans Serif"/>
                <a:cs typeface="Microsoft Sans Serif"/>
              </a:rPr>
              <a:t>from</a:t>
            </a:r>
            <a:r>
              <a:rPr sz="1900" spc="1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1900" spc="-35" dirty="0">
                <a:solidFill>
                  <a:srgbClr val="3A2E06"/>
                </a:solidFill>
                <a:latin typeface="Microsoft Sans Serif"/>
                <a:cs typeface="Microsoft Sans Serif"/>
              </a:rPr>
              <a:t>Wikipedia</a:t>
            </a:r>
            <a:r>
              <a:rPr sz="1900" spc="1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1900" dirty="0">
                <a:solidFill>
                  <a:srgbClr val="3A2E06"/>
                </a:solidFill>
                <a:latin typeface="Microsoft Sans Serif"/>
                <a:cs typeface="Microsoft Sans Serif"/>
              </a:rPr>
              <a:t>for</a:t>
            </a:r>
            <a:r>
              <a:rPr sz="1900" spc="1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1900" spc="-45" dirty="0">
                <a:solidFill>
                  <a:srgbClr val="3A2E06"/>
                </a:solidFill>
                <a:latin typeface="Microsoft Sans Serif"/>
                <a:cs typeface="Microsoft Sans Serif"/>
              </a:rPr>
              <a:t>Falcon</a:t>
            </a:r>
            <a:r>
              <a:rPr sz="1900" spc="1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1900" spc="85" dirty="0">
                <a:solidFill>
                  <a:srgbClr val="3A2E06"/>
                </a:solidFill>
                <a:latin typeface="Microsoft Sans Serif"/>
                <a:cs typeface="Microsoft Sans Serif"/>
              </a:rPr>
              <a:t>9</a:t>
            </a:r>
            <a:r>
              <a:rPr sz="1900" spc="1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1900" spc="-30" dirty="0">
                <a:solidFill>
                  <a:srgbClr val="3A2E06"/>
                </a:solidFill>
                <a:latin typeface="Microsoft Sans Serif"/>
                <a:cs typeface="Microsoft Sans Serif"/>
              </a:rPr>
              <a:t>launch</a:t>
            </a:r>
            <a:r>
              <a:rPr sz="1900" spc="2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1900" spc="-25" dirty="0">
                <a:solidFill>
                  <a:srgbClr val="3A2E06"/>
                </a:solidFill>
                <a:latin typeface="Microsoft Sans Serif"/>
                <a:cs typeface="Microsoft Sans Serif"/>
              </a:rPr>
              <a:t>records</a:t>
            </a:r>
            <a:r>
              <a:rPr sz="1900" spc="1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1900" spc="-20" dirty="0">
                <a:solidFill>
                  <a:srgbClr val="3A2E06"/>
                </a:solidFill>
                <a:latin typeface="Microsoft Sans Serif"/>
                <a:cs typeface="Microsoft Sans Serif"/>
              </a:rPr>
              <a:t>with </a:t>
            </a:r>
            <a:r>
              <a:rPr sz="1900" spc="-10" dirty="0">
                <a:solidFill>
                  <a:srgbClr val="3A2E06"/>
                </a:solidFill>
                <a:latin typeface="Microsoft Sans Serif"/>
                <a:cs typeface="Microsoft Sans Serif"/>
              </a:rPr>
              <a:t>BeautifulSoup.</a:t>
            </a:r>
            <a:endParaRPr sz="1900">
              <a:latin typeface="Microsoft Sans Serif"/>
              <a:cs typeface="Microsoft Sans Serif"/>
            </a:endParaRPr>
          </a:p>
          <a:p>
            <a:pPr marL="755015" marR="5080" indent="-285750">
              <a:lnSpc>
                <a:spcPct val="100000"/>
              </a:lnSpc>
              <a:spcBef>
                <a:spcPts val="1395"/>
              </a:spcBef>
              <a:buClr>
                <a:srgbClr val="90C225"/>
              </a:buClr>
              <a:buSzPct val="78947"/>
              <a:buChar char="-"/>
              <a:tabLst>
                <a:tab pos="755015" algn="l"/>
              </a:tabLst>
            </a:pPr>
            <a:r>
              <a:rPr sz="1900" spc="-25" dirty="0">
                <a:solidFill>
                  <a:srgbClr val="3A2E06"/>
                </a:solidFill>
                <a:latin typeface="Microsoft Sans Serif"/>
                <a:cs typeface="Microsoft Sans Serif"/>
              </a:rPr>
              <a:t>The</a:t>
            </a:r>
            <a:r>
              <a:rPr sz="1900" spc="24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1900" dirty="0">
                <a:solidFill>
                  <a:srgbClr val="3A2E06"/>
                </a:solidFill>
                <a:latin typeface="Microsoft Sans Serif"/>
                <a:cs typeface="Microsoft Sans Serif"/>
              </a:rPr>
              <a:t>objective</a:t>
            </a:r>
            <a:r>
              <a:rPr sz="1900" spc="24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1900" dirty="0">
                <a:solidFill>
                  <a:srgbClr val="3A2E06"/>
                </a:solidFill>
                <a:latin typeface="Microsoft Sans Serif"/>
                <a:cs typeface="Microsoft Sans Serif"/>
              </a:rPr>
              <a:t>was</a:t>
            </a:r>
            <a:r>
              <a:rPr sz="1900" spc="25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1900" dirty="0">
                <a:solidFill>
                  <a:srgbClr val="3A2E06"/>
                </a:solidFill>
                <a:latin typeface="Microsoft Sans Serif"/>
                <a:cs typeface="Microsoft Sans Serif"/>
              </a:rPr>
              <a:t>to</a:t>
            </a:r>
            <a:r>
              <a:rPr sz="1900" spc="24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1900" dirty="0">
                <a:solidFill>
                  <a:srgbClr val="3A2E06"/>
                </a:solidFill>
                <a:latin typeface="Microsoft Sans Serif"/>
                <a:cs typeface="Microsoft Sans Serif"/>
              </a:rPr>
              <a:t>extract</a:t>
            </a:r>
            <a:r>
              <a:rPr sz="1900" spc="24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1900" dirty="0">
                <a:solidFill>
                  <a:srgbClr val="3A2E06"/>
                </a:solidFill>
                <a:latin typeface="Microsoft Sans Serif"/>
                <a:cs typeface="Microsoft Sans Serif"/>
              </a:rPr>
              <a:t>the</a:t>
            </a:r>
            <a:r>
              <a:rPr sz="1900" spc="25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1900" spc="-20" dirty="0">
                <a:solidFill>
                  <a:srgbClr val="3A2E06"/>
                </a:solidFill>
                <a:latin typeface="Microsoft Sans Serif"/>
                <a:cs typeface="Microsoft Sans Serif"/>
              </a:rPr>
              <a:t>launch</a:t>
            </a:r>
            <a:r>
              <a:rPr sz="1900" spc="25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1900" spc="-10" dirty="0">
                <a:solidFill>
                  <a:srgbClr val="3A2E06"/>
                </a:solidFill>
                <a:latin typeface="Microsoft Sans Serif"/>
                <a:cs typeface="Microsoft Sans Serif"/>
              </a:rPr>
              <a:t>records</a:t>
            </a:r>
            <a:r>
              <a:rPr sz="1900" spc="25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1900" dirty="0">
                <a:solidFill>
                  <a:srgbClr val="3A2E06"/>
                </a:solidFill>
                <a:latin typeface="Microsoft Sans Serif"/>
                <a:cs typeface="Microsoft Sans Serif"/>
              </a:rPr>
              <a:t>as</a:t>
            </a:r>
            <a:r>
              <a:rPr sz="1900" spc="254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1900" spc="-65" dirty="0">
                <a:solidFill>
                  <a:srgbClr val="3A2E06"/>
                </a:solidFill>
                <a:latin typeface="Microsoft Sans Serif"/>
                <a:cs typeface="Microsoft Sans Serif"/>
              </a:rPr>
              <a:t>HTML</a:t>
            </a:r>
            <a:r>
              <a:rPr sz="1900" spc="24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1900" dirty="0">
                <a:solidFill>
                  <a:srgbClr val="3A2E06"/>
                </a:solidFill>
                <a:latin typeface="Microsoft Sans Serif"/>
                <a:cs typeface="Microsoft Sans Serif"/>
              </a:rPr>
              <a:t>table,</a:t>
            </a:r>
            <a:r>
              <a:rPr sz="1900" spc="25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1900" spc="-10" dirty="0">
                <a:solidFill>
                  <a:srgbClr val="3A2E06"/>
                </a:solidFill>
                <a:latin typeface="Microsoft Sans Serif"/>
                <a:cs typeface="Microsoft Sans Serif"/>
              </a:rPr>
              <a:t>parse</a:t>
            </a:r>
            <a:r>
              <a:rPr sz="1900" spc="25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1900" dirty="0">
                <a:solidFill>
                  <a:srgbClr val="3A2E06"/>
                </a:solidFill>
                <a:latin typeface="Microsoft Sans Serif"/>
                <a:cs typeface="Microsoft Sans Serif"/>
              </a:rPr>
              <a:t>the</a:t>
            </a:r>
            <a:r>
              <a:rPr sz="1900" spc="25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1900" dirty="0">
                <a:solidFill>
                  <a:srgbClr val="3A2E06"/>
                </a:solidFill>
                <a:latin typeface="Microsoft Sans Serif"/>
                <a:cs typeface="Microsoft Sans Serif"/>
              </a:rPr>
              <a:t>table</a:t>
            </a:r>
            <a:r>
              <a:rPr sz="1900" spc="25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1900" spc="-25" dirty="0">
                <a:solidFill>
                  <a:srgbClr val="3A2E06"/>
                </a:solidFill>
                <a:latin typeface="Microsoft Sans Serif"/>
                <a:cs typeface="Microsoft Sans Serif"/>
              </a:rPr>
              <a:t>and </a:t>
            </a:r>
            <a:r>
              <a:rPr sz="1900" spc="-20" dirty="0">
                <a:solidFill>
                  <a:srgbClr val="3A2E06"/>
                </a:solidFill>
                <a:latin typeface="Microsoft Sans Serif"/>
                <a:cs typeface="Microsoft Sans Serif"/>
              </a:rPr>
              <a:t>convert</a:t>
            </a:r>
            <a:r>
              <a:rPr sz="1900" spc="-2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1900" spc="50" dirty="0">
                <a:solidFill>
                  <a:srgbClr val="3A2E06"/>
                </a:solidFill>
                <a:latin typeface="Microsoft Sans Serif"/>
                <a:cs typeface="Microsoft Sans Serif"/>
              </a:rPr>
              <a:t>it</a:t>
            </a:r>
            <a:r>
              <a:rPr sz="1900" spc="-1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1900" dirty="0">
                <a:solidFill>
                  <a:srgbClr val="3A2E06"/>
                </a:solidFill>
                <a:latin typeface="Microsoft Sans Serif"/>
                <a:cs typeface="Microsoft Sans Serif"/>
              </a:rPr>
              <a:t>to</a:t>
            </a:r>
            <a:r>
              <a:rPr sz="1900" spc="-1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1900" dirty="0">
                <a:solidFill>
                  <a:srgbClr val="3A2E06"/>
                </a:solidFill>
                <a:latin typeface="Microsoft Sans Serif"/>
                <a:cs typeface="Microsoft Sans Serif"/>
              </a:rPr>
              <a:t>a</a:t>
            </a:r>
            <a:r>
              <a:rPr sz="1900" spc="-1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1900" spc="-50" dirty="0">
                <a:solidFill>
                  <a:srgbClr val="3A2E06"/>
                </a:solidFill>
                <a:latin typeface="Microsoft Sans Serif"/>
                <a:cs typeface="Microsoft Sans Serif"/>
              </a:rPr>
              <a:t>pandas</a:t>
            </a:r>
            <a:r>
              <a:rPr sz="1900" spc="1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1900" spc="-45" dirty="0">
                <a:solidFill>
                  <a:srgbClr val="3A2E06"/>
                </a:solidFill>
                <a:latin typeface="Microsoft Sans Serif"/>
                <a:cs typeface="Microsoft Sans Serif"/>
              </a:rPr>
              <a:t>dataframe</a:t>
            </a:r>
            <a:r>
              <a:rPr sz="1900" spc="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1900" dirty="0">
                <a:solidFill>
                  <a:srgbClr val="3A2E06"/>
                </a:solidFill>
                <a:latin typeface="Microsoft Sans Serif"/>
                <a:cs typeface="Microsoft Sans Serif"/>
              </a:rPr>
              <a:t>for</a:t>
            </a:r>
            <a:r>
              <a:rPr sz="1900" spc="-1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1900" dirty="0">
                <a:solidFill>
                  <a:srgbClr val="3A2E06"/>
                </a:solidFill>
                <a:latin typeface="Microsoft Sans Serif"/>
                <a:cs typeface="Microsoft Sans Serif"/>
              </a:rPr>
              <a:t>future</a:t>
            </a:r>
            <a:r>
              <a:rPr sz="1900" spc="-10" dirty="0">
                <a:solidFill>
                  <a:srgbClr val="3A2E06"/>
                </a:solidFill>
                <a:latin typeface="Microsoft Sans Serif"/>
                <a:cs typeface="Microsoft Sans Serif"/>
              </a:rPr>
              <a:t> analysis.</a:t>
            </a:r>
            <a:endParaRPr sz="19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9725" rIns="0" bIns="0" rtlCol="0">
            <a:spAutoFit/>
          </a:bodyPr>
          <a:lstStyle/>
          <a:p>
            <a:pPr marL="139065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Data</a:t>
            </a:r>
            <a:r>
              <a:rPr spc="-185" dirty="0"/>
              <a:t> </a:t>
            </a:r>
            <a:r>
              <a:rPr spc="-80" dirty="0"/>
              <a:t>Collection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25" dirty="0"/>
              <a:t>6</a:t>
            </a:fld>
            <a:endParaRPr spc="-25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1815718"/>
            <a:ext cx="4377055" cy="3557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45085" indent="-3429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750" spc="100" dirty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sz="1750" dirty="0">
                <a:solidFill>
                  <a:srgbClr val="90C225"/>
                </a:solidFill>
                <a:latin typeface="Lucida Sans Unicode"/>
                <a:cs typeface="Lucida Sans Unicode"/>
              </a:rPr>
              <a:t>	</a:t>
            </a:r>
            <a:r>
              <a:rPr sz="2200" spc="-210" dirty="0">
                <a:solidFill>
                  <a:srgbClr val="3A2E06"/>
                </a:solidFill>
                <a:latin typeface="Microsoft Sans Serif"/>
                <a:cs typeface="Microsoft Sans Serif"/>
              </a:rPr>
              <a:t>We</a:t>
            </a:r>
            <a:r>
              <a:rPr sz="2200" spc="6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35" dirty="0">
                <a:solidFill>
                  <a:srgbClr val="3A2E06"/>
                </a:solidFill>
                <a:latin typeface="Microsoft Sans Serif"/>
                <a:cs typeface="Microsoft Sans Serif"/>
              </a:rPr>
              <a:t>used</a:t>
            </a:r>
            <a:r>
              <a:rPr sz="2200" spc="-5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dirty="0">
                <a:solidFill>
                  <a:srgbClr val="3A2E06"/>
                </a:solidFill>
                <a:latin typeface="Microsoft Sans Serif"/>
                <a:cs typeface="Microsoft Sans Serif"/>
              </a:rPr>
              <a:t>the</a:t>
            </a:r>
            <a:r>
              <a:rPr sz="2200" spc="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dirty="0">
                <a:solidFill>
                  <a:srgbClr val="3A2E06"/>
                </a:solidFill>
                <a:latin typeface="Microsoft Sans Serif"/>
                <a:cs typeface="Microsoft Sans Serif"/>
              </a:rPr>
              <a:t>get</a:t>
            </a:r>
            <a:r>
              <a:rPr sz="2200" spc="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30" dirty="0">
                <a:solidFill>
                  <a:srgbClr val="3A2E06"/>
                </a:solidFill>
                <a:latin typeface="Microsoft Sans Serif"/>
                <a:cs typeface="Microsoft Sans Serif"/>
              </a:rPr>
              <a:t>request</a:t>
            </a:r>
            <a:r>
              <a:rPr sz="2200" spc="-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dirty="0">
                <a:solidFill>
                  <a:srgbClr val="3A2E06"/>
                </a:solidFill>
                <a:latin typeface="Microsoft Sans Serif"/>
                <a:cs typeface="Microsoft Sans Serif"/>
              </a:rPr>
              <a:t>to</a:t>
            </a:r>
            <a:r>
              <a:rPr sz="2200" spc="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25" dirty="0">
                <a:solidFill>
                  <a:srgbClr val="3A2E06"/>
                </a:solidFill>
                <a:latin typeface="Microsoft Sans Serif"/>
                <a:cs typeface="Microsoft Sans Serif"/>
              </a:rPr>
              <a:t>the </a:t>
            </a:r>
            <a:r>
              <a:rPr sz="2200" spc="-150" dirty="0">
                <a:solidFill>
                  <a:srgbClr val="3A2E06"/>
                </a:solidFill>
                <a:latin typeface="Microsoft Sans Serif"/>
                <a:cs typeface="Microsoft Sans Serif"/>
              </a:rPr>
              <a:t>SpaceX</a:t>
            </a:r>
            <a:r>
              <a:rPr sz="220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110" dirty="0">
                <a:solidFill>
                  <a:srgbClr val="3A2E06"/>
                </a:solidFill>
                <a:latin typeface="Microsoft Sans Serif"/>
                <a:cs typeface="Microsoft Sans Serif"/>
              </a:rPr>
              <a:t>API</a:t>
            </a:r>
            <a:r>
              <a:rPr sz="2200" spc="-3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dirty="0">
                <a:solidFill>
                  <a:srgbClr val="3A2E06"/>
                </a:solidFill>
                <a:latin typeface="Microsoft Sans Serif"/>
                <a:cs typeface="Microsoft Sans Serif"/>
              </a:rPr>
              <a:t>to</a:t>
            </a:r>
            <a:r>
              <a:rPr sz="2200" spc="-1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20" dirty="0">
                <a:solidFill>
                  <a:srgbClr val="3A2E06"/>
                </a:solidFill>
                <a:latin typeface="Microsoft Sans Serif"/>
                <a:cs typeface="Microsoft Sans Serif"/>
              </a:rPr>
              <a:t>collect</a:t>
            </a:r>
            <a:r>
              <a:rPr sz="2200" spc="-1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30" dirty="0">
                <a:solidFill>
                  <a:srgbClr val="3A2E06"/>
                </a:solidFill>
                <a:latin typeface="Microsoft Sans Serif"/>
                <a:cs typeface="Microsoft Sans Serif"/>
              </a:rPr>
              <a:t>data,</a:t>
            </a:r>
            <a:r>
              <a:rPr sz="2200" spc="-2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10" dirty="0">
                <a:solidFill>
                  <a:srgbClr val="3A2E06"/>
                </a:solidFill>
                <a:latin typeface="Microsoft Sans Serif"/>
                <a:cs typeface="Microsoft Sans Serif"/>
              </a:rPr>
              <a:t>clean </a:t>
            </a:r>
            <a:r>
              <a:rPr sz="2200" dirty="0">
                <a:solidFill>
                  <a:srgbClr val="3A2E06"/>
                </a:solidFill>
                <a:latin typeface="Microsoft Sans Serif"/>
                <a:cs typeface="Microsoft Sans Serif"/>
              </a:rPr>
              <a:t>the</a:t>
            </a:r>
            <a:r>
              <a:rPr sz="2200" spc="-5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40" dirty="0">
                <a:solidFill>
                  <a:srgbClr val="3A2E06"/>
                </a:solidFill>
                <a:latin typeface="Microsoft Sans Serif"/>
                <a:cs typeface="Microsoft Sans Serif"/>
              </a:rPr>
              <a:t>requested</a:t>
            </a:r>
            <a:r>
              <a:rPr sz="2200" spc="-7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dirty="0">
                <a:solidFill>
                  <a:srgbClr val="3A2E06"/>
                </a:solidFill>
                <a:latin typeface="Microsoft Sans Serif"/>
                <a:cs typeface="Microsoft Sans Serif"/>
              </a:rPr>
              <a:t>data</a:t>
            </a:r>
            <a:r>
              <a:rPr sz="2200" spc="-5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dirty="0">
                <a:solidFill>
                  <a:srgbClr val="3A2E06"/>
                </a:solidFill>
                <a:latin typeface="Microsoft Sans Serif"/>
                <a:cs typeface="Microsoft Sans Serif"/>
              </a:rPr>
              <a:t>and</a:t>
            </a:r>
            <a:r>
              <a:rPr sz="2200" spc="-5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dirty="0">
                <a:solidFill>
                  <a:srgbClr val="3A2E06"/>
                </a:solidFill>
                <a:latin typeface="Microsoft Sans Serif"/>
                <a:cs typeface="Microsoft Sans Serif"/>
              </a:rPr>
              <a:t>did</a:t>
            </a:r>
            <a:r>
              <a:rPr sz="2200" spc="-5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70" dirty="0">
                <a:solidFill>
                  <a:srgbClr val="3A2E06"/>
                </a:solidFill>
                <a:latin typeface="Microsoft Sans Serif"/>
                <a:cs typeface="Microsoft Sans Serif"/>
              </a:rPr>
              <a:t>some </a:t>
            </a:r>
            <a:r>
              <a:rPr sz="2200" spc="-60" dirty="0">
                <a:solidFill>
                  <a:srgbClr val="3A2E06"/>
                </a:solidFill>
                <a:latin typeface="Microsoft Sans Serif"/>
                <a:cs typeface="Microsoft Sans Serif"/>
              </a:rPr>
              <a:t>basic</a:t>
            </a:r>
            <a:r>
              <a:rPr sz="2200" spc="-9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dirty="0">
                <a:solidFill>
                  <a:srgbClr val="3A2E06"/>
                </a:solidFill>
                <a:latin typeface="Microsoft Sans Serif"/>
                <a:cs typeface="Microsoft Sans Serif"/>
              </a:rPr>
              <a:t>data</a:t>
            </a:r>
            <a:r>
              <a:rPr sz="2200" spc="-12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10" dirty="0">
                <a:solidFill>
                  <a:srgbClr val="3A2E06"/>
                </a:solidFill>
                <a:latin typeface="Microsoft Sans Serif"/>
                <a:cs typeface="Microsoft Sans Serif"/>
              </a:rPr>
              <a:t>wrangling</a:t>
            </a:r>
            <a:r>
              <a:rPr sz="2200" spc="-10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25" dirty="0">
                <a:solidFill>
                  <a:srgbClr val="3A2E06"/>
                </a:solidFill>
                <a:latin typeface="Microsoft Sans Serif"/>
                <a:cs typeface="Microsoft Sans Serif"/>
              </a:rPr>
              <a:t>and </a:t>
            </a:r>
            <a:r>
              <a:rPr sz="2200" spc="-10" dirty="0">
                <a:solidFill>
                  <a:srgbClr val="3A2E06"/>
                </a:solidFill>
                <a:latin typeface="Microsoft Sans Serif"/>
                <a:cs typeface="Microsoft Sans Serif"/>
              </a:rPr>
              <a:t>formatting.</a:t>
            </a:r>
            <a:endParaRPr sz="2200">
              <a:latin typeface="Microsoft Sans Serif"/>
              <a:cs typeface="Microsoft Sans Serif"/>
            </a:endParaRPr>
          </a:p>
          <a:p>
            <a:pPr marL="354965" marR="5080" indent="-342900">
              <a:lnSpc>
                <a:spcPct val="100000"/>
              </a:lnSpc>
              <a:spcBef>
                <a:spcPts val="1405"/>
              </a:spcBef>
              <a:tabLst>
                <a:tab pos="354965" algn="l"/>
              </a:tabLst>
            </a:pPr>
            <a:r>
              <a:rPr sz="1750" spc="100" dirty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sz="1750" dirty="0">
                <a:solidFill>
                  <a:srgbClr val="90C225"/>
                </a:solidFill>
                <a:latin typeface="Lucida Sans Unicode"/>
                <a:cs typeface="Lucida Sans Unicode"/>
              </a:rPr>
              <a:t>	</a:t>
            </a:r>
            <a:r>
              <a:rPr sz="2200" spc="-120" dirty="0">
                <a:solidFill>
                  <a:srgbClr val="3A2E06"/>
                </a:solidFill>
                <a:latin typeface="Microsoft Sans Serif"/>
                <a:cs typeface="Microsoft Sans Serif"/>
              </a:rPr>
              <a:t>The</a:t>
            </a:r>
            <a:r>
              <a:rPr sz="2200" dirty="0">
                <a:solidFill>
                  <a:srgbClr val="3A2E06"/>
                </a:solidFill>
                <a:latin typeface="Microsoft Sans Serif"/>
                <a:cs typeface="Microsoft Sans Serif"/>
              </a:rPr>
              <a:t> link</a:t>
            </a:r>
            <a:r>
              <a:rPr sz="2200" spc="-1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dirty="0">
                <a:solidFill>
                  <a:srgbClr val="3A2E06"/>
                </a:solidFill>
                <a:latin typeface="Microsoft Sans Serif"/>
                <a:cs typeface="Microsoft Sans Serif"/>
              </a:rPr>
              <a:t>to</a:t>
            </a:r>
            <a:r>
              <a:rPr sz="2200" spc="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dirty="0">
                <a:solidFill>
                  <a:srgbClr val="3A2E06"/>
                </a:solidFill>
                <a:latin typeface="Microsoft Sans Serif"/>
                <a:cs typeface="Microsoft Sans Serif"/>
              </a:rPr>
              <a:t>the</a:t>
            </a:r>
            <a:r>
              <a:rPr sz="2200" spc="1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dirty="0">
                <a:solidFill>
                  <a:srgbClr val="3A2E06"/>
                </a:solidFill>
                <a:latin typeface="Microsoft Sans Serif"/>
                <a:cs typeface="Microsoft Sans Serif"/>
              </a:rPr>
              <a:t>notebook</a:t>
            </a:r>
            <a:r>
              <a:rPr sz="2200" spc="-1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25" dirty="0">
                <a:solidFill>
                  <a:srgbClr val="3A2E06"/>
                </a:solidFill>
                <a:latin typeface="Microsoft Sans Serif"/>
                <a:cs typeface="Microsoft Sans Serif"/>
              </a:rPr>
              <a:t>is </a:t>
            </a:r>
            <a:r>
              <a:rPr sz="2200" spc="-10" dirty="0">
                <a:solidFill>
                  <a:srgbClr val="1C7CDB"/>
                </a:solidFill>
                <a:latin typeface="Microsoft Sans Serif"/>
                <a:cs typeface="Microsoft Sans Serif"/>
              </a:rPr>
              <a:t>https://github.com/chuksoo/IBM- </a:t>
            </a:r>
            <a:r>
              <a:rPr sz="2200" spc="-65" dirty="0">
                <a:solidFill>
                  <a:srgbClr val="1C7CDB"/>
                </a:solidFill>
                <a:latin typeface="Microsoft Sans Serif"/>
                <a:cs typeface="Microsoft Sans Serif"/>
              </a:rPr>
              <a:t>Data-</a:t>
            </a:r>
            <a:r>
              <a:rPr sz="2200" spc="-120" dirty="0">
                <a:solidFill>
                  <a:srgbClr val="1C7CDB"/>
                </a:solidFill>
                <a:latin typeface="Microsoft Sans Serif"/>
                <a:cs typeface="Microsoft Sans Serif"/>
              </a:rPr>
              <a:t>Science-</a:t>
            </a:r>
            <a:r>
              <a:rPr sz="2200" spc="-10" dirty="0">
                <a:solidFill>
                  <a:srgbClr val="1C7CDB"/>
                </a:solidFill>
                <a:latin typeface="Microsoft Sans Serif"/>
                <a:cs typeface="Microsoft Sans Serif"/>
              </a:rPr>
              <a:t>Capstone- </a:t>
            </a:r>
            <a:r>
              <a:rPr sz="2200" spc="-45" dirty="0">
                <a:solidFill>
                  <a:srgbClr val="1C7CDB"/>
                </a:solidFill>
                <a:latin typeface="Microsoft Sans Serif"/>
                <a:cs typeface="Microsoft Sans Serif"/>
              </a:rPr>
              <a:t>SpaceX/blob/main/Data%20Colle </a:t>
            </a:r>
            <a:r>
              <a:rPr sz="2200" spc="-10" dirty="0">
                <a:solidFill>
                  <a:srgbClr val="1C7CDB"/>
                </a:solidFill>
                <a:latin typeface="Microsoft Sans Serif"/>
                <a:cs typeface="Microsoft Sans Serif"/>
              </a:rPr>
              <a:t>ction%20API.ipynb.</a:t>
            </a:r>
            <a:endParaRPr sz="22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48751" y="417506"/>
            <a:ext cx="5856605" cy="589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Data</a:t>
            </a:r>
            <a:r>
              <a:rPr spc="-70" dirty="0"/>
              <a:t> </a:t>
            </a:r>
            <a:r>
              <a:rPr spc="-55" dirty="0"/>
              <a:t>Collection</a:t>
            </a:r>
            <a:r>
              <a:rPr spc="-20" dirty="0"/>
              <a:t> </a:t>
            </a:r>
            <a:r>
              <a:rPr spc="760" dirty="0"/>
              <a:t>–</a:t>
            </a:r>
            <a:r>
              <a:rPr spc="-35" dirty="0"/>
              <a:t> </a:t>
            </a:r>
            <a:r>
              <a:rPr spc="-270" dirty="0"/>
              <a:t>SpaceX</a:t>
            </a:r>
            <a:r>
              <a:rPr spc="25" dirty="0"/>
              <a:t> </a:t>
            </a:r>
            <a:r>
              <a:rPr spc="-160" dirty="0"/>
              <a:t>API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25" dirty="0"/>
              <a:t>7</a:t>
            </a:fld>
            <a:endParaRPr spc="-25"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18147" y="1498853"/>
            <a:ext cx="4861547" cy="452704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739" y="1491868"/>
            <a:ext cx="4497070" cy="4405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68580" indent="-342900">
              <a:lnSpc>
                <a:spcPct val="100000"/>
              </a:lnSpc>
              <a:spcBef>
                <a:spcPts val="100"/>
              </a:spcBef>
              <a:tabLst>
                <a:tab pos="354965" algn="l"/>
              </a:tabLst>
            </a:pPr>
            <a:r>
              <a:rPr sz="1750" spc="100" dirty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sz="1750" dirty="0">
                <a:solidFill>
                  <a:srgbClr val="90C225"/>
                </a:solidFill>
                <a:latin typeface="Lucida Sans Unicode"/>
                <a:cs typeface="Lucida Sans Unicode"/>
              </a:rPr>
              <a:t>	</a:t>
            </a:r>
            <a:r>
              <a:rPr sz="2200" spc="-210" dirty="0">
                <a:solidFill>
                  <a:srgbClr val="3A2E06"/>
                </a:solidFill>
                <a:latin typeface="Microsoft Sans Serif"/>
                <a:cs typeface="Microsoft Sans Serif"/>
              </a:rPr>
              <a:t>We</a:t>
            </a:r>
            <a:r>
              <a:rPr sz="2200" spc="6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10" dirty="0">
                <a:solidFill>
                  <a:srgbClr val="3A2E06"/>
                </a:solidFill>
                <a:latin typeface="Microsoft Sans Serif"/>
                <a:cs typeface="Microsoft Sans Serif"/>
              </a:rPr>
              <a:t>applied</a:t>
            </a:r>
            <a:r>
              <a:rPr sz="2200" spc="-13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dirty="0">
                <a:solidFill>
                  <a:srgbClr val="3A2E06"/>
                </a:solidFill>
                <a:latin typeface="Microsoft Sans Serif"/>
                <a:cs typeface="Microsoft Sans Serif"/>
              </a:rPr>
              <a:t>web</a:t>
            </a:r>
            <a:r>
              <a:rPr sz="2200" spc="-10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35" dirty="0">
                <a:solidFill>
                  <a:srgbClr val="3A2E06"/>
                </a:solidFill>
                <a:latin typeface="Microsoft Sans Serif"/>
                <a:cs typeface="Microsoft Sans Serif"/>
              </a:rPr>
              <a:t>scrapping</a:t>
            </a:r>
            <a:r>
              <a:rPr sz="2200" spc="-6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25" dirty="0">
                <a:solidFill>
                  <a:srgbClr val="3A2E06"/>
                </a:solidFill>
                <a:latin typeface="Microsoft Sans Serif"/>
                <a:cs typeface="Microsoft Sans Serif"/>
              </a:rPr>
              <a:t>to </a:t>
            </a:r>
            <a:r>
              <a:rPr sz="2200" spc="-55" dirty="0">
                <a:solidFill>
                  <a:srgbClr val="3A2E06"/>
                </a:solidFill>
                <a:latin typeface="Microsoft Sans Serif"/>
                <a:cs typeface="Microsoft Sans Serif"/>
              </a:rPr>
              <a:t>webscrap</a:t>
            </a:r>
            <a:r>
              <a:rPr sz="2200" spc="-2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75" dirty="0">
                <a:solidFill>
                  <a:srgbClr val="3A2E06"/>
                </a:solidFill>
                <a:latin typeface="Microsoft Sans Serif"/>
                <a:cs typeface="Microsoft Sans Serif"/>
              </a:rPr>
              <a:t>Falcon</a:t>
            </a:r>
            <a:r>
              <a:rPr sz="2200" spc="-2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95" dirty="0">
                <a:solidFill>
                  <a:srgbClr val="3A2E06"/>
                </a:solidFill>
                <a:latin typeface="Microsoft Sans Serif"/>
                <a:cs typeface="Microsoft Sans Serif"/>
              </a:rPr>
              <a:t>9</a:t>
            </a:r>
            <a:r>
              <a:rPr sz="2200" spc="-1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60" dirty="0">
                <a:solidFill>
                  <a:srgbClr val="3A2E06"/>
                </a:solidFill>
                <a:latin typeface="Microsoft Sans Serif"/>
                <a:cs typeface="Microsoft Sans Serif"/>
              </a:rPr>
              <a:t>launch</a:t>
            </a:r>
            <a:r>
              <a:rPr sz="2200" spc="-3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45" dirty="0">
                <a:solidFill>
                  <a:srgbClr val="3A2E06"/>
                </a:solidFill>
                <a:latin typeface="Microsoft Sans Serif"/>
                <a:cs typeface="Microsoft Sans Serif"/>
              </a:rPr>
              <a:t>records </a:t>
            </a:r>
            <a:r>
              <a:rPr sz="2200" dirty="0">
                <a:solidFill>
                  <a:srgbClr val="3A2E06"/>
                </a:solidFill>
                <a:latin typeface="Microsoft Sans Serif"/>
                <a:cs typeface="Microsoft Sans Serif"/>
              </a:rPr>
              <a:t>with</a:t>
            </a:r>
            <a:r>
              <a:rPr sz="2200" spc="5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10" dirty="0">
                <a:solidFill>
                  <a:srgbClr val="3A2E06"/>
                </a:solidFill>
                <a:latin typeface="Microsoft Sans Serif"/>
                <a:cs typeface="Microsoft Sans Serif"/>
              </a:rPr>
              <a:t>BeautifulSoup</a:t>
            </a:r>
            <a:endParaRPr sz="2200">
              <a:latin typeface="Microsoft Sans Serif"/>
              <a:cs typeface="Microsoft Sans Serif"/>
            </a:endParaRPr>
          </a:p>
          <a:p>
            <a:pPr marL="355600" marR="1005205" indent="-342900">
              <a:lnSpc>
                <a:spcPct val="100000"/>
              </a:lnSpc>
              <a:spcBef>
                <a:spcPts val="1405"/>
              </a:spcBef>
              <a:tabLst>
                <a:tab pos="354965" algn="l"/>
              </a:tabLst>
            </a:pPr>
            <a:r>
              <a:rPr sz="1750" spc="100" dirty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sz="1750" dirty="0">
                <a:solidFill>
                  <a:srgbClr val="90C225"/>
                </a:solidFill>
                <a:latin typeface="Lucida Sans Unicode"/>
                <a:cs typeface="Lucida Sans Unicode"/>
              </a:rPr>
              <a:t>	</a:t>
            </a:r>
            <a:r>
              <a:rPr sz="2200" spc="-210" dirty="0">
                <a:solidFill>
                  <a:srgbClr val="3A2E06"/>
                </a:solidFill>
                <a:latin typeface="Microsoft Sans Serif"/>
                <a:cs typeface="Microsoft Sans Serif"/>
              </a:rPr>
              <a:t>We</a:t>
            </a:r>
            <a:r>
              <a:rPr sz="2200" spc="6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35" dirty="0">
                <a:solidFill>
                  <a:srgbClr val="3A2E06"/>
                </a:solidFill>
                <a:latin typeface="Microsoft Sans Serif"/>
                <a:cs typeface="Microsoft Sans Serif"/>
              </a:rPr>
              <a:t>parsed</a:t>
            </a:r>
            <a:r>
              <a:rPr sz="2200" spc="-11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dirty="0">
                <a:solidFill>
                  <a:srgbClr val="3A2E06"/>
                </a:solidFill>
                <a:latin typeface="Microsoft Sans Serif"/>
                <a:cs typeface="Microsoft Sans Serif"/>
              </a:rPr>
              <a:t>the</a:t>
            </a:r>
            <a:r>
              <a:rPr sz="2200" spc="-8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dirty="0">
                <a:solidFill>
                  <a:srgbClr val="3A2E06"/>
                </a:solidFill>
                <a:latin typeface="Microsoft Sans Serif"/>
                <a:cs typeface="Microsoft Sans Serif"/>
              </a:rPr>
              <a:t>table</a:t>
            </a:r>
            <a:r>
              <a:rPr sz="2200" spc="-5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25" dirty="0">
                <a:solidFill>
                  <a:srgbClr val="3A2E06"/>
                </a:solidFill>
                <a:latin typeface="Microsoft Sans Serif"/>
                <a:cs typeface="Microsoft Sans Serif"/>
              </a:rPr>
              <a:t>and </a:t>
            </a:r>
            <a:r>
              <a:rPr sz="2200" spc="-35" dirty="0">
                <a:solidFill>
                  <a:srgbClr val="3A2E06"/>
                </a:solidFill>
                <a:latin typeface="Microsoft Sans Serif"/>
                <a:cs typeface="Microsoft Sans Serif"/>
              </a:rPr>
              <a:t>converted</a:t>
            </a:r>
            <a:r>
              <a:rPr sz="2200" spc="-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55" dirty="0">
                <a:solidFill>
                  <a:srgbClr val="3A2E06"/>
                </a:solidFill>
                <a:latin typeface="Microsoft Sans Serif"/>
                <a:cs typeface="Microsoft Sans Serif"/>
              </a:rPr>
              <a:t>it</a:t>
            </a:r>
            <a:r>
              <a:rPr sz="2200" spc="1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dirty="0">
                <a:solidFill>
                  <a:srgbClr val="3A2E06"/>
                </a:solidFill>
                <a:latin typeface="Microsoft Sans Serif"/>
                <a:cs typeface="Microsoft Sans Serif"/>
              </a:rPr>
              <a:t>into</a:t>
            </a:r>
            <a:r>
              <a:rPr sz="2200" spc="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dirty="0">
                <a:solidFill>
                  <a:srgbClr val="3A2E06"/>
                </a:solidFill>
                <a:latin typeface="Microsoft Sans Serif"/>
                <a:cs typeface="Microsoft Sans Serif"/>
              </a:rPr>
              <a:t>a</a:t>
            </a:r>
            <a:r>
              <a:rPr sz="2200" spc="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70" dirty="0">
                <a:solidFill>
                  <a:srgbClr val="3A2E06"/>
                </a:solidFill>
                <a:latin typeface="Microsoft Sans Serif"/>
                <a:cs typeface="Microsoft Sans Serif"/>
              </a:rPr>
              <a:t>pandas </a:t>
            </a:r>
            <a:r>
              <a:rPr sz="2200" spc="-10" dirty="0">
                <a:solidFill>
                  <a:srgbClr val="3A2E06"/>
                </a:solidFill>
                <a:latin typeface="Microsoft Sans Serif"/>
                <a:cs typeface="Microsoft Sans Serif"/>
              </a:rPr>
              <a:t>dataframe.</a:t>
            </a:r>
            <a:endParaRPr sz="2200">
              <a:latin typeface="Microsoft Sans Serif"/>
              <a:cs typeface="Microsoft Sans Serif"/>
            </a:endParaRPr>
          </a:p>
          <a:p>
            <a:pPr marL="354965" marR="5080" indent="-342900">
              <a:lnSpc>
                <a:spcPct val="100000"/>
              </a:lnSpc>
              <a:spcBef>
                <a:spcPts val="1400"/>
              </a:spcBef>
              <a:tabLst>
                <a:tab pos="354965" algn="l"/>
              </a:tabLst>
            </a:pPr>
            <a:r>
              <a:rPr sz="1750" spc="100" dirty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sz="1750" dirty="0">
                <a:solidFill>
                  <a:srgbClr val="90C225"/>
                </a:solidFill>
                <a:latin typeface="Lucida Sans Unicode"/>
                <a:cs typeface="Lucida Sans Unicode"/>
              </a:rPr>
              <a:t>	</a:t>
            </a:r>
            <a:r>
              <a:rPr sz="2200" spc="-120" dirty="0">
                <a:solidFill>
                  <a:srgbClr val="3A2E06"/>
                </a:solidFill>
                <a:latin typeface="Microsoft Sans Serif"/>
                <a:cs typeface="Microsoft Sans Serif"/>
              </a:rPr>
              <a:t>The</a:t>
            </a:r>
            <a:r>
              <a:rPr sz="2200" dirty="0">
                <a:solidFill>
                  <a:srgbClr val="3A2E06"/>
                </a:solidFill>
                <a:latin typeface="Microsoft Sans Serif"/>
                <a:cs typeface="Microsoft Sans Serif"/>
              </a:rPr>
              <a:t> link</a:t>
            </a:r>
            <a:r>
              <a:rPr sz="2200" spc="-1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dirty="0">
                <a:solidFill>
                  <a:srgbClr val="3A2E06"/>
                </a:solidFill>
                <a:latin typeface="Microsoft Sans Serif"/>
                <a:cs typeface="Microsoft Sans Serif"/>
              </a:rPr>
              <a:t>to</a:t>
            </a:r>
            <a:r>
              <a:rPr sz="2200" spc="5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dirty="0">
                <a:solidFill>
                  <a:srgbClr val="3A2E06"/>
                </a:solidFill>
                <a:latin typeface="Microsoft Sans Serif"/>
                <a:cs typeface="Microsoft Sans Serif"/>
              </a:rPr>
              <a:t>the</a:t>
            </a:r>
            <a:r>
              <a:rPr sz="2200" spc="1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dirty="0">
                <a:solidFill>
                  <a:srgbClr val="3A2E06"/>
                </a:solidFill>
                <a:latin typeface="Microsoft Sans Serif"/>
                <a:cs typeface="Microsoft Sans Serif"/>
              </a:rPr>
              <a:t>notebook</a:t>
            </a:r>
            <a:r>
              <a:rPr sz="2200" spc="-10" dirty="0">
                <a:solidFill>
                  <a:srgbClr val="3A2E06"/>
                </a:solidFill>
                <a:latin typeface="Microsoft Sans Serif"/>
                <a:cs typeface="Microsoft Sans Serif"/>
              </a:rPr>
              <a:t> </a:t>
            </a:r>
            <a:r>
              <a:rPr sz="2200" spc="-25" dirty="0">
                <a:solidFill>
                  <a:srgbClr val="3A2E06"/>
                </a:solidFill>
                <a:latin typeface="Microsoft Sans Serif"/>
                <a:cs typeface="Microsoft Sans Serif"/>
              </a:rPr>
              <a:t>is </a:t>
            </a:r>
            <a:r>
              <a:rPr sz="2200" spc="-10" dirty="0">
                <a:solidFill>
                  <a:srgbClr val="1C7CDB"/>
                </a:solidFill>
                <a:latin typeface="Microsoft Sans Serif"/>
                <a:cs typeface="Microsoft Sans Serif"/>
              </a:rPr>
              <a:t>https://github.com/chuksoo/IBM- </a:t>
            </a:r>
            <a:r>
              <a:rPr sz="2200" spc="-65" dirty="0">
                <a:solidFill>
                  <a:srgbClr val="1C7CDB"/>
                </a:solidFill>
                <a:latin typeface="Microsoft Sans Serif"/>
                <a:cs typeface="Microsoft Sans Serif"/>
              </a:rPr>
              <a:t>Data-</a:t>
            </a:r>
            <a:r>
              <a:rPr sz="2200" spc="-120" dirty="0">
                <a:solidFill>
                  <a:srgbClr val="1C7CDB"/>
                </a:solidFill>
                <a:latin typeface="Microsoft Sans Serif"/>
                <a:cs typeface="Microsoft Sans Serif"/>
              </a:rPr>
              <a:t>Science-</a:t>
            </a:r>
            <a:r>
              <a:rPr sz="2200" spc="-10" dirty="0">
                <a:solidFill>
                  <a:srgbClr val="1C7CDB"/>
                </a:solidFill>
                <a:latin typeface="Microsoft Sans Serif"/>
                <a:cs typeface="Microsoft Sans Serif"/>
              </a:rPr>
              <a:t>Capstone- </a:t>
            </a:r>
            <a:r>
              <a:rPr sz="2200" spc="-50" dirty="0">
                <a:solidFill>
                  <a:srgbClr val="1C7CDB"/>
                </a:solidFill>
                <a:latin typeface="Microsoft Sans Serif"/>
                <a:cs typeface="Microsoft Sans Serif"/>
              </a:rPr>
              <a:t>SpaceX/blob/main/Data%20Collec </a:t>
            </a:r>
            <a:r>
              <a:rPr sz="2200" spc="-10" dirty="0">
                <a:solidFill>
                  <a:srgbClr val="1C7CDB"/>
                </a:solidFill>
                <a:latin typeface="Microsoft Sans Serif"/>
                <a:cs typeface="Microsoft Sans Serif"/>
              </a:rPr>
              <a:t>tion%20with%20Web%20Scrapin g.ipynb.</a:t>
            </a:r>
            <a:endParaRPr sz="2200">
              <a:latin typeface="Microsoft Sans Serif"/>
              <a:cs typeface="Microsoft Sans Serif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82125" rIns="0" bIns="0" rtlCol="0">
            <a:spAutoFit/>
          </a:bodyPr>
          <a:lstStyle/>
          <a:p>
            <a:pPr marL="291465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Data</a:t>
            </a:r>
            <a:r>
              <a:rPr spc="-80" dirty="0"/>
              <a:t> </a:t>
            </a:r>
            <a:r>
              <a:rPr spc="-55" dirty="0"/>
              <a:t>Collection</a:t>
            </a:r>
            <a:r>
              <a:rPr spc="-85" dirty="0"/>
              <a:t> </a:t>
            </a:r>
            <a:r>
              <a:rPr dirty="0"/>
              <a:t>-</a:t>
            </a:r>
            <a:r>
              <a:rPr spc="-85" dirty="0"/>
              <a:t> </a:t>
            </a:r>
            <a:r>
              <a:rPr spc="-110" dirty="0"/>
              <a:t>Scraping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25" dirty="0"/>
              <a:t>8</a:t>
            </a:fld>
            <a:endParaRPr spc="-25" dirty="0"/>
          </a:p>
        </p:txBody>
      </p:sp>
      <p:grpSp>
        <p:nvGrpSpPr>
          <p:cNvPr id="4" name="object 4"/>
          <p:cNvGrpSpPr/>
          <p:nvPr/>
        </p:nvGrpSpPr>
        <p:grpSpPr>
          <a:xfrm>
            <a:off x="5905690" y="1447800"/>
            <a:ext cx="4660265" cy="4779010"/>
            <a:chOff x="5905690" y="1447800"/>
            <a:chExt cx="4660265" cy="4779010"/>
          </a:xfrm>
        </p:grpSpPr>
        <p:sp>
          <p:nvSpPr>
            <p:cNvPr id="5" name="object 5"/>
            <p:cNvSpPr/>
            <p:nvPr/>
          </p:nvSpPr>
          <p:spPr>
            <a:xfrm>
              <a:off x="5910453" y="1477136"/>
              <a:ext cx="4556760" cy="4690110"/>
            </a:xfrm>
            <a:custGeom>
              <a:avLst/>
              <a:gdLst/>
              <a:ahLst/>
              <a:cxnLst/>
              <a:rect l="l" t="t" r="r" b="b"/>
              <a:pathLst>
                <a:path w="4556759" h="4690110">
                  <a:moveTo>
                    <a:pt x="0" y="0"/>
                  </a:moveTo>
                  <a:lnTo>
                    <a:pt x="4556760" y="0"/>
                  </a:lnTo>
                  <a:lnTo>
                    <a:pt x="4556760" y="4690110"/>
                  </a:lnTo>
                  <a:lnTo>
                    <a:pt x="0" y="4690110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0A48CA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10072" y="1447800"/>
              <a:ext cx="4655807" cy="477850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9376" rIns="0" bIns="0" rtlCol="0">
            <a:spAutoFit/>
          </a:bodyPr>
          <a:lstStyle/>
          <a:p>
            <a:pPr marL="139065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Data</a:t>
            </a:r>
            <a:r>
              <a:rPr spc="-185" dirty="0"/>
              <a:t> </a:t>
            </a:r>
            <a:r>
              <a:rPr spc="-85" dirty="0"/>
              <a:t>Wrangling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355600" marR="100965" indent="-342900">
              <a:lnSpc>
                <a:spcPts val="2380"/>
              </a:lnSpc>
              <a:spcBef>
                <a:spcPts val="395"/>
              </a:spcBef>
              <a:tabLst>
                <a:tab pos="354965" algn="l"/>
              </a:tabLst>
            </a:pPr>
            <a:r>
              <a:rPr sz="1750" spc="100" dirty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sz="1750" dirty="0">
                <a:solidFill>
                  <a:srgbClr val="90C225"/>
                </a:solidFill>
                <a:latin typeface="Lucida Sans Unicode"/>
                <a:cs typeface="Lucida Sans Unicode"/>
              </a:rPr>
              <a:t>	</a:t>
            </a:r>
            <a:r>
              <a:rPr spc="-210" dirty="0"/>
              <a:t>We</a:t>
            </a:r>
            <a:r>
              <a:rPr spc="60" dirty="0"/>
              <a:t> </a:t>
            </a:r>
            <a:r>
              <a:rPr spc="-25" dirty="0"/>
              <a:t>performed</a:t>
            </a:r>
            <a:r>
              <a:rPr spc="-120" dirty="0"/>
              <a:t> </a:t>
            </a:r>
            <a:r>
              <a:rPr spc="-25" dirty="0"/>
              <a:t>exploratory</a:t>
            </a:r>
            <a:r>
              <a:rPr spc="-90" dirty="0"/>
              <a:t> </a:t>
            </a:r>
            <a:r>
              <a:rPr dirty="0"/>
              <a:t>data</a:t>
            </a:r>
            <a:r>
              <a:rPr spc="-50" dirty="0"/>
              <a:t> </a:t>
            </a:r>
            <a:r>
              <a:rPr spc="-70" dirty="0"/>
              <a:t>analysis </a:t>
            </a:r>
            <a:r>
              <a:rPr dirty="0"/>
              <a:t>and</a:t>
            </a:r>
            <a:r>
              <a:rPr spc="-80" dirty="0"/>
              <a:t> </a:t>
            </a:r>
            <a:r>
              <a:rPr spc="-30" dirty="0"/>
              <a:t>determined</a:t>
            </a:r>
            <a:r>
              <a:rPr spc="-80" dirty="0"/>
              <a:t> </a:t>
            </a:r>
            <a:r>
              <a:rPr dirty="0"/>
              <a:t>the</a:t>
            </a:r>
            <a:r>
              <a:rPr spc="-75" dirty="0"/>
              <a:t> </a:t>
            </a:r>
            <a:r>
              <a:rPr dirty="0"/>
              <a:t>training</a:t>
            </a:r>
            <a:r>
              <a:rPr spc="-90" dirty="0"/>
              <a:t> </a:t>
            </a:r>
            <a:r>
              <a:rPr spc="-10" dirty="0"/>
              <a:t>labels.</a:t>
            </a:r>
            <a:endParaRPr sz="1750">
              <a:latin typeface="Lucida Sans Unicode"/>
              <a:cs typeface="Lucida Sans Unicode"/>
            </a:endParaRPr>
          </a:p>
          <a:p>
            <a:pPr marL="355600" marR="5080" indent="-342900">
              <a:lnSpc>
                <a:spcPts val="2380"/>
              </a:lnSpc>
              <a:spcBef>
                <a:spcPts val="994"/>
              </a:spcBef>
              <a:tabLst>
                <a:tab pos="354965" algn="l"/>
              </a:tabLst>
            </a:pPr>
            <a:r>
              <a:rPr sz="1750" spc="100" dirty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sz="1750" dirty="0">
                <a:solidFill>
                  <a:srgbClr val="90C225"/>
                </a:solidFill>
                <a:latin typeface="Lucida Sans Unicode"/>
                <a:cs typeface="Lucida Sans Unicode"/>
              </a:rPr>
              <a:t>	</a:t>
            </a:r>
            <a:r>
              <a:rPr spc="-210" dirty="0"/>
              <a:t>We</a:t>
            </a:r>
            <a:r>
              <a:rPr spc="60" dirty="0"/>
              <a:t> </a:t>
            </a:r>
            <a:r>
              <a:rPr spc="-55" dirty="0"/>
              <a:t>calculated</a:t>
            </a:r>
            <a:r>
              <a:rPr spc="-90" dirty="0"/>
              <a:t> </a:t>
            </a:r>
            <a:r>
              <a:rPr dirty="0"/>
              <a:t>the</a:t>
            </a:r>
            <a:r>
              <a:rPr spc="-15" dirty="0"/>
              <a:t> </a:t>
            </a:r>
            <a:r>
              <a:rPr spc="-35" dirty="0"/>
              <a:t>number</a:t>
            </a:r>
            <a:r>
              <a:rPr spc="-10" dirty="0"/>
              <a:t> </a:t>
            </a:r>
            <a:r>
              <a:rPr dirty="0"/>
              <a:t>of</a:t>
            </a:r>
            <a:r>
              <a:rPr spc="-20" dirty="0"/>
              <a:t> </a:t>
            </a:r>
            <a:r>
              <a:rPr spc="-85" dirty="0"/>
              <a:t>launches</a:t>
            </a:r>
            <a:r>
              <a:rPr spc="-20" dirty="0"/>
              <a:t> </a:t>
            </a:r>
            <a:r>
              <a:rPr spc="-25" dirty="0"/>
              <a:t>at </a:t>
            </a:r>
            <a:r>
              <a:rPr spc="-95" dirty="0"/>
              <a:t>each</a:t>
            </a:r>
            <a:r>
              <a:rPr spc="-55" dirty="0"/>
              <a:t> </a:t>
            </a:r>
            <a:r>
              <a:rPr spc="-20" dirty="0"/>
              <a:t>site,</a:t>
            </a:r>
            <a:r>
              <a:rPr spc="-120" dirty="0"/>
              <a:t> </a:t>
            </a:r>
            <a:r>
              <a:rPr dirty="0"/>
              <a:t>and</a:t>
            </a:r>
            <a:r>
              <a:rPr spc="-85" dirty="0"/>
              <a:t> </a:t>
            </a:r>
            <a:r>
              <a:rPr dirty="0"/>
              <a:t>the</a:t>
            </a:r>
            <a:r>
              <a:rPr spc="-80" dirty="0"/>
              <a:t> </a:t>
            </a:r>
            <a:r>
              <a:rPr spc="-35" dirty="0"/>
              <a:t>number</a:t>
            </a:r>
            <a:r>
              <a:rPr spc="-80" dirty="0"/>
              <a:t> </a:t>
            </a:r>
            <a:r>
              <a:rPr spc="-25" dirty="0"/>
              <a:t>and </a:t>
            </a:r>
            <a:r>
              <a:rPr spc="-70" dirty="0"/>
              <a:t>occurrence</a:t>
            </a:r>
            <a:r>
              <a:rPr spc="-30" dirty="0"/>
              <a:t> </a:t>
            </a:r>
            <a:r>
              <a:rPr dirty="0"/>
              <a:t>of</a:t>
            </a:r>
            <a:r>
              <a:rPr spc="-20" dirty="0"/>
              <a:t> </a:t>
            </a:r>
            <a:r>
              <a:rPr spc="-95" dirty="0"/>
              <a:t>each</a:t>
            </a:r>
            <a:r>
              <a:rPr spc="-25" dirty="0"/>
              <a:t> </a:t>
            </a:r>
            <a:r>
              <a:rPr spc="-10" dirty="0"/>
              <a:t>orbits</a:t>
            </a:r>
            <a:endParaRPr sz="1750">
              <a:latin typeface="Lucida Sans Unicode"/>
              <a:cs typeface="Lucida Sans Unicode"/>
            </a:endParaRPr>
          </a:p>
          <a:p>
            <a:pPr marL="355600" marR="147320" indent="-342900">
              <a:lnSpc>
                <a:spcPts val="2380"/>
              </a:lnSpc>
              <a:spcBef>
                <a:spcPts val="990"/>
              </a:spcBef>
              <a:tabLst>
                <a:tab pos="354965" algn="l"/>
              </a:tabLst>
            </a:pPr>
            <a:r>
              <a:rPr sz="1750" spc="100" dirty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sz="1750" dirty="0">
                <a:solidFill>
                  <a:srgbClr val="90C225"/>
                </a:solidFill>
                <a:latin typeface="Lucida Sans Unicode"/>
                <a:cs typeface="Lucida Sans Unicode"/>
              </a:rPr>
              <a:t>	</a:t>
            </a:r>
            <a:r>
              <a:rPr spc="-210" dirty="0"/>
              <a:t>We</a:t>
            </a:r>
            <a:r>
              <a:rPr spc="60" dirty="0"/>
              <a:t> </a:t>
            </a:r>
            <a:r>
              <a:rPr spc="-40" dirty="0"/>
              <a:t>created</a:t>
            </a:r>
            <a:r>
              <a:rPr spc="-105" dirty="0"/>
              <a:t> </a:t>
            </a:r>
            <a:r>
              <a:rPr spc="-10" dirty="0"/>
              <a:t>landing</a:t>
            </a:r>
            <a:r>
              <a:rPr spc="-140" dirty="0"/>
              <a:t> </a:t>
            </a:r>
            <a:r>
              <a:rPr spc="-35" dirty="0"/>
              <a:t>outcome</a:t>
            </a:r>
            <a:r>
              <a:rPr spc="-85" dirty="0"/>
              <a:t> </a:t>
            </a:r>
            <a:r>
              <a:rPr spc="-10" dirty="0"/>
              <a:t>label</a:t>
            </a:r>
            <a:r>
              <a:rPr spc="-70" dirty="0"/>
              <a:t> </a:t>
            </a:r>
            <a:r>
              <a:rPr spc="-20" dirty="0"/>
              <a:t>from </a:t>
            </a:r>
            <a:r>
              <a:rPr spc="-35" dirty="0"/>
              <a:t>outcome</a:t>
            </a:r>
            <a:r>
              <a:rPr spc="-100" dirty="0"/>
              <a:t> </a:t>
            </a:r>
            <a:r>
              <a:rPr spc="-50" dirty="0"/>
              <a:t>column</a:t>
            </a:r>
            <a:r>
              <a:rPr spc="-95" dirty="0"/>
              <a:t> </a:t>
            </a:r>
            <a:r>
              <a:rPr dirty="0"/>
              <a:t>and</a:t>
            </a:r>
            <a:r>
              <a:rPr spc="-95" dirty="0"/>
              <a:t> </a:t>
            </a:r>
            <a:r>
              <a:rPr spc="-20" dirty="0"/>
              <a:t>exported</a:t>
            </a:r>
            <a:r>
              <a:rPr spc="-95" dirty="0"/>
              <a:t> </a:t>
            </a:r>
            <a:r>
              <a:rPr spc="-25" dirty="0"/>
              <a:t>the results</a:t>
            </a:r>
            <a:r>
              <a:rPr spc="15" dirty="0"/>
              <a:t> </a:t>
            </a:r>
            <a:r>
              <a:rPr dirty="0"/>
              <a:t>to</a:t>
            </a:r>
            <a:r>
              <a:rPr spc="25" dirty="0"/>
              <a:t> </a:t>
            </a:r>
            <a:r>
              <a:rPr spc="-20" dirty="0"/>
              <a:t>csv.</a:t>
            </a:r>
            <a:endParaRPr sz="1750">
              <a:latin typeface="Lucida Sans Unicode"/>
              <a:cs typeface="Lucida Sans Unicode"/>
            </a:endParaRPr>
          </a:p>
          <a:p>
            <a:pPr marL="354965" marR="84455" indent="-342900">
              <a:lnSpc>
                <a:spcPct val="90200"/>
              </a:lnSpc>
              <a:spcBef>
                <a:spcPts val="1350"/>
              </a:spcBef>
              <a:tabLst>
                <a:tab pos="354965" algn="l"/>
              </a:tabLst>
            </a:pPr>
            <a:r>
              <a:rPr sz="1750" spc="100" dirty="0">
                <a:solidFill>
                  <a:srgbClr val="90C225"/>
                </a:solidFill>
                <a:latin typeface="Lucida Sans Unicode"/>
                <a:cs typeface="Lucida Sans Unicode"/>
              </a:rPr>
              <a:t>▶</a:t>
            </a:r>
            <a:r>
              <a:rPr sz="1750" dirty="0">
                <a:solidFill>
                  <a:srgbClr val="90C225"/>
                </a:solidFill>
                <a:latin typeface="Lucida Sans Unicode"/>
                <a:cs typeface="Lucida Sans Unicode"/>
              </a:rPr>
              <a:t>	</a:t>
            </a:r>
            <a:r>
              <a:rPr spc="-120" dirty="0"/>
              <a:t>The</a:t>
            </a:r>
            <a:r>
              <a:rPr dirty="0"/>
              <a:t> link</a:t>
            </a:r>
            <a:r>
              <a:rPr spc="-10" dirty="0"/>
              <a:t> </a:t>
            </a:r>
            <a:r>
              <a:rPr dirty="0"/>
              <a:t>to</a:t>
            </a:r>
            <a:r>
              <a:rPr spc="5" dirty="0"/>
              <a:t> </a:t>
            </a:r>
            <a:r>
              <a:rPr dirty="0"/>
              <a:t>the</a:t>
            </a:r>
            <a:r>
              <a:rPr spc="10" dirty="0"/>
              <a:t> </a:t>
            </a:r>
            <a:r>
              <a:rPr dirty="0"/>
              <a:t>notebook</a:t>
            </a:r>
            <a:r>
              <a:rPr spc="-10" dirty="0"/>
              <a:t> </a:t>
            </a:r>
            <a:r>
              <a:rPr spc="-25" dirty="0"/>
              <a:t>is </a:t>
            </a:r>
            <a:r>
              <a:rPr spc="-30" dirty="0">
                <a:solidFill>
                  <a:srgbClr val="1C7CDB"/>
                </a:solidFill>
              </a:rPr>
              <a:t>https://github.com/chuksoo/IBM-</a:t>
            </a:r>
            <a:r>
              <a:rPr spc="-10" dirty="0">
                <a:solidFill>
                  <a:srgbClr val="1C7CDB"/>
                </a:solidFill>
              </a:rPr>
              <a:t>Data- </a:t>
            </a:r>
            <a:r>
              <a:rPr spc="-120" dirty="0">
                <a:solidFill>
                  <a:srgbClr val="1C7CDB"/>
                </a:solidFill>
              </a:rPr>
              <a:t>Science-</a:t>
            </a:r>
            <a:r>
              <a:rPr spc="-10" dirty="0">
                <a:solidFill>
                  <a:srgbClr val="1C7CDB"/>
                </a:solidFill>
              </a:rPr>
              <a:t>Capstone- </a:t>
            </a:r>
            <a:r>
              <a:rPr spc="-40" dirty="0">
                <a:solidFill>
                  <a:srgbClr val="1C7CDB"/>
                </a:solidFill>
              </a:rPr>
              <a:t>SpaceX/blob/main/Data%20Wrangling.i </a:t>
            </a:r>
            <a:r>
              <a:rPr spc="-10" dirty="0">
                <a:solidFill>
                  <a:srgbClr val="1C7CDB"/>
                </a:solidFill>
              </a:rPr>
              <a:t>pynb.</a:t>
            </a:r>
            <a:endParaRPr sz="1750">
              <a:latin typeface="Lucida Sans Unicode"/>
              <a:cs typeface="Lucida Sans Unicode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57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"/>
              </a:spcBef>
            </a:pPr>
            <a:fld id="{81D60167-4931-47E6-BA6A-407CBD079E47}" type="slidenum">
              <a:rPr spc="-25" dirty="0"/>
              <a:t>9</a:t>
            </a:fld>
            <a:endParaRPr spc="-25" dirty="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200" y="1488948"/>
            <a:ext cx="5017007" cy="398678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6</TotalTime>
  <Words>1912</Words>
  <Application>Microsoft Macintosh PowerPoint</Application>
  <PresentationFormat>Widescreen</PresentationFormat>
  <Paragraphs>183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7" baseType="lpstr">
      <vt:lpstr>Arial</vt:lpstr>
      <vt:lpstr>Arial MT</vt:lpstr>
      <vt:lpstr>Gill Sans MT</vt:lpstr>
      <vt:lpstr>Lucida Sans Unicode</vt:lpstr>
      <vt:lpstr>Microsoft Sans Serif</vt:lpstr>
      <vt:lpstr>Trebuchet MS</vt:lpstr>
      <vt:lpstr>Gallery</vt:lpstr>
      <vt:lpstr>IBM Data Science Capstone Project</vt:lpstr>
      <vt:lpstr>Outline</vt:lpstr>
      <vt:lpstr>Executive Summary</vt:lpstr>
      <vt:lpstr>Introduction</vt:lpstr>
      <vt:lpstr>Methodology</vt:lpstr>
      <vt:lpstr>Data Collection</vt:lpstr>
      <vt:lpstr>Data Collection – SpaceX API</vt:lpstr>
      <vt:lpstr>Data Collection - Scraping</vt:lpstr>
      <vt:lpstr>Data Wrangling</vt:lpstr>
      <vt:lpstr>EDA with Data Visualization</vt:lpstr>
      <vt:lpstr>EDA with SQL</vt:lpstr>
      <vt:lpstr>Build an Interactive Map with Folium</vt:lpstr>
      <vt:lpstr>Build a Dashboard with Plotly Dash</vt:lpstr>
      <vt:lpstr>Predictive Analysis (Classification)</vt:lpstr>
      <vt:lpstr>Results</vt:lpstr>
      <vt:lpstr>Flight Number vs. Launch Site</vt:lpstr>
      <vt:lpstr>Payload vs. Launch Site</vt:lpstr>
      <vt:lpstr>Success Rate vs. Orbit Type</vt:lpstr>
      <vt:lpstr>PowerPoint Presentation</vt:lpstr>
      <vt:lpstr>PowerPoint Presentation</vt:lpstr>
      <vt:lpstr>Launch Success Yearly Trend</vt:lpstr>
      <vt:lpstr>All Launch Site Names</vt:lpstr>
      <vt:lpstr>Launch Site Names Begin with 'CCA'</vt:lpstr>
      <vt:lpstr>PowerPoint Presentation</vt:lpstr>
      <vt:lpstr>Average Payload Mass by F9 v1.1</vt:lpstr>
      <vt:lpstr>First Successful Ground Landing Date</vt:lpstr>
      <vt:lpstr>Successful Drone Ship Landing with Payload between 4000 and 6000</vt:lpstr>
      <vt:lpstr>Total Number of Successful and Failure Mission Outcomes</vt:lpstr>
      <vt:lpstr>Boosters Carried Maximum Payload</vt:lpstr>
      <vt:lpstr>2015 Launch Records</vt:lpstr>
      <vt:lpstr>Rank Landing Outcomes Between 2010-06-04 and 2017-03-20</vt:lpstr>
      <vt:lpstr>All launch sites global map markers</vt:lpstr>
      <vt:lpstr>Markers showing launch sites with color labels</vt:lpstr>
      <vt:lpstr>Launch Site distance to landmarks</vt:lpstr>
      <vt:lpstr>Pie chart showing the success percentage achieved by each launch site</vt:lpstr>
      <vt:lpstr>Pie chart showing the Launch site with the highest launch success ratio</vt:lpstr>
      <vt:lpstr>Scatter plot of Payload vs Launch Outcome for all sites, with different payload selected in the range slider</vt:lpstr>
      <vt:lpstr>▶ The decision tree classifier is the model with the highest classification accuracy</vt:lpstr>
      <vt:lpstr>Confusion Matrix</vt:lpstr>
      <vt:lpstr>Conclusions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&lt;Title&gt;</dc:title>
  <dc:creator>YAN Luo</dc:creator>
  <cp:lastModifiedBy>Prasad Devendra Watane</cp:lastModifiedBy>
  <cp:revision>1</cp:revision>
  <dcterms:created xsi:type="dcterms:W3CDTF">2025-08-14T11:03:49Z</dcterms:created>
  <dcterms:modified xsi:type="dcterms:W3CDTF">2025-08-14T11:10:30Z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0x010100EECD86F56755A646AC8AFCBCBD967F21</vt:lpwstr>
  </property>
  <property fmtid="{D5CDD505-2E9C-101B-9397-08002B2CF9AE}" pid="3" name="Created">
    <vt:filetime>2024-01-11T00:00:00Z</vt:filetime>
  </property>
  <property fmtid="{D5CDD505-2E9C-101B-9397-08002B2CF9AE}" pid="4" name="Creator">
    <vt:lpwstr>Acrobat PDFMaker 22 para PowerPoint</vt:lpwstr>
  </property>
  <property fmtid="{D5CDD505-2E9C-101B-9397-08002B2CF9AE}" pid="5" name="LastSaved">
    <vt:filetime>2025-08-14T00:00:00Z</vt:filetime>
  </property>
  <property fmtid="{D5CDD505-2E9C-101B-9397-08002B2CF9AE}" pid="6" name="Producer">
    <vt:lpwstr>Adobe PDF Library 22.1.174</vt:lpwstr>
  </property>
</Properties>
</file>