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13"/>
  </p:handoutMasterIdLst>
  <p:sldIdLst>
    <p:sldId id="256" r:id="rId3"/>
    <p:sldId id="293" r:id="rId4"/>
    <p:sldId id="259" r:id="rId5"/>
    <p:sldId id="294" r:id="rId6"/>
    <p:sldId id="295" r:id="rId8"/>
    <p:sldId id="265" r:id="rId9"/>
    <p:sldId id="284" r:id="rId10"/>
    <p:sldId id="297" r:id="rId11"/>
    <p:sldId id="29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Arial" panose="020B0604020202020204" pitchFamily="34" charset="0"/>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8878" y="0"/>
            <a:ext cx="12200878" cy="6858000"/>
            <a:chOff x="-8878" y="0"/>
            <a:chExt cx="12200878" cy="6858000"/>
          </a:xfrm>
        </p:grpSpPr>
        <p:sp>
          <p:nvSpPr>
            <p:cNvPr id="7" name="直角三角形 6"/>
            <p:cNvSpPr/>
            <p:nvPr/>
          </p:nvSpPr>
          <p:spPr>
            <a:xfrm>
              <a:off x="0" y="0"/>
              <a:ext cx="5835582" cy="685800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8" name="直角三角形 7"/>
            <p:cNvSpPr/>
            <p:nvPr/>
          </p:nvSpPr>
          <p:spPr>
            <a:xfrm rot="10800000">
              <a:off x="-8878" y="0"/>
              <a:ext cx="5835582" cy="6858000"/>
            </a:xfrm>
            <a:prstGeom prst="r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9" name="矩形 8"/>
            <p:cNvSpPr/>
            <p:nvPr/>
          </p:nvSpPr>
          <p:spPr>
            <a:xfrm>
              <a:off x="5826704" y="0"/>
              <a:ext cx="6365296"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1" name="矩形 10"/>
          <p:cNvSpPr/>
          <p:nvPr/>
        </p:nvSpPr>
        <p:spPr>
          <a:xfrm>
            <a:off x="525863" y="625510"/>
            <a:ext cx="11103428" cy="5606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pic>
        <p:nvPicPr>
          <p:cNvPr id="5" name="图片 4"/>
          <p:cNvPicPr>
            <a:picLocks noChangeAspect="1"/>
          </p:cNvPicPr>
          <p:nvPr/>
        </p:nvPicPr>
        <p:blipFill>
          <a:blip r:embed="rId1" cstate="print">
            <a:extLst>
              <a:ext uri="{BEBA8EAE-BF5A-486C-A8C5-ECC9F3942E4B}">
                <a14:imgProps xmlns:a14="http://schemas.microsoft.com/office/drawing/2010/main">
                  <a14:imgLayer r:embed="rId2">
                    <a14:imgEffect>
                      <a14:saturation sat="200000"/>
                    </a14:imgEffect>
                  </a14:imgLayer>
                </a14:imgProps>
              </a:ext>
              <a:ext uri="{28A0092B-C50C-407E-A947-70E740481C1C}">
                <a14:useLocalDpi xmlns:a14="http://schemas.microsoft.com/office/drawing/2010/main" val="0"/>
              </a:ext>
            </a:extLst>
          </a:blip>
          <a:stretch>
            <a:fillRect/>
          </a:stretch>
        </p:blipFill>
        <p:spPr>
          <a:xfrm>
            <a:off x="6599320" y="775780"/>
            <a:ext cx="6096012" cy="6096012"/>
          </a:xfrm>
          <a:prstGeom prst="rect">
            <a:avLst/>
          </a:prstGeom>
        </p:spPr>
      </p:pic>
      <p:pic>
        <p:nvPicPr>
          <p:cNvPr id="12" name="wps稻壳儿佳誉设计原创链接：http://chn.docer.com/works?userid=2198746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H="1">
            <a:off x="5548715" y="1220919"/>
            <a:ext cx="883554" cy="10929257"/>
          </a:xfrm>
          <a:prstGeom prst="rect">
            <a:avLst/>
          </a:prstGeom>
        </p:spPr>
      </p:pic>
      <p:sp>
        <p:nvSpPr>
          <p:cNvPr id="13" name="矩形 12"/>
          <p:cNvSpPr/>
          <p:nvPr/>
        </p:nvSpPr>
        <p:spPr>
          <a:xfrm>
            <a:off x="1038095" y="2132055"/>
            <a:ext cx="266330" cy="26633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Arial" panose="020B0604020202020204" pitchFamily="34" charset="0"/>
            </a:endParaRPr>
          </a:p>
        </p:txBody>
      </p:sp>
      <p:cxnSp>
        <p:nvCxnSpPr>
          <p:cNvPr id="17" name="直接连接符 16"/>
          <p:cNvCxnSpPr/>
          <p:nvPr/>
        </p:nvCxnSpPr>
        <p:spPr>
          <a:xfrm>
            <a:off x="1861608" y="3307820"/>
            <a:ext cx="1447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650365" y="2237740"/>
            <a:ext cx="7501890" cy="2870835"/>
          </a:xfrm>
          <a:prstGeom prst="rect">
            <a:avLst/>
          </a:prstGeom>
        </p:spPr>
        <p:txBody>
          <a:bodyPr wrap="squar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3200" b="1" dirty="0">
                <a:latin typeface="Times New Roman" panose="02020603050405020304" charset="0"/>
                <a:ea typeface="Arial" panose="020B0604020202020204" pitchFamily="34" charset="0"/>
                <a:cs typeface="Times New Roman" panose="02020603050405020304" charset="0"/>
              </a:rPr>
              <a:t>Title: Event Ticketing DApp: A Blockchain-based Solution for Secure and Transparent Ticketing</a:t>
            </a:r>
            <a:endParaRPr lang="en-US" altLang="zh-CN" sz="3200" b="1" dirty="0">
              <a:latin typeface="Times New Roman" panose="02020603050405020304" charset="0"/>
              <a:ea typeface="Arial" panose="020B0604020202020204" pitchFamily="34" charset="0"/>
              <a:cs typeface="Times New Roman" panose="02020603050405020304" charset="0"/>
            </a:endParaRPr>
          </a:p>
          <a:p>
            <a:pPr algn="just"/>
            <a:r>
              <a:rPr lang="en-US" altLang="zh-CN" sz="3200" b="1" dirty="0">
                <a:latin typeface="Times New Roman" panose="02020603050405020304" charset="0"/>
                <a:ea typeface="Arial" panose="020B0604020202020204" pitchFamily="34" charset="0"/>
                <a:cs typeface="Times New Roman" panose="02020603050405020304" charset="0"/>
              </a:rPr>
              <a:t>Subtitle: Developed by [parasamsa]</a:t>
            </a:r>
            <a:endParaRPr lang="en-US" altLang="zh-CN" sz="3200" b="1" dirty="0">
              <a:latin typeface="Times New Roman" panose="02020603050405020304" charset="0"/>
              <a:ea typeface="Arial" panose="020B0604020202020204" pitchFamily="34" charset="0"/>
              <a:cs typeface="Times New Roman" panose="02020603050405020304" charset="0"/>
            </a:endParaRPr>
          </a:p>
          <a:p>
            <a:pPr algn="just"/>
            <a:r>
              <a:rPr lang="en-US" altLang="zh-CN" sz="3200" b="1" dirty="0">
                <a:latin typeface="Times New Roman" panose="02020603050405020304" charset="0"/>
                <a:ea typeface="Arial" panose="020B0604020202020204" pitchFamily="34" charset="0"/>
                <a:cs typeface="Times New Roman" panose="02020603050405020304" charset="0"/>
              </a:rPr>
              <a:t>Date: [24-11-2024]</a:t>
            </a:r>
            <a:endParaRPr lang="en-US" altLang="zh-CN" sz="3200" b="1" dirty="0">
              <a:latin typeface="Times New Roman" panose="02020603050405020304" charset="0"/>
              <a:ea typeface="Arial" panose="020B0604020202020204" pitchFamily="34" charset="0"/>
              <a:cs typeface="Times New Roman" panose="02020603050405020304" charset="0"/>
            </a:endParaRPr>
          </a:p>
          <a:p>
            <a:pPr algn="just"/>
            <a:endParaRPr lang="en-US" altLang="zh-CN" sz="3200" b="1" dirty="0">
              <a:latin typeface="Times New Roman" panose="02020603050405020304" charset="0"/>
              <a:ea typeface="Arial" panose="020B0604020202020204" pitchFamily="3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878" y="0"/>
            <a:ext cx="12200878" cy="6858000"/>
            <a:chOff x="-8878" y="0"/>
            <a:chExt cx="12200878" cy="6858000"/>
          </a:xfrm>
        </p:grpSpPr>
        <p:sp>
          <p:nvSpPr>
            <p:cNvPr id="3" name="直角三角形 2"/>
            <p:cNvSpPr/>
            <p:nvPr/>
          </p:nvSpPr>
          <p:spPr>
            <a:xfrm>
              <a:off x="0" y="0"/>
              <a:ext cx="5835582" cy="685800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4" name="直角三角形 3"/>
            <p:cNvSpPr/>
            <p:nvPr/>
          </p:nvSpPr>
          <p:spPr>
            <a:xfrm rot="10800000">
              <a:off x="-8878" y="0"/>
              <a:ext cx="5835582" cy="6858000"/>
            </a:xfrm>
            <a:prstGeom prst="r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5" name="矩形 4"/>
            <p:cNvSpPr/>
            <p:nvPr/>
          </p:nvSpPr>
          <p:spPr>
            <a:xfrm>
              <a:off x="5826704" y="0"/>
              <a:ext cx="6365296"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6" name="矩形 5"/>
          <p:cNvSpPr/>
          <p:nvPr/>
        </p:nvSpPr>
        <p:spPr>
          <a:xfrm>
            <a:off x="525863" y="625510"/>
            <a:ext cx="11103428" cy="5606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pic>
        <p:nvPicPr>
          <p:cNvPr id="7" name="图片 6"/>
          <p:cNvPicPr>
            <a:picLocks noChangeAspect="1"/>
          </p:cNvPicPr>
          <p:nvPr/>
        </p:nvPicPr>
        <p:blipFill>
          <a:blip r:embed="rId1" cstate="print">
            <a:extLst>
              <a:ext uri="{BEBA8EAE-BF5A-486C-A8C5-ECC9F3942E4B}">
                <a14:imgProps xmlns:a14="http://schemas.microsoft.com/office/drawing/2010/main">
                  <a14:imgLayer r:embed="rId2">
                    <a14:imgEffect>
                      <a14:saturation sat="200000"/>
                    </a14:imgEffect>
                  </a14:imgLayer>
                </a14:imgProps>
              </a:ext>
              <a:ext uri="{28A0092B-C50C-407E-A947-70E740481C1C}">
                <a14:useLocalDpi xmlns:a14="http://schemas.microsoft.com/office/drawing/2010/main" val="0"/>
              </a:ext>
            </a:extLst>
          </a:blip>
          <a:stretch>
            <a:fillRect/>
          </a:stretch>
        </p:blipFill>
        <p:spPr>
          <a:xfrm>
            <a:off x="6599320" y="775780"/>
            <a:ext cx="6096012" cy="6096012"/>
          </a:xfrm>
          <a:prstGeom prst="rect">
            <a:avLst/>
          </a:prstGeom>
        </p:spPr>
      </p:pic>
      <p:sp>
        <p:nvSpPr>
          <p:cNvPr id="9" name="Text Box 8"/>
          <p:cNvSpPr txBox="1"/>
          <p:nvPr/>
        </p:nvSpPr>
        <p:spPr>
          <a:xfrm>
            <a:off x="1019810" y="1102360"/>
            <a:ext cx="7021830" cy="5415915"/>
          </a:xfrm>
          <a:prstGeom prst="rect">
            <a:avLst/>
          </a:prstGeom>
          <a:noFill/>
        </p:spPr>
        <p:txBody>
          <a:bodyPr wrap="square" rtlCol="0">
            <a:spAutoFit/>
          </a:bodyPr>
          <a:p>
            <a:r>
              <a:rPr lang="en-US" sz="2400" b="1"/>
              <a:t>Motivation and Problem:</a:t>
            </a:r>
            <a:endParaRPr lang="en-US" sz="2400" b="1"/>
          </a:p>
          <a:p>
            <a:endParaRPr lang="en-US" sz="1600" b="1"/>
          </a:p>
          <a:p>
            <a:r>
              <a:rPr lang="en-US"/>
              <a:t>The inspiration behind this project came from the challenges that both event organizers and ticket buyers face when dealing with traditional ticketing systems. The process often feels disconnected, expensive, and insecure. As a buyer, you’re unsure if your ticket is genuine, and as an organizer, you're paying high fees to third-party platforms that control your sales. I wanted to create a system that makes ticketing simpler, more transparent, and less costly for everyone involved.</a:t>
            </a:r>
            <a:endParaRPr lang="en-US"/>
          </a:p>
          <a:p>
            <a:endParaRPr lang="en-US"/>
          </a:p>
          <a:p>
            <a:r>
              <a:rPr lang="en-US"/>
              <a:t>A major issue with traditional ticketing systems is that fraudulent tickets can easily be created and sold. This leads to people buying fake or duplicate tickets, and event organizers have no easy way to track or prevent this.</a:t>
            </a:r>
            <a:endParaRPr lang="en-US"/>
          </a:p>
          <a:p>
            <a:endParaRPr lang="en-US"/>
          </a:p>
          <a:p>
            <a:r>
              <a:rPr lang="en-US"/>
              <a:t>Traditional platforms often charge high fees for processing tickets and handling payments. These platforms also act as middlemen, taking control away from event organizers and increasing costs for buyers.</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878" y="0"/>
            <a:ext cx="12200878" cy="6858000"/>
            <a:chOff x="-8878" y="0"/>
            <a:chExt cx="12200878" cy="6858000"/>
          </a:xfrm>
        </p:grpSpPr>
        <p:sp>
          <p:nvSpPr>
            <p:cNvPr id="3" name="直角三角形 2"/>
            <p:cNvSpPr/>
            <p:nvPr/>
          </p:nvSpPr>
          <p:spPr>
            <a:xfrm>
              <a:off x="0" y="0"/>
              <a:ext cx="5835582" cy="685800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4" name="直角三角形 3"/>
            <p:cNvSpPr/>
            <p:nvPr/>
          </p:nvSpPr>
          <p:spPr>
            <a:xfrm rot="10800000">
              <a:off x="-8878" y="0"/>
              <a:ext cx="5835582" cy="6858000"/>
            </a:xfrm>
            <a:prstGeom prst="r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5" name="矩形 4"/>
            <p:cNvSpPr/>
            <p:nvPr/>
          </p:nvSpPr>
          <p:spPr>
            <a:xfrm>
              <a:off x="5826704" y="0"/>
              <a:ext cx="6365296"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6" name="矩形 5"/>
          <p:cNvSpPr/>
          <p:nvPr/>
        </p:nvSpPr>
        <p:spPr>
          <a:xfrm>
            <a:off x="525863" y="625510"/>
            <a:ext cx="11103428" cy="5606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pic>
        <p:nvPicPr>
          <p:cNvPr id="7" name="图片 6"/>
          <p:cNvPicPr>
            <a:picLocks noChangeAspect="1"/>
          </p:cNvPicPr>
          <p:nvPr/>
        </p:nvPicPr>
        <p:blipFill>
          <a:blip r:embed="rId1" cstate="print">
            <a:extLst>
              <a:ext uri="{BEBA8EAE-BF5A-486C-A8C5-ECC9F3942E4B}">
                <a14:imgProps xmlns:a14="http://schemas.microsoft.com/office/drawing/2010/main">
                  <a14:imgLayer r:embed="rId2">
                    <a14:imgEffect>
                      <a14:saturation sat="200000"/>
                    </a14:imgEffect>
                  </a14:imgLayer>
                </a14:imgProps>
              </a:ext>
              <a:ext uri="{28A0092B-C50C-407E-A947-70E740481C1C}">
                <a14:useLocalDpi xmlns:a14="http://schemas.microsoft.com/office/drawing/2010/main" val="0"/>
              </a:ext>
            </a:extLst>
          </a:blip>
          <a:stretch>
            <a:fillRect/>
          </a:stretch>
        </p:blipFill>
        <p:spPr>
          <a:xfrm>
            <a:off x="6599320" y="775780"/>
            <a:ext cx="6096012" cy="6096012"/>
          </a:xfrm>
          <a:prstGeom prst="rect">
            <a:avLst/>
          </a:prstGeom>
        </p:spPr>
      </p:pic>
      <p:sp>
        <p:nvSpPr>
          <p:cNvPr id="9" name="Text Box 8"/>
          <p:cNvSpPr txBox="1"/>
          <p:nvPr/>
        </p:nvSpPr>
        <p:spPr>
          <a:xfrm>
            <a:off x="1019810" y="1102360"/>
            <a:ext cx="8408670" cy="5077460"/>
          </a:xfrm>
          <a:prstGeom prst="rect">
            <a:avLst/>
          </a:prstGeom>
          <a:noFill/>
        </p:spPr>
        <p:txBody>
          <a:bodyPr wrap="square" rtlCol="0">
            <a:spAutoFit/>
          </a:bodyPr>
          <a:p>
            <a:r>
              <a:rPr lang="en-US" sz="2400" b="1"/>
              <a:t>Blockchain Integration:</a:t>
            </a:r>
            <a:endParaRPr lang="en-US" sz="2400" b="1"/>
          </a:p>
          <a:p>
            <a:r>
              <a:rPr lang="en-US" sz="2000"/>
              <a:t>Blockchain is used in this project to solve key problems in event ticketing:</a:t>
            </a:r>
            <a:endParaRPr lang="en-US" sz="2000"/>
          </a:p>
          <a:p>
            <a:endParaRPr lang="en-US" sz="2000"/>
          </a:p>
          <a:p>
            <a:r>
              <a:rPr lang="en-US" sz="2000"/>
              <a:t>Preventing Ticket Fraud: Each ticket is a unique digital token (NFT) on the blockchain, which ensures that tickets cannot be duplicated or counterfeited.</a:t>
            </a:r>
            <a:endParaRPr lang="en-US" sz="2000"/>
          </a:p>
          <a:p>
            <a:endParaRPr lang="en-US" sz="2000"/>
          </a:p>
          <a:p>
            <a:r>
              <a:rPr lang="en-US" sz="2000"/>
              <a:t>Ensuring Transparency: All transactions (ticket sales, funds, event details) are recorded on the blockchain, providing full visibility and trust for both organizers and buyers.</a:t>
            </a:r>
            <a:endParaRPr lang="en-US" sz="2000"/>
          </a:p>
          <a:p>
            <a:endParaRPr lang="en-US" sz="2000"/>
          </a:p>
          <a:p>
            <a:r>
              <a:rPr lang="en-US" sz="2000"/>
              <a:t>Reducing Fees and Middlemen: Blockchain eliminates the need for third-party platforms (like Ticketmaster), allowing organizers to manage sales directly and reducing transaction fees.</a:t>
            </a:r>
            <a:endParaRPr lang="en-US" sz="2000"/>
          </a:p>
          <a:p>
            <a:endParaRPr lang="en-US" sz="2000"/>
          </a:p>
          <a:p>
            <a:r>
              <a:rPr lang="en-US" sz="2000"/>
              <a:t>Smart Contracts for Automation: Smart contracts automate processes like ticket issuance and fund withdrawals, reducing manual work and errors.</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878" y="0"/>
            <a:ext cx="12200878" cy="6858000"/>
            <a:chOff x="-8878" y="0"/>
            <a:chExt cx="12200878" cy="6858000"/>
          </a:xfrm>
        </p:grpSpPr>
        <p:sp>
          <p:nvSpPr>
            <p:cNvPr id="3" name="直角三角形 2"/>
            <p:cNvSpPr/>
            <p:nvPr/>
          </p:nvSpPr>
          <p:spPr>
            <a:xfrm>
              <a:off x="0" y="0"/>
              <a:ext cx="5835582" cy="685800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4" name="直角三角形 3"/>
            <p:cNvSpPr/>
            <p:nvPr/>
          </p:nvSpPr>
          <p:spPr>
            <a:xfrm rot="10800000">
              <a:off x="-8878" y="0"/>
              <a:ext cx="5835582" cy="6858000"/>
            </a:xfrm>
            <a:prstGeom prst="r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5" name="矩形 4"/>
            <p:cNvSpPr/>
            <p:nvPr/>
          </p:nvSpPr>
          <p:spPr>
            <a:xfrm>
              <a:off x="5826704" y="0"/>
              <a:ext cx="6365296"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6" name="矩形 5"/>
          <p:cNvSpPr/>
          <p:nvPr/>
        </p:nvSpPr>
        <p:spPr>
          <a:xfrm>
            <a:off x="525863" y="625510"/>
            <a:ext cx="11103428" cy="5606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pic>
        <p:nvPicPr>
          <p:cNvPr id="7" name="图片 6"/>
          <p:cNvPicPr>
            <a:picLocks noChangeAspect="1"/>
          </p:cNvPicPr>
          <p:nvPr/>
        </p:nvPicPr>
        <p:blipFill>
          <a:blip r:embed="rId1" cstate="print">
            <a:extLst>
              <a:ext uri="{BEBA8EAE-BF5A-486C-A8C5-ECC9F3942E4B}">
                <a14:imgProps xmlns:a14="http://schemas.microsoft.com/office/drawing/2010/main">
                  <a14:imgLayer r:embed="rId2">
                    <a14:imgEffect>
                      <a14:saturation sat="200000"/>
                    </a14:imgEffect>
                  </a14:imgLayer>
                </a14:imgProps>
              </a:ext>
              <a:ext uri="{28A0092B-C50C-407E-A947-70E740481C1C}">
                <a14:useLocalDpi xmlns:a14="http://schemas.microsoft.com/office/drawing/2010/main" val="0"/>
              </a:ext>
            </a:extLst>
          </a:blip>
          <a:stretch>
            <a:fillRect/>
          </a:stretch>
        </p:blipFill>
        <p:spPr>
          <a:xfrm>
            <a:off x="6599320" y="775780"/>
            <a:ext cx="6096012" cy="6096012"/>
          </a:xfrm>
          <a:prstGeom prst="rect">
            <a:avLst/>
          </a:prstGeom>
        </p:spPr>
      </p:pic>
      <p:sp>
        <p:nvSpPr>
          <p:cNvPr id="9" name="Text Box 8"/>
          <p:cNvSpPr txBox="1"/>
          <p:nvPr/>
        </p:nvSpPr>
        <p:spPr>
          <a:xfrm>
            <a:off x="526415" y="878205"/>
            <a:ext cx="8887460" cy="5169535"/>
          </a:xfrm>
          <a:prstGeom prst="rect">
            <a:avLst/>
          </a:prstGeom>
          <a:noFill/>
        </p:spPr>
        <p:txBody>
          <a:bodyPr wrap="square" rtlCol="0">
            <a:spAutoFit/>
          </a:bodyPr>
          <a:p>
            <a:r>
              <a:rPr lang="en-US" sz="2400" b="1"/>
              <a:t>System Architecture:</a:t>
            </a:r>
            <a:endParaRPr lang="en-US" b="1"/>
          </a:p>
          <a:p>
            <a:r>
              <a:rPr lang="en-US"/>
              <a:t>The system is designed to be a Decentralized Application (DApp) that runs on the Ethereum blockchain. It uses smart contracts to manage event creation, ticket sales, and fund management without the need for centralized intermediaries.</a:t>
            </a:r>
            <a:endParaRPr lang="en-US"/>
          </a:p>
          <a:p>
            <a:endParaRPr lang="en-US"/>
          </a:p>
          <a:p>
            <a:r>
              <a:rPr lang="en-US"/>
              <a:t>Frontend (UI):</a:t>
            </a:r>
            <a:endParaRPr lang="en-US"/>
          </a:p>
          <a:p>
            <a:r>
              <a:rPr lang="en-US"/>
              <a:t>Built with React for user interface and Web3.js or Ethers.js to interact with the Ethereum blockchain.</a:t>
            </a:r>
            <a:endParaRPr lang="en-US"/>
          </a:p>
          <a:p>
            <a:r>
              <a:rPr lang="en-US"/>
              <a:t>Displays events, allows users to purchase tickets, and enables organizers to create events and manage ticket sales.</a:t>
            </a:r>
            <a:endParaRPr lang="en-US"/>
          </a:p>
          <a:p>
            <a:endParaRPr lang="en-US"/>
          </a:p>
          <a:p>
            <a:r>
              <a:rPr lang="en-US"/>
              <a:t>Backend (Smart Contract):</a:t>
            </a:r>
            <a:endParaRPr lang="en-US"/>
          </a:p>
          <a:p>
            <a:r>
              <a:rPr lang="en-US"/>
              <a:t>Solidity smart contracts deployed on the Ethereum blockchain handle event creation, ticket issuance, ticket purchases, and fund management.</a:t>
            </a:r>
            <a:endParaRPr lang="en-US"/>
          </a:p>
          <a:p>
            <a:endParaRPr lang="en-US"/>
          </a:p>
          <a:p>
            <a:r>
              <a:rPr lang="en-US"/>
              <a:t>Blockchain:</a:t>
            </a:r>
            <a:endParaRPr lang="en-US"/>
          </a:p>
          <a:p>
            <a:r>
              <a:rPr lang="en-US"/>
              <a:t>Ethereum network is used for its smart contract capabilities. The blockchain ensures that all data related to ticket transactions and event details is secure, transparent, and immutable.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rcRect b="6285"/>
          <a:stretch>
            <a:fillRect/>
          </a:stretch>
        </p:blipFill>
        <p:spPr>
          <a:xfrm>
            <a:off x="0" y="0"/>
            <a:ext cx="12087225" cy="67741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8878" y="0"/>
            <a:ext cx="12200878" cy="6858000"/>
            <a:chOff x="-8878" y="0"/>
            <a:chExt cx="12200878" cy="6858000"/>
          </a:xfrm>
        </p:grpSpPr>
        <p:grpSp>
          <p:nvGrpSpPr>
            <p:cNvPr id="2" name="组合 1"/>
            <p:cNvGrpSpPr/>
            <p:nvPr/>
          </p:nvGrpSpPr>
          <p:grpSpPr>
            <a:xfrm>
              <a:off x="-8878" y="0"/>
              <a:ext cx="12200878" cy="6858000"/>
              <a:chOff x="-8878" y="0"/>
              <a:chExt cx="12200878" cy="6858000"/>
            </a:xfrm>
          </p:grpSpPr>
          <p:sp>
            <p:nvSpPr>
              <p:cNvPr id="3" name="直角三角形 2"/>
              <p:cNvSpPr/>
              <p:nvPr/>
            </p:nvSpPr>
            <p:spPr>
              <a:xfrm>
                <a:off x="0" y="0"/>
                <a:ext cx="5835582" cy="685800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4" name="直角三角形 3"/>
              <p:cNvSpPr/>
              <p:nvPr/>
            </p:nvSpPr>
            <p:spPr>
              <a:xfrm rot="10800000">
                <a:off x="-8878" y="0"/>
                <a:ext cx="5835582" cy="6858000"/>
              </a:xfrm>
              <a:prstGeom prst="r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5" name="矩形 4"/>
              <p:cNvSpPr/>
              <p:nvPr/>
            </p:nvSpPr>
            <p:spPr>
              <a:xfrm>
                <a:off x="5826704" y="0"/>
                <a:ext cx="6365296"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6" name="矩形 5"/>
            <p:cNvSpPr/>
            <p:nvPr/>
          </p:nvSpPr>
          <p:spPr>
            <a:xfrm>
              <a:off x="244509" y="270049"/>
              <a:ext cx="11702981" cy="63179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cxnSp>
        <p:nvCxnSpPr>
          <p:cNvPr id="9" name="直接连接符 8"/>
          <p:cNvCxnSpPr/>
          <p:nvPr/>
        </p:nvCxnSpPr>
        <p:spPr>
          <a:xfrm>
            <a:off x="882156" y="5102662"/>
            <a:ext cx="4745682" cy="0"/>
          </a:xfrm>
          <a:prstGeom prst="line">
            <a:avLst/>
          </a:prstGeom>
          <a:ln w="34925">
            <a:solidFill>
              <a:srgbClr val="2E75B6"/>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436511" y="2588065"/>
            <a:ext cx="0" cy="2914647"/>
          </a:xfrm>
          <a:prstGeom prst="line">
            <a:avLst/>
          </a:prstGeom>
          <a:ln w="34925">
            <a:solidFill>
              <a:srgbClr val="2E75B6"/>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1"/>
          <a:srcRect b="6814"/>
          <a:stretch>
            <a:fillRect/>
          </a:stretch>
        </p:blipFill>
        <p:spPr>
          <a:xfrm>
            <a:off x="-409575" y="-228600"/>
            <a:ext cx="13011150" cy="70859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8878" y="0"/>
            <a:ext cx="12200878" cy="6858000"/>
            <a:chOff x="-8878" y="0"/>
            <a:chExt cx="12200878" cy="6858000"/>
          </a:xfrm>
        </p:grpSpPr>
        <p:grpSp>
          <p:nvGrpSpPr>
            <p:cNvPr id="2" name="组合 1"/>
            <p:cNvGrpSpPr/>
            <p:nvPr/>
          </p:nvGrpSpPr>
          <p:grpSpPr>
            <a:xfrm>
              <a:off x="-8878" y="0"/>
              <a:ext cx="12200878" cy="6858000"/>
              <a:chOff x="-8878" y="0"/>
              <a:chExt cx="12200878" cy="6858000"/>
            </a:xfrm>
          </p:grpSpPr>
          <p:sp>
            <p:nvSpPr>
              <p:cNvPr id="3" name="直角三角形 2"/>
              <p:cNvSpPr/>
              <p:nvPr/>
            </p:nvSpPr>
            <p:spPr>
              <a:xfrm>
                <a:off x="0" y="0"/>
                <a:ext cx="5835582" cy="685800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4" name="直角三角形 3"/>
              <p:cNvSpPr/>
              <p:nvPr/>
            </p:nvSpPr>
            <p:spPr>
              <a:xfrm rot="10800000">
                <a:off x="-8878" y="0"/>
                <a:ext cx="5835582" cy="6858000"/>
              </a:xfrm>
              <a:prstGeom prst="r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5" name="矩形 4"/>
              <p:cNvSpPr/>
              <p:nvPr/>
            </p:nvSpPr>
            <p:spPr>
              <a:xfrm>
                <a:off x="5826704" y="0"/>
                <a:ext cx="6365296"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6" name="矩形 5"/>
            <p:cNvSpPr/>
            <p:nvPr/>
          </p:nvSpPr>
          <p:spPr>
            <a:xfrm>
              <a:off x="244509" y="270049"/>
              <a:ext cx="11702981" cy="63179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cxnSp>
        <p:nvCxnSpPr>
          <p:cNvPr id="9" name="直接连接符 8"/>
          <p:cNvCxnSpPr/>
          <p:nvPr/>
        </p:nvCxnSpPr>
        <p:spPr>
          <a:xfrm>
            <a:off x="882156" y="5102662"/>
            <a:ext cx="4745682" cy="0"/>
          </a:xfrm>
          <a:prstGeom prst="line">
            <a:avLst/>
          </a:prstGeom>
          <a:ln w="34925">
            <a:solidFill>
              <a:srgbClr val="2E75B6"/>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436511" y="2588065"/>
            <a:ext cx="0" cy="2914647"/>
          </a:xfrm>
          <a:prstGeom prst="line">
            <a:avLst/>
          </a:prstGeom>
          <a:ln w="34925">
            <a:solidFill>
              <a:srgbClr val="2E75B6"/>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p:cNvPicPr>
          <p:nvPr/>
        </p:nvPicPr>
        <p:blipFill>
          <a:blip r:embed="rId1"/>
          <a:stretch>
            <a:fillRect/>
          </a:stretch>
        </p:blipFill>
        <p:spPr>
          <a:xfrm>
            <a:off x="244475" y="269875"/>
            <a:ext cx="11534140" cy="65252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8878" y="0"/>
            <a:ext cx="12200878" cy="6858000"/>
            <a:chOff x="-8878" y="0"/>
            <a:chExt cx="12200878" cy="6858000"/>
          </a:xfrm>
        </p:grpSpPr>
        <p:sp>
          <p:nvSpPr>
            <p:cNvPr id="7" name="直角三角形 6"/>
            <p:cNvSpPr/>
            <p:nvPr/>
          </p:nvSpPr>
          <p:spPr>
            <a:xfrm>
              <a:off x="0" y="0"/>
              <a:ext cx="5835582" cy="685800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8" name="直角三角形 7"/>
            <p:cNvSpPr/>
            <p:nvPr/>
          </p:nvSpPr>
          <p:spPr>
            <a:xfrm rot="10800000">
              <a:off x="-8878" y="0"/>
              <a:ext cx="5835582" cy="6858000"/>
            </a:xfrm>
            <a:prstGeom prst="r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9" name="矩形 8"/>
            <p:cNvSpPr/>
            <p:nvPr/>
          </p:nvSpPr>
          <p:spPr>
            <a:xfrm>
              <a:off x="5826704" y="0"/>
              <a:ext cx="6365296"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1" name="矩形 10"/>
          <p:cNvSpPr/>
          <p:nvPr/>
        </p:nvSpPr>
        <p:spPr>
          <a:xfrm>
            <a:off x="170180" y="625475"/>
            <a:ext cx="11459210" cy="5607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ea typeface="Arial" panose="020B0604020202020204" pitchFamily="34" charset="0"/>
              </a:rPr>
              <a:t>https://github.com//event-ticketing-dapp.git</a:t>
            </a:r>
            <a:endParaRPr lang="zh-CN" altLang="en-US">
              <a:ea typeface="Arial" panose="020B0604020202020204" pitchFamily="34" charset="0"/>
            </a:endParaRPr>
          </a:p>
        </p:txBody>
      </p:sp>
      <p:pic>
        <p:nvPicPr>
          <p:cNvPr id="5" name="图片 4"/>
          <p:cNvPicPr>
            <a:picLocks noChangeAspect="1"/>
          </p:cNvPicPr>
          <p:nvPr/>
        </p:nvPicPr>
        <p:blipFill>
          <a:blip r:embed="rId1" cstate="print">
            <a:extLst>
              <a:ext uri="{BEBA8EAE-BF5A-486C-A8C5-ECC9F3942E4B}">
                <a14:imgProps xmlns:a14="http://schemas.microsoft.com/office/drawing/2010/main">
                  <a14:imgLayer r:embed="rId2">
                    <a14:imgEffect>
                      <a14:saturation sat="200000"/>
                    </a14:imgEffect>
                  </a14:imgLayer>
                </a14:imgProps>
              </a:ext>
              <a:ext uri="{28A0092B-C50C-407E-A947-70E740481C1C}">
                <a14:useLocalDpi xmlns:a14="http://schemas.microsoft.com/office/drawing/2010/main" val="0"/>
              </a:ext>
            </a:extLst>
          </a:blip>
          <a:stretch>
            <a:fillRect/>
          </a:stretch>
        </p:blipFill>
        <p:spPr>
          <a:xfrm>
            <a:off x="6599320" y="775780"/>
            <a:ext cx="6096012" cy="6096012"/>
          </a:xfrm>
          <a:prstGeom prst="rect">
            <a:avLst/>
          </a:prstGeom>
        </p:spPr>
      </p:pic>
      <p:pic>
        <p:nvPicPr>
          <p:cNvPr id="12" name="wps稻壳儿佳誉设计原创链接：http://chn.docer.com/works?userid=2198746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H="1">
            <a:off x="5548715" y="1220919"/>
            <a:ext cx="883554" cy="10929257"/>
          </a:xfrm>
          <a:prstGeom prst="rect">
            <a:avLst/>
          </a:prstGeom>
        </p:spPr>
      </p:pic>
      <p:sp>
        <p:nvSpPr>
          <p:cNvPr id="13" name="矩形 12"/>
          <p:cNvSpPr/>
          <p:nvPr/>
        </p:nvSpPr>
        <p:spPr>
          <a:xfrm>
            <a:off x="1038095" y="2132055"/>
            <a:ext cx="266330" cy="26633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Arial" panose="020B0604020202020204" pitchFamily="34" charset="0"/>
            </a:endParaRPr>
          </a:p>
        </p:txBody>
      </p:sp>
      <p:sp>
        <p:nvSpPr>
          <p:cNvPr id="2" name="Text Box 1"/>
          <p:cNvSpPr txBox="1"/>
          <p:nvPr/>
        </p:nvSpPr>
        <p:spPr>
          <a:xfrm>
            <a:off x="1304290" y="775970"/>
            <a:ext cx="7665085" cy="5077460"/>
          </a:xfrm>
          <a:prstGeom prst="rect">
            <a:avLst/>
          </a:prstGeom>
          <a:noFill/>
        </p:spPr>
        <p:txBody>
          <a:bodyPr wrap="square" rtlCol="0">
            <a:spAutoFit/>
          </a:bodyPr>
          <a:p>
            <a:pPr algn="ctr"/>
            <a:r>
              <a:rPr lang="en-US" b="1"/>
              <a:t>Conclusion</a:t>
            </a:r>
            <a:endParaRPr lang="en-US"/>
          </a:p>
          <a:p>
            <a:pPr algn="ctr"/>
            <a:r>
              <a:rPr lang="en-US"/>
              <a:t>This Event Ticketing DApp solves key problems in traditional ticketing systems like fraud, high fees, and lack of transparency. By using blockchain technology, we’ve created a secure, transparent, and cost-effective platform where:</a:t>
            </a:r>
            <a:endParaRPr lang="en-US"/>
          </a:p>
          <a:p>
            <a:pPr algn="ctr"/>
            <a:endParaRPr lang="en-US"/>
          </a:p>
          <a:p>
            <a:pPr algn="ctr"/>
            <a:r>
              <a:rPr lang="en-US"/>
              <a:t>Tickets are unique and verified, preventing fraud.</a:t>
            </a:r>
            <a:endParaRPr lang="en-US"/>
          </a:p>
          <a:p>
            <a:pPr algn="ctr"/>
            <a:r>
              <a:rPr lang="en-US"/>
              <a:t>Transactions are transparent, ensuring trust between buyers and organizers.</a:t>
            </a:r>
            <a:endParaRPr lang="en-US"/>
          </a:p>
          <a:p>
            <a:pPr algn="ctr"/>
            <a:r>
              <a:rPr lang="en-US"/>
              <a:t>No middlemen, reducing fees for both event organizers and buyers.</a:t>
            </a:r>
            <a:endParaRPr lang="en-US"/>
          </a:p>
          <a:p>
            <a:pPr algn="ctr"/>
            <a:r>
              <a:rPr lang="en-US"/>
              <a:t>Smart contracts automate processes, making ticket sales and fund management faster and more efficient.</a:t>
            </a:r>
            <a:endParaRPr lang="en-US"/>
          </a:p>
          <a:p>
            <a:pPr algn="ctr"/>
            <a:endParaRPr lang="en-US"/>
          </a:p>
          <a:p>
            <a:pPr algn="ctr"/>
            <a:r>
              <a:rPr lang="en-US"/>
              <a:t>Future Directions:</a:t>
            </a:r>
            <a:endParaRPr lang="en-US"/>
          </a:p>
          <a:p>
            <a:pPr algn="ctr"/>
            <a:r>
              <a:rPr lang="en-US"/>
              <a:t>Improve scalability with Layer 2 solutions.</a:t>
            </a:r>
            <a:endParaRPr lang="en-US"/>
          </a:p>
          <a:p>
            <a:pPr algn="ctr"/>
            <a:r>
              <a:rPr lang="en-US"/>
              <a:t>Add dynamic pricing and a secondary ticket marketplace.</a:t>
            </a:r>
            <a:endParaRPr lang="en-US"/>
          </a:p>
          <a:p>
            <a:pPr algn="ctr"/>
            <a:r>
              <a:rPr lang="en-US"/>
              <a:t>Develop a mobile app for easier access.</a:t>
            </a:r>
            <a:endParaRPr lang="en-US"/>
          </a:p>
          <a:p>
            <a:pPr algn="ctr"/>
            <a:r>
              <a:rPr lang="en-US"/>
              <a:t>Integrate with other event management tools and explore NFT-based access.</a:t>
            </a:r>
            <a:endParaRPr lang="en-US"/>
          </a:p>
          <a:p>
            <a:pPr algn="ctr"/>
            <a:r>
              <a:rPr lang="en-US"/>
              <a:t>This project creates a simpler, cheaper, and more reliable way to handle event ticketing.</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8878" y="0"/>
            <a:ext cx="12200878" cy="6858000"/>
            <a:chOff x="-8878" y="0"/>
            <a:chExt cx="12200878" cy="6858000"/>
          </a:xfrm>
        </p:grpSpPr>
        <p:sp>
          <p:nvSpPr>
            <p:cNvPr id="7" name="直角三角形 6"/>
            <p:cNvSpPr/>
            <p:nvPr/>
          </p:nvSpPr>
          <p:spPr>
            <a:xfrm>
              <a:off x="0" y="0"/>
              <a:ext cx="5835582" cy="685800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8" name="直角三角形 7"/>
            <p:cNvSpPr/>
            <p:nvPr/>
          </p:nvSpPr>
          <p:spPr>
            <a:xfrm rot="10800000">
              <a:off x="-8878" y="0"/>
              <a:ext cx="5835582" cy="6858000"/>
            </a:xfrm>
            <a:prstGeom prst="r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9" name="矩形 8"/>
            <p:cNvSpPr/>
            <p:nvPr/>
          </p:nvSpPr>
          <p:spPr>
            <a:xfrm>
              <a:off x="5826704" y="0"/>
              <a:ext cx="6365296"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1" name="矩形 10"/>
          <p:cNvSpPr/>
          <p:nvPr/>
        </p:nvSpPr>
        <p:spPr>
          <a:xfrm>
            <a:off x="525863" y="625510"/>
            <a:ext cx="11103428" cy="5606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pic>
        <p:nvPicPr>
          <p:cNvPr id="5" name="图片 4"/>
          <p:cNvPicPr>
            <a:picLocks noChangeAspect="1"/>
          </p:cNvPicPr>
          <p:nvPr/>
        </p:nvPicPr>
        <p:blipFill>
          <a:blip r:embed="rId1" cstate="print">
            <a:extLst>
              <a:ext uri="{BEBA8EAE-BF5A-486C-A8C5-ECC9F3942E4B}">
                <a14:imgProps xmlns:a14="http://schemas.microsoft.com/office/drawing/2010/main">
                  <a14:imgLayer r:embed="rId2">
                    <a14:imgEffect>
                      <a14:saturation sat="200000"/>
                    </a14:imgEffect>
                  </a14:imgLayer>
                </a14:imgProps>
              </a:ext>
              <a:ext uri="{28A0092B-C50C-407E-A947-70E740481C1C}">
                <a14:useLocalDpi xmlns:a14="http://schemas.microsoft.com/office/drawing/2010/main" val="0"/>
              </a:ext>
            </a:extLst>
          </a:blip>
          <a:stretch>
            <a:fillRect/>
          </a:stretch>
        </p:blipFill>
        <p:spPr>
          <a:xfrm>
            <a:off x="6599320" y="775780"/>
            <a:ext cx="6096012" cy="6096012"/>
          </a:xfrm>
          <a:prstGeom prst="rect">
            <a:avLst/>
          </a:prstGeom>
        </p:spPr>
      </p:pic>
      <p:pic>
        <p:nvPicPr>
          <p:cNvPr id="12" name="wps稻壳儿佳誉设计原创链接：http://chn.docer.com/works?userid=2198746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H="1">
            <a:off x="5548715" y="1220919"/>
            <a:ext cx="883554" cy="10929257"/>
          </a:xfrm>
          <a:prstGeom prst="rect">
            <a:avLst/>
          </a:prstGeom>
        </p:spPr>
      </p:pic>
      <p:sp>
        <p:nvSpPr>
          <p:cNvPr id="13" name="矩形 12"/>
          <p:cNvSpPr/>
          <p:nvPr/>
        </p:nvSpPr>
        <p:spPr>
          <a:xfrm>
            <a:off x="1038095" y="2132055"/>
            <a:ext cx="266330" cy="26633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Arial" panose="020B0604020202020204" pitchFamily="34" charset="0"/>
            </a:endParaRPr>
          </a:p>
        </p:txBody>
      </p:sp>
      <p:cxnSp>
        <p:nvCxnSpPr>
          <p:cNvPr id="17" name="直接连接符 16"/>
          <p:cNvCxnSpPr/>
          <p:nvPr/>
        </p:nvCxnSpPr>
        <p:spPr>
          <a:xfrm>
            <a:off x="5023273" y="3307820"/>
            <a:ext cx="1447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705100" y="2600960"/>
            <a:ext cx="6083935" cy="70675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latinLnBrk="1"/>
            <a:r>
              <a:rPr lang="en-US" altLang="zh-CN" sz="4000" b="1" dirty="0">
                <a:latin typeface="Arial" panose="020B0604020202020204" pitchFamily="34" charset="0"/>
                <a:ea typeface="Arial" panose="020B0604020202020204" pitchFamily="34" charset="0"/>
              </a:rPr>
              <a:t>       THANK YOU</a:t>
            </a:r>
            <a:endParaRPr lang="en-US" altLang="zh-CN" sz="4000" b="1" i="0" dirty="0">
              <a:effectLst/>
              <a:latin typeface="Arial" panose="020B0604020202020204" pitchFamily="34" charset="0"/>
              <a:ea typeface="Arial" panose="020B0604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3591</Words>
  <Application>WPS Presentation</Application>
  <PresentationFormat>宽屏</PresentationFormat>
  <Paragraphs>57</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Calibri</vt:lpstr>
      <vt:lpstr>Microsoft YaHei</vt:lpstr>
      <vt:lpstr>Arial Unicode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刘丹</dc:creator>
  <cp:lastModifiedBy>WPS_1635415565</cp:lastModifiedBy>
  <cp:revision>17</cp:revision>
  <dcterms:created xsi:type="dcterms:W3CDTF">2019-09-06T04:20:00Z</dcterms:created>
  <dcterms:modified xsi:type="dcterms:W3CDTF">2024-11-25T04:11:39Z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2057-12.2.0.18639</vt:lpwstr>
  </property>
  <property fmtid="{D5CDD505-2E9C-101B-9397-08002B2CF9AE}" pid="3" name="ICV">
    <vt:lpwstr>7C39646DD005467BA02796414D1CF498_13</vt:lpwstr>
  </property>
</Properties>
</file>