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 id="278" r:id="rId20"/>
    <p:sldId id="279" r:id="rId21"/>
    <p:sldId id="280"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vOr/T7qLVG0+ZNbYBMdrXZHWH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E63C1-6619-4EAA-9852-6B861EF6AC4D}" v="5" dt="2023-05-22T12:13:55.862"/>
  </p1510:revLst>
</p1510:revInfo>
</file>

<file path=ppt/tableStyles.xml><?xml version="1.0" encoding="utf-8"?>
<a:tblStyleLst xmlns:a="http://schemas.openxmlformats.org/drawingml/2006/main" def="{2E21794C-AD01-4C1C-8190-0F5DC8CF29FB}">
  <a:tblStyle styleId="{2E21794C-AD01-4C1C-8190-0F5DC8CF29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a vj" userId="77cd019ca392c52f" providerId="LiveId" clId="{A52E63C1-6619-4EAA-9852-6B861EF6AC4D}"/>
    <pc:docChg chg="custSel modSld">
      <pc:chgData name="Prasana vj" userId="77cd019ca392c52f" providerId="LiveId" clId="{A52E63C1-6619-4EAA-9852-6B861EF6AC4D}" dt="2023-05-22T12:21:37.500" v="5" actId="478"/>
      <pc:docMkLst>
        <pc:docMk/>
      </pc:docMkLst>
      <pc:sldChg chg="addSp delSp modSp mod delAnim">
        <pc:chgData name="Prasana vj" userId="77cd019ca392c52f" providerId="LiveId" clId="{A52E63C1-6619-4EAA-9852-6B861EF6AC4D}" dt="2023-05-22T12:21:20.236" v="2" actId="478"/>
        <pc:sldMkLst>
          <pc:docMk/>
          <pc:sldMk cId="0" sldId="256"/>
        </pc:sldMkLst>
        <pc:picChg chg="add del mod">
          <ac:chgData name="Prasana vj" userId="77cd019ca392c52f" providerId="LiveId" clId="{A52E63C1-6619-4EAA-9852-6B861EF6AC4D}" dt="2023-05-22T12:21:20.236" v="2" actId="478"/>
          <ac:picMkLst>
            <pc:docMk/>
            <pc:sldMk cId="0" sldId="256"/>
            <ac:picMk id="5" creationId="{9140B252-4044-65B8-11EC-7CA0CBE43B22}"/>
          </ac:picMkLst>
        </pc:picChg>
      </pc:sldChg>
      <pc:sldChg chg="addSp delSp modSp mod delAnim modNotes">
        <pc:chgData name="Prasana vj" userId="77cd019ca392c52f" providerId="LiveId" clId="{A52E63C1-6619-4EAA-9852-6B861EF6AC4D}" dt="2023-05-22T12:21:37.500" v="5" actId="478"/>
        <pc:sldMkLst>
          <pc:docMk/>
          <pc:sldMk cId="0" sldId="257"/>
        </pc:sldMkLst>
        <pc:picChg chg="add del mod">
          <ac:chgData name="Prasana vj" userId="77cd019ca392c52f" providerId="LiveId" clId="{A52E63C1-6619-4EAA-9852-6B861EF6AC4D}" dt="2023-05-22T12:21:37.500" v="5" actId="478"/>
          <ac:picMkLst>
            <pc:docMk/>
            <pc:sldMk cId="0" sldId="257"/>
            <ac:picMk id="9" creationId="{AFFC5EBC-8010-9E66-EE59-981D7B2287F1}"/>
          </ac:picMkLst>
        </pc:picChg>
      </pc:sldChg>
      <pc:sldChg chg="addSp delSp modSp mod delAnim">
        <pc:chgData name="Prasana vj" userId="77cd019ca392c52f" providerId="LiveId" clId="{A52E63C1-6619-4EAA-9852-6B861EF6AC4D}" dt="2023-05-22T12:21:27.570" v="3" actId="478"/>
        <pc:sldMkLst>
          <pc:docMk/>
          <pc:sldMk cId="0" sldId="258"/>
        </pc:sldMkLst>
        <pc:picChg chg="add del mod">
          <ac:chgData name="Prasana vj" userId="77cd019ca392c52f" providerId="LiveId" clId="{A52E63C1-6619-4EAA-9852-6B861EF6AC4D}" dt="2023-05-22T12:21:27.570" v="3" actId="478"/>
          <ac:picMkLst>
            <pc:docMk/>
            <pc:sldMk cId="0" sldId="258"/>
            <ac:picMk id="9" creationId="{B7816D8E-8ACD-276E-8C04-ACBEFF3AF8ED}"/>
          </ac:picMkLst>
        </pc:picChg>
      </pc:sldChg>
      <pc:sldChg chg="addSp delSp modSp mod delAnim modNotes">
        <pc:chgData name="Prasana vj" userId="77cd019ca392c52f" providerId="LiveId" clId="{A52E63C1-6619-4EAA-9852-6B861EF6AC4D}" dt="2023-05-22T12:21:30.381" v="4" actId="478"/>
        <pc:sldMkLst>
          <pc:docMk/>
          <pc:sldMk cId="0" sldId="259"/>
        </pc:sldMkLst>
        <pc:picChg chg="add del mod">
          <ac:chgData name="Prasana vj" userId="77cd019ca392c52f" providerId="LiveId" clId="{A52E63C1-6619-4EAA-9852-6B861EF6AC4D}" dt="2023-05-22T12:21:30.381" v="4" actId="478"/>
          <ac:picMkLst>
            <pc:docMk/>
            <pc:sldMk cId="0" sldId="259"/>
            <ac:picMk id="8" creationId="{24F003AE-6216-F1F2-288F-E243A816964E}"/>
          </ac:picMkLst>
        </pc:picChg>
      </pc:sldChg>
      <pc:sldChg chg="modSp mod">
        <pc:chgData name="Prasana vj" userId="77cd019ca392c52f" providerId="LiveId" clId="{A52E63C1-6619-4EAA-9852-6B861EF6AC4D}" dt="2023-05-22T12:10:02.236" v="0" actId="207"/>
        <pc:sldMkLst>
          <pc:docMk/>
          <pc:sldMk cId="0" sldId="280"/>
        </pc:sldMkLst>
        <pc:spChg chg="mod">
          <ac:chgData name="Prasana vj" userId="77cd019ca392c52f" providerId="LiveId" clId="{A52E63C1-6619-4EAA-9852-6B861EF6AC4D}" dt="2023-05-22T12:10:02.236" v="0" actId="207"/>
          <ac:spMkLst>
            <pc:docMk/>
            <pc:sldMk cId="0" sldId="280"/>
            <ac:spMk id="2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d2b3485c1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d2b3485c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d2b3485c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d2b3485c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d2b3485c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d2b3485c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d2b3485c1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d2b3485c1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d2b3485c1_0_25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d2b3485c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d2b3485c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d2b3485c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d0dd1ec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d0dd1ec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d0dd1ec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d0dd1ec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d0dd1ecff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d0dd1ecf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d0dd1ecff_0_6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d0dd1ecf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87f8490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87f8490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787eab41c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787eab41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d0dd1ecf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d0dd1ecf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d2b3485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d2b3485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d2b3485c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d2b3485c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d2b3485c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fd2b3485c1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87f8490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87f8490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d2b3485c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d2b3485c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d2b3485c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d2b3485c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d2b3485c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d2b3485c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000" b="1" dirty="0">
                <a:latin typeface="Montserrat"/>
                <a:ea typeface="Montserrat"/>
                <a:cs typeface="Montserrat"/>
                <a:sym typeface="Montserrat"/>
              </a:rPr>
              <a:t>Capstone Project – 1</a:t>
            </a:r>
            <a:endParaRPr sz="4000" b="1" dirty="0">
              <a:latin typeface="Montserrat"/>
              <a:ea typeface="Montserrat"/>
              <a:cs typeface="Montserrat"/>
              <a:sym typeface="Montserrat"/>
            </a:endParaRPr>
          </a:p>
          <a:p>
            <a:pPr marL="0" lvl="0" indent="0" algn="ctr" rtl="0">
              <a:spcBef>
                <a:spcPts val="0"/>
              </a:spcBef>
              <a:spcAft>
                <a:spcPts val="0"/>
              </a:spcAft>
              <a:buSzPts val="5200"/>
              <a:buNone/>
            </a:pPr>
            <a:r>
              <a:rPr lang="en-GB" sz="2800" b="1" dirty="0">
                <a:solidFill>
                  <a:schemeClr val="lt1"/>
                </a:solidFill>
                <a:latin typeface="Montserrat"/>
                <a:ea typeface="Montserrat"/>
                <a:cs typeface="Montserrat"/>
                <a:sym typeface="Montserrat"/>
              </a:rPr>
              <a:t>Project Title : Play store app analysis</a:t>
            </a:r>
            <a:br>
              <a:rPr lang="en-GB" sz="2800" b="1" dirty="0">
                <a:solidFill>
                  <a:schemeClr val="lt1"/>
                </a:solidFill>
                <a:latin typeface="Montserrat"/>
                <a:ea typeface="Montserrat"/>
                <a:cs typeface="Montserrat"/>
                <a:sym typeface="Montserrat"/>
              </a:rPr>
            </a:b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Presented by </a:t>
            </a:r>
            <a:br>
              <a:rPr lang="en-GB" sz="2800" b="1" dirty="0">
                <a:solidFill>
                  <a:schemeClr val="lt1"/>
                </a:solidFill>
                <a:latin typeface="Montserrat"/>
                <a:ea typeface="Montserrat"/>
                <a:cs typeface="Montserrat"/>
                <a:sym typeface="Montserrat"/>
              </a:rPr>
            </a:br>
            <a:r>
              <a:rPr lang="en-GB" sz="2800" b="1" dirty="0">
                <a:solidFill>
                  <a:schemeClr val="tx1"/>
                </a:solidFill>
                <a:latin typeface="Times New Roman" panose="02020603050405020304" pitchFamily="18" charset="0"/>
                <a:ea typeface="Montserrat"/>
                <a:cs typeface="Times New Roman" panose="02020603050405020304" pitchFamily="18" charset="0"/>
                <a:sym typeface="Montserrat"/>
              </a:rPr>
              <a:t>Prasana Venkatesh V</a:t>
            </a:r>
            <a:br>
              <a:rPr lang="en-GB" sz="2000" b="1" dirty="0">
                <a:solidFill>
                  <a:schemeClr val="tx1"/>
                </a:solidFill>
                <a:latin typeface="Times New Roman" panose="02020603050405020304" pitchFamily="18" charset="0"/>
                <a:ea typeface="Montserrat"/>
                <a:cs typeface="Times New Roman" panose="02020603050405020304" pitchFamily="18" charset="0"/>
                <a:sym typeface="Montserrat"/>
              </a:rPr>
            </a:br>
            <a:endParaRPr sz="2000" b="1"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lvl="0" indent="0" algn="ctr" rtl="0">
              <a:spcBef>
                <a:spcPts val="0"/>
              </a:spcBef>
              <a:spcAft>
                <a:spcPts val="0"/>
              </a:spcAft>
              <a:buClr>
                <a:srgbClr val="000000"/>
              </a:buClr>
              <a:buSzPts val="5200"/>
              <a:buFont typeface="Arial"/>
              <a:buNone/>
            </a:pPr>
            <a:endParaRPr sz="20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advTm="11036"/>
    </mc:Choice>
    <mc:Fallback xmlns="">
      <p:transition spd="slow" advTm="110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d2b3485c1_0_1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Char char="❖"/>
            </a:pPr>
            <a:r>
              <a:rPr lang="en-GB" sz="1600" b="1" u="sng">
                <a:solidFill>
                  <a:schemeClr val="lt1"/>
                </a:solidFill>
                <a:highlight>
                  <a:srgbClr val="FFFFFF"/>
                </a:highlight>
              </a:rPr>
              <a:t>Content Rating vs Installs</a:t>
            </a:r>
            <a:endParaRPr u="sng"/>
          </a:p>
        </p:txBody>
      </p:sp>
      <p:sp>
        <p:nvSpPr>
          <p:cNvPr id="127" name="Google Shape;127;gfd2b3485c1_0_169"/>
          <p:cNvSpPr txBox="1">
            <a:spLocks noGrp="1"/>
          </p:cNvSpPr>
          <p:nvPr>
            <p:ph type="body" idx="1"/>
          </p:nvPr>
        </p:nvSpPr>
        <p:spPr>
          <a:xfrm>
            <a:off x="311700" y="1017725"/>
            <a:ext cx="3999900" cy="930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Char char="●"/>
            </a:pPr>
            <a:r>
              <a:rPr lang="en-GB">
                <a:solidFill>
                  <a:schemeClr val="lt1"/>
                </a:solidFill>
                <a:highlight>
                  <a:srgbClr val="FFFFFF"/>
                </a:highlight>
              </a:rPr>
              <a:t>Content having Everyone only has most installs, while unrated and Adults only 18+ have less installs.</a:t>
            </a:r>
            <a:endParaRPr>
              <a:solidFill>
                <a:schemeClr val="lt1"/>
              </a:solidFill>
              <a:highlight>
                <a:srgbClr val="FFFFFF"/>
              </a:highlight>
            </a:endParaRPr>
          </a:p>
          <a:p>
            <a:pPr marL="457200" lvl="0" indent="0" algn="l" rtl="0">
              <a:spcBef>
                <a:spcPts val="500"/>
              </a:spcBef>
              <a:spcAft>
                <a:spcPts val="0"/>
              </a:spcAft>
              <a:buNone/>
            </a:pPr>
            <a:endParaRPr>
              <a:solidFill>
                <a:schemeClr val="lt1"/>
              </a:solidFill>
            </a:endParaRPr>
          </a:p>
        </p:txBody>
      </p:sp>
      <p:graphicFrame>
        <p:nvGraphicFramePr>
          <p:cNvPr id="128" name="Google Shape;128;gfd2b3485c1_0_169"/>
          <p:cNvGraphicFramePr/>
          <p:nvPr/>
        </p:nvGraphicFramePr>
        <p:xfrm>
          <a:off x="4849575" y="592300"/>
          <a:ext cx="3557150" cy="3200190"/>
        </p:xfrm>
        <a:graphic>
          <a:graphicData uri="http://schemas.openxmlformats.org/drawingml/2006/table">
            <a:tbl>
              <a:tblPr>
                <a:noFill/>
                <a:tableStyleId>{2E21794C-AD01-4C1C-8190-0F5DC8CF29FB}</a:tableStyleId>
              </a:tblPr>
              <a:tblGrid>
                <a:gridCol w="730275">
                  <a:extLst>
                    <a:ext uri="{9D8B030D-6E8A-4147-A177-3AD203B41FA5}">
                      <a16:colId xmlns:a16="http://schemas.microsoft.com/office/drawing/2014/main" val="20000"/>
                    </a:ext>
                  </a:extLst>
                </a:gridCol>
                <a:gridCol w="1372950">
                  <a:extLst>
                    <a:ext uri="{9D8B030D-6E8A-4147-A177-3AD203B41FA5}">
                      <a16:colId xmlns:a16="http://schemas.microsoft.com/office/drawing/2014/main" val="20001"/>
                    </a:ext>
                  </a:extLst>
                </a:gridCol>
                <a:gridCol w="1453925">
                  <a:extLst>
                    <a:ext uri="{9D8B030D-6E8A-4147-A177-3AD203B41FA5}">
                      <a16:colId xmlns:a16="http://schemas.microsoft.com/office/drawing/2014/main" val="20002"/>
                    </a:ext>
                  </a:extLst>
                </a:gridCol>
              </a:tblGrid>
              <a:tr h="498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b="1">
                          <a:solidFill>
                            <a:schemeClr val="accent2"/>
                          </a:solidFill>
                          <a:highlight>
                            <a:srgbClr val="FFFFFF"/>
                          </a:highlight>
                        </a:rPr>
                        <a:t>Content Rating</a:t>
                      </a:r>
                      <a:endParaRPr/>
                    </a:p>
                  </a:txBody>
                  <a:tcPr marL="91425" marR="91425" marT="91425" marB="91425"/>
                </a:tc>
                <a:tc>
                  <a:txBody>
                    <a:bodyPr/>
                    <a:lstStyle/>
                    <a:p>
                      <a:pPr marL="0" lvl="0" indent="0" algn="l" rtl="0">
                        <a:spcBef>
                          <a:spcPts val="0"/>
                        </a:spcBef>
                        <a:spcAft>
                          <a:spcPts val="0"/>
                        </a:spcAft>
                        <a:buNone/>
                      </a:pPr>
                      <a:r>
                        <a:rPr lang="en-GB" b="1">
                          <a:solidFill>
                            <a:schemeClr val="accent2"/>
                          </a:solidFill>
                          <a:highlight>
                            <a:srgbClr val="FFFFFF"/>
                          </a:highlight>
                        </a:rPr>
                        <a:t>Installs</a:t>
                      </a:r>
                      <a:endParaRPr/>
                    </a:p>
                  </a:txBody>
                  <a:tcPr marL="91425" marR="91425" marT="91425" marB="91425"/>
                </a:tc>
                <a:extLst>
                  <a:ext uri="{0D108BD9-81ED-4DB2-BD59-A6C34878D82A}">
                    <a16:rowId xmlns:a16="http://schemas.microsoft.com/office/drawing/2014/main" val="10000"/>
                  </a:ext>
                </a:extLst>
              </a:tr>
              <a:tr h="323975">
                <a:tc>
                  <a:txBody>
                    <a:bodyPr/>
                    <a:lstStyle/>
                    <a:p>
                      <a:pPr marL="0" lvl="0" indent="0" algn="l" rtl="0">
                        <a:spcBef>
                          <a:spcPts val="0"/>
                        </a:spcBef>
                        <a:spcAft>
                          <a:spcPts val="0"/>
                        </a:spcAft>
                        <a:buNone/>
                      </a:pPr>
                      <a:r>
                        <a:rPr lang="en-GB"/>
                        <a:t>0</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latin typeface="Roboto"/>
                          <a:ea typeface="Roboto"/>
                          <a:cs typeface="Roboto"/>
                          <a:sym typeface="Roboto"/>
                        </a:rPr>
                        <a:t>Everyone</a:t>
                      </a:r>
                      <a:endParaRPr/>
                    </a:p>
                  </a:txBody>
                  <a:tcPr marL="91425" marR="91425" marT="91425" marB="91425"/>
                </a:tc>
                <a:tc>
                  <a:txBody>
                    <a:bodyPr/>
                    <a:lstStyle/>
                    <a:p>
                      <a:pPr marL="0" lvl="0" indent="0" algn="l" rtl="0">
                        <a:spcBef>
                          <a:spcPts val="0"/>
                        </a:spcBef>
                        <a:spcAft>
                          <a:spcPts val="0"/>
                        </a:spcAft>
                        <a:buNone/>
                      </a:pPr>
                      <a:r>
                        <a:rPr lang="en-GB"/>
                        <a:t>1.141567e+11</a:t>
                      </a:r>
                      <a:endParaRPr/>
                    </a:p>
                  </a:txBody>
                  <a:tcPr marL="91425" marR="91425" marT="91425" marB="91425"/>
                </a:tc>
                <a:extLst>
                  <a:ext uri="{0D108BD9-81ED-4DB2-BD59-A6C34878D82A}">
                    <a16:rowId xmlns:a16="http://schemas.microsoft.com/office/drawing/2014/main" val="10001"/>
                  </a:ext>
                </a:extLst>
              </a:tr>
              <a:tr h="323975">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Teen</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3.471635e+10</a:t>
                      </a:r>
                      <a:endParaRPr/>
                    </a:p>
                  </a:txBody>
                  <a:tcPr marL="91425" marR="91425" marT="91425" marB="91425"/>
                </a:tc>
                <a:extLst>
                  <a:ext uri="{0D108BD9-81ED-4DB2-BD59-A6C34878D82A}">
                    <a16:rowId xmlns:a16="http://schemas.microsoft.com/office/drawing/2014/main" val="10002"/>
                  </a:ext>
                </a:extLst>
              </a:tr>
              <a:tr h="323975">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Everyone 10+</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1.323388e+10</a:t>
                      </a:r>
                      <a:endParaRPr/>
                    </a:p>
                  </a:txBody>
                  <a:tcPr marL="91425" marR="91425" marT="91425" marB="91425"/>
                </a:tc>
                <a:extLst>
                  <a:ext uri="{0D108BD9-81ED-4DB2-BD59-A6C34878D82A}">
                    <a16:rowId xmlns:a16="http://schemas.microsoft.com/office/drawing/2014/main" val="10003"/>
                  </a:ext>
                </a:extLst>
              </a:tr>
              <a:tr h="323975">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Mature 17+</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5.524491e+09</a:t>
                      </a:r>
                      <a:endParaRPr/>
                    </a:p>
                  </a:txBody>
                  <a:tcPr marL="91425" marR="91425" marT="91425" marB="91425"/>
                </a:tc>
                <a:extLst>
                  <a:ext uri="{0D108BD9-81ED-4DB2-BD59-A6C34878D82A}">
                    <a16:rowId xmlns:a16="http://schemas.microsoft.com/office/drawing/2014/main" val="10004"/>
                  </a:ext>
                </a:extLst>
              </a:tr>
              <a:tr h="498425">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Adults only 18+</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2.000000e+06</a:t>
                      </a:r>
                      <a:endParaRPr/>
                    </a:p>
                  </a:txBody>
                  <a:tcPr marL="91425" marR="91425" marT="91425" marB="91425"/>
                </a:tc>
                <a:extLst>
                  <a:ext uri="{0D108BD9-81ED-4DB2-BD59-A6C34878D82A}">
                    <a16:rowId xmlns:a16="http://schemas.microsoft.com/office/drawing/2014/main" val="10005"/>
                  </a:ext>
                </a:extLst>
              </a:tr>
              <a:tr h="323975">
                <a:tc>
                  <a:txBody>
                    <a:bodyPr/>
                    <a:lstStyle/>
                    <a:p>
                      <a:pPr marL="0" lvl="0" indent="0" algn="l" rtl="0">
                        <a:spcBef>
                          <a:spcPts val="0"/>
                        </a:spcBef>
                        <a:spcAft>
                          <a:spcPts val="0"/>
                        </a:spcAft>
                        <a:buNone/>
                      </a:pPr>
                      <a:r>
                        <a:rPr lang="en-GB"/>
                        <a:t>5</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Unrated</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5.050000e+04</a:t>
                      </a:r>
                      <a:endParaRPr/>
                    </a:p>
                  </a:txBody>
                  <a:tcPr marL="91425" marR="91425" marT="91425" marB="91425"/>
                </a:tc>
                <a:extLst>
                  <a:ext uri="{0D108BD9-81ED-4DB2-BD59-A6C34878D82A}">
                    <a16:rowId xmlns:a16="http://schemas.microsoft.com/office/drawing/2014/main" val="10006"/>
                  </a:ext>
                </a:extLst>
              </a:tr>
            </a:tbl>
          </a:graphicData>
        </a:graphic>
      </p:graphicFrame>
      <p:sp>
        <p:nvSpPr>
          <p:cNvPr id="129" name="Google Shape;129;gfd2b3485c1_0_169"/>
          <p:cNvSpPr txBox="1"/>
          <p:nvPr/>
        </p:nvSpPr>
        <p:spPr>
          <a:xfrm>
            <a:off x="311700" y="3151325"/>
            <a:ext cx="4327800" cy="1723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chemeClr val="lt1"/>
              </a:buClr>
              <a:buSzPts val="1600"/>
              <a:buChar char="❖"/>
            </a:pPr>
            <a:r>
              <a:rPr lang="en-GB" sz="1600" b="1" u="sng">
                <a:solidFill>
                  <a:schemeClr val="lt1"/>
                </a:solidFill>
                <a:highlight>
                  <a:srgbClr val="FFFFFF"/>
                </a:highlight>
              </a:rPr>
              <a:t>Reviews vs Installs</a:t>
            </a:r>
            <a:endParaRPr sz="1600" b="1" u="sng">
              <a:solidFill>
                <a:schemeClr val="lt1"/>
              </a:solidFill>
              <a:highlight>
                <a:srgbClr val="FFFFFF"/>
              </a:highlight>
            </a:endParaRPr>
          </a:p>
          <a:p>
            <a:pPr marL="0" lvl="0" indent="0" algn="l" rtl="0">
              <a:lnSpc>
                <a:spcPct val="115000"/>
              </a:lnSpc>
              <a:spcBef>
                <a:spcPts val="600"/>
              </a:spcBef>
              <a:spcAft>
                <a:spcPts val="0"/>
              </a:spcAft>
              <a:buNone/>
            </a:pPr>
            <a:endParaRPr sz="1600" b="1">
              <a:solidFill>
                <a:schemeClr val="lt1"/>
              </a:solidFill>
              <a:highlight>
                <a:srgbClr val="FFFFFF"/>
              </a:highlight>
            </a:endParaRPr>
          </a:p>
          <a:p>
            <a:pPr marL="457200" lvl="0" indent="-317500" algn="l" rtl="0">
              <a:lnSpc>
                <a:spcPct val="115000"/>
              </a:lnSpc>
              <a:spcBef>
                <a:spcPts val="600"/>
              </a:spcBef>
              <a:spcAft>
                <a:spcPts val="0"/>
              </a:spcAft>
              <a:buClr>
                <a:schemeClr val="accent2"/>
              </a:buClr>
              <a:buSzPts val="1400"/>
              <a:buChar char="●"/>
            </a:pPr>
            <a:r>
              <a:rPr lang="en-GB">
                <a:solidFill>
                  <a:schemeClr val="accent2"/>
                </a:solidFill>
                <a:highlight>
                  <a:srgbClr val="FFFFFF"/>
                </a:highlight>
              </a:rPr>
              <a:t>Number of installs is positively correlated with reviews with correlation 0.64</a:t>
            </a:r>
            <a:endParaRPr>
              <a:solidFill>
                <a:schemeClr val="accent2"/>
              </a:solidFill>
              <a:highlight>
                <a:srgbClr val="FFFFFF"/>
              </a:highlight>
            </a:endParaRPr>
          </a:p>
          <a:p>
            <a:pPr marL="0" lvl="0" indent="0" algn="l" rtl="0">
              <a:lnSpc>
                <a:spcPct val="115000"/>
              </a:lnSpc>
              <a:spcBef>
                <a:spcPts val="600"/>
              </a:spcBef>
              <a:spcAft>
                <a:spcPts val="500"/>
              </a:spcAft>
              <a:buNone/>
            </a:pPr>
            <a:endParaRPr sz="1600" b="1">
              <a:solidFill>
                <a:schemeClr val="lt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fd2b3485c1_0_2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Most installed Apps</a:t>
            </a:r>
            <a:endParaRPr b="1"/>
          </a:p>
        </p:txBody>
      </p:sp>
      <p:sp>
        <p:nvSpPr>
          <p:cNvPr id="135" name="Google Shape;135;gfd2b3485c1_0_207"/>
          <p:cNvSpPr txBox="1">
            <a:spLocks noGrp="1"/>
          </p:cNvSpPr>
          <p:nvPr>
            <p:ph type="body" idx="1"/>
          </p:nvPr>
        </p:nvSpPr>
        <p:spPr>
          <a:xfrm>
            <a:off x="311700" y="1245225"/>
            <a:ext cx="7958700" cy="728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Roboto"/>
              <a:buChar char="●"/>
            </a:pPr>
            <a:r>
              <a:rPr lang="en-GB">
                <a:solidFill>
                  <a:schemeClr val="lt1"/>
                </a:solidFill>
                <a:highlight>
                  <a:srgbClr val="FFFFFF"/>
                </a:highlight>
                <a:latin typeface="Roboto"/>
                <a:ea typeface="Roboto"/>
                <a:cs typeface="Roboto"/>
                <a:sym typeface="Roboto"/>
              </a:rPr>
              <a:t>Subway Surfers, Facebook, Messenger and Google Drive are the most installed apps.</a:t>
            </a:r>
            <a:endParaRPr sz="1600">
              <a:solidFill>
                <a:schemeClr val="lt1"/>
              </a:solidFill>
            </a:endParaRPr>
          </a:p>
        </p:txBody>
      </p:sp>
      <p:graphicFrame>
        <p:nvGraphicFramePr>
          <p:cNvPr id="136" name="Google Shape;136;gfd2b3485c1_0_207"/>
          <p:cNvGraphicFramePr/>
          <p:nvPr/>
        </p:nvGraphicFramePr>
        <p:xfrm>
          <a:off x="671550" y="2200835"/>
          <a:ext cx="7239000" cy="2194410"/>
        </p:xfrm>
        <a:graphic>
          <a:graphicData uri="http://schemas.openxmlformats.org/drawingml/2006/table">
            <a:tbl>
              <a:tblPr>
                <a:noFill/>
                <a:tableStyleId>{2E21794C-AD01-4C1C-8190-0F5DC8CF29FB}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b="1"/>
                        <a:t>App</a:t>
                      </a:r>
                      <a:endParaRPr b="1"/>
                    </a:p>
                  </a:txBody>
                  <a:tcPr marL="91425" marR="91425" marT="91425" marB="91425"/>
                </a:tc>
                <a:tc>
                  <a:txBody>
                    <a:bodyPr/>
                    <a:lstStyle/>
                    <a:p>
                      <a:pPr marL="0" lvl="0" indent="0" algn="l" rtl="0">
                        <a:spcBef>
                          <a:spcPts val="0"/>
                        </a:spcBef>
                        <a:spcAft>
                          <a:spcPts val="0"/>
                        </a:spcAft>
                        <a:buNone/>
                      </a:pPr>
                      <a:r>
                        <a:rPr lang="en-GB" b="1"/>
                        <a:t>Installs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0</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Subway Surfers</a:t>
                      </a:r>
                      <a:endParaRPr/>
                    </a:p>
                  </a:txBody>
                  <a:tcPr marL="91425" marR="91425" marT="91425" marB="91425"/>
                </a:tc>
                <a:tc>
                  <a:txBody>
                    <a:bodyPr/>
                    <a:lstStyle/>
                    <a:p>
                      <a:pPr marL="0" lvl="0" indent="0" algn="l" rtl="0">
                        <a:spcBef>
                          <a:spcPts val="0"/>
                        </a:spcBef>
                        <a:spcAft>
                          <a:spcPts val="0"/>
                        </a:spcAft>
                        <a:buNone/>
                      </a:pPr>
                      <a:r>
                        <a:rPr lang="en-GB"/>
                        <a:t>1.000000e+09</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solidFill>
                            <a:schemeClr val="accent2"/>
                          </a:solidFill>
                          <a:highlight>
                            <a:srgbClr val="E0E0E0"/>
                          </a:highlight>
                        </a:rPr>
                        <a:t>Facebook</a:t>
                      </a:r>
                      <a:endParaRPr/>
                    </a:p>
                  </a:txBody>
                  <a:tcPr marL="91425" marR="91425" marT="91425" marB="91425"/>
                </a:tc>
                <a:tc>
                  <a:txBody>
                    <a:bodyPr/>
                    <a:lstStyle/>
                    <a:p>
                      <a:pPr marL="0" lvl="0" indent="0" algn="l" rtl="0">
                        <a:spcBef>
                          <a:spcPts val="0"/>
                        </a:spcBef>
                        <a:spcAft>
                          <a:spcPts val="0"/>
                        </a:spcAft>
                        <a:buNone/>
                      </a:pPr>
                      <a:r>
                        <a:rPr lang="en-GB"/>
                        <a:t>1.000000e+09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Messenger- Text and Video Chat for Free</a:t>
                      </a:r>
                      <a:endParaRPr/>
                    </a:p>
                  </a:txBody>
                  <a:tcPr marL="91425" marR="91425" marT="91425" marB="91425"/>
                </a:tc>
                <a:tc>
                  <a:txBody>
                    <a:bodyPr/>
                    <a:lstStyle/>
                    <a:p>
                      <a:pPr marL="0" lvl="0" indent="0" algn="l" rtl="0">
                        <a:spcBef>
                          <a:spcPts val="0"/>
                        </a:spcBef>
                        <a:spcAft>
                          <a:spcPts val="0"/>
                        </a:spcAft>
                        <a:buNone/>
                      </a:pPr>
                      <a:r>
                        <a:rPr lang="en-GB"/>
                        <a:t>1.000000e+09</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Google Drive</a:t>
                      </a:r>
                      <a:endParaRPr/>
                    </a:p>
                  </a:txBody>
                  <a:tcPr marL="91425" marR="91425" marT="91425" marB="91425"/>
                </a:tc>
                <a:tc>
                  <a:txBody>
                    <a:bodyPr/>
                    <a:lstStyle/>
                    <a:p>
                      <a:pPr marL="0" lvl="0" indent="0" algn="l" rtl="0">
                        <a:spcBef>
                          <a:spcPts val="0"/>
                        </a:spcBef>
                        <a:spcAft>
                          <a:spcPts val="0"/>
                        </a:spcAft>
                        <a:buNone/>
                      </a:pPr>
                      <a:r>
                        <a:rPr lang="en-GB"/>
                        <a:t>1.000000e+09</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fd2b3485c1_0_199"/>
          <p:cNvSpPr txBox="1">
            <a:spLocks noGrp="1"/>
          </p:cNvSpPr>
          <p:nvPr>
            <p:ph type="body" idx="1"/>
          </p:nvPr>
        </p:nvSpPr>
        <p:spPr>
          <a:xfrm>
            <a:off x="209725" y="102650"/>
            <a:ext cx="7211100" cy="10557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lt1"/>
              </a:buClr>
              <a:buSzPts val="1600"/>
              <a:buChar char="❖"/>
            </a:pPr>
            <a:r>
              <a:rPr lang="en-GB" sz="1600" b="1" u="sng">
                <a:solidFill>
                  <a:schemeClr val="lt1"/>
                </a:solidFill>
                <a:highlight>
                  <a:srgbClr val="FFFFFF"/>
                </a:highlight>
              </a:rPr>
              <a:t>Category wise paid apps</a:t>
            </a:r>
            <a:endParaRPr sz="1600" b="1" u="sng">
              <a:solidFill>
                <a:schemeClr val="lt1"/>
              </a:solidFill>
              <a:highlight>
                <a:srgbClr val="FFFFFF"/>
              </a:highlight>
            </a:endParaRPr>
          </a:p>
          <a:p>
            <a:pPr marL="457200" lvl="0" indent="0" algn="l" rtl="0">
              <a:spcBef>
                <a:spcPts val="600"/>
              </a:spcBef>
              <a:spcAft>
                <a:spcPts val="0"/>
              </a:spcAft>
              <a:buNone/>
            </a:pPr>
            <a:endParaRPr sz="1600" b="1" u="sng">
              <a:solidFill>
                <a:schemeClr val="lt1"/>
              </a:solidFill>
              <a:highlight>
                <a:srgbClr val="FFFFFF"/>
              </a:highlight>
            </a:endParaRPr>
          </a:p>
          <a:p>
            <a:pPr marL="457200" lvl="0" indent="-317500" algn="l" rtl="0">
              <a:spcBef>
                <a:spcPts val="600"/>
              </a:spcBef>
              <a:spcAft>
                <a:spcPts val="0"/>
              </a:spcAft>
              <a:buClr>
                <a:schemeClr val="lt1"/>
              </a:buClr>
              <a:buSzPts val="1400"/>
              <a:buChar char="●"/>
            </a:pPr>
            <a:r>
              <a:rPr lang="en-GB">
                <a:solidFill>
                  <a:schemeClr val="lt1"/>
                </a:solidFill>
                <a:highlight>
                  <a:srgbClr val="FFFFFF"/>
                </a:highlight>
              </a:rPr>
              <a:t>The category ‘Family’ has the highest number of paid apps.</a:t>
            </a:r>
            <a:endParaRPr sz="1800" b="1" u="sng">
              <a:solidFill>
                <a:schemeClr val="lt1"/>
              </a:solidFill>
              <a:highlight>
                <a:srgbClr val="FFFFFF"/>
              </a:highlight>
            </a:endParaRPr>
          </a:p>
        </p:txBody>
      </p:sp>
      <p:pic>
        <p:nvPicPr>
          <p:cNvPr id="4" name="Picture 3">
            <a:extLst>
              <a:ext uri="{FF2B5EF4-FFF2-40B4-BE49-F238E27FC236}">
                <a16:creationId xmlns:a16="http://schemas.microsoft.com/office/drawing/2014/main" id="{07F2B3FE-0B54-B97C-51E8-0F1C261CF16D}"/>
              </a:ext>
            </a:extLst>
          </p:cNvPr>
          <p:cNvPicPr>
            <a:picLocks noChangeAspect="1"/>
          </p:cNvPicPr>
          <p:nvPr/>
        </p:nvPicPr>
        <p:blipFill>
          <a:blip r:embed="rId3"/>
          <a:stretch>
            <a:fillRect/>
          </a:stretch>
        </p:blipFill>
        <p:spPr>
          <a:xfrm>
            <a:off x="349405" y="1248937"/>
            <a:ext cx="7768684" cy="3791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fd2b3485c1_0_246"/>
          <p:cNvSpPr txBox="1">
            <a:spLocks noGrp="1"/>
          </p:cNvSpPr>
          <p:nvPr>
            <p:ph type="title"/>
          </p:nvPr>
        </p:nvSpPr>
        <p:spPr>
          <a:xfrm>
            <a:off x="255050" y="127800"/>
            <a:ext cx="8520600" cy="572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Char char="❖"/>
            </a:pPr>
            <a:r>
              <a:rPr lang="en-GB" sz="1600" b="1">
                <a:solidFill>
                  <a:schemeClr val="lt1"/>
                </a:solidFill>
                <a:highlight>
                  <a:srgbClr val="FFFFFF"/>
                </a:highlight>
              </a:rPr>
              <a:t>Most costly Apps on Play store</a:t>
            </a:r>
            <a:endParaRPr/>
          </a:p>
        </p:txBody>
      </p:sp>
      <p:sp>
        <p:nvSpPr>
          <p:cNvPr id="148" name="Google Shape;148;gfd2b3485c1_0_246"/>
          <p:cNvSpPr txBox="1">
            <a:spLocks noGrp="1"/>
          </p:cNvSpPr>
          <p:nvPr>
            <p:ph type="body" idx="1"/>
          </p:nvPr>
        </p:nvSpPr>
        <p:spPr>
          <a:xfrm>
            <a:off x="311700" y="826738"/>
            <a:ext cx="8706300" cy="963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Char char="●"/>
            </a:pPr>
            <a:r>
              <a:rPr lang="en-GB">
                <a:solidFill>
                  <a:schemeClr val="lt1"/>
                </a:solidFill>
                <a:highlight>
                  <a:srgbClr val="FFFFFF"/>
                </a:highlight>
              </a:rPr>
              <a:t>The app “I’m Rich — Trump Edition” from the category ‘Lifestyle’ is the most costly app priced at $400</a:t>
            </a:r>
            <a:endParaRPr>
              <a:solidFill>
                <a:schemeClr val="lt1"/>
              </a:solidFill>
              <a:highlight>
                <a:srgbClr val="FFFFFF"/>
              </a:highlight>
            </a:endParaRPr>
          </a:p>
          <a:p>
            <a:pPr marL="457200" lvl="0" indent="0" algn="l" rtl="0">
              <a:spcBef>
                <a:spcPts val="500"/>
              </a:spcBef>
              <a:spcAft>
                <a:spcPts val="0"/>
              </a:spcAft>
              <a:buNone/>
            </a:pPr>
            <a:endParaRPr>
              <a:solidFill>
                <a:schemeClr val="lt1"/>
              </a:solidFill>
            </a:endParaRPr>
          </a:p>
        </p:txBody>
      </p:sp>
      <p:graphicFrame>
        <p:nvGraphicFramePr>
          <p:cNvPr id="149" name="Google Shape;149;gfd2b3485c1_0_246"/>
          <p:cNvGraphicFramePr/>
          <p:nvPr/>
        </p:nvGraphicFramePr>
        <p:xfrm>
          <a:off x="952500" y="1949900"/>
          <a:ext cx="6978450" cy="2377260"/>
        </p:xfrm>
        <a:graphic>
          <a:graphicData uri="http://schemas.openxmlformats.org/drawingml/2006/table">
            <a:tbl>
              <a:tblPr>
                <a:noFill/>
                <a:tableStyleId>{2E21794C-AD01-4C1C-8190-0F5DC8CF29FB}</a:tableStyleId>
              </a:tblPr>
              <a:tblGrid>
                <a:gridCol w="790100">
                  <a:extLst>
                    <a:ext uri="{9D8B030D-6E8A-4147-A177-3AD203B41FA5}">
                      <a16:colId xmlns:a16="http://schemas.microsoft.com/office/drawing/2014/main" val="20000"/>
                    </a:ext>
                  </a:extLst>
                </a:gridCol>
                <a:gridCol w="3203250">
                  <a:extLst>
                    <a:ext uri="{9D8B030D-6E8A-4147-A177-3AD203B41FA5}">
                      <a16:colId xmlns:a16="http://schemas.microsoft.com/office/drawing/2014/main" val="20001"/>
                    </a:ext>
                  </a:extLst>
                </a:gridCol>
                <a:gridCol w="1254625">
                  <a:extLst>
                    <a:ext uri="{9D8B030D-6E8A-4147-A177-3AD203B41FA5}">
                      <a16:colId xmlns:a16="http://schemas.microsoft.com/office/drawing/2014/main" val="20002"/>
                    </a:ext>
                  </a:extLst>
                </a:gridCol>
                <a:gridCol w="17304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b="1"/>
                        <a:t>App</a:t>
                      </a:r>
                      <a:endParaRPr b="1"/>
                    </a:p>
                  </a:txBody>
                  <a:tcPr marL="91425" marR="91425" marT="91425" marB="91425"/>
                </a:tc>
                <a:tc>
                  <a:txBody>
                    <a:bodyPr/>
                    <a:lstStyle/>
                    <a:p>
                      <a:pPr marL="0" lvl="0" indent="0" algn="l" rtl="0">
                        <a:spcBef>
                          <a:spcPts val="0"/>
                        </a:spcBef>
                        <a:spcAft>
                          <a:spcPts val="0"/>
                        </a:spcAft>
                        <a:buNone/>
                      </a:pPr>
                      <a:r>
                        <a:rPr lang="en-GB" b="1"/>
                        <a:t>Price</a:t>
                      </a:r>
                      <a:endParaRPr b="1"/>
                    </a:p>
                  </a:txBody>
                  <a:tcPr marL="91425" marR="91425" marT="91425" marB="91425"/>
                </a:tc>
                <a:tc>
                  <a:txBody>
                    <a:bodyPr/>
                    <a:lstStyle/>
                    <a:p>
                      <a:pPr marL="0" lvl="0" indent="0" algn="l" rtl="0">
                        <a:spcBef>
                          <a:spcPts val="0"/>
                        </a:spcBef>
                        <a:spcAft>
                          <a:spcPts val="0"/>
                        </a:spcAft>
                        <a:buNone/>
                      </a:pPr>
                      <a:r>
                        <a:rPr lang="en-GB" b="1"/>
                        <a:t>Category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0</a:t>
                      </a:r>
                      <a:endParaRPr/>
                    </a:p>
                  </a:txBody>
                  <a:tcPr marL="91425" marR="91425" marT="91425" marB="91425"/>
                </a:tc>
                <a:tc>
                  <a:txBody>
                    <a:bodyPr/>
                    <a:lstStyle/>
                    <a:p>
                      <a:pPr marL="0" lvl="0" indent="0" algn="l" rtl="0">
                        <a:spcBef>
                          <a:spcPts val="0"/>
                        </a:spcBef>
                        <a:spcAft>
                          <a:spcPts val="0"/>
                        </a:spcAft>
                        <a:buNone/>
                      </a:pPr>
                      <a:r>
                        <a:rPr lang="en-GB"/>
                        <a:t>I'm Rich - Trump Edition</a:t>
                      </a:r>
                      <a:endParaRPr/>
                    </a:p>
                  </a:txBody>
                  <a:tcPr marL="91425" marR="91425" marT="91425" marB="91425"/>
                </a:tc>
                <a:tc>
                  <a:txBody>
                    <a:bodyPr/>
                    <a:lstStyle/>
                    <a:p>
                      <a:pPr marL="0" lvl="0" indent="0" algn="l" rtl="0">
                        <a:spcBef>
                          <a:spcPts val="0"/>
                        </a:spcBef>
                        <a:spcAft>
                          <a:spcPts val="0"/>
                        </a:spcAft>
                        <a:buNone/>
                      </a:pPr>
                      <a:r>
                        <a:rPr lang="en-GB"/>
                        <a:t>400.00</a:t>
                      </a:r>
                      <a:endParaRPr/>
                    </a:p>
                  </a:txBody>
                  <a:tcPr marL="91425" marR="91425" marT="91425" marB="91425"/>
                </a:tc>
                <a:tc>
                  <a:txBody>
                    <a:bodyPr/>
                    <a:lstStyle/>
                    <a:p>
                      <a:pPr marL="0" lvl="0" indent="0" algn="l" rtl="0">
                        <a:spcBef>
                          <a:spcPts val="0"/>
                        </a:spcBef>
                        <a:spcAft>
                          <a:spcPts val="0"/>
                        </a:spcAft>
                        <a:buNone/>
                      </a:pPr>
                      <a:r>
                        <a:rPr lang="en-GB"/>
                        <a:t>LIFESTYLE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I am rich(premium)</a:t>
                      </a:r>
                      <a:endParaRPr/>
                    </a:p>
                  </a:txBody>
                  <a:tcPr marL="91425" marR="91425" marT="91425" marB="91425"/>
                </a:tc>
                <a:tc>
                  <a:txBody>
                    <a:bodyPr/>
                    <a:lstStyle/>
                    <a:p>
                      <a:pPr marL="0" lvl="0" indent="0" algn="l" rtl="0">
                        <a:spcBef>
                          <a:spcPts val="0"/>
                        </a:spcBef>
                        <a:spcAft>
                          <a:spcPts val="0"/>
                        </a:spcAft>
                        <a:buNone/>
                      </a:pPr>
                      <a:r>
                        <a:rPr lang="en-GB"/>
                        <a:t>399.99</a:t>
                      </a:r>
                      <a:endParaRPr/>
                    </a:p>
                  </a:txBody>
                  <a:tcPr marL="91425" marR="91425" marT="91425" marB="91425"/>
                </a:tc>
                <a:tc>
                  <a:txBody>
                    <a:bodyPr/>
                    <a:lstStyle/>
                    <a:p>
                      <a:pPr marL="0" lvl="0" indent="0" algn="l" rtl="0">
                        <a:spcBef>
                          <a:spcPts val="0"/>
                        </a:spcBef>
                        <a:spcAft>
                          <a:spcPts val="0"/>
                        </a:spcAft>
                        <a:buNone/>
                      </a:pPr>
                      <a:r>
                        <a:rPr lang="en-GB"/>
                        <a:t>FINANCE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I AM RICH PRO PLUS</a:t>
                      </a:r>
                      <a:endParaRPr/>
                    </a:p>
                  </a:txBody>
                  <a:tcPr marL="91425" marR="91425" marT="91425" marB="91425"/>
                </a:tc>
                <a:tc>
                  <a:txBody>
                    <a:bodyPr/>
                    <a:lstStyle/>
                    <a:p>
                      <a:pPr marL="0" lvl="0" indent="0" algn="l" rtl="0">
                        <a:spcBef>
                          <a:spcPts val="0"/>
                        </a:spcBef>
                        <a:spcAft>
                          <a:spcPts val="0"/>
                        </a:spcAft>
                        <a:buNone/>
                      </a:pPr>
                      <a:r>
                        <a:rPr lang="en-GB"/>
                        <a:t>399.99</a:t>
                      </a:r>
                      <a:endParaRPr/>
                    </a:p>
                  </a:txBody>
                  <a:tcPr marL="91425" marR="91425" marT="91425" marB="91425"/>
                </a:tc>
                <a:tc>
                  <a:txBody>
                    <a:bodyPr/>
                    <a:lstStyle/>
                    <a:p>
                      <a:pPr marL="0" lvl="0" indent="0" algn="l" rtl="0">
                        <a:spcBef>
                          <a:spcPts val="0"/>
                        </a:spcBef>
                        <a:spcAft>
                          <a:spcPts val="0"/>
                        </a:spcAft>
                        <a:buNone/>
                      </a:pPr>
                      <a:r>
                        <a:rPr lang="en-GB"/>
                        <a:t>FINANCE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I'm Rich/Eu sou Rico/أنا غني/我很有錢</a:t>
                      </a:r>
                      <a:endParaRPr/>
                    </a:p>
                  </a:txBody>
                  <a:tcPr marL="91425" marR="91425" marT="91425" marB="91425"/>
                </a:tc>
                <a:tc>
                  <a:txBody>
                    <a:bodyPr/>
                    <a:lstStyle/>
                    <a:p>
                      <a:pPr marL="0" lvl="0" indent="0" algn="l" rtl="0">
                        <a:spcBef>
                          <a:spcPts val="0"/>
                        </a:spcBef>
                        <a:spcAft>
                          <a:spcPts val="0"/>
                        </a:spcAft>
                        <a:buNone/>
                      </a:pPr>
                      <a:r>
                        <a:rPr lang="en-GB"/>
                        <a:t>399.99</a:t>
                      </a:r>
                      <a:endParaRPr/>
                    </a:p>
                  </a:txBody>
                  <a:tcPr marL="91425" marR="91425" marT="91425" marB="91425"/>
                </a:tc>
                <a:tc>
                  <a:txBody>
                    <a:bodyPr/>
                    <a:lstStyle/>
                    <a:p>
                      <a:pPr marL="0" lvl="0" indent="0" algn="l" rtl="0">
                        <a:spcBef>
                          <a:spcPts val="0"/>
                        </a:spcBef>
                        <a:spcAft>
                          <a:spcPts val="0"/>
                        </a:spcAft>
                        <a:buNone/>
                      </a:pPr>
                      <a:r>
                        <a:rPr lang="en-GB"/>
                        <a:t>LIFESTYLE</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t>I am Rich Plus</a:t>
                      </a:r>
                      <a:endParaRPr/>
                    </a:p>
                  </a:txBody>
                  <a:tcPr marL="91425" marR="91425" marT="91425" marB="91425"/>
                </a:tc>
                <a:tc>
                  <a:txBody>
                    <a:bodyPr/>
                    <a:lstStyle/>
                    <a:p>
                      <a:pPr marL="0" lvl="0" indent="0" algn="l" rtl="0">
                        <a:spcBef>
                          <a:spcPts val="0"/>
                        </a:spcBef>
                        <a:spcAft>
                          <a:spcPts val="0"/>
                        </a:spcAft>
                        <a:buNone/>
                      </a:pPr>
                      <a:r>
                        <a:rPr lang="en-GB"/>
                        <a:t>399.99</a:t>
                      </a:r>
                      <a:endParaRPr/>
                    </a:p>
                  </a:txBody>
                  <a:tcPr marL="91425" marR="91425" marT="91425" marB="91425"/>
                </a:tc>
                <a:tc>
                  <a:txBody>
                    <a:bodyPr/>
                    <a:lstStyle/>
                    <a:p>
                      <a:pPr marL="0" lvl="0" indent="0" algn="l" rtl="0">
                        <a:spcBef>
                          <a:spcPts val="0"/>
                        </a:spcBef>
                        <a:spcAft>
                          <a:spcPts val="0"/>
                        </a:spcAft>
                        <a:buNone/>
                      </a:pPr>
                      <a:r>
                        <a:rPr lang="en-GB"/>
                        <a:t>FAMILY</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fd2b3485c1_0_259"/>
          <p:cNvSpPr txBox="1">
            <a:spLocks noGrp="1"/>
          </p:cNvSpPr>
          <p:nvPr>
            <p:ph type="title"/>
          </p:nvPr>
        </p:nvSpPr>
        <p:spPr>
          <a:xfrm>
            <a:off x="266375" y="938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b="1">
                <a:highlight>
                  <a:srgbClr val="FFFFFF"/>
                </a:highlight>
              </a:rPr>
              <a:t>Correlation Heatmap</a:t>
            </a:r>
            <a:endParaRPr b="1">
              <a:highlight>
                <a:srgbClr val="FFFFFF"/>
              </a:highlight>
            </a:endParaRPr>
          </a:p>
          <a:p>
            <a:pPr marL="0" lvl="0" indent="0" algn="l" rtl="0">
              <a:spcBef>
                <a:spcPts val="1200"/>
              </a:spcBef>
              <a:spcAft>
                <a:spcPts val="0"/>
              </a:spcAft>
              <a:buNone/>
            </a:pPr>
            <a:endParaRPr/>
          </a:p>
        </p:txBody>
      </p:sp>
      <p:sp>
        <p:nvSpPr>
          <p:cNvPr id="155" name="Google Shape;155;gfd2b3485c1_0_25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GB">
                <a:solidFill>
                  <a:schemeClr val="lt1"/>
                </a:solidFill>
              </a:rPr>
              <a:t>Correlation heatmap is graphical representation of correlation matrix representing correlation between different variables. The value of correlation can take any value from -1 to 1.</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From this correlation heatmap we can see how variables are correlated with each other.</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Number of Installs are positively correlated with Reviews with correlation 0.64</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Price is slight negatively correlated with Rating and Reviews.</a:t>
            </a:r>
            <a:endParaRPr>
              <a:solidFill>
                <a:schemeClr val="lt1"/>
              </a:solidFill>
            </a:endParaRPr>
          </a:p>
        </p:txBody>
      </p:sp>
      <p:sp>
        <p:nvSpPr>
          <p:cNvPr id="156" name="Google Shape;156;gfd2b3485c1_0_25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7" name="Google Shape;157;gfd2b3485c1_0_259"/>
          <p:cNvPicPr preferRelativeResize="0"/>
          <p:nvPr/>
        </p:nvPicPr>
        <p:blipFill>
          <a:blip r:embed="rId3">
            <a:alphaModFix/>
          </a:blip>
          <a:stretch>
            <a:fillRect/>
          </a:stretch>
        </p:blipFill>
        <p:spPr>
          <a:xfrm>
            <a:off x="4311600" y="666525"/>
            <a:ext cx="4832400" cy="346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fd2b3485c1_0_26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Sentiment Analysis</a:t>
            </a:r>
            <a:endParaRPr b="1"/>
          </a:p>
        </p:txBody>
      </p:sp>
      <p:sp>
        <p:nvSpPr>
          <p:cNvPr id="163" name="Google Shape;163;gfd2b3485c1_0_26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GB">
                <a:solidFill>
                  <a:schemeClr val="lt1"/>
                </a:solidFill>
              </a:rPr>
              <a:t>We had done sentiment analysis on user_review data.</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Analyzing user sentiments towards apps through their review comments and ratings can be economically profitable to app developers.</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This user data contains name of App, Review given by the user, Sentiment of review, Sentiment Polarity and and Sentiment Subjectivity.</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fd0dd1ecff_0_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Understanding Features</a:t>
            </a:r>
            <a:endParaRPr b="1"/>
          </a:p>
        </p:txBody>
      </p:sp>
      <p:sp>
        <p:nvSpPr>
          <p:cNvPr id="171" name="Google Shape;171;gfd0dd1ecff_0_0"/>
          <p:cNvSpPr txBox="1">
            <a:spLocks noGrp="1"/>
          </p:cNvSpPr>
          <p:nvPr>
            <p:ph type="body" idx="1"/>
          </p:nvPr>
        </p:nvSpPr>
        <p:spPr>
          <a:xfrm>
            <a:off x="368325" y="641550"/>
            <a:ext cx="3999900" cy="441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Font typeface="Times New Roman"/>
              <a:buChar char="●"/>
            </a:pPr>
            <a:r>
              <a:rPr lang="en-GB" sz="1200" b="1">
                <a:solidFill>
                  <a:schemeClr val="lt1"/>
                </a:solidFill>
              </a:rPr>
              <a:t>App</a:t>
            </a:r>
            <a:r>
              <a:rPr lang="en-GB" sz="1200">
                <a:solidFill>
                  <a:schemeClr val="lt1"/>
                </a:solidFill>
              </a:rPr>
              <a:t> - Name of App</a:t>
            </a:r>
            <a:endParaRPr sz="1200">
              <a:solidFill>
                <a:schemeClr val="lt1"/>
              </a:solidFill>
            </a:endParaRPr>
          </a:p>
          <a:p>
            <a:pPr marL="457200" lvl="0" indent="-304800" algn="l" rtl="0">
              <a:spcBef>
                <a:spcPts val="0"/>
              </a:spcBef>
              <a:spcAft>
                <a:spcPts val="0"/>
              </a:spcAft>
              <a:buClr>
                <a:schemeClr val="lt1"/>
              </a:buClr>
              <a:buSzPts val="1200"/>
              <a:buChar char="●"/>
            </a:pPr>
            <a:r>
              <a:rPr lang="en-GB" sz="1200" b="1">
                <a:solidFill>
                  <a:schemeClr val="lt1"/>
                </a:solidFill>
              </a:rPr>
              <a:t>Sentiment</a:t>
            </a:r>
            <a:r>
              <a:rPr lang="en-GB" sz="1200">
                <a:solidFill>
                  <a:schemeClr val="lt1"/>
                </a:solidFill>
              </a:rPr>
              <a:t> </a:t>
            </a:r>
            <a:r>
              <a:rPr lang="en-GB" sz="1200">
                <a:solidFill>
                  <a:schemeClr val="lt1"/>
                </a:solidFill>
                <a:highlight>
                  <a:srgbClr val="FFFFFF"/>
                </a:highlight>
              </a:rPr>
              <a:t>- A view or opinion that is held </a:t>
            </a:r>
            <a:r>
              <a:rPr lang="en-GB" sz="1300">
                <a:solidFill>
                  <a:schemeClr val="lt1"/>
                </a:solidFill>
                <a:highlight>
                  <a:srgbClr val="FFFFFF"/>
                </a:highlight>
              </a:rPr>
              <a:t>or expressed. It can be Positive, Negative or Neutral.</a:t>
            </a:r>
            <a:endParaRPr sz="1300">
              <a:solidFill>
                <a:schemeClr val="lt1"/>
              </a:solidFill>
              <a:highlight>
                <a:srgbClr val="FFFFFF"/>
              </a:highlight>
            </a:endParaRPr>
          </a:p>
          <a:p>
            <a:pPr marL="457200" lvl="0" indent="-311150" algn="l" rtl="0">
              <a:spcBef>
                <a:spcPts val="0"/>
              </a:spcBef>
              <a:spcAft>
                <a:spcPts val="0"/>
              </a:spcAft>
              <a:buClr>
                <a:schemeClr val="lt1"/>
              </a:buClr>
              <a:buSzPts val="1300"/>
              <a:buFont typeface="Times New Roman"/>
              <a:buChar char="●"/>
            </a:pPr>
            <a:r>
              <a:rPr lang="en-GB" sz="1300" b="1">
                <a:solidFill>
                  <a:schemeClr val="lt1"/>
                </a:solidFill>
                <a:highlight>
                  <a:srgbClr val="FFFFFF"/>
                </a:highlight>
              </a:rPr>
              <a:t>Sentiment Polarity</a:t>
            </a:r>
            <a:r>
              <a:rPr lang="en-GB" sz="1300">
                <a:solidFill>
                  <a:schemeClr val="lt1"/>
                </a:solidFill>
                <a:highlight>
                  <a:srgbClr val="FFFFFF"/>
                </a:highlight>
              </a:rPr>
              <a:t> -Sentiment polarity for an element defines the orientation of the expressed sentiment, i.e., it determines if the text expresses the positive, negative or neutral sentiment of the user about the entity in consideration. The polarity score is a float within the range [-1.0, 1.0]</a:t>
            </a:r>
            <a:endParaRPr sz="1300">
              <a:solidFill>
                <a:schemeClr val="lt1"/>
              </a:solidFill>
              <a:highlight>
                <a:srgbClr val="FFFFFF"/>
              </a:highlight>
            </a:endParaRPr>
          </a:p>
          <a:p>
            <a:pPr marL="457200" lvl="0" indent="-311150" algn="l" rtl="0">
              <a:spcBef>
                <a:spcPts val="0"/>
              </a:spcBef>
              <a:spcAft>
                <a:spcPts val="0"/>
              </a:spcAft>
              <a:buClr>
                <a:schemeClr val="lt1"/>
              </a:buClr>
              <a:buSzPts val="1300"/>
              <a:buFont typeface="Times New Roman"/>
              <a:buChar char="●"/>
            </a:pPr>
            <a:r>
              <a:rPr lang="en-GB" sz="1300" b="1">
                <a:solidFill>
                  <a:schemeClr val="lt1"/>
                </a:solidFill>
                <a:highlight>
                  <a:srgbClr val="FFFFFF"/>
                </a:highlight>
              </a:rPr>
              <a:t> Sentiment Subjectivity</a:t>
            </a:r>
            <a:r>
              <a:rPr lang="en-GB" sz="1300">
                <a:solidFill>
                  <a:schemeClr val="lt1"/>
                </a:solidFill>
                <a:highlight>
                  <a:srgbClr val="FFFFFF"/>
                </a:highlight>
              </a:rPr>
              <a:t> - Subjectivity quantifies the amount of personal opinion and factual information contained in the text. The higher subjectivity means that the text contains personal opinion rather than factual information. Subjectivity lies between [0.0,1.0]. 0.0 is very objective and 1.0 is very subjective.</a:t>
            </a:r>
            <a:endParaRPr sz="1300">
              <a:solidFill>
                <a:schemeClr val="lt1"/>
              </a:solidFill>
              <a:highlight>
                <a:srgbClr val="FFFFFF"/>
              </a:highlight>
            </a:endParaRPr>
          </a:p>
          <a:p>
            <a:pPr marL="457200" lvl="0" indent="0" algn="l" rtl="0">
              <a:spcBef>
                <a:spcPts val="50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fd0dd1ecff_0_10"/>
          <p:cNvSpPr txBox="1">
            <a:spLocks noGrp="1"/>
          </p:cNvSpPr>
          <p:nvPr>
            <p:ph type="title"/>
          </p:nvPr>
        </p:nvSpPr>
        <p:spPr>
          <a:xfrm>
            <a:off x="142825" y="0"/>
            <a:ext cx="8520600" cy="572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Char char="❖"/>
            </a:pPr>
            <a:r>
              <a:rPr lang="en-GB" sz="1600" b="1">
                <a:solidFill>
                  <a:schemeClr val="lt1"/>
                </a:solidFill>
                <a:highlight>
                  <a:srgbClr val="FFFFFF"/>
                </a:highlight>
              </a:rPr>
              <a:t>Sentiment </a:t>
            </a:r>
            <a:endParaRPr b="1"/>
          </a:p>
        </p:txBody>
      </p:sp>
      <p:sp>
        <p:nvSpPr>
          <p:cNvPr id="183" name="Google Shape;183;gfd0dd1ecff_0_10"/>
          <p:cNvSpPr txBox="1"/>
          <p:nvPr/>
        </p:nvSpPr>
        <p:spPr>
          <a:xfrm>
            <a:off x="362525" y="3743800"/>
            <a:ext cx="8301000" cy="1077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Char char="●"/>
            </a:pPr>
            <a:r>
              <a:rPr lang="en-GB" dirty="0">
                <a:solidFill>
                  <a:schemeClr val="lt1"/>
                </a:solidFill>
                <a:highlight>
                  <a:srgbClr val="FFFFFF"/>
                </a:highlight>
              </a:rPr>
              <a:t>Most of the reviews are of Positive Sentiment, while Negative and Neutral have low number of reviews.</a:t>
            </a:r>
            <a:endParaRPr dirty="0">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dirty="0">
                <a:solidFill>
                  <a:schemeClr val="lt1"/>
                </a:solidFill>
                <a:highlight>
                  <a:srgbClr val="FFFFFF"/>
                </a:highlight>
              </a:rPr>
              <a:t>Out of total reviews there are 63.57% reviews are positive, 23.90% reviews are Negative and 12.53% reviews are of Neutral Sentiment.</a:t>
            </a:r>
            <a:endParaRPr dirty="0">
              <a:solidFill>
                <a:schemeClr val="lt1"/>
              </a:solidFill>
              <a:highlight>
                <a:srgbClr val="FFFFFF"/>
              </a:highlight>
            </a:endParaRPr>
          </a:p>
        </p:txBody>
      </p:sp>
      <p:pic>
        <p:nvPicPr>
          <p:cNvPr id="4" name="Picture 3">
            <a:extLst>
              <a:ext uri="{FF2B5EF4-FFF2-40B4-BE49-F238E27FC236}">
                <a16:creationId xmlns:a16="http://schemas.microsoft.com/office/drawing/2014/main" id="{F5C9AFA8-C102-925C-720A-37EFF914A852}"/>
              </a:ext>
            </a:extLst>
          </p:cNvPr>
          <p:cNvPicPr>
            <a:picLocks noChangeAspect="1"/>
          </p:cNvPicPr>
          <p:nvPr/>
        </p:nvPicPr>
        <p:blipFill>
          <a:blip r:embed="rId3"/>
          <a:stretch>
            <a:fillRect/>
          </a:stretch>
        </p:blipFill>
        <p:spPr>
          <a:xfrm>
            <a:off x="4311600" y="572700"/>
            <a:ext cx="4915917" cy="3294566"/>
          </a:xfrm>
          <a:prstGeom prst="rect">
            <a:avLst/>
          </a:prstGeom>
        </p:spPr>
      </p:pic>
      <p:pic>
        <p:nvPicPr>
          <p:cNvPr id="5" name="Picture 4">
            <a:extLst>
              <a:ext uri="{FF2B5EF4-FFF2-40B4-BE49-F238E27FC236}">
                <a16:creationId xmlns:a16="http://schemas.microsoft.com/office/drawing/2014/main" id="{F1C5DDCF-DB0A-B73D-1D4C-AAA26CC01F15}"/>
              </a:ext>
            </a:extLst>
          </p:cNvPr>
          <p:cNvPicPr>
            <a:picLocks noChangeAspect="1"/>
          </p:cNvPicPr>
          <p:nvPr/>
        </p:nvPicPr>
        <p:blipFill>
          <a:blip r:embed="rId4"/>
          <a:stretch>
            <a:fillRect/>
          </a:stretch>
        </p:blipFill>
        <p:spPr>
          <a:xfrm>
            <a:off x="28575" y="709613"/>
            <a:ext cx="4283025" cy="28587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fd0dd1ecff_0_30"/>
          <p:cNvSpPr txBox="1">
            <a:spLocks noGrp="1"/>
          </p:cNvSpPr>
          <p:nvPr>
            <p:ph type="title"/>
          </p:nvPr>
        </p:nvSpPr>
        <p:spPr>
          <a:xfrm>
            <a:off x="311700" y="73075"/>
            <a:ext cx="8520600" cy="572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Char char="❖"/>
            </a:pPr>
            <a:r>
              <a:rPr lang="en-GB" sz="1600" b="1">
                <a:solidFill>
                  <a:schemeClr val="lt1"/>
                </a:solidFill>
                <a:highlight>
                  <a:srgbClr val="FFFFFF"/>
                </a:highlight>
              </a:rPr>
              <a:t>Rating vs Sentiment Polarity</a:t>
            </a:r>
            <a:endParaRPr/>
          </a:p>
        </p:txBody>
      </p:sp>
      <p:sp>
        <p:nvSpPr>
          <p:cNvPr id="197" name="Google Shape;197;gfd0dd1ecff_0_30"/>
          <p:cNvSpPr txBox="1">
            <a:spLocks noGrp="1"/>
          </p:cNvSpPr>
          <p:nvPr>
            <p:ph type="body" idx="1"/>
          </p:nvPr>
        </p:nvSpPr>
        <p:spPr>
          <a:xfrm>
            <a:off x="73775" y="1152475"/>
            <a:ext cx="39141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GB">
                <a:solidFill>
                  <a:schemeClr val="lt1"/>
                </a:solidFill>
              </a:rPr>
              <a:t>After merging Play Store dataset and user_review dataset on App.</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We had plotted a regplot between Rating and Sentiment Polarity.</a:t>
            </a:r>
            <a:endParaRPr>
              <a:solidFill>
                <a:schemeClr val="lt1"/>
              </a:solidFill>
            </a:endParaRPr>
          </a:p>
          <a:p>
            <a:pPr marL="457200" lvl="0" indent="0" algn="l" rtl="0">
              <a:spcBef>
                <a:spcPts val="0"/>
              </a:spcBef>
              <a:spcAft>
                <a:spcPts val="0"/>
              </a:spcAft>
              <a:buNone/>
            </a:pPr>
            <a:r>
              <a:rPr lang="en-GB">
                <a:solidFill>
                  <a:schemeClr val="lt1"/>
                </a:solidFill>
              </a:rPr>
              <a:t>.</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The correlation between sentiment polarity and rating is not as strong as we thought, though we can see the trend there.</a:t>
            </a:r>
            <a:endParaRPr>
              <a:solidFill>
                <a:schemeClr val="lt1"/>
              </a:solidFill>
            </a:endParaRPr>
          </a:p>
        </p:txBody>
      </p:sp>
      <p:sp>
        <p:nvSpPr>
          <p:cNvPr id="198" name="Google Shape;198;gfd0dd1ecff_0_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9" name="Google Shape;199;gfd0dd1ecff_0_30"/>
          <p:cNvPicPr preferRelativeResize="0"/>
          <p:nvPr/>
        </p:nvPicPr>
        <p:blipFill>
          <a:blip r:embed="rId3">
            <a:alphaModFix/>
          </a:blip>
          <a:stretch>
            <a:fillRect/>
          </a:stretch>
        </p:blipFill>
        <p:spPr>
          <a:xfrm>
            <a:off x="3931275" y="645775"/>
            <a:ext cx="5007550" cy="404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fd0dd1ecff_0_6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Conclusion</a:t>
            </a:r>
            <a:endParaRPr b="1"/>
          </a:p>
        </p:txBody>
      </p:sp>
      <p:sp>
        <p:nvSpPr>
          <p:cNvPr id="219" name="Google Shape;219;gfd0dd1ecff_0_62"/>
          <p:cNvSpPr txBox="1">
            <a:spLocks noGrp="1"/>
          </p:cNvSpPr>
          <p:nvPr>
            <p:ph type="body" idx="1"/>
          </p:nvPr>
        </p:nvSpPr>
        <p:spPr>
          <a:xfrm>
            <a:off x="311700" y="753450"/>
            <a:ext cx="3999900" cy="4299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Char char="●"/>
            </a:pPr>
            <a:r>
              <a:rPr lang="en-GB">
                <a:solidFill>
                  <a:schemeClr val="lt1"/>
                </a:solidFill>
                <a:highlight>
                  <a:srgbClr val="FFFFFF"/>
                </a:highlight>
              </a:rPr>
              <a:t>Most of the apps have rating in between 4 and 5.</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Most numbers of apps are rated at 4.3</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All categories of apps have more than 4 average rating.</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Maximum number of applications present in the dataset are of small size.</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Majority of the apps come into these three categories, Family, Game, and Tools.</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Maximum number of apps present in google play store come under Family, Game and tools but as per the installation and requirement in the market plot, scenario is not the same. Maximum installed apps comes under Game, Communication, Productivity and Social.</a:t>
            </a:r>
            <a:endParaRPr>
              <a:solidFill>
                <a:schemeClr val="lt1"/>
              </a:solidFill>
              <a:highlight>
                <a:srgbClr val="FFFFFF"/>
              </a:highlight>
            </a:endParaRPr>
          </a:p>
          <a:p>
            <a:pPr marL="457200" lvl="0" indent="0" algn="l" rtl="0">
              <a:spcBef>
                <a:spcPts val="600"/>
              </a:spcBef>
              <a:spcAft>
                <a:spcPts val="0"/>
              </a:spcAft>
              <a:buNone/>
            </a:pPr>
            <a:endParaRPr sz="1200">
              <a:solidFill>
                <a:schemeClr val="lt1"/>
              </a:solidFill>
              <a:highlight>
                <a:srgbClr val="FFFFFF"/>
              </a:highlight>
            </a:endParaRPr>
          </a:p>
          <a:p>
            <a:pPr marL="457200" lvl="0" indent="0" algn="l" rtl="0">
              <a:spcBef>
                <a:spcPts val="500"/>
              </a:spcBef>
              <a:spcAft>
                <a:spcPts val="0"/>
              </a:spcAft>
              <a:buNone/>
            </a:pPr>
            <a:endParaRPr>
              <a:solidFill>
                <a:schemeClr val="lt1"/>
              </a:solidFill>
            </a:endParaRPr>
          </a:p>
        </p:txBody>
      </p:sp>
      <p:sp>
        <p:nvSpPr>
          <p:cNvPr id="220" name="Google Shape;220;gfd0dd1ecff_0_62"/>
          <p:cNvSpPr txBox="1">
            <a:spLocks noGrp="1"/>
          </p:cNvSpPr>
          <p:nvPr>
            <p:ph type="body" idx="2"/>
          </p:nvPr>
        </p:nvSpPr>
        <p:spPr>
          <a:xfrm>
            <a:off x="4491225" y="753450"/>
            <a:ext cx="3999900" cy="4230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Char char="●"/>
            </a:pPr>
            <a:r>
              <a:rPr lang="en-GB">
                <a:solidFill>
                  <a:schemeClr val="lt1"/>
                </a:solidFill>
                <a:highlight>
                  <a:srgbClr val="FFFFFF"/>
                </a:highlight>
              </a:rPr>
              <a:t>Subway Surfers, Facebook, Messenger and Google Drive are the most installed apps.</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About 92% apps are free and 8% apps are of paid type.</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The category ‘Family’ has the highest number of paid apps.</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Free apps are installed more than paid apps.</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The app “I’m Rich — Trump Edition” from the category ‘Lifestyle’ is the most costly app priced at $400</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Content having Everyone only has most installs, while unrated and Adults only 18+ have less installs.</a:t>
            </a: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Number of installs is positively correlated with reviews with correlation 0.64</a:t>
            </a:r>
            <a:endParaRPr>
              <a:solidFill>
                <a:schemeClr val="lt1"/>
              </a:solidFill>
              <a:highlight>
                <a:srgbClr val="FFFFFF"/>
              </a:highlight>
            </a:endParaRPr>
          </a:p>
          <a:p>
            <a:pPr marL="457200" lvl="0" indent="0" algn="l" rtl="0">
              <a:spcBef>
                <a:spcPts val="600"/>
              </a:spcBef>
              <a:spcAft>
                <a:spcPts val="0"/>
              </a:spcAft>
              <a:buNone/>
            </a:pPr>
            <a:endParaRPr>
              <a:solidFill>
                <a:schemeClr val="lt1"/>
              </a:solidFill>
              <a:highlight>
                <a:srgbClr val="FFFFFF"/>
              </a:highlight>
            </a:endParaRPr>
          </a:p>
          <a:p>
            <a:pPr marL="457200" lvl="0" indent="0" algn="l" rtl="0">
              <a:spcBef>
                <a:spcPts val="600"/>
              </a:spcBef>
              <a:spcAft>
                <a:spcPts val="0"/>
              </a:spcAft>
              <a:buNone/>
            </a:pPr>
            <a:endParaRPr sz="1200">
              <a:solidFill>
                <a:schemeClr val="lt1"/>
              </a:solidFill>
              <a:highlight>
                <a:srgbClr val="FFFFFF"/>
              </a:highlight>
              <a:latin typeface="Roboto"/>
              <a:ea typeface="Roboto"/>
              <a:cs typeface="Roboto"/>
              <a:sym typeface="Roboto"/>
            </a:endParaRPr>
          </a:p>
          <a:p>
            <a:pPr marL="0" lvl="0" indent="0" algn="l" rtl="0">
              <a:spcBef>
                <a:spcPts val="500"/>
              </a:spcBef>
              <a:spcAft>
                <a:spcPts val="0"/>
              </a:spcAft>
              <a:buNone/>
            </a:pP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f87f84900b_0_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Points for Discussion</a:t>
            </a:r>
            <a:endParaRPr b="1"/>
          </a:p>
        </p:txBody>
      </p:sp>
      <p:sp>
        <p:nvSpPr>
          <p:cNvPr id="61" name="Google Shape;61;gf87f84900b_0_0"/>
          <p:cNvSpPr txBox="1">
            <a:spLocks noGrp="1"/>
          </p:cNvSpPr>
          <p:nvPr>
            <p:ph type="body" idx="1"/>
          </p:nvPr>
        </p:nvSpPr>
        <p:spPr>
          <a:xfrm>
            <a:off x="311700" y="924225"/>
            <a:ext cx="3999900" cy="389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GB">
                <a:solidFill>
                  <a:schemeClr val="lt1"/>
                </a:solidFill>
              </a:rPr>
              <a:t>Introduction</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Data Summary</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Steps Involved in EDA</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Factors affecting on App Rating</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App Size</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Factors affecting number of Installs</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Most Installed Apps</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Type (Free/Paid)</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Most Costly apps </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Correlation heatmap</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Sentiment Analysis</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Sentiment Count</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Sentiment Polarity vs Sentiment Subjectivity</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Conclusion</a:t>
            </a: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3129"/>
    </mc:Choice>
    <mc:Fallback xmlns="">
      <p:transition spd="slow" advTm="231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f787eab41c_0_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Conclusions (Continued..)</a:t>
            </a:r>
            <a:endParaRPr b="1"/>
          </a:p>
        </p:txBody>
      </p:sp>
      <p:sp>
        <p:nvSpPr>
          <p:cNvPr id="226" name="Google Shape;226;gf787eab41c_0_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Font typeface="Arial"/>
              <a:buChar char="●"/>
            </a:pPr>
            <a:r>
              <a:rPr lang="en-GB">
                <a:solidFill>
                  <a:schemeClr val="lt1"/>
                </a:solidFill>
                <a:highlight>
                  <a:srgbClr val="FFFFFF"/>
                </a:highlight>
              </a:rPr>
              <a:t>Most of the reviews are of Positive Sentiment, while Negative and Neutral have low number of reviews.</a:t>
            </a:r>
            <a:endParaRPr>
              <a:solidFill>
                <a:schemeClr val="lt1"/>
              </a:solidFill>
              <a:highlight>
                <a:srgbClr val="FFFFFF"/>
              </a:highlight>
            </a:endParaRPr>
          </a:p>
          <a:p>
            <a:pPr marL="457200" lvl="0" indent="-317500" algn="l" rtl="0">
              <a:spcBef>
                <a:spcPts val="0"/>
              </a:spcBef>
              <a:spcAft>
                <a:spcPts val="0"/>
              </a:spcAft>
              <a:buClr>
                <a:schemeClr val="lt1"/>
              </a:buClr>
              <a:buSzPts val="1400"/>
              <a:buFont typeface="Arial"/>
              <a:buChar char="●"/>
            </a:pPr>
            <a:r>
              <a:rPr lang="en-GB">
                <a:solidFill>
                  <a:schemeClr val="lt1"/>
                </a:solidFill>
                <a:highlight>
                  <a:srgbClr val="FFFFFF"/>
                </a:highlight>
              </a:rPr>
              <a:t>Collection of reviews shows a wide range of subjectivity and most of the reviews fall in [-0.50,0.75] polarity scale implying that the extremely negative or positive sentiments are significantly low.</a:t>
            </a:r>
            <a:endParaRPr>
              <a:solidFill>
                <a:schemeClr val="lt1"/>
              </a:solidFill>
              <a:highlight>
                <a:srgbClr val="FFFFFF"/>
              </a:highlight>
            </a:endParaRPr>
          </a:p>
          <a:p>
            <a:pPr marL="457200" lvl="0" indent="-317500" algn="l" rtl="0">
              <a:spcBef>
                <a:spcPts val="0"/>
              </a:spcBef>
              <a:spcAft>
                <a:spcPts val="0"/>
              </a:spcAft>
              <a:buClr>
                <a:schemeClr val="lt1"/>
              </a:buClr>
              <a:buSzPts val="1400"/>
              <a:buFont typeface="Arial"/>
              <a:buChar char="●"/>
            </a:pPr>
            <a:r>
              <a:rPr lang="en-GB">
                <a:solidFill>
                  <a:schemeClr val="lt1"/>
                </a:solidFill>
                <a:highlight>
                  <a:srgbClr val="FFFFFF"/>
                </a:highlight>
              </a:rPr>
              <a:t>Most of the reviews show a mid-range of negative and positive sentiments.</a:t>
            </a:r>
            <a:endParaRPr>
              <a:solidFill>
                <a:schemeClr val="lt1"/>
              </a:solidFill>
              <a:highlight>
                <a:srgbClr val="FFFFFF"/>
              </a:highlight>
            </a:endParaRPr>
          </a:p>
          <a:p>
            <a:pPr marL="457200" lvl="0" indent="-317500" algn="l" rtl="0">
              <a:spcBef>
                <a:spcPts val="0"/>
              </a:spcBef>
              <a:spcAft>
                <a:spcPts val="0"/>
              </a:spcAft>
              <a:buClr>
                <a:schemeClr val="lt1"/>
              </a:buClr>
              <a:buSzPts val="1400"/>
              <a:buFont typeface="Arial"/>
              <a:buChar char="●"/>
            </a:pPr>
            <a:r>
              <a:rPr lang="en-GB">
                <a:solidFill>
                  <a:schemeClr val="lt1"/>
                </a:solidFill>
                <a:highlight>
                  <a:srgbClr val="FFFFFF"/>
                </a:highlight>
              </a:rPr>
              <a:t>Sentiment subjectivity is not always proportional to sentiment polarity but in maximum number of case, shows a proportional behavior, when variance is too high or low.</a:t>
            </a:r>
            <a:endParaRPr>
              <a:solidFill>
                <a:schemeClr val="lt1"/>
              </a:solidFill>
              <a:highlight>
                <a:srgbClr val="FFFFFF"/>
              </a:highlight>
            </a:endParaRPr>
          </a:p>
          <a:p>
            <a:pPr marL="457200" lvl="0" indent="-304800" algn="l" rtl="0">
              <a:spcBef>
                <a:spcPts val="0"/>
              </a:spcBef>
              <a:spcAft>
                <a:spcPts val="0"/>
              </a:spcAft>
              <a:buClr>
                <a:schemeClr val="lt1"/>
              </a:buClr>
              <a:buSzPts val="1200"/>
              <a:buFont typeface="Roboto"/>
              <a:buChar char="●"/>
            </a:pPr>
            <a:r>
              <a:rPr lang="en-GB">
                <a:solidFill>
                  <a:schemeClr val="lt1"/>
                </a:solidFill>
                <a:highlight>
                  <a:srgbClr val="FFFFFF"/>
                </a:highlight>
              </a:rPr>
              <a:t>Sentiment Polarity is not highly correlated with Sentiment Subjectivity.</a:t>
            </a:r>
            <a:endParaRPr>
              <a:solidFill>
                <a:schemeClr val="lt1"/>
              </a:solidFill>
              <a:highlight>
                <a:srgbClr val="FFFFFF"/>
              </a:highlight>
            </a:endParaRPr>
          </a:p>
          <a:p>
            <a:pPr marL="457200" lvl="0" indent="0" algn="l" rtl="0">
              <a:spcBef>
                <a:spcPts val="600"/>
              </a:spcBef>
              <a:spcAft>
                <a:spcPts val="0"/>
              </a:spcAft>
              <a:buNone/>
            </a:pPr>
            <a:r>
              <a:rPr lang="en-GB" b="1">
                <a:solidFill>
                  <a:schemeClr val="lt1"/>
                </a:solidFill>
                <a:highlight>
                  <a:srgbClr val="FFFFFF"/>
                </a:highlight>
              </a:rPr>
              <a:t>The analysis of Google Play Store application aided to build most reliable and more interactive applications. This would be very useful for app developer to build an application focussed on certain discussed category in this analysis. This analysis will definitely help in building the application with precise and accurate objectives.</a:t>
            </a:r>
            <a:endParaRPr b="1">
              <a:solidFill>
                <a:schemeClr val="lt1"/>
              </a:solidFill>
              <a:highlight>
                <a:srgbClr val="FFFFFF"/>
              </a:highlight>
            </a:endParaRPr>
          </a:p>
          <a:p>
            <a:pPr marL="0" lvl="0" indent="0" algn="l" rtl="0">
              <a:spcBef>
                <a:spcPts val="500"/>
              </a:spcBef>
              <a:spcAft>
                <a:spcPts val="0"/>
              </a:spcAft>
              <a:buNone/>
            </a:pP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fd0dd1ecff_0_85"/>
          <p:cNvSpPr txBox="1">
            <a:spLocks noGrp="1"/>
          </p:cNvSpPr>
          <p:nvPr>
            <p:ph type="title"/>
          </p:nvPr>
        </p:nvSpPr>
        <p:spPr>
          <a:xfrm>
            <a:off x="988725" y="4048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FFC000"/>
                </a:solidFill>
              </a:rPr>
              <a:t>         Thank You</a:t>
            </a:r>
            <a:endParaRPr b="1"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fd2b3485c1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t>Introduction</a:t>
            </a:r>
            <a:endParaRPr b="1" u="sng"/>
          </a:p>
        </p:txBody>
      </p:sp>
      <p:sp>
        <p:nvSpPr>
          <p:cNvPr id="67" name="Google Shape;67;gfd2b3485c1_0_0"/>
          <p:cNvSpPr txBox="1">
            <a:spLocks noGrp="1"/>
          </p:cNvSpPr>
          <p:nvPr>
            <p:ph type="body" idx="1"/>
          </p:nvPr>
        </p:nvSpPr>
        <p:spPr>
          <a:xfrm>
            <a:off x="311700" y="1152475"/>
            <a:ext cx="5675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GB" sz="1400">
                <a:solidFill>
                  <a:schemeClr val="lt1"/>
                </a:solidFill>
              </a:rPr>
              <a:t>Exploratory Data Analysis (EDA)</a:t>
            </a:r>
            <a:endParaRPr sz="1400">
              <a:solidFill>
                <a:schemeClr val="lt1"/>
              </a:solidFill>
            </a:endParaRPr>
          </a:p>
          <a:p>
            <a:pPr marL="0" lvl="0" indent="0" algn="l" rtl="0">
              <a:spcBef>
                <a:spcPts val="0"/>
              </a:spcBef>
              <a:spcAft>
                <a:spcPts val="0"/>
              </a:spcAft>
              <a:buNone/>
            </a:pPr>
            <a:r>
              <a:rPr lang="en-GB" sz="1400">
                <a:solidFill>
                  <a:schemeClr val="lt1"/>
                </a:solidFill>
              </a:rPr>
              <a:t>	</a:t>
            </a:r>
            <a:endParaRPr sz="1400">
              <a:solidFill>
                <a:schemeClr val="lt1"/>
              </a:solidFill>
            </a:endParaRPr>
          </a:p>
          <a:p>
            <a:pPr marL="0" lvl="0" indent="0" algn="l" rtl="0">
              <a:spcBef>
                <a:spcPts val="0"/>
              </a:spcBef>
              <a:spcAft>
                <a:spcPts val="0"/>
              </a:spcAft>
              <a:buNone/>
            </a:pPr>
            <a:r>
              <a:rPr lang="en-GB" sz="1400">
                <a:solidFill>
                  <a:schemeClr val="lt1"/>
                </a:solidFill>
              </a:rPr>
              <a:t>In this project we have done exploratory data analysis on google play store data to get some meaningful insights.</a:t>
            </a:r>
            <a:endParaRPr sz="1400">
              <a:solidFill>
                <a:schemeClr val="lt1"/>
              </a:solidFill>
            </a:endParaRPr>
          </a:p>
          <a:p>
            <a:pPr marL="0" lvl="0" indent="45720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GB" sz="1400">
                <a:solidFill>
                  <a:schemeClr val="lt1"/>
                </a:solidFill>
              </a:rPr>
              <a:t>The analysis of google play application aided to build most reliable and more interactive applications.</a:t>
            </a:r>
            <a:endParaRPr sz="1400">
              <a:solidFill>
                <a:schemeClr val="lt1"/>
              </a:solidFill>
            </a:endParaRPr>
          </a:p>
          <a:p>
            <a:pPr marL="0" lvl="0" indent="0" algn="l" rtl="0">
              <a:spcBef>
                <a:spcPts val="0"/>
              </a:spcBef>
              <a:spcAft>
                <a:spcPts val="0"/>
              </a:spcAft>
              <a:buNone/>
            </a:pPr>
            <a:r>
              <a:rPr lang="en-GB" sz="1400">
                <a:solidFill>
                  <a:schemeClr val="lt1"/>
                </a:solidFill>
              </a:rPr>
              <a:t>This would be very useful for app developer to build an application focussed on certain discussed category in this analysis.</a:t>
            </a:r>
            <a:endParaRPr sz="1400">
              <a:solidFill>
                <a:schemeClr val="lt1"/>
              </a:solidFill>
            </a:endParaRPr>
          </a:p>
          <a:p>
            <a:pPr marL="0" lvl="0" indent="0" algn="l" rtl="0">
              <a:spcBef>
                <a:spcPts val="0"/>
              </a:spcBef>
              <a:spcAft>
                <a:spcPts val="0"/>
              </a:spcAft>
              <a:buNone/>
            </a:pPr>
            <a:r>
              <a:rPr lang="en-GB" sz="1400">
                <a:solidFill>
                  <a:schemeClr val="lt1"/>
                </a:solidFill>
              </a:rPr>
              <a:t>This analysis will definitely help in building the application with precise and accurate objective.</a:t>
            </a:r>
            <a:endParaRPr sz="1400">
              <a:solidFill>
                <a:schemeClr val="lt1"/>
              </a:solidFill>
            </a:endParaRPr>
          </a:p>
          <a:p>
            <a:pPr marL="0" lvl="0" indent="457200" algn="l" rtl="0">
              <a:spcBef>
                <a:spcPts val="0"/>
              </a:spcBef>
              <a:spcAft>
                <a:spcPts val="0"/>
              </a:spcAft>
              <a:buNone/>
            </a:pPr>
            <a:endParaRPr sz="1400">
              <a:solidFill>
                <a:schemeClr val="lt1"/>
              </a:solidFill>
            </a:endParaRPr>
          </a:p>
          <a:p>
            <a:pPr marL="0" lvl="0" indent="0" algn="l" rtl="0">
              <a:spcBef>
                <a:spcPts val="0"/>
              </a:spcBef>
              <a:spcAft>
                <a:spcPts val="0"/>
              </a:spcAft>
              <a:buNone/>
            </a:pPr>
            <a:endParaRPr sz="140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7806"/>
    </mc:Choice>
    <mc:Fallback xmlns="">
      <p:transition spd="slow" advTm="2780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fd2b3485c1_0_11"/>
          <p:cNvSpPr txBox="1">
            <a:spLocks noGrp="1"/>
          </p:cNvSpPr>
          <p:nvPr>
            <p:ph type="title"/>
          </p:nvPr>
        </p:nvSpPr>
        <p:spPr>
          <a:xfrm>
            <a:off x="311700" y="134075"/>
            <a:ext cx="8520600" cy="5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t>Data Summary</a:t>
            </a:r>
            <a:endParaRPr b="1" u="sng"/>
          </a:p>
        </p:txBody>
      </p:sp>
      <p:sp>
        <p:nvSpPr>
          <p:cNvPr id="74" name="Google Shape;74;gfd2b3485c1_0_11"/>
          <p:cNvSpPr txBox="1">
            <a:spLocks noGrp="1"/>
          </p:cNvSpPr>
          <p:nvPr>
            <p:ph type="body" idx="1"/>
          </p:nvPr>
        </p:nvSpPr>
        <p:spPr>
          <a:xfrm>
            <a:off x="311700" y="731375"/>
            <a:ext cx="8520600" cy="42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We had two different datasets</a:t>
            </a:r>
            <a:endParaRPr>
              <a:solidFill>
                <a:schemeClr val="lt1"/>
              </a:solidFill>
            </a:endParaRPr>
          </a:p>
          <a:p>
            <a:pPr marL="457200" lvl="0" indent="-342900" algn="l" rtl="0">
              <a:spcBef>
                <a:spcPts val="0"/>
              </a:spcBef>
              <a:spcAft>
                <a:spcPts val="0"/>
              </a:spcAft>
              <a:buClr>
                <a:schemeClr val="lt1"/>
              </a:buClr>
              <a:buSzPts val="1800"/>
              <a:buAutoNum type="arabicPeriod"/>
            </a:pPr>
            <a:r>
              <a:rPr lang="en-GB" b="1">
                <a:solidFill>
                  <a:schemeClr val="lt1"/>
                </a:solidFill>
              </a:rPr>
              <a:t>Play Store Apps Data</a:t>
            </a:r>
            <a:endParaRPr b="1">
              <a:solidFill>
                <a:schemeClr val="lt1"/>
              </a:solidFill>
            </a:endParaRPr>
          </a:p>
          <a:p>
            <a:pPr marL="0" lvl="0" indent="457200" algn="l" rtl="0">
              <a:spcBef>
                <a:spcPts val="0"/>
              </a:spcBef>
              <a:spcAft>
                <a:spcPts val="0"/>
              </a:spcAft>
              <a:buNone/>
            </a:pPr>
            <a:r>
              <a:rPr lang="en-GB">
                <a:solidFill>
                  <a:schemeClr val="lt1"/>
                </a:solidFill>
              </a:rPr>
              <a:t>In  given Play store dataset there are total 13 columns and 10841 rows.</a:t>
            </a:r>
            <a:endParaRPr>
              <a:solidFill>
                <a:schemeClr val="lt1"/>
              </a:solidFill>
            </a:endParaRPr>
          </a:p>
          <a:p>
            <a:pPr marL="0" lvl="0" indent="0" algn="l" rtl="0">
              <a:spcBef>
                <a:spcPts val="0"/>
              </a:spcBef>
              <a:spcAft>
                <a:spcPts val="0"/>
              </a:spcAft>
              <a:buNone/>
            </a:pPr>
            <a:r>
              <a:rPr lang="en-GB">
                <a:solidFill>
                  <a:schemeClr val="lt1"/>
                </a:solidFill>
              </a:rPr>
              <a:t>It contains all the information of different types of applications like name of app, category of app, ratings from the user, size, installs, type of app(free/paid), price of app, content, genres, last updated date, current version of app available on play store and minimum required android version.</a:t>
            </a:r>
            <a:endParaRPr>
              <a:solidFill>
                <a:schemeClr val="lt1"/>
              </a:solidFill>
            </a:endParaRPr>
          </a:p>
          <a:p>
            <a:pPr marL="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AutoNum type="arabicPeriod"/>
            </a:pPr>
            <a:r>
              <a:rPr lang="en-GB" b="1">
                <a:solidFill>
                  <a:schemeClr val="lt1"/>
                </a:solidFill>
              </a:rPr>
              <a:t>User Reviews Data</a:t>
            </a:r>
            <a:endParaRPr b="1">
              <a:solidFill>
                <a:schemeClr val="lt1"/>
              </a:solidFill>
            </a:endParaRPr>
          </a:p>
          <a:p>
            <a:pPr marL="0" lvl="0" indent="457200" algn="l" rtl="0">
              <a:spcBef>
                <a:spcPts val="0"/>
              </a:spcBef>
              <a:spcAft>
                <a:spcPts val="0"/>
              </a:spcAft>
              <a:buNone/>
            </a:pPr>
            <a:r>
              <a:rPr lang="en-GB">
                <a:solidFill>
                  <a:schemeClr val="lt1"/>
                </a:solidFill>
              </a:rPr>
              <a:t>In this dataset there are 5 columns and 64295 rows.</a:t>
            </a:r>
            <a:endParaRPr>
              <a:solidFill>
                <a:schemeClr val="lt1"/>
              </a:solidFill>
            </a:endParaRPr>
          </a:p>
          <a:p>
            <a:pPr marL="0" lvl="0" indent="0" algn="l" rtl="0">
              <a:spcBef>
                <a:spcPts val="0"/>
              </a:spcBef>
              <a:spcAft>
                <a:spcPts val="0"/>
              </a:spcAft>
              <a:buNone/>
            </a:pPr>
            <a:r>
              <a:rPr lang="en-GB">
                <a:solidFill>
                  <a:schemeClr val="lt1"/>
                </a:solidFill>
              </a:rPr>
              <a:t>It contains information regarding the reviews given by users, like review, sentiment of that review, sentiment polarity and sentiment subjectivity of that particular reviews.</a:t>
            </a: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8007"/>
    </mc:Choice>
    <mc:Fallback xmlns="">
      <p:transition spd="slow" advTm="280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fd2b3485c1_0_62"/>
          <p:cNvSpPr txBox="1">
            <a:spLocks noGrp="1"/>
          </p:cNvSpPr>
          <p:nvPr>
            <p:ph type="body" idx="1"/>
          </p:nvPr>
        </p:nvSpPr>
        <p:spPr>
          <a:xfrm>
            <a:off x="323025" y="815725"/>
            <a:ext cx="4775100" cy="38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fd2b3485c1_0_62"/>
          <p:cNvSpPr txBox="1">
            <a:spLocks noGrp="1"/>
          </p:cNvSpPr>
          <p:nvPr>
            <p:ph type="title"/>
          </p:nvPr>
        </p:nvSpPr>
        <p:spPr>
          <a:xfrm>
            <a:off x="3683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t>Steps involved in EDA</a:t>
            </a:r>
            <a:endParaRPr b="1" u="sng"/>
          </a:p>
          <a:p>
            <a:pPr marL="457200" lvl="0" indent="0" algn="l" rtl="0">
              <a:spcBef>
                <a:spcPts val="0"/>
              </a:spcBef>
              <a:spcAft>
                <a:spcPts val="0"/>
              </a:spcAft>
              <a:buNone/>
            </a:pP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Data exploration</a:t>
            </a: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Null values treatment</a:t>
            </a: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Data imputation and manipulation</a:t>
            </a: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Outlier treatment</a:t>
            </a: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Data visualization</a:t>
            </a: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Trends and correlations</a:t>
            </a: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Final summary of conclusion</a:t>
            </a:r>
            <a:endParaRPr sz="2200">
              <a:solidFill>
                <a:schemeClr val="lt1"/>
              </a:solidFill>
            </a:endParaRPr>
          </a:p>
          <a:p>
            <a:pPr marL="457200" lvl="0" indent="0" algn="l" rtl="0">
              <a:spcBef>
                <a:spcPts val="0"/>
              </a:spcBef>
              <a:spcAft>
                <a:spcPts val="0"/>
              </a:spcAft>
              <a:buNone/>
            </a:pPr>
            <a:endParaRPr sz="2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f87f84900b_0_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Questions</a:t>
            </a:r>
            <a:endParaRPr b="1"/>
          </a:p>
        </p:txBody>
      </p:sp>
      <p:sp>
        <p:nvSpPr>
          <p:cNvPr id="86" name="Google Shape;86;gf87f84900b_0_6"/>
          <p:cNvSpPr txBox="1">
            <a:spLocks noGrp="1"/>
          </p:cNvSpPr>
          <p:nvPr>
            <p:ph type="body" idx="1"/>
          </p:nvPr>
        </p:nvSpPr>
        <p:spPr>
          <a:xfrm>
            <a:off x="311700" y="921425"/>
            <a:ext cx="8520600" cy="37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lt1"/>
                </a:solidFill>
              </a:rPr>
              <a:t>We will analyse the Play Store data by answering following questions:</a:t>
            </a:r>
            <a:endParaRPr dirty="0">
              <a:solidFill>
                <a:schemeClr val="lt1"/>
              </a:solidFill>
            </a:endParaRPr>
          </a:p>
          <a:p>
            <a:pPr marL="0" lvl="0" indent="0" algn="l" rtl="0">
              <a:spcBef>
                <a:spcPts val="0"/>
              </a:spcBef>
              <a:spcAft>
                <a:spcPts val="0"/>
              </a:spcAft>
              <a:buNone/>
            </a:pPr>
            <a:endParaRPr dirty="0">
              <a:solidFill>
                <a:schemeClr val="lt1"/>
              </a:solidFill>
            </a:endParaRPr>
          </a:p>
          <a:p>
            <a:pPr marL="0" lvl="0" indent="0" algn="l" rtl="0">
              <a:spcBef>
                <a:spcPts val="1200"/>
              </a:spcBef>
              <a:spcAft>
                <a:spcPts val="0"/>
              </a:spcAft>
              <a:buNone/>
            </a:pPr>
            <a:r>
              <a:rPr lang="en-US" dirty="0">
                <a:solidFill>
                  <a:schemeClr val="lt1"/>
                </a:solidFill>
                <a:highlight>
                  <a:srgbClr val="FFFFFF"/>
                </a:highlight>
              </a:rPr>
              <a:t>1) How Distribution of Rating looks like</a:t>
            </a:r>
          </a:p>
          <a:p>
            <a:pPr marL="0" lvl="0" indent="0" algn="l" rtl="0">
              <a:spcBef>
                <a:spcPts val="1200"/>
              </a:spcBef>
              <a:spcAft>
                <a:spcPts val="0"/>
              </a:spcAft>
              <a:buNone/>
            </a:pPr>
            <a:r>
              <a:rPr lang="en-US" dirty="0">
                <a:solidFill>
                  <a:schemeClr val="lt1"/>
                </a:solidFill>
                <a:highlight>
                  <a:srgbClr val="FFFFFF"/>
                </a:highlight>
              </a:rPr>
              <a:t>2) What is the Average Rating per Category</a:t>
            </a:r>
          </a:p>
          <a:p>
            <a:pPr marL="0" lvl="0" indent="0" algn="l" rtl="0">
              <a:spcBef>
                <a:spcPts val="1200"/>
              </a:spcBef>
              <a:spcAft>
                <a:spcPts val="0"/>
              </a:spcAft>
              <a:buNone/>
            </a:pPr>
            <a:r>
              <a:rPr lang="en-US" dirty="0">
                <a:solidFill>
                  <a:schemeClr val="lt1"/>
                </a:solidFill>
                <a:highlight>
                  <a:srgbClr val="FFFFFF"/>
                </a:highlight>
              </a:rPr>
              <a:t>3) Which Category has a greater number of Installs</a:t>
            </a:r>
          </a:p>
          <a:p>
            <a:pPr marL="0" lvl="0" indent="0" algn="l" rtl="0">
              <a:spcBef>
                <a:spcPts val="1200"/>
              </a:spcBef>
              <a:spcAft>
                <a:spcPts val="0"/>
              </a:spcAft>
              <a:buNone/>
            </a:pPr>
            <a:r>
              <a:rPr lang="en-US" dirty="0">
                <a:solidFill>
                  <a:schemeClr val="lt1"/>
                </a:solidFill>
                <a:highlight>
                  <a:srgbClr val="FFFFFF"/>
                </a:highlight>
              </a:rPr>
              <a:t>4) Which Category has a greater number of Apps</a:t>
            </a:r>
          </a:p>
          <a:p>
            <a:pPr marL="0" lvl="0" indent="0" algn="l" rtl="0">
              <a:spcBef>
                <a:spcPts val="1200"/>
              </a:spcBef>
              <a:spcAft>
                <a:spcPts val="0"/>
              </a:spcAft>
              <a:buNone/>
            </a:pPr>
            <a:r>
              <a:rPr lang="en-US" dirty="0">
                <a:solidFill>
                  <a:schemeClr val="lt1"/>
                </a:solidFill>
                <a:highlight>
                  <a:srgbClr val="FFFFFF"/>
                </a:highlight>
              </a:rPr>
              <a:t>5) Which Category has a greater number of Paid Apps</a:t>
            </a:r>
          </a:p>
          <a:p>
            <a:pPr marL="0" lvl="0" indent="0" algn="l" rtl="0">
              <a:spcBef>
                <a:spcPts val="1200"/>
              </a:spcBef>
              <a:spcAft>
                <a:spcPts val="0"/>
              </a:spcAft>
              <a:buNone/>
            </a:pPr>
            <a:r>
              <a:rPr lang="en-US" dirty="0">
                <a:solidFill>
                  <a:schemeClr val="lt1"/>
                </a:solidFill>
                <a:highlight>
                  <a:srgbClr val="FFFFFF"/>
                </a:highlight>
              </a:rPr>
              <a:t>6) What are Top 5 paid Apps</a:t>
            </a:r>
          </a:p>
          <a:p>
            <a:pPr marL="0" lvl="0" indent="0" algn="l" rtl="0">
              <a:spcBef>
                <a:spcPts val="1200"/>
              </a:spcBef>
              <a:spcAft>
                <a:spcPts val="0"/>
              </a:spcAft>
              <a:buNone/>
            </a:pPr>
            <a:r>
              <a:rPr lang="en-US" dirty="0">
                <a:solidFill>
                  <a:schemeClr val="lt1"/>
                </a:solidFill>
                <a:highlight>
                  <a:srgbClr val="FFFFFF"/>
                </a:highlight>
              </a:rPr>
              <a:t>7) What is the percentage of Paid and Free Apps</a:t>
            </a:r>
          </a:p>
          <a:p>
            <a:pPr marL="0" lvl="0" indent="0" algn="l" rtl="0">
              <a:spcBef>
                <a:spcPts val="1200"/>
              </a:spcBef>
              <a:spcAft>
                <a:spcPts val="0"/>
              </a:spcAft>
              <a:buNone/>
            </a:pPr>
            <a:r>
              <a:rPr lang="en-US" dirty="0">
                <a:solidFill>
                  <a:schemeClr val="lt1"/>
                </a:solidFill>
                <a:highlight>
                  <a:srgbClr val="FFFFFF"/>
                </a:highlight>
              </a:rPr>
              <a:t>8) What are number of Installs as per the content Rating</a:t>
            </a:r>
            <a:r>
              <a:rPr lang="en-GB" dirty="0">
                <a:solidFill>
                  <a:schemeClr val="lt1"/>
                </a:solidFill>
                <a:highlight>
                  <a:srgbClr val="FFFFFF"/>
                </a:highlight>
              </a:rPr>
              <a:t>.</a:t>
            </a:r>
            <a:endParaRPr dirty="0">
              <a:solidFill>
                <a:schemeClr val="lt1"/>
              </a:solidFill>
              <a:highlight>
                <a:srgbClr val="FFFFFF"/>
              </a:highlight>
            </a:endParaRPr>
          </a:p>
          <a:p>
            <a:pPr marL="0" lvl="0" indent="0" algn="l" rtl="0">
              <a:spcBef>
                <a:spcPts val="1200"/>
              </a:spcBef>
              <a:spcAft>
                <a:spcPts val="0"/>
              </a:spcAft>
              <a:buNone/>
            </a:pPr>
            <a:endParaRPr dirty="0">
              <a:solidFill>
                <a:schemeClr val="lt1"/>
              </a:solidFill>
            </a:endParaRPr>
          </a:p>
          <a:p>
            <a:pPr marL="0" lvl="0" indent="0" algn="l" rtl="0">
              <a:spcBef>
                <a:spcPts val="0"/>
              </a:spcBef>
              <a:spcAft>
                <a:spcPts val="0"/>
              </a:spcAft>
              <a:buNone/>
            </a:pP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fd2b3485c1_0_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30434"/>
              </a:lnSpc>
              <a:spcBef>
                <a:spcPts val="0"/>
              </a:spcBef>
              <a:spcAft>
                <a:spcPts val="0"/>
              </a:spcAft>
              <a:buNone/>
            </a:pPr>
            <a:r>
              <a:rPr lang="en-GB" b="1">
                <a:highlight>
                  <a:srgbClr val="FFFFFE"/>
                </a:highlight>
              </a:rPr>
              <a:t>App Ratings</a:t>
            </a:r>
            <a:endParaRPr b="1">
              <a:highlight>
                <a:srgbClr val="FFFFFE"/>
              </a:highlight>
            </a:endParaRPr>
          </a:p>
          <a:p>
            <a:pPr marL="0" lvl="0" indent="0" algn="l" rtl="0">
              <a:spcBef>
                <a:spcPts val="0"/>
              </a:spcBef>
              <a:spcAft>
                <a:spcPts val="0"/>
              </a:spcAft>
              <a:buNone/>
            </a:pPr>
            <a:endParaRPr/>
          </a:p>
        </p:txBody>
      </p:sp>
      <p:sp>
        <p:nvSpPr>
          <p:cNvPr id="92" name="Google Shape;92;gfd2b3485c1_0_1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lt1"/>
              </a:solidFill>
            </a:endParaRPr>
          </a:p>
          <a:p>
            <a:pPr marL="457200" lvl="0" indent="-317500" algn="l" rtl="0">
              <a:spcBef>
                <a:spcPts val="0"/>
              </a:spcBef>
              <a:spcAft>
                <a:spcPts val="0"/>
              </a:spcAft>
              <a:buClr>
                <a:schemeClr val="lt1"/>
              </a:buClr>
              <a:buSzPts val="1400"/>
              <a:buChar char="●"/>
            </a:pPr>
            <a:r>
              <a:rPr lang="en-GB" dirty="0">
                <a:solidFill>
                  <a:schemeClr val="lt1"/>
                </a:solidFill>
              </a:rPr>
              <a:t>Most of the ratings of apps given by users are in between 3 to 5.</a:t>
            </a:r>
            <a:endParaRPr dirty="0">
              <a:solidFill>
                <a:schemeClr val="lt1"/>
              </a:solidFill>
            </a:endParaRPr>
          </a:p>
          <a:p>
            <a:pPr marL="457200" lvl="0" indent="0" algn="l" rtl="0">
              <a:spcBef>
                <a:spcPts val="0"/>
              </a:spcBef>
              <a:spcAft>
                <a:spcPts val="0"/>
              </a:spcAft>
              <a:buNone/>
            </a:pPr>
            <a:endParaRPr dirty="0">
              <a:solidFill>
                <a:schemeClr val="lt1"/>
              </a:solidFill>
            </a:endParaRPr>
          </a:p>
          <a:p>
            <a:pPr marL="457200" lvl="0" indent="-317500" algn="l" rtl="0">
              <a:spcBef>
                <a:spcPts val="0"/>
              </a:spcBef>
              <a:spcAft>
                <a:spcPts val="0"/>
              </a:spcAft>
              <a:buClr>
                <a:schemeClr val="lt1"/>
              </a:buClr>
              <a:buSzPts val="1400"/>
              <a:buChar char="●"/>
            </a:pPr>
            <a:r>
              <a:rPr lang="en-GB" dirty="0">
                <a:solidFill>
                  <a:schemeClr val="lt1"/>
                </a:solidFill>
              </a:rPr>
              <a:t>Most number of apps are rated at 4.3</a:t>
            </a:r>
            <a:endParaRPr dirty="0">
              <a:solidFill>
                <a:schemeClr val="lt1"/>
              </a:solidFill>
            </a:endParaRPr>
          </a:p>
          <a:p>
            <a:pPr marL="457200" lvl="0" indent="0" algn="l" rtl="0">
              <a:spcBef>
                <a:spcPts val="0"/>
              </a:spcBef>
              <a:spcAft>
                <a:spcPts val="0"/>
              </a:spcAft>
              <a:buNone/>
            </a:pPr>
            <a:endParaRPr dirty="0">
              <a:solidFill>
                <a:schemeClr val="lt1"/>
              </a:solidFill>
            </a:endParaRPr>
          </a:p>
          <a:p>
            <a:pPr marL="457200" lvl="0" indent="-317500" algn="l" rtl="0">
              <a:spcBef>
                <a:spcPts val="600"/>
              </a:spcBef>
              <a:spcAft>
                <a:spcPts val="0"/>
              </a:spcAft>
              <a:buClr>
                <a:schemeClr val="lt1"/>
              </a:buClr>
              <a:buSzPts val="1400"/>
              <a:buFont typeface="Roboto"/>
              <a:buChar char="●"/>
            </a:pPr>
            <a:r>
              <a:rPr lang="en-GB" dirty="0">
                <a:solidFill>
                  <a:schemeClr val="lt1"/>
                </a:solidFill>
                <a:highlight>
                  <a:srgbClr val="FFFFFF"/>
                </a:highlight>
                <a:latin typeface="Roboto"/>
                <a:ea typeface="Roboto"/>
                <a:cs typeface="Roboto"/>
                <a:sym typeface="Roboto"/>
              </a:rPr>
              <a:t>All categories of apps have more than 4 average rating.</a:t>
            </a:r>
            <a:endParaRPr dirty="0">
              <a:solidFill>
                <a:schemeClr val="lt1"/>
              </a:solidFill>
              <a:highlight>
                <a:srgbClr val="FFFFFF"/>
              </a:highlight>
              <a:latin typeface="Roboto"/>
              <a:ea typeface="Roboto"/>
              <a:cs typeface="Roboto"/>
              <a:sym typeface="Roboto"/>
            </a:endParaRPr>
          </a:p>
          <a:p>
            <a:pPr marL="457200" lvl="0" indent="0" algn="l" rtl="0">
              <a:spcBef>
                <a:spcPts val="600"/>
              </a:spcBef>
              <a:spcAft>
                <a:spcPts val="0"/>
              </a:spcAft>
              <a:buNone/>
            </a:pPr>
            <a:endParaRPr dirty="0">
              <a:solidFill>
                <a:schemeClr val="lt1"/>
              </a:solidFill>
              <a:highlight>
                <a:srgbClr val="FFFFFF"/>
              </a:highlight>
              <a:latin typeface="Roboto"/>
              <a:ea typeface="Roboto"/>
              <a:cs typeface="Roboto"/>
              <a:sym typeface="Roboto"/>
            </a:endParaRPr>
          </a:p>
          <a:p>
            <a:pPr marL="457200" lvl="0" indent="-317500" algn="l" rtl="0">
              <a:spcBef>
                <a:spcPts val="600"/>
              </a:spcBef>
              <a:spcAft>
                <a:spcPts val="0"/>
              </a:spcAft>
              <a:buClr>
                <a:schemeClr val="lt1"/>
              </a:buClr>
              <a:buSzPts val="1400"/>
              <a:buFont typeface="Roboto"/>
              <a:buChar char="●"/>
            </a:pPr>
            <a:r>
              <a:rPr lang="en-GB" dirty="0">
                <a:solidFill>
                  <a:schemeClr val="lt1"/>
                </a:solidFill>
                <a:highlight>
                  <a:srgbClr val="FFFFFF"/>
                </a:highlight>
                <a:latin typeface="Roboto"/>
                <a:ea typeface="Roboto"/>
                <a:cs typeface="Roboto"/>
                <a:sym typeface="Roboto"/>
              </a:rPr>
              <a:t>Event category has highest average rating with average rating of </a:t>
            </a:r>
            <a:r>
              <a:rPr lang="en-GB" dirty="0">
                <a:solidFill>
                  <a:schemeClr val="lt1"/>
                </a:solidFill>
                <a:highlight>
                  <a:srgbClr val="FFFFFF"/>
                </a:highlight>
              </a:rPr>
              <a:t>4.395313</a:t>
            </a:r>
            <a:endParaRPr dirty="0">
              <a:solidFill>
                <a:schemeClr val="lt1"/>
              </a:solidFill>
              <a:highlight>
                <a:srgbClr val="FFFFFF"/>
              </a:highlight>
            </a:endParaRPr>
          </a:p>
          <a:p>
            <a:pPr marL="457200" lvl="0" indent="0" algn="l" rtl="0">
              <a:spcBef>
                <a:spcPts val="500"/>
              </a:spcBef>
              <a:spcAft>
                <a:spcPts val="0"/>
              </a:spcAft>
              <a:buNone/>
            </a:pPr>
            <a:endParaRPr dirty="0">
              <a:solidFill>
                <a:schemeClr val="lt1"/>
              </a:solidFill>
            </a:endParaRPr>
          </a:p>
        </p:txBody>
      </p:sp>
      <p:pic>
        <p:nvPicPr>
          <p:cNvPr id="94" name="Google Shape;94;gfd2b3485c1_0_120"/>
          <p:cNvPicPr preferRelativeResize="0"/>
          <p:nvPr/>
        </p:nvPicPr>
        <p:blipFill>
          <a:blip r:embed="rId3">
            <a:alphaModFix/>
          </a:blip>
          <a:stretch>
            <a:fillRect/>
          </a:stretch>
        </p:blipFill>
        <p:spPr>
          <a:xfrm>
            <a:off x="4641200" y="90401"/>
            <a:ext cx="3863774" cy="2020898"/>
          </a:xfrm>
          <a:prstGeom prst="rect">
            <a:avLst/>
          </a:prstGeom>
          <a:noFill/>
          <a:ln>
            <a:noFill/>
          </a:ln>
        </p:spPr>
      </p:pic>
      <p:pic>
        <p:nvPicPr>
          <p:cNvPr id="4" name="Picture 3">
            <a:extLst>
              <a:ext uri="{FF2B5EF4-FFF2-40B4-BE49-F238E27FC236}">
                <a16:creationId xmlns:a16="http://schemas.microsoft.com/office/drawing/2014/main" id="{89D9E4F1-9E1C-71AC-26EB-B56C3A3392F6}"/>
              </a:ext>
            </a:extLst>
          </p:cNvPr>
          <p:cNvPicPr>
            <a:picLocks noChangeAspect="1"/>
          </p:cNvPicPr>
          <p:nvPr/>
        </p:nvPicPr>
        <p:blipFill>
          <a:blip r:embed="rId4"/>
          <a:stretch>
            <a:fillRect/>
          </a:stretch>
        </p:blipFill>
        <p:spPr>
          <a:xfrm>
            <a:off x="4222390" y="2111299"/>
            <a:ext cx="5191322" cy="29418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fd2b3485c1_0_134"/>
          <p:cNvSpPr txBox="1">
            <a:spLocks noGrp="1"/>
          </p:cNvSpPr>
          <p:nvPr>
            <p:ph type="title"/>
          </p:nvPr>
        </p:nvSpPr>
        <p:spPr>
          <a:xfrm>
            <a:off x="311700" y="14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 Installs</a:t>
            </a:r>
            <a:endParaRPr b="1"/>
          </a:p>
        </p:txBody>
      </p:sp>
      <p:sp>
        <p:nvSpPr>
          <p:cNvPr id="109" name="Google Shape;109;gfd2b3485c1_0_134"/>
          <p:cNvSpPr txBox="1">
            <a:spLocks noGrp="1"/>
          </p:cNvSpPr>
          <p:nvPr>
            <p:ph type="body" idx="1"/>
          </p:nvPr>
        </p:nvSpPr>
        <p:spPr>
          <a:xfrm>
            <a:off x="392075" y="713352"/>
            <a:ext cx="8659200" cy="11955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lt1"/>
              </a:buClr>
              <a:buSzPts val="1600"/>
              <a:buChar char="❖"/>
            </a:pPr>
            <a:r>
              <a:rPr lang="en-GB" sz="1600" b="1" u="sng" dirty="0">
                <a:solidFill>
                  <a:schemeClr val="lt1"/>
                </a:solidFill>
                <a:highlight>
                  <a:srgbClr val="FFFFFF"/>
                </a:highlight>
              </a:rPr>
              <a:t>Category vs Installs </a:t>
            </a:r>
            <a:endParaRPr sz="1600" b="1" u="sng" dirty="0">
              <a:solidFill>
                <a:schemeClr val="lt1"/>
              </a:solidFill>
              <a:highlight>
                <a:srgbClr val="FFFFFF"/>
              </a:highlight>
            </a:endParaRPr>
          </a:p>
          <a:p>
            <a:pPr marL="457200" lvl="0" indent="0" algn="l" rtl="0">
              <a:spcBef>
                <a:spcPts val="600"/>
              </a:spcBef>
              <a:spcAft>
                <a:spcPts val="0"/>
              </a:spcAft>
              <a:buNone/>
            </a:pPr>
            <a:r>
              <a:rPr lang="en-GB" dirty="0">
                <a:solidFill>
                  <a:schemeClr val="lt1"/>
                </a:solidFill>
                <a:highlight>
                  <a:srgbClr val="FFFFFF"/>
                </a:highlight>
              </a:rPr>
              <a:t>Maximum number of apps present in google play store come under Family, Game and tools but as per the installation and requirement in the market plot, scenario is not the same. Maximum installed apps comes under Game, Communication, Productivity and Social.</a:t>
            </a:r>
            <a:endParaRPr dirty="0">
              <a:solidFill>
                <a:schemeClr val="lt1"/>
              </a:solidFill>
              <a:highlight>
                <a:srgbClr val="FFFFFF"/>
              </a:highlight>
            </a:endParaRPr>
          </a:p>
          <a:p>
            <a:pPr marL="457200" lvl="0" indent="0" algn="l" rtl="0">
              <a:spcBef>
                <a:spcPts val="500"/>
              </a:spcBef>
              <a:spcAft>
                <a:spcPts val="0"/>
              </a:spcAft>
              <a:buNone/>
            </a:pPr>
            <a:endParaRPr dirty="0">
              <a:solidFill>
                <a:schemeClr val="lt1"/>
              </a:solidFill>
              <a:highlight>
                <a:srgbClr val="FFFFFF"/>
              </a:highlight>
            </a:endParaRPr>
          </a:p>
          <a:p>
            <a:pPr marL="0" lvl="0" indent="0" algn="l" rtl="0">
              <a:spcBef>
                <a:spcPts val="600"/>
              </a:spcBef>
              <a:spcAft>
                <a:spcPts val="0"/>
              </a:spcAft>
              <a:buNone/>
            </a:pPr>
            <a:endParaRPr dirty="0">
              <a:solidFill>
                <a:schemeClr val="lt1"/>
              </a:solidFill>
              <a:highlight>
                <a:srgbClr val="FFFFFF"/>
              </a:highlight>
            </a:endParaRPr>
          </a:p>
          <a:p>
            <a:pPr marL="457200" lvl="0" indent="0" algn="l" rtl="0">
              <a:spcBef>
                <a:spcPts val="600"/>
              </a:spcBef>
              <a:spcAft>
                <a:spcPts val="0"/>
              </a:spcAft>
              <a:buNone/>
            </a:pPr>
            <a:endParaRPr dirty="0">
              <a:solidFill>
                <a:schemeClr val="lt1"/>
              </a:solidFill>
              <a:highlight>
                <a:srgbClr val="FFFFFF"/>
              </a:highlight>
            </a:endParaRPr>
          </a:p>
          <a:p>
            <a:pPr marL="457200" lvl="0" indent="0" algn="l" rtl="0">
              <a:spcBef>
                <a:spcPts val="600"/>
              </a:spcBef>
              <a:spcAft>
                <a:spcPts val="0"/>
              </a:spcAft>
              <a:buNone/>
            </a:pPr>
            <a:endParaRPr dirty="0">
              <a:solidFill>
                <a:schemeClr val="lt1"/>
              </a:solidFill>
              <a:highlight>
                <a:srgbClr val="FFFFFF"/>
              </a:highlight>
            </a:endParaRPr>
          </a:p>
          <a:p>
            <a:pPr marL="457200" lvl="0" indent="0" algn="l" rtl="0">
              <a:spcBef>
                <a:spcPts val="600"/>
              </a:spcBef>
              <a:spcAft>
                <a:spcPts val="0"/>
              </a:spcAft>
              <a:buNone/>
            </a:pPr>
            <a:endParaRPr dirty="0">
              <a:solidFill>
                <a:schemeClr val="lt1"/>
              </a:solidFill>
              <a:highlight>
                <a:srgbClr val="FFFFFF"/>
              </a:highlight>
            </a:endParaRPr>
          </a:p>
          <a:p>
            <a:pPr marL="0" lvl="0" indent="0" algn="l" rtl="0">
              <a:spcBef>
                <a:spcPts val="500"/>
              </a:spcBef>
              <a:spcAft>
                <a:spcPts val="0"/>
              </a:spcAft>
              <a:buNone/>
            </a:pPr>
            <a:endParaRPr dirty="0">
              <a:solidFill>
                <a:schemeClr val="lt1"/>
              </a:solidFill>
              <a:highlight>
                <a:srgbClr val="FFFFFF"/>
              </a:highlight>
            </a:endParaRPr>
          </a:p>
        </p:txBody>
      </p:sp>
      <p:pic>
        <p:nvPicPr>
          <p:cNvPr id="4" name="Picture 3">
            <a:extLst>
              <a:ext uri="{FF2B5EF4-FFF2-40B4-BE49-F238E27FC236}">
                <a16:creationId xmlns:a16="http://schemas.microsoft.com/office/drawing/2014/main" id="{58874D3C-C696-7814-58DF-B5A328CF7299}"/>
              </a:ext>
            </a:extLst>
          </p:cNvPr>
          <p:cNvPicPr>
            <a:picLocks noChangeAspect="1"/>
          </p:cNvPicPr>
          <p:nvPr/>
        </p:nvPicPr>
        <p:blipFill>
          <a:blip r:embed="rId3"/>
          <a:stretch>
            <a:fillRect/>
          </a:stretch>
        </p:blipFill>
        <p:spPr>
          <a:xfrm>
            <a:off x="4330032" y="1925113"/>
            <a:ext cx="4813967" cy="3218387"/>
          </a:xfrm>
          <a:prstGeom prst="rect">
            <a:avLst/>
          </a:prstGeom>
        </p:spPr>
      </p:pic>
      <p:pic>
        <p:nvPicPr>
          <p:cNvPr id="6" name="Picture 5">
            <a:extLst>
              <a:ext uri="{FF2B5EF4-FFF2-40B4-BE49-F238E27FC236}">
                <a16:creationId xmlns:a16="http://schemas.microsoft.com/office/drawing/2014/main" id="{B41E03CA-482F-99BD-64E6-DB4ABA57AF4C}"/>
              </a:ext>
            </a:extLst>
          </p:cNvPr>
          <p:cNvPicPr>
            <a:picLocks noChangeAspect="1"/>
          </p:cNvPicPr>
          <p:nvPr/>
        </p:nvPicPr>
        <p:blipFill>
          <a:blip r:embed="rId4"/>
          <a:stretch>
            <a:fillRect/>
          </a:stretch>
        </p:blipFill>
        <p:spPr>
          <a:xfrm>
            <a:off x="0" y="1925113"/>
            <a:ext cx="4370598" cy="32183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fd2b3485c1_0_156"/>
          <p:cNvSpPr txBox="1">
            <a:spLocks noGrp="1"/>
          </p:cNvSpPr>
          <p:nvPr>
            <p:ph type="title"/>
          </p:nvPr>
        </p:nvSpPr>
        <p:spPr>
          <a:xfrm>
            <a:off x="311850" y="0"/>
            <a:ext cx="8520600" cy="572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Char char="❖"/>
            </a:pPr>
            <a:r>
              <a:rPr lang="en-GB" sz="1600" b="1" u="sng">
                <a:solidFill>
                  <a:schemeClr val="lt1"/>
                </a:solidFill>
                <a:highlight>
                  <a:srgbClr val="FFFFFF"/>
                </a:highlight>
              </a:rPr>
              <a:t>Type (Free/Paid) vs Installs</a:t>
            </a:r>
            <a:endParaRPr b="1" u="sng"/>
          </a:p>
        </p:txBody>
      </p:sp>
      <p:pic>
        <p:nvPicPr>
          <p:cNvPr id="4" name="Picture 3">
            <a:extLst>
              <a:ext uri="{FF2B5EF4-FFF2-40B4-BE49-F238E27FC236}">
                <a16:creationId xmlns:a16="http://schemas.microsoft.com/office/drawing/2014/main" id="{F32B2181-C1CE-FE34-9812-565490CE31F8}"/>
              </a:ext>
            </a:extLst>
          </p:cNvPr>
          <p:cNvPicPr>
            <a:picLocks noChangeAspect="1"/>
          </p:cNvPicPr>
          <p:nvPr/>
        </p:nvPicPr>
        <p:blipFill>
          <a:blip r:embed="rId3"/>
          <a:stretch>
            <a:fillRect/>
          </a:stretch>
        </p:blipFill>
        <p:spPr>
          <a:xfrm>
            <a:off x="116137" y="719137"/>
            <a:ext cx="4391025" cy="3705225"/>
          </a:xfrm>
          <a:prstGeom prst="rect">
            <a:avLst/>
          </a:prstGeom>
        </p:spPr>
      </p:pic>
      <p:sp>
        <p:nvSpPr>
          <p:cNvPr id="119" name="Google Shape;119;gfd2b3485c1_0_156"/>
          <p:cNvSpPr txBox="1">
            <a:spLocks noGrp="1"/>
          </p:cNvSpPr>
          <p:nvPr>
            <p:ph type="body" idx="2"/>
          </p:nvPr>
        </p:nvSpPr>
        <p:spPr>
          <a:xfrm>
            <a:off x="150" y="3965250"/>
            <a:ext cx="9144000" cy="1178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GB">
                <a:solidFill>
                  <a:schemeClr val="lt1"/>
                </a:solidFill>
                <a:highlight>
                  <a:srgbClr val="FFFFFF"/>
                </a:highlight>
              </a:rPr>
              <a:t>About 92% apps are free and 8% apps are of paid type.</a:t>
            </a:r>
            <a:endParaRPr>
              <a:solidFill>
                <a:schemeClr val="lt1"/>
              </a:solidFill>
              <a:highlight>
                <a:srgbClr val="FFFFFF"/>
              </a:highlight>
            </a:endParaRPr>
          </a:p>
          <a:p>
            <a:pPr marL="457200" lvl="0" indent="0" algn="l" rtl="0">
              <a:spcBef>
                <a:spcPts val="0"/>
              </a:spcBef>
              <a:spcAft>
                <a:spcPts val="0"/>
              </a:spcAft>
              <a:buNone/>
            </a:pPr>
            <a:endParaRPr>
              <a:solidFill>
                <a:schemeClr val="lt1"/>
              </a:solidFill>
              <a:highlight>
                <a:srgbClr val="FFFFFF"/>
              </a:highlight>
            </a:endParaRPr>
          </a:p>
          <a:p>
            <a:pPr marL="457200" lvl="0" indent="-317500" algn="l" rtl="0">
              <a:spcBef>
                <a:spcPts val="0"/>
              </a:spcBef>
              <a:spcAft>
                <a:spcPts val="0"/>
              </a:spcAft>
              <a:buClr>
                <a:schemeClr val="lt1"/>
              </a:buClr>
              <a:buSzPts val="1400"/>
              <a:buChar char="●"/>
            </a:pPr>
            <a:r>
              <a:rPr lang="en-GB">
                <a:solidFill>
                  <a:schemeClr val="lt1"/>
                </a:solidFill>
                <a:highlight>
                  <a:srgbClr val="FFFFFF"/>
                </a:highlight>
              </a:rPr>
              <a:t>Free apps are installed more than paid apps.</a:t>
            </a:r>
            <a:endParaRPr>
              <a:solidFill>
                <a:schemeClr val="lt1"/>
              </a:solidFill>
              <a:highlight>
                <a:srgbClr val="FFFFFF"/>
              </a:highlight>
            </a:endParaRPr>
          </a:p>
          <a:p>
            <a:pPr marL="0" lvl="0" indent="0" algn="l" rtl="0">
              <a:spcBef>
                <a:spcPts val="600"/>
              </a:spcBef>
              <a:spcAft>
                <a:spcPts val="0"/>
              </a:spcAft>
              <a:buNone/>
            </a:pPr>
            <a:endParaRPr>
              <a:solidFill>
                <a:schemeClr val="lt1"/>
              </a:solidFill>
              <a:highlight>
                <a:srgbClr val="FFFFFF"/>
              </a:highlight>
            </a:endParaRPr>
          </a:p>
          <a:p>
            <a:pPr marL="457200" lvl="0" indent="0" algn="l" rtl="0">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457200" lvl="0" indent="0" algn="l" rtl="0">
              <a:spcBef>
                <a:spcPts val="500"/>
              </a:spcBef>
              <a:spcAft>
                <a:spcPts val="0"/>
              </a:spcAft>
              <a:buNone/>
            </a:pP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1480</Words>
  <Application>Microsoft Office PowerPoint</Application>
  <PresentationFormat>On-screen Show (16:9)</PresentationFormat>
  <Paragraphs>194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Roboto</vt:lpstr>
      <vt:lpstr>Montserrat</vt:lpstr>
      <vt:lpstr>Times New Roman</vt:lpstr>
      <vt:lpstr>Simple Light</vt:lpstr>
      <vt:lpstr>           Capstone Project – 1 Project Title : Play store app analysis  Presented by  Prasana Venkatesh V     </vt:lpstr>
      <vt:lpstr>Points for Discussion</vt:lpstr>
      <vt:lpstr>Introduction</vt:lpstr>
      <vt:lpstr>Data Summary</vt:lpstr>
      <vt:lpstr>Steps involved in EDA  Data exploration Null values treatment Data imputation and manipulation Outlier treatment Data visualization Trends and correlations Final summary of conclusion </vt:lpstr>
      <vt:lpstr>Questions</vt:lpstr>
      <vt:lpstr>App Ratings </vt:lpstr>
      <vt:lpstr> Installs</vt:lpstr>
      <vt:lpstr>Type (Free/Paid) vs Installs</vt:lpstr>
      <vt:lpstr>Content Rating vs Installs</vt:lpstr>
      <vt:lpstr>Most installed Apps</vt:lpstr>
      <vt:lpstr>PowerPoint Presentation</vt:lpstr>
      <vt:lpstr>Most costly Apps on Play store</vt:lpstr>
      <vt:lpstr>Correlation Heatmap </vt:lpstr>
      <vt:lpstr>Sentiment Analysis</vt:lpstr>
      <vt:lpstr>Understanding Features</vt:lpstr>
      <vt:lpstr>Sentiment </vt:lpstr>
      <vt:lpstr>Rating vs Sentiment Polarity</vt:lpstr>
      <vt:lpstr>Conclusion</vt:lpstr>
      <vt:lpstr>Conclusions (Continued..)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Project Title : Play store app analysis  Presented by  Prasana Venkatesh V</dc:title>
  <dc:creator>Prasana vj</dc:creator>
  <cp:lastModifiedBy>Prasana Venkatesh V [MBA - 2022]</cp:lastModifiedBy>
  <cp:revision>1</cp:revision>
  <dcterms:modified xsi:type="dcterms:W3CDTF">2023-05-22T12:21:38Z</dcterms:modified>
</cp:coreProperties>
</file>