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4" r:id="rId8"/>
    <p:sldId id="263" r:id="rId9"/>
    <p:sldId id="265" r:id="rId10"/>
    <p:sldId id="267" r:id="rId11"/>
    <p:sldId id="266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1203"/>
    <a:srgbClr val="491403"/>
    <a:srgbClr val="4A1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5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4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5CC6-AB11-2875-0F12-B394C296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768" y="887723"/>
            <a:ext cx="10058400" cy="356616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C00000"/>
                </a:solidFill>
                <a:latin typeface="Algerian" panose="04020705040A02060702" pitchFamily="82" charset="0"/>
              </a:rPr>
              <a:t>Restaurant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A49D7-D496-C414-F39E-89F97D57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2011" y="4372271"/>
            <a:ext cx="100584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lgerian" panose="04020705040A02060702" pitchFamily="82" charset="0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AF5A2-7170-89FA-0A35-559CE5E1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11" y="887723"/>
            <a:ext cx="2562310" cy="13642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36BAE-D656-142B-F2D9-A204BE5487CB}"/>
              </a:ext>
            </a:extLst>
          </p:cNvPr>
          <p:cNvSpPr txBox="1"/>
          <p:nvPr/>
        </p:nvSpPr>
        <p:spPr>
          <a:xfrm>
            <a:off x="9969908" y="5430710"/>
            <a:ext cx="278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ernard MT Condensed" panose="02050806060905020404" pitchFamily="18" charset="0"/>
              </a:rPr>
              <a:t>Prasang Shrivas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ernard MT Condensed" panose="02050806060905020404" pitchFamily="18" charset="0"/>
              </a:rPr>
              <a:t>DS – May 2024</a:t>
            </a:r>
          </a:p>
        </p:txBody>
      </p:sp>
    </p:spTree>
    <p:extLst>
      <p:ext uri="{BB962C8B-B14F-4D97-AF65-F5344CB8AC3E}">
        <p14:creationId xmlns:p14="http://schemas.microsoft.com/office/powerpoint/2010/main" val="40440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7485-00F3-9204-D04A-245D6E03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5" y="500350"/>
            <a:ext cx="9601196" cy="1303867"/>
          </a:xfrm>
        </p:spPr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Marketing Strategy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01075-9411-7E55-A977-724A58A171D5}"/>
              </a:ext>
            </a:extLst>
          </p:cNvPr>
          <p:cNvSpPr txBox="1"/>
          <p:nvPr/>
        </p:nvSpPr>
        <p:spPr>
          <a:xfrm>
            <a:off x="865239" y="2458065"/>
            <a:ext cx="6479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We can also provide online delivery options because it also affects the rating of restaurants.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Average rating of Online delivery is 3.5 (54.4%).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Average rating of not having online delivery is 2.8 (45.6%)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So, People want a table booking system in new restaurants and a higher rating.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It can be Concluded – Table bookings and Online delivery should be offered and has a direct relationship with ratings.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D9A760-A06D-8A19-E522-003686FD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9" y="2729445"/>
            <a:ext cx="3746090" cy="25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7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8D2B-5E17-F368-42F9-D7EBE441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61021"/>
            <a:ext cx="9601196" cy="1303867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Competitors in the Market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2250D-4870-8A7E-0AE4-757E213D4A5C}"/>
              </a:ext>
            </a:extLst>
          </p:cNvPr>
          <p:cNvSpPr txBox="1"/>
          <p:nvPr/>
        </p:nvSpPr>
        <p:spPr>
          <a:xfrm>
            <a:off x="2025445" y="2846437"/>
            <a:ext cx="4404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rtl="0" fontAlgn="base"/>
            <a:r>
              <a:rPr lang="en-US" sz="1600" b="1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1. There are some states where we will get a lot of competition in the market.</a:t>
            </a:r>
          </a:p>
          <a:p>
            <a:pPr marL="101600" rtl="0" fontAlgn="base"/>
            <a:endParaRPr lang="en-US" sz="1600" b="1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marL="101600" rtl="0" fontAlgn="base"/>
            <a:r>
              <a:rPr lang="en-US" sz="1600" b="1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2. In the suggested countries there are 8 restaurants in the lower rating bracket.</a:t>
            </a:r>
          </a:p>
          <a:p>
            <a:pPr marL="101600" rtl="0" fontAlgn="base"/>
            <a:endParaRPr lang="en-US" sz="1600" b="1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marL="101600" rtl="0" fontAlgn="base"/>
            <a:r>
              <a:rPr lang="en-US" sz="1600" b="1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3. Australia and Sri Lanka have most  3 &amp; 2 respectively.</a:t>
            </a:r>
            <a:endParaRPr lang="en-US" sz="1600" b="1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B6A83E8-5BB1-5A45-B531-F4E8634C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85" y="2653197"/>
            <a:ext cx="5194812" cy="25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46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258D-7F62-E315-DAE7-34EF15C1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74" y="0"/>
            <a:ext cx="10058400" cy="1450757"/>
          </a:xfrm>
        </p:spPr>
        <p:txBody>
          <a:bodyPr/>
          <a:lstStyle/>
          <a:p>
            <a:r>
              <a:rPr lang="en-IN" sz="48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                   Strategy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29545-369B-24FE-54B8-DA3155D99B4F}"/>
              </a:ext>
            </a:extLst>
          </p:cNvPr>
          <p:cNvSpPr txBox="1"/>
          <p:nvPr/>
        </p:nvSpPr>
        <p:spPr>
          <a:xfrm>
            <a:off x="1446325" y="1878459"/>
            <a:ext cx="9478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Ratings indicate service gaps that existing restaurants fail to address, making it essential to identify these gaps.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- Services/factors identified in these gaps can be addressed through: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- **Pre-planning in hotel management**: Ensuring efficient and effective operations.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- **Advanced food production techniques**: Providing high-quality meals at minimal costs.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- This approach will attract customers by offering improved services within the same price range, capitalizing on business volume and leading to profitability.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- Additionally, logistical support and modern services like online booking, online presence, and delivery must be implemented to achieve higher ratings, increase restaurant popularity, and enhance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1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F837-FBBF-8405-478E-CFC1306BAA45}"/>
              </a:ext>
            </a:extLst>
          </p:cNvPr>
          <p:cNvSpPr/>
          <p:nvPr/>
        </p:nvSpPr>
        <p:spPr>
          <a:xfrm>
            <a:off x="4050891" y="127819"/>
            <a:ext cx="3559278" cy="5997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ptos Narrow" panose="020B0004020202020204" pitchFamily="34" charset="0"/>
              </a:rPr>
              <a:t>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FEDE2-B7F2-DFB6-3B07-5A4A261E031F}"/>
              </a:ext>
            </a:extLst>
          </p:cNvPr>
          <p:cNvSpPr txBox="1"/>
          <p:nvPr/>
        </p:nvSpPr>
        <p:spPr>
          <a:xfrm>
            <a:off x="392734" y="5570405"/>
            <a:ext cx="11406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https://docs.google.com/spreadsheets/d/1mWYiCSp1Doy_nANdddzn2MJs5ojW-jL-FPGBP1-2Hi0/edit?usp=sharing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BF5F9-4546-CAD1-D1FE-0E27A5FE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245681"/>
            <a:ext cx="1067654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24C0F-8C6E-ADB4-71EB-18D1D2509DB6}"/>
              </a:ext>
            </a:extLst>
          </p:cNvPr>
          <p:cNvSpPr txBox="1"/>
          <p:nvPr/>
        </p:nvSpPr>
        <p:spPr>
          <a:xfrm>
            <a:off x="1071716" y="612844"/>
            <a:ext cx="6243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 rtl="0"/>
            <a:r>
              <a:rPr lang="en-US" sz="1800" b="1" i="0" u="sng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Conclusion and key Insights</a:t>
            </a:r>
          </a:p>
          <a:p>
            <a:pPr marL="457200" algn="ctr" rtl="0"/>
            <a:endParaRPr lang="en-US" b="0" dirty="0">
              <a:effectLst/>
            </a:endParaRPr>
          </a:p>
          <a:p>
            <a:pPr marL="330200" rtl="0" fontAlgn="base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3A3A3A"/>
                </a:solidFill>
                <a:latin typeface="Century" panose="02040604050505020304" pitchFamily="18" charset="0"/>
              </a:rPr>
              <a:t>  </a:t>
            </a:r>
            <a:r>
              <a:rPr lang="en-US" sz="1800" b="1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Australia, Canada, Indonesia, New Zealand, Qatar,  Singapore,  Sri Lanka, and Turkey </a:t>
            </a: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are the potential opportunities where the management can look to invest.  As well India can be looked upon but the utmost strategy with quality concerns should exist to plan a restaurant to surpass other’s competition.</a:t>
            </a:r>
          </a:p>
          <a:p>
            <a:pPr marL="330200" rtl="0" fontAlgn="base"/>
            <a:endParaRPr lang="en-US" sz="1800" b="1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marL="330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Services and quality in terms of food, ambience, and taste is more important compared to strategizing on cuisine type.</a:t>
            </a:r>
          </a:p>
          <a:p>
            <a:pPr marL="33020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marL="330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Online food delivery &amp; table booking services have a direct effect on the ratings of a restaurant.</a:t>
            </a:r>
          </a:p>
          <a:p>
            <a:pPr marL="330200" rtl="0" fontAlgn="base"/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marL="330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For the price range, with a good strategy if in a moderate price range if good services are provided still the restaurant can be profitable.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4100" name="Picture 4" descr="Bar graph with upward trend">
            <a:extLst>
              <a:ext uri="{FF2B5EF4-FFF2-40B4-BE49-F238E27FC236}">
                <a16:creationId xmlns:a16="http://schemas.microsoft.com/office/drawing/2014/main" id="{3AF4ABAD-0E41-DCEA-A925-7CAA4B11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96" y="1826342"/>
            <a:ext cx="2802194" cy="28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FAC-F140-E923-026E-EA699DB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54" y="1410381"/>
            <a:ext cx="9601196" cy="1303867"/>
          </a:xfrm>
        </p:spPr>
        <p:txBody>
          <a:bodyPr/>
          <a:lstStyle/>
          <a:p>
            <a:r>
              <a:rPr lang="en-IN" b="1" dirty="0">
                <a:solidFill>
                  <a:srgbClr val="49120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6239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0A-1F16-4AA4-8626-931857AD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67" y="514557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291B-A328-C9CE-1F99-8C98E654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18148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Introduction and Problem Statement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Market Research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Target Countries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Competitors in the Market 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Financial Projections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Marketing Strategy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Competitors in the Market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Dashboard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Conclusion and key Insights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20971-4B85-6818-28B7-DDD759AC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37" y="2518148"/>
            <a:ext cx="3173361" cy="3173361"/>
          </a:xfrm>
          <a:prstGeom prst="rect">
            <a:avLst/>
          </a:prstGeom>
          <a:effectLst>
            <a:glow rad="317500">
              <a:schemeClr val="accent1">
                <a:alpha val="40000"/>
              </a:schemeClr>
            </a:glow>
            <a:softEdge rad="25400"/>
          </a:effectLst>
          <a:scene3d>
            <a:camera prst="orthographicFront"/>
            <a:lightRig rig="threePt" dir="t"/>
          </a:scene3d>
          <a:sp3d>
            <a:bevelT w="19050"/>
            <a:bevelB w="38100"/>
          </a:sp3d>
        </p:spPr>
      </p:pic>
    </p:spTree>
    <p:extLst>
      <p:ext uri="{BB962C8B-B14F-4D97-AF65-F5344CB8AC3E}">
        <p14:creationId xmlns:p14="http://schemas.microsoft.com/office/powerpoint/2010/main" val="72523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F30D-5E40-E3FC-3A76-B04B181D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65590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Introduction with Problem Statement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760B7-AEF0-C1CB-AF73-98D5FD92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369" y="2979719"/>
            <a:ext cx="9601196" cy="3318936"/>
          </a:xfrm>
        </p:spPr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Zomato team wants to expand its own business, opening new restaurants in different country to capture the maximum number of customers of varying price ranges and cuisines according to country. 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A dataset of the food industry(restaurants) is </a:t>
            </a:r>
            <a:r>
              <a:rPr lang="en-US" sz="1800" b="0" i="0" u="none" strike="noStrike" dirty="0" err="1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Analysed</a:t>
            </a: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 and insights &amp; information are derived from the data.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 The purpose of the study is to </a:t>
            </a:r>
            <a:r>
              <a:rPr lang="en-US" sz="1800" b="0" i="0" u="none" strike="noStrike" dirty="0" err="1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analyse</a:t>
            </a:r>
            <a:r>
              <a:rPr lang="en-US" sz="1800" b="0" i="0" u="none" strike="noStrike" dirty="0">
                <a:solidFill>
                  <a:srgbClr val="163C3F"/>
                </a:solidFill>
                <a:effectLst/>
                <a:latin typeface="Century" panose="02040604050505020304" pitchFamily="18" charset="0"/>
              </a:rPr>
              <a:t> the data and initially draw certain information from it.</a:t>
            </a:r>
            <a:endParaRPr lang="en-US" sz="1800" b="0" i="0" u="none" strike="noStrike" dirty="0">
              <a:solidFill>
                <a:srgbClr val="163C3F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F15AF-2CA5-E24C-6434-E3AABA37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7" y="753530"/>
            <a:ext cx="1032389" cy="10323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47874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849-44D2-5B8C-C456-41D6FEC5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125" y="906036"/>
            <a:ext cx="10058400" cy="1450757"/>
          </a:xfrm>
        </p:spPr>
        <p:txBody>
          <a:bodyPr/>
          <a:lstStyle/>
          <a:p>
            <a:r>
              <a:rPr lang="en-IN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b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77578-5254-39EA-D2F1-525043B0FDB5}"/>
              </a:ext>
            </a:extLst>
          </p:cNvPr>
          <p:cNvSpPr txBox="1"/>
          <p:nvPr/>
        </p:nvSpPr>
        <p:spPr>
          <a:xfrm>
            <a:off x="1353178" y="1868994"/>
            <a:ext cx="9485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Cleaning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- Raw source data was cleaned for accurate analysis and 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minimise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errors using Excel functions like VLOOKUP, DATE, and STRING FUNCTIONS.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- Cleaned data was analyzed objectively and objectively using various aggregation functions and logic to derive insights and suggestions based on the data.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Insights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- Based on the analysis, insights and conclusions were obtained for further business workup.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Further Suggestions and Operations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- Suggestions regarding further actions and advice were made for the successful establishment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21909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BBF3-51D7-EDF2-F489-EAD07675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15" y="1076081"/>
            <a:ext cx="9601196" cy="1303867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IN" b="0" dirty="0">
                <a:effectLst/>
              </a:rPr>
            </a:br>
            <a:r>
              <a:rPr lang="en-IN" sz="40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Market Research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EE09-E626-FED7-218F-C9356D99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169012" cy="3318936"/>
          </a:xfrm>
        </p:spPr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Total Country -15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In all over world there are 9551 restaurants.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Total Number of Cuisines 1826.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Highest Number of Restaurants seen in India-8652.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Lowest Number of Restaurants seen in Canada- 4 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And 388 restaurants having above than Price range 4 in India.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9FE0B3-FDBC-8154-7B35-8B4D7799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752" y="1870957"/>
            <a:ext cx="4140609" cy="26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B748-3BA5-BED7-F21A-2454DB36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246" y="339608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Century" panose="02040604050505020304" pitchFamily="18" charset="0"/>
              </a:rPr>
              <a:t>Market Research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0D4758-7B43-B972-C85F-E7A214DC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19" y="4174039"/>
            <a:ext cx="3558823" cy="919391"/>
          </a:xfrm>
          <a:gradFill>
            <a:gsLst>
              <a:gs pos="10000">
                <a:schemeClr val="accent5">
                  <a:tint val="65000"/>
                  <a:shade val="92000"/>
                  <a:satMod val="130000"/>
                </a:schemeClr>
              </a:gs>
              <a:gs pos="45000">
                <a:schemeClr val="accent5">
                  <a:tint val="60000"/>
                  <a:shade val="99000"/>
                  <a:satMod val="120000"/>
                </a:schemeClr>
              </a:gs>
              <a:gs pos="100000">
                <a:schemeClr val="accent5">
                  <a:tint val="55000"/>
                  <a:satMod val="1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IN" dirty="0"/>
              <a:t>        </a:t>
            </a:r>
          </a:p>
          <a:p>
            <a:r>
              <a:rPr lang="en-IN" dirty="0"/>
              <a:t>                 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0F26C0-7F3F-C322-3FBB-981AA8085573}"/>
              </a:ext>
            </a:extLst>
          </p:cNvPr>
          <p:cNvSpPr/>
          <p:nvPr/>
        </p:nvSpPr>
        <p:spPr>
          <a:xfrm>
            <a:off x="1602659" y="2030359"/>
            <a:ext cx="2251587" cy="11995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100" b="1" i="0" u="none" strike="noStrike" dirty="0">
                <a:solidFill>
                  <a:srgbClr val="FFFFFF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anose="020B0502020202020204" pitchFamily="34" charset="0"/>
              </a:rPr>
              <a:t>According to our data, Every year more than 1000 restaurants are open all over the country from 2010 to 2018.</a:t>
            </a:r>
            <a:endParaRPr lang="en-US" sz="1100" b="1" dirty="0">
              <a:effectLst>
                <a:reflection blurRad="6350" stA="55000" endA="300" endPos="45500" dir="5400000" sy="-100000" algn="bl" rotWithShape="0"/>
              </a:effectLst>
            </a:endParaRPr>
          </a:p>
          <a:p>
            <a:br>
              <a:rPr lang="en-US" sz="1100" dirty="0"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n-IN" sz="11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E70179-42A9-7572-2FC7-332F9B0746B2}"/>
              </a:ext>
            </a:extLst>
          </p:cNvPr>
          <p:cNvSpPr/>
          <p:nvPr/>
        </p:nvSpPr>
        <p:spPr>
          <a:xfrm>
            <a:off x="4955458" y="1927119"/>
            <a:ext cx="2349910" cy="1406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 Year 2018 had the highest opening of restaurants</a:t>
            </a:r>
            <a:endParaRPr lang="en-IN" sz="11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3EE026-143E-C108-E8B3-AE338C66A697}"/>
              </a:ext>
            </a:extLst>
          </p:cNvPr>
          <p:cNvSpPr/>
          <p:nvPr/>
        </p:nvSpPr>
        <p:spPr>
          <a:xfrm>
            <a:off x="8278761" y="2030359"/>
            <a:ext cx="2025445" cy="119953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There was a slowdown in openings</a:t>
            </a:r>
            <a:r>
              <a:rPr lang="en-US" sz="1100" b="1" i="0" u="none" strike="noStrike" dirty="0">
                <a:solidFill>
                  <a:srgbClr val="FFFFFF"/>
                </a:solidFill>
                <a:latin typeface="Century Gothic" panose="020B0502020202020204" pitchFamily="34" charset="0"/>
              </a:rPr>
              <a:t>. (2012-2016)</a:t>
            </a:r>
            <a:br>
              <a:rPr lang="en-US" dirty="0"/>
            </a:b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863B9-EDDA-F47D-9A2C-63CCD7580402}"/>
              </a:ext>
            </a:extLst>
          </p:cNvPr>
          <p:cNvSpPr/>
          <p:nvPr/>
        </p:nvSpPr>
        <p:spPr>
          <a:xfrm>
            <a:off x="1708356" y="3900161"/>
            <a:ext cx="2145890" cy="1322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 Year 2012 had the lowest openings</a:t>
            </a:r>
            <a:endParaRPr lang="en-US" sz="1200" b="1" dirty="0">
              <a:effectLst/>
            </a:endParaRPr>
          </a:p>
          <a:p>
            <a:pPr rtl="0"/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of restaurants.   </a:t>
            </a:r>
          </a:p>
          <a:p>
            <a:pPr rtl="0"/>
            <a:endParaRPr lang="en-US" sz="1200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D6876-F972-1A61-D2CB-647D85D361DC}"/>
              </a:ext>
            </a:extLst>
          </p:cNvPr>
          <p:cNvSpPr txBox="1"/>
          <p:nvPr/>
        </p:nvSpPr>
        <p:spPr>
          <a:xfrm>
            <a:off x="4955458" y="4640826"/>
            <a:ext cx="216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71289-7A69-86CA-4BD4-16A5EE80C78D}"/>
              </a:ext>
            </a:extLst>
          </p:cNvPr>
          <p:cNvSpPr/>
          <p:nvPr/>
        </p:nvSpPr>
        <p:spPr>
          <a:xfrm>
            <a:off x="8297075" y="3898763"/>
            <a:ext cx="2145890" cy="14841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62C72-AC8D-B3DA-0A60-2C026307DF38}"/>
              </a:ext>
            </a:extLst>
          </p:cNvPr>
          <p:cNvSpPr txBox="1"/>
          <p:nvPr/>
        </p:nvSpPr>
        <p:spPr>
          <a:xfrm>
            <a:off x="8534399" y="4261224"/>
            <a:ext cx="176980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1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In 2010, 2011 has good number of opening restaurants.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EC2D54-3A7D-AE08-7E13-A6135258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65" y="3572323"/>
            <a:ext cx="3444240" cy="22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8664-CFF0-1CD2-140D-E1DB33A36A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7713"/>
            <a:ext cx="9601200" cy="1303337"/>
          </a:xfrm>
        </p:spPr>
        <p:txBody>
          <a:bodyPr>
            <a:normAutofit fontScale="90000"/>
          </a:bodyPr>
          <a:lstStyle/>
          <a:p>
            <a:pPr rtl="0"/>
            <a:r>
              <a:rPr lang="en-IN" sz="3100" b="1" i="0" u="sng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Financial projections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9F6A7B-BDAF-CB1E-66E8-6F142316D443}"/>
              </a:ext>
            </a:extLst>
          </p:cNvPr>
          <p:cNvSpPr/>
          <p:nvPr/>
        </p:nvSpPr>
        <p:spPr>
          <a:xfrm>
            <a:off x="785350" y="1109756"/>
            <a:ext cx="2261420" cy="1465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On the basis of our analysis, we can control the expenditure on food to know the average prize of two people spent on food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E4883C-E9FC-D698-F8CD-CC3A17B0E9E4}"/>
              </a:ext>
            </a:extLst>
          </p:cNvPr>
          <p:cNvSpPr/>
          <p:nvPr/>
        </p:nvSpPr>
        <p:spPr>
          <a:xfrm>
            <a:off x="893504" y="2901184"/>
            <a:ext cx="2153266" cy="139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convert the all the country currency in US Doller.</a:t>
            </a:r>
            <a:endParaRPr lang="en-US" sz="1100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5B72AC-1646-D2C3-D4B3-2B45A4F871DF}"/>
              </a:ext>
            </a:extLst>
          </p:cNvPr>
          <p:cNvSpPr/>
          <p:nvPr/>
        </p:nvSpPr>
        <p:spPr>
          <a:xfrm>
            <a:off x="919314" y="4619435"/>
            <a:ext cx="2281084" cy="13918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 Singapore we need to spend $116.34 as average money for two people.</a:t>
            </a:r>
            <a:endParaRPr lang="en-US" sz="1100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8B7D5-92BF-BB62-75CF-FFF573CE0B00}"/>
              </a:ext>
            </a:extLst>
          </p:cNvPr>
          <p:cNvSpPr/>
          <p:nvPr/>
        </p:nvSpPr>
        <p:spPr>
          <a:xfrm>
            <a:off x="4112341" y="3597099"/>
            <a:ext cx="2261420" cy="1465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 Turkey people need to spend $2.80 per two personal </a:t>
            </a:r>
            <a:endParaRPr lang="en-US" sz="1100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37CDC6-8D42-2276-8E8E-E2B902DE4867}"/>
              </a:ext>
            </a:extLst>
          </p:cNvPr>
          <p:cNvSpPr/>
          <p:nvPr/>
        </p:nvSpPr>
        <p:spPr>
          <a:xfrm>
            <a:off x="4031226" y="1236407"/>
            <a:ext cx="2281084" cy="1465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So, we can serve the food under that budget.</a:t>
            </a:r>
            <a:endParaRPr lang="en-US" sz="1100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8CADDC6-7E4B-FEA5-9650-C9235736A18D}"/>
              </a:ext>
            </a:extLst>
          </p:cNvPr>
          <p:cNvSpPr/>
          <p:nvPr/>
        </p:nvSpPr>
        <p:spPr>
          <a:xfrm>
            <a:off x="2059856" y="2701413"/>
            <a:ext cx="45719" cy="110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E286F01-A7C4-F2B4-6F41-0AE2BC7D3984}"/>
              </a:ext>
            </a:extLst>
          </p:cNvPr>
          <p:cNvSpPr/>
          <p:nvPr/>
        </p:nvSpPr>
        <p:spPr>
          <a:xfrm>
            <a:off x="2059856" y="4375355"/>
            <a:ext cx="45719" cy="1671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5CEBDB01-89E6-977A-C38F-B3F4251EC39B}"/>
              </a:ext>
            </a:extLst>
          </p:cNvPr>
          <p:cNvSpPr/>
          <p:nvPr/>
        </p:nvSpPr>
        <p:spPr>
          <a:xfrm>
            <a:off x="3446205" y="5319252"/>
            <a:ext cx="1460092" cy="11798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97681A9-A5F6-A8BA-AF30-16CB20B391F6}"/>
              </a:ext>
            </a:extLst>
          </p:cNvPr>
          <p:cNvSpPr/>
          <p:nvPr/>
        </p:nvSpPr>
        <p:spPr>
          <a:xfrm>
            <a:off x="5161935" y="2812026"/>
            <a:ext cx="45719" cy="6169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BB1E5CB-8C7D-1169-4E6C-969F3675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96815"/>
              </p:ext>
            </p:extLst>
          </p:nvPr>
        </p:nvGraphicFramePr>
        <p:xfrm>
          <a:off x="7453959" y="128134"/>
          <a:ext cx="3829421" cy="33564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65104">
                  <a:extLst>
                    <a:ext uri="{9D8B030D-6E8A-4147-A177-3AD203B41FA5}">
                      <a16:colId xmlns:a16="http://schemas.microsoft.com/office/drawing/2014/main" val="2417850020"/>
                    </a:ext>
                  </a:extLst>
                </a:gridCol>
                <a:gridCol w="2664317">
                  <a:extLst>
                    <a:ext uri="{9D8B030D-6E8A-4147-A177-3AD203B41FA5}">
                      <a16:colId xmlns:a16="http://schemas.microsoft.com/office/drawing/2014/main" val="3767745279"/>
                    </a:ext>
                  </a:extLst>
                </a:gridCol>
              </a:tblGrid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>
                          <a:solidFill>
                            <a:srgbClr val="3A3A3A"/>
                          </a:solidFill>
                          <a:effectLst/>
                        </a:rPr>
                        <a:t>Country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>
                          <a:solidFill>
                            <a:srgbClr val="3A3A3A"/>
                          </a:solidFill>
                          <a:effectLst/>
                        </a:rPr>
                        <a:t>Currency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2983256517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Australia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Dollar($)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4292730107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Canada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Dollar($)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642091897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 dirty="0">
                          <a:solidFill>
                            <a:srgbClr val="3A3A3A"/>
                          </a:solidFill>
                          <a:effectLst/>
                        </a:rPr>
                        <a:t>Indonesia</a:t>
                      </a:r>
                      <a:endParaRPr lang="en-IN" dirty="0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 dirty="0">
                          <a:solidFill>
                            <a:srgbClr val="3A3A3A"/>
                          </a:solidFill>
                          <a:effectLst/>
                        </a:rPr>
                        <a:t>Indonesian Rupiah(IDR)</a:t>
                      </a:r>
                      <a:endParaRPr lang="en-IN" dirty="0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3116406457"/>
                  </a:ext>
                </a:extLst>
              </a:tr>
              <a:tr h="3389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 dirty="0">
                          <a:solidFill>
                            <a:srgbClr val="3A3A3A"/>
                          </a:solidFill>
                          <a:effectLst/>
                        </a:rPr>
                        <a:t>New Zealand</a:t>
                      </a:r>
                      <a:endParaRPr lang="en-IN" dirty="0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Dollar($)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2460279712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Philippines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Botswana Pula(P)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3789299773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Qatar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Qatari Rial(QR)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1549004863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Singapore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 dirty="0">
                          <a:solidFill>
                            <a:srgbClr val="3A3A3A"/>
                          </a:solidFill>
                          <a:effectLst/>
                        </a:rPr>
                        <a:t>Dollar($)</a:t>
                      </a:r>
                      <a:endParaRPr lang="en-IN" dirty="0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1709056745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Sri Lanka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Sri Lankan Rupee(LKR)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1164928859"/>
                  </a:ext>
                </a:extLst>
              </a:tr>
              <a:tr h="3227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>
                          <a:solidFill>
                            <a:srgbClr val="3A3A3A"/>
                          </a:solidFill>
                          <a:effectLst/>
                        </a:rPr>
                        <a:t>Turkey</a:t>
                      </a:r>
                      <a:endParaRPr lang="en-IN">
                        <a:effectLst/>
                      </a:endParaRPr>
                    </a:p>
                  </a:txBody>
                  <a:tcPr marL="15240" marR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u="none" strike="noStrike" dirty="0">
                          <a:solidFill>
                            <a:srgbClr val="3A3A3A"/>
                          </a:solidFill>
                          <a:effectLst/>
                        </a:rPr>
                        <a:t>Turkish lira</a:t>
                      </a:r>
                      <a:endParaRPr lang="en-IN" dirty="0">
                        <a:effectLst/>
                      </a:endParaRPr>
                    </a:p>
                  </a:txBody>
                  <a:tcPr marL="15240" marR="15240" anchor="b"/>
                </a:tc>
                <a:extLst>
                  <a:ext uri="{0D108BD9-81ED-4DB2-BD59-A6C34878D82A}">
                    <a16:rowId xmlns:a16="http://schemas.microsoft.com/office/drawing/2014/main" val="636654198"/>
                  </a:ext>
                </a:extLst>
              </a:tr>
            </a:tbl>
          </a:graphicData>
        </a:graphic>
      </p:graphicFrame>
      <p:sp>
        <p:nvSpPr>
          <p:cNvPr id="28" name="Rectangle 2">
            <a:extLst>
              <a:ext uri="{FF2B5EF4-FFF2-40B4-BE49-F238E27FC236}">
                <a16:creationId xmlns:a16="http://schemas.microsoft.com/office/drawing/2014/main" id="{528B75F2-D1DD-3347-A60E-AF711910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445" y="243664"/>
            <a:ext cx="151075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BDEFAE-F481-D4C1-0D7C-9447DD54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16" y="3531474"/>
            <a:ext cx="4154505" cy="26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968-736E-73D0-E685-650025F4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03" y="1275706"/>
            <a:ext cx="10113264" cy="822960"/>
          </a:xfrm>
        </p:spPr>
        <p:txBody>
          <a:bodyPr>
            <a:normAutofit fontScale="90000"/>
          </a:bodyPr>
          <a:lstStyle/>
          <a:p>
            <a:pPr rtl="0"/>
            <a:r>
              <a:rPr lang="en-IN" b="1" i="0" u="sng" strike="noStrike" dirty="0">
                <a:solidFill>
                  <a:srgbClr val="C00000"/>
                </a:solidFill>
                <a:effectLst/>
                <a:latin typeface="Century Schoolbook" panose="02040604050505020304" pitchFamily="18" charset="0"/>
              </a:rPr>
              <a:t>Target Countries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81B6-5C5B-43EB-C9F1-EE20B2C9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688169"/>
            <a:ext cx="6241816" cy="1828800"/>
          </a:xfrm>
        </p:spPr>
        <p:txBody>
          <a:bodyPr>
            <a:normAutofit fontScale="92500"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According to our analysis we find some country there less than 40 restaurants are opened and average rating below than 4.5.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Canada have only 4 restaurants and have only 3.6 average rating this is best country to expend business.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Qatar, Singapore, Sri Lanka have 20 restaurants with good rating, so these country have our next target.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42CF57-4B4D-7D59-4ACA-2858FDF4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95" y="1891534"/>
            <a:ext cx="4349985" cy="262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9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BD47-D5B1-A04C-6ADA-090AA4CB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5" y="500352"/>
            <a:ext cx="9601196" cy="1303867"/>
          </a:xfrm>
        </p:spPr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C00000"/>
                </a:solidFill>
                <a:effectLst/>
                <a:latin typeface="Century" panose="02040604050505020304" pitchFamily="18" charset="0"/>
              </a:rPr>
              <a:t>Marketing Strategy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A38B4-9B73-6E84-BB70-A9CAEC5C5DBB}"/>
              </a:ext>
            </a:extLst>
          </p:cNvPr>
          <p:cNvSpPr txBox="1"/>
          <p:nvPr/>
        </p:nvSpPr>
        <p:spPr>
          <a:xfrm>
            <a:off x="924233" y="2540225"/>
            <a:ext cx="6027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Newer restaurants also offer the table booking option because the table booking affects the rating.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Average rating of table booking is 3.5 (55.3%).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Average rating of not booking a table is 2.8 (44.7%) 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So, People want a table booking system in new restaurants and a higher rating.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A3A3A"/>
                </a:solidFill>
                <a:effectLst/>
                <a:latin typeface="Century" panose="02040604050505020304" pitchFamily="18" charset="0"/>
              </a:rPr>
              <a:t>  It can be Concluded – Table bookings should be offered and have a direct relationship with ratings.</a:t>
            </a:r>
            <a:endParaRPr lang="en-US" sz="1800" b="0" i="0" u="none" strike="noStrike" dirty="0">
              <a:solidFill>
                <a:srgbClr val="3A3A3A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7FB24F-6336-68C3-A24F-D5B3906F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42" y="2717392"/>
            <a:ext cx="4512753" cy="23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83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6919</TotalTime>
  <Words>1019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Aptos Narrow</vt:lpstr>
      <vt:lpstr>Arial</vt:lpstr>
      <vt:lpstr>Bahnschrift Light</vt:lpstr>
      <vt:lpstr>Bernard MT Condensed</vt:lpstr>
      <vt:lpstr>Calibri</vt:lpstr>
      <vt:lpstr>Calibri Light</vt:lpstr>
      <vt:lpstr>Century</vt:lpstr>
      <vt:lpstr>Century Gothic</vt:lpstr>
      <vt:lpstr>Century Schoolbook</vt:lpstr>
      <vt:lpstr>Noto Sans Symbols</vt:lpstr>
      <vt:lpstr>Retrospect</vt:lpstr>
      <vt:lpstr>Restaurant Project </vt:lpstr>
      <vt:lpstr>Table of Content</vt:lpstr>
      <vt:lpstr>Introduction with Problem Statement</vt:lpstr>
      <vt:lpstr>Methodology </vt:lpstr>
      <vt:lpstr> Market Research </vt:lpstr>
      <vt:lpstr>Market Research</vt:lpstr>
      <vt:lpstr>Financial projections  </vt:lpstr>
      <vt:lpstr>Target Countries  </vt:lpstr>
      <vt:lpstr>Marketing Strategy</vt:lpstr>
      <vt:lpstr>Marketing Strategy</vt:lpstr>
      <vt:lpstr>Competitors in the Market</vt:lpstr>
      <vt:lpstr>                   Strategy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prasang shrivas</dc:creator>
  <cp:lastModifiedBy>Prasang Shrivas</cp:lastModifiedBy>
  <cp:revision>5</cp:revision>
  <dcterms:created xsi:type="dcterms:W3CDTF">2024-11-20T06:12:59Z</dcterms:created>
  <dcterms:modified xsi:type="dcterms:W3CDTF">2025-01-07T14:13:11Z</dcterms:modified>
</cp:coreProperties>
</file>