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nga Siriwardena" initials="PS" lastIdx="1" clrIdx="0">
    <p:extLst>
      <p:ext uri="{19B8F6BF-5375-455C-9EA6-DF929625EA0E}">
        <p15:presenceInfo xmlns:p15="http://schemas.microsoft.com/office/powerpoint/2012/main" userId="ac829315f7ea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981D-96F2-49AC-A1BC-332486D32D97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A7AEB5C-BCC7-472A-B0F4-A97CFFE8DE2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FFCAEF75-E6C0-4797-B757-4AF374907F60}" type="parTrans" cxnId="{36D223BA-8C7C-4DA9-8C3B-6C52308FB57E}">
      <dgm:prSet/>
      <dgm:spPr/>
      <dgm:t>
        <a:bodyPr/>
        <a:lstStyle/>
        <a:p>
          <a:endParaRPr lang="en-US"/>
        </a:p>
      </dgm:t>
    </dgm:pt>
    <dgm:pt modelId="{8ECC77DE-5FCB-44C3-9E2C-39D55D2E0F02}" type="sibTrans" cxnId="{36D223BA-8C7C-4DA9-8C3B-6C52308FB57E}">
      <dgm:prSet/>
      <dgm:spPr/>
      <dgm:t>
        <a:bodyPr/>
        <a:lstStyle/>
        <a:p>
          <a:endParaRPr lang="en-US"/>
        </a:p>
      </dgm:t>
    </dgm:pt>
    <dgm:pt modelId="{7314E2A5-8112-4653-8F91-6DC366DC3E57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ED6428ED-9B8B-4542-BEBC-FEEC978146D7}" type="parTrans" cxnId="{0AC5DC70-C0A5-42ED-A048-8B949DF4E0CD}">
      <dgm:prSet/>
      <dgm:spPr/>
      <dgm:t>
        <a:bodyPr/>
        <a:lstStyle/>
        <a:p>
          <a:endParaRPr lang="en-US"/>
        </a:p>
      </dgm:t>
    </dgm:pt>
    <dgm:pt modelId="{9C15470F-4C7E-47FB-A72F-2D4F2E569268}" type="sibTrans" cxnId="{0AC5DC70-C0A5-42ED-A048-8B949DF4E0CD}">
      <dgm:prSet/>
      <dgm:spPr/>
      <dgm:t>
        <a:bodyPr/>
        <a:lstStyle/>
        <a:p>
          <a:endParaRPr lang="en-US"/>
        </a:p>
      </dgm:t>
    </dgm:pt>
    <dgm:pt modelId="{254D91D4-77B1-433F-AEF5-23DC291CA3CF}">
      <dgm:prSet phldrT="[Text]"/>
      <dgm:spPr/>
      <dgm:t>
        <a:bodyPr/>
        <a:lstStyle/>
        <a:p>
          <a:r>
            <a:rPr lang="en-US" dirty="0"/>
            <a:t>Exploratory Data Analysis  </a:t>
          </a:r>
        </a:p>
      </dgm:t>
    </dgm:pt>
    <dgm:pt modelId="{F41EB463-7294-4EA5-8A73-ED8E224BB540}" type="parTrans" cxnId="{FF39EEAA-8B68-43A1-A082-4EAD543B84FA}">
      <dgm:prSet/>
      <dgm:spPr/>
      <dgm:t>
        <a:bodyPr/>
        <a:lstStyle/>
        <a:p>
          <a:endParaRPr lang="en-US"/>
        </a:p>
      </dgm:t>
    </dgm:pt>
    <dgm:pt modelId="{08025909-D20E-4D4C-AE81-EF148BC4BE88}" type="sibTrans" cxnId="{FF39EEAA-8B68-43A1-A082-4EAD543B84FA}">
      <dgm:prSet/>
      <dgm:spPr/>
      <dgm:t>
        <a:bodyPr/>
        <a:lstStyle/>
        <a:p>
          <a:endParaRPr lang="en-US"/>
        </a:p>
      </dgm:t>
    </dgm:pt>
    <dgm:pt modelId="{C7EEE1AB-81BD-4721-B106-D822697EB516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54D732B3-966F-4B15-B649-8F8BE2ECB3BB}" type="parTrans" cxnId="{7039B7B4-1EF8-4072-839C-38BD57DCB232}">
      <dgm:prSet/>
      <dgm:spPr/>
      <dgm:t>
        <a:bodyPr/>
        <a:lstStyle/>
        <a:p>
          <a:endParaRPr lang="en-US"/>
        </a:p>
      </dgm:t>
    </dgm:pt>
    <dgm:pt modelId="{8E4AE2DD-6651-49AF-BE04-E37B3C7CB474}" type="sibTrans" cxnId="{7039B7B4-1EF8-4072-839C-38BD57DCB232}">
      <dgm:prSet/>
      <dgm:spPr/>
      <dgm:t>
        <a:bodyPr/>
        <a:lstStyle/>
        <a:p>
          <a:endParaRPr lang="en-US"/>
        </a:p>
      </dgm:t>
    </dgm:pt>
    <dgm:pt modelId="{DB04F18C-38BF-4D91-9CC8-FA10B1EE251B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20E38817-BA7F-4F38-BAFF-841C459C5933}" type="parTrans" cxnId="{E7F22608-E993-48A0-9BD5-72263EDD52B3}">
      <dgm:prSet/>
      <dgm:spPr/>
      <dgm:t>
        <a:bodyPr/>
        <a:lstStyle/>
        <a:p>
          <a:endParaRPr lang="en-US"/>
        </a:p>
      </dgm:t>
    </dgm:pt>
    <dgm:pt modelId="{6536A923-C1B7-4CF9-9245-091B2ADA1102}" type="sibTrans" cxnId="{E7F22608-E993-48A0-9BD5-72263EDD52B3}">
      <dgm:prSet/>
      <dgm:spPr/>
      <dgm:t>
        <a:bodyPr/>
        <a:lstStyle/>
        <a:p>
          <a:endParaRPr lang="en-US"/>
        </a:p>
      </dgm:t>
    </dgm:pt>
    <dgm:pt modelId="{1CA85F07-2253-4230-B0EC-B6210E7A0352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E0DE2BAD-7467-4724-ABAF-A59E4599CBCD}" type="parTrans" cxnId="{191B93A5-709D-4896-8FFF-68ECB77A8B62}">
      <dgm:prSet/>
      <dgm:spPr/>
      <dgm:t>
        <a:bodyPr/>
        <a:lstStyle/>
        <a:p>
          <a:endParaRPr lang="en-US"/>
        </a:p>
      </dgm:t>
    </dgm:pt>
    <dgm:pt modelId="{51EEE1ED-73E8-447F-A83A-8A322ADDFD7D}" type="sibTrans" cxnId="{191B93A5-709D-4896-8FFF-68ECB77A8B62}">
      <dgm:prSet/>
      <dgm:spPr/>
      <dgm:t>
        <a:bodyPr/>
        <a:lstStyle/>
        <a:p>
          <a:endParaRPr lang="en-US"/>
        </a:p>
      </dgm:t>
    </dgm:pt>
    <dgm:pt modelId="{3DA08DBC-2226-45AB-AD8B-D7038B7BDFB9}" type="pres">
      <dgm:prSet presAssocID="{821F981D-96F2-49AC-A1BC-332486D32D97}" presName="linearFlow" presStyleCnt="0">
        <dgm:presLayoutVars>
          <dgm:dir/>
          <dgm:resizeHandles val="exact"/>
        </dgm:presLayoutVars>
      </dgm:prSet>
      <dgm:spPr/>
    </dgm:pt>
    <dgm:pt modelId="{91A8A5BA-40B6-4419-B6E3-C5D9FDFE9EEF}" type="pres">
      <dgm:prSet presAssocID="{BA7AEB5C-BCC7-472A-B0F4-A97CFFE8DE2B}" presName="composite" presStyleCnt="0"/>
      <dgm:spPr/>
    </dgm:pt>
    <dgm:pt modelId="{2BC931D4-51AC-4CCF-A458-3F2E24ECA986}" type="pres">
      <dgm:prSet presAssocID="{BA7AEB5C-BCC7-472A-B0F4-A97CFFE8DE2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30819534-C4CC-4230-BA22-A789EFC8575C}" type="pres">
      <dgm:prSet presAssocID="{BA7AEB5C-BCC7-472A-B0F4-A97CFFE8DE2B}" presName="txShp" presStyleLbl="node1" presStyleIdx="0" presStyleCnt="6">
        <dgm:presLayoutVars>
          <dgm:bulletEnabled val="1"/>
        </dgm:presLayoutVars>
      </dgm:prSet>
      <dgm:spPr/>
    </dgm:pt>
    <dgm:pt modelId="{DDAFC09F-BCFE-4803-A10C-853FA0A67FBB}" type="pres">
      <dgm:prSet presAssocID="{8ECC77DE-5FCB-44C3-9E2C-39D55D2E0F02}" presName="spacing" presStyleCnt="0"/>
      <dgm:spPr/>
    </dgm:pt>
    <dgm:pt modelId="{CDFE9F06-A5C7-4A52-98B3-2B492453A9D5}" type="pres">
      <dgm:prSet presAssocID="{7314E2A5-8112-4653-8F91-6DC366DC3E57}" presName="composite" presStyleCnt="0"/>
      <dgm:spPr/>
    </dgm:pt>
    <dgm:pt modelId="{5C1E8D06-0FD2-4775-A419-5F46357C2CCA}" type="pres">
      <dgm:prSet presAssocID="{7314E2A5-8112-4653-8F91-6DC366DC3E57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F157F7-CFBA-48AA-BF25-5C8F67C5C036}" type="pres">
      <dgm:prSet presAssocID="{7314E2A5-8112-4653-8F91-6DC366DC3E57}" presName="txShp" presStyleLbl="node1" presStyleIdx="1" presStyleCnt="6">
        <dgm:presLayoutVars>
          <dgm:bulletEnabled val="1"/>
        </dgm:presLayoutVars>
      </dgm:prSet>
      <dgm:spPr/>
    </dgm:pt>
    <dgm:pt modelId="{8AA6A583-59E3-4860-A05F-6EAEA8BB01F6}" type="pres">
      <dgm:prSet presAssocID="{9C15470F-4C7E-47FB-A72F-2D4F2E569268}" presName="spacing" presStyleCnt="0"/>
      <dgm:spPr/>
    </dgm:pt>
    <dgm:pt modelId="{F234E49E-30BA-4A79-9027-50AF54F432FC}" type="pres">
      <dgm:prSet presAssocID="{254D91D4-77B1-433F-AEF5-23DC291CA3CF}" presName="composite" presStyleCnt="0"/>
      <dgm:spPr/>
    </dgm:pt>
    <dgm:pt modelId="{F3FB977B-10C9-4926-BD6E-0C8427F91DBE}" type="pres">
      <dgm:prSet presAssocID="{254D91D4-77B1-433F-AEF5-23DC291CA3CF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6911F80-5622-43E6-816F-8B4FA89A8A0D}" type="pres">
      <dgm:prSet presAssocID="{254D91D4-77B1-433F-AEF5-23DC291CA3CF}" presName="txShp" presStyleLbl="node1" presStyleIdx="2" presStyleCnt="6">
        <dgm:presLayoutVars>
          <dgm:bulletEnabled val="1"/>
        </dgm:presLayoutVars>
      </dgm:prSet>
      <dgm:spPr/>
    </dgm:pt>
    <dgm:pt modelId="{CF57C470-4DD1-4009-8FA9-84C3E8CA9095}" type="pres">
      <dgm:prSet presAssocID="{08025909-D20E-4D4C-AE81-EF148BC4BE88}" presName="spacing" presStyleCnt="0"/>
      <dgm:spPr/>
    </dgm:pt>
    <dgm:pt modelId="{4211BECC-4295-4572-B9ED-F60900B1F18E}" type="pres">
      <dgm:prSet presAssocID="{C7EEE1AB-81BD-4721-B106-D822697EB516}" presName="composite" presStyleCnt="0"/>
      <dgm:spPr/>
    </dgm:pt>
    <dgm:pt modelId="{7B0783DB-B07A-4A59-B83C-F9D5A7C35283}" type="pres">
      <dgm:prSet presAssocID="{C7EEE1AB-81BD-4721-B106-D822697EB516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F7EF2F-A684-47B7-8925-B64E0C1B5476}" type="pres">
      <dgm:prSet presAssocID="{C7EEE1AB-81BD-4721-B106-D822697EB516}" presName="txShp" presStyleLbl="node1" presStyleIdx="3" presStyleCnt="6">
        <dgm:presLayoutVars>
          <dgm:bulletEnabled val="1"/>
        </dgm:presLayoutVars>
      </dgm:prSet>
      <dgm:spPr/>
    </dgm:pt>
    <dgm:pt modelId="{130A3D95-B926-4837-B499-7A84385DFE07}" type="pres">
      <dgm:prSet presAssocID="{8E4AE2DD-6651-49AF-BE04-E37B3C7CB474}" presName="spacing" presStyleCnt="0"/>
      <dgm:spPr/>
    </dgm:pt>
    <dgm:pt modelId="{03C93682-9056-4434-8CA8-DF19DDD808C1}" type="pres">
      <dgm:prSet presAssocID="{DB04F18C-38BF-4D91-9CC8-FA10B1EE251B}" presName="composite" presStyleCnt="0"/>
      <dgm:spPr/>
    </dgm:pt>
    <dgm:pt modelId="{65EF81BC-544B-4A04-96DA-BE0C4848EC42}" type="pres">
      <dgm:prSet presAssocID="{DB04F18C-38BF-4D91-9CC8-FA10B1EE251B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4917B7F-6121-4C8D-9DA2-0D1B73589E16}" type="pres">
      <dgm:prSet presAssocID="{DB04F18C-38BF-4D91-9CC8-FA10B1EE251B}" presName="txShp" presStyleLbl="node1" presStyleIdx="4" presStyleCnt="6">
        <dgm:presLayoutVars>
          <dgm:bulletEnabled val="1"/>
        </dgm:presLayoutVars>
      </dgm:prSet>
      <dgm:spPr/>
    </dgm:pt>
    <dgm:pt modelId="{72A97266-7F81-4DE6-A76C-BFD4265D109B}" type="pres">
      <dgm:prSet presAssocID="{6536A923-C1B7-4CF9-9245-091B2ADA1102}" presName="spacing" presStyleCnt="0"/>
      <dgm:spPr/>
    </dgm:pt>
    <dgm:pt modelId="{FAAC90BB-A551-465F-80D9-3C973CBB9BD9}" type="pres">
      <dgm:prSet presAssocID="{1CA85F07-2253-4230-B0EC-B6210E7A0352}" presName="composite" presStyleCnt="0"/>
      <dgm:spPr/>
    </dgm:pt>
    <dgm:pt modelId="{FE0E63C1-6F68-4F83-9A3D-517A65A618F9}" type="pres">
      <dgm:prSet presAssocID="{1CA85F07-2253-4230-B0EC-B6210E7A0352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EF8A3D89-5688-4E71-B87E-B3159ED584F0}" type="pres">
      <dgm:prSet presAssocID="{1CA85F07-2253-4230-B0EC-B6210E7A0352}" presName="txShp" presStyleLbl="node1" presStyleIdx="5" presStyleCnt="6">
        <dgm:presLayoutVars>
          <dgm:bulletEnabled val="1"/>
        </dgm:presLayoutVars>
      </dgm:prSet>
      <dgm:spPr/>
    </dgm:pt>
  </dgm:ptLst>
  <dgm:cxnLst>
    <dgm:cxn modelId="{2AD39E05-37BF-4123-BFD7-01DA57794C33}" type="presOf" srcId="{7314E2A5-8112-4653-8F91-6DC366DC3E57}" destId="{B7F157F7-CFBA-48AA-BF25-5C8F67C5C036}" srcOrd="0" destOrd="0" presId="urn:microsoft.com/office/officeart/2005/8/layout/vList3"/>
    <dgm:cxn modelId="{E7F22608-E993-48A0-9BD5-72263EDD52B3}" srcId="{821F981D-96F2-49AC-A1BC-332486D32D97}" destId="{DB04F18C-38BF-4D91-9CC8-FA10B1EE251B}" srcOrd="4" destOrd="0" parTransId="{20E38817-BA7F-4F38-BAFF-841C459C5933}" sibTransId="{6536A923-C1B7-4CF9-9245-091B2ADA1102}"/>
    <dgm:cxn modelId="{1C408B2E-040A-487C-B6E1-FD4C0942D857}" type="presOf" srcId="{DB04F18C-38BF-4D91-9CC8-FA10B1EE251B}" destId="{34917B7F-6121-4C8D-9DA2-0D1B73589E16}" srcOrd="0" destOrd="0" presId="urn:microsoft.com/office/officeart/2005/8/layout/vList3"/>
    <dgm:cxn modelId="{CFA7513F-970A-4B9D-97B1-E963D123BD80}" type="presOf" srcId="{C7EEE1AB-81BD-4721-B106-D822697EB516}" destId="{96F7EF2F-A684-47B7-8925-B64E0C1B5476}" srcOrd="0" destOrd="0" presId="urn:microsoft.com/office/officeart/2005/8/layout/vList3"/>
    <dgm:cxn modelId="{0AC5DC70-C0A5-42ED-A048-8B949DF4E0CD}" srcId="{821F981D-96F2-49AC-A1BC-332486D32D97}" destId="{7314E2A5-8112-4653-8F91-6DC366DC3E57}" srcOrd="1" destOrd="0" parTransId="{ED6428ED-9B8B-4542-BEBC-FEEC978146D7}" sibTransId="{9C15470F-4C7E-47FB-A72F-2D4F2E569268}"/>
    <dgm:cxn modelId="{3B8CF57A-8E7E-4535-9159-B4FB04E59836}" type="presOf" srcId="{821F981D-96F2-49AC-A1BC-332486D32D97}" destId="{3DA08DBC-2226-45AB-AD8B-D7038B7BDFB9}" srcOrd="0" destOrd="0" presId="urn:microsoft.com/office/officeart/2005/8/layout/vList3"/>
    <dgm:cxn modelId="{23367D8B-CFD4-48A0-AC86-6EE811219358}" type="presOf" srcId="{254D91D4-77B1-433F-AEF5-23DC291CA3CF}" destId="{F6911F80-5622-43E6-816F-8B4FA89A8A0D}" srcOrd="0" destOrd="0" presId="urn:microsoft.com/office/officeart/2005/8/layout/vList3"/>
    <dgm:cxn modelId="{191B93A5-709D-4896-8FFF-68ECB77A8B62}" srcId="{821F981D-96F2-49AC-A1BC-332486D32D97}" destId="{1CA85F07-2253-4230-B0EC-B6210E7A0352}" srcOrd="5" destOrd="0" parTransId="{E0DE2BAD-7467-4724-ABAF-A59E4599CBCD}" sibTransId="{51EEE1ED-73E8-447F-A83A-8A322ADDFD7D}"/>
    <dgm:cxn modelId="{FF39EEAA-8B68-43A1-A082-4EAD543B84FA}" srcId="{821F981D-96F2-49AC-A1BC-332486D32D97}" destId="{254D91D4-77B1-433F-AEF5-23DC291CA3CF}" srcOrd="2" destOrd="0" parTransId="{F41EB463-7294-4EA5-8A73-ED8E224BB540}" sibTransId="{08025909-D20E-4D4C-AE81-EF148BC4BE88}"/>
    <dgm:cxn modelId="{7039B7B4-1EF8-4072-839C-38BD57DCB232}" srcId="{821F981D-96F2-49AC-A1BC-332486D32D97}" destId="{C7EEE1AB-81BD-4721-B106-D822697EB516}" srcOrd="3" destOrd="0" parTransId="{54D732B3-966F-4B15-B649-8F8BE2ECB3BB}" sibTransId="{8E4AE2DD-6651-49AF-BE04-E37B3C7CB474}"/>
    <dgm:cxn modelId="{36D223BA-8C7C-4DA9-8C3B-6C52308FB57E}" srcId="{821F981D-96F2-49AC-A1BC-332486D32D97}" destId="{BA7AEB5C-BCC7-472A-B0F4-A97CFFE8DE2B}" srcOrd="0" destOrd="0" parTransId="{FFCAEF75-E6C0-4797-B757-4AF374907F60}" sibTransId="{8ECC77DE-5FCB-44C3-9E2C-39D55D2E0F02}"/>
    <dgm:cxn modelId="{E3735DC4-8519-4B2C-9436-EF8CA352D52D}" type="presOf" srcId="{1CA85F07-2253-4230-B0EC-B6210E7A0352}" destId="{EF8A3D89-5688-4E71-B87E-B3159ED584F0}" srcOrd="0" destOrd="0" presId="urn:microsoft.com/office/officeart/2005/8/layout/vList3"/>
    <dgm:cxn modelId="{468D41F0-F438-4CC2-9F54-787EB360DB01}" type="presOf" srcId="{BA7AEB5C-BCC7-472A-B0F4-A97CFFE8DE2B}" destId="{30819534-C4CC-4230-BA22-A789EFC8575C}" srcOrd="0" destOrd="0" presId="urn:microsoft.com/office/officeart/2005/8/layout/vList3"/>
    <dgm:cxn modelId="{87C2691E-EABA-4C51-A7A3-7773D3A18E9C}" type="presParOf" srcId="{3DA08DBC-2226-45AB-AD8B-D7038B7BDFB9}" destId="{91A8A5BA-40B6-4419-B6E3-C5D9FDFE9EEF}" srcOrd="0" destOrd="0" presId="urn:microsoft.com/office/officeart/2005/8/layout/vList3"/>
    <dgm:cxn modelId="{70D66B67-00E8-4F17-9307-2A9DD4F7368A}" type="presParOf" srcId="{91A8A5BA-40B6-4419-B6E3-C5D9FDFE9EEF}" destId="{2BC931D4-51AC-4CCF-A458-3F2E24ECA986}" srcOrd="0" destOrd="0" presId="urn:microsoft.com/office/officeart/2005/8/layout/vList3"/>
    <dgm:cxn modelId="{9F6D1F9A-8C3F-4083-885D-11A539712776}" type="presParOf" srcId="{91A8A5BA-40B6-4419-B6E3-C5D9FDFE9EEF}" destId="{30819534-C4CC-4230-BA22-A789EFC8575C}" srcOrd="1" destOrd="0" presId="urn:microsoft.com/office/officeart/2005/8/layout/vList3"/>
    <dgm:cxn modelId="{EDE5AC7B-E30F-473F-8D21-D0CFFB035D36}" type="presParOf" srcId="{3DA08DBC-2226-45AB-AD8B-D7038B7BDFB9}" destId="{DDAFC09F-BCFE-4803-A10C-853FA0A67FBB}" srcOrd="1" destOrd="0" presId="urn:microsoft.com/office/officeart/2005/8/layout/vList3"/>
    <dgm:cxn modelId="{D5386462-D3EC-4BC8-A331-8F94DD4BE553}" type="presParOf" srcId="{3DA08DBC-2226-45AB-AD8B-D7038B7BDFB9}" destId="{CDFE9F06-A5C7-4A52-98B3-2B492453A9D5}" srcOrd="2" destOrd="0" presId="urn:microsoft.com/office/officeart/2005/8/layout/vList3"/>
    <dgm:cxn modelId="{6DBB3F27-B239-4F8E-922B-5D0434377AB4}" type="presParOf" srcId="{CDFE9F06-A5C7-4A52-98B3-2B492453A9D5}" destId="{5C1E8D06-0FD2-4775-A419-5F46357C2CCA}" srcOrd="0" destOrd="0" presId="urn:microsoft.com/office/officeart/2005/8/layout/vList3"/>
    <dgm:cxn modelId="{0C42D9FC-392E-4FE9-A487-32BA6E19F203}" type="presParOf" srcId="{CDFE9F06-A5C7-4A52-98B3-2B492453A9D5}" destId="{B7F157F7-CFBA-48AA-BF25-5C8F67C5C036}" srcOrd="1" destOrd="0" presId="urn:microsoft.com/office/officeart/2005/8/layout/vList3"/>
    <dgm:cxn modelId="{C194E713-8D5B-4FBB-B80C-8E6F89F3B431}" type="presParOf" srcId="{3DA08DBC-2226-45AB-AD8B-D7038B7BDFB9}" destId="{8AA6A583-59E3-4860-A05F-6EAEA8BB01F6}" srcOrd="3" destOrd="0" presId="urn:microsoft.com/office/officeart/2005/8/layout/vList3"/>
    <dgm:cxn modelId="{91EA4A78-C8D1-48A9-9CCB-13F99C1FEDA5}" type="presParOf" srcId="{3DA08DBC-2226-45AB-AD8B-D7038B7BDFB9}" destId="{F234E49E-30BA-4A79-9027-50AF54F432FC}" srcOrd="4" destOrd="0" presId="urn:microsoft.com/office/officeart/2005/8/layout/vList3"/>
    <dgm:cxn modelId="{32C62C11-8B38-4561-9080-62E97E854295}" type="presParOf" srcId="{F234E49E-30BA-4A79-9027-50AF54F432FC}" destId="{F3FB977B-10C9-4926-BD6E-0C8427F91DBE}" srcOrd="0" destOrd="0" presId="urn:microsoft.com/office/officeart/2005/8/layout/vList3"/>
    <dgm:cxn modelId="{4870034C-28A5-4902-9CFB-31CFA5F3E2A6}" type="presParOf" srcId="{F234E49E-30BA-4A79-9027-50AF54F432FC}" destId="{F6911F80-5622-43E6-816F-8B4FA89A8A0D}" srcOrd="1" destOrd="0" presId="urn:microsoft.com/office/officeart/2005/8/layout/vList3"/>
    <dgm:cxn modelId="{764EFD8C-08F3-45A2-841C-B735517F97AA}" type="presParOf" srcId="{3DA08DBC-2226-45AB-AD8B-D7038B7BDFB9}" destId="{CF57C470-4DD1-4009-8FA9-84C3E8CA9095}" srcOrd="5" destOrd="0" presId="urn:microsoft.com/office/officeart/2005/8/layout/vList3"/>
    <dgm:cxn modelId="{949CF622-107F-4E72-8CAA-F128BF8A327C}" type="presParOf" srcId="{3DA08DBC-2226-45AB-AD8B-D7038B7BDFB9}" destId="{4211BECC-4295-4572-B9ED-F60900B1F18E}" srcOrd="6" destOrd="0" presId="urn:microsoft.com/office/officeart/2005/8/layout/vList3"/>
    <dgm:cxn modelId="{C567D85A-C3F2-4E6F-96AD-2E44B93C905E}" type="presParOf" srcId="{4211BECC-4295-4572-B9ED-F60900B1F18E}" destId="{7B0783DB-B07A-4A59-B83C-F9D5A7C35283}" srcOrd="0" destOrd="0" presId="urn:microsoft.com/office/officeart/2005/8/layout/vList3"/>
    <dgm:cxn modelId="{8591D5A6-20ED-4FF1-A782-07A6FD5D48D1}" type="presParOf" srcId="{4211BECC-4295-4572-B9ED-F60900B1F18E}" destId="{96F7EF2F-A684-47B7-8925-B64E0C1B5476}" srcOrd="1" destOrd="0" presId="urn:microsoft.com/office/officeart/2005/8/layout/vList3"/>
    <dgm:cxn modelId="{6F3D32C7-F0DE-4522-A3A7-ACEEF1C470B9}" type="presParOf" srcId="{3DA08DBC-2226-45AB-AD8B-D7038B7BDFB9}" destId="{130A3D95-B926-4837-B499-7A84385DFE07}" srcOrd="7" destOrd="0" presId="urn:microsoft.com/office/officeart/2005/8/layout/vList3"/>
    <dgm:cxn modelId="{3838F77C-F501-4A28-B416-BA3993E982D2}" type="presParOf" srcId="{3DA08DBC-2226-45AB-AD8B-D7038B7BDFB9}" destId="{03C93682-9056-4434-8CA8-DF19DDD808C1}" srcOrd="8" destOrd="0" presId="urn:microsoft.com/office/officeart/2005/8/layout/vList3"/>
    <dgm:cxn modelId="{4EFCAA5E-774C-4B42-ACFB-485517937422}" type="presParOf" srcId="{03C93682-9056-4434-8CA8-DF19DDD808C1}" destId="{65EF81BC-544B-4A04-96DA-BE0C4848EC42}" srcOrd="0" destOrd="0" presId="urn:microsoft.com/office/officeart/2005/8/layout/vList3"/>
    <dgm:cxn modelId="{FB0B32EA-E31B-492A-8264-17ABEF79E9FD}" type="presParOf" srcId="{03C93682-9056-4434-8CA8-DF19DDD808C1}" destId="{34917B7F-6121-4C8D-9DA2-0D1B73589E16}" srcOrd="1" destOrd="0" presId="urn:microsoft.com/office/officeart/2005/8/layout/vList3"/>
    <dgm:cxn modelId="{993501C2-F6DF-4F2C-BAB6-B5E2B613385E}" type="presParOf" srcId="{3DA08DBC-2226-45AB-AD8B-D7038B7BDFB9}" destId="{72A97266-7F81-4DE6-A76C-BFD4265D109B}" srcOrd="9" destOrd="0" presId="urn:microsoft.com/office/officeart/2005/8/layout/vList3"/>
    <dgm:cxn modelId="{5224660E-837D-45B1-BBF3-904B460C4466}" type="presParOf" srcId="{3DA08DBC-2226-45AB-AD8B-D7038B7BDFB9}" destId="{FAAC90BB-A551-465F-80D9-3C973CBB9BD9}" srcOrd="10" destOrd="0" presId="urn:microsoft.com/office/officeart/2005/8/layout/vList3"/>
    <dgm:cxn modelId="{0F31D18C-A73B-4720-BBD0-0D498D99A32C}" type="presParOf" srcId="{FAAC90BB-A551-465F-80D9-3C973CBB9BD9}" destId="{FE0E63C1-6F68-4F83-9A3D-517A65A618F9}" srcOrd="0" destOrd="0" presId="urn:microsoft.com/office/officeart/2005/8/layout/vList3"/>
    <dgm:cxn modelId="{CBF7B9E6-1893-4698-A7E3-98C2A749D9AF}" type="presParOf" srcId="{FAAC90BB-A551-465F-80D9-3C973CBB9BD9}" destId="{EF8A3D89-5688-4E71-B87E-B3159ED584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19534-C4CC-4230-BA22-A789EFC8575C}">
      <dsp:nvSpPr>
        <dsp:cNvPr id="0" name=""/>
        <dsp:cNvSpPr/>
      </dsp:nvSpPr>
      <dsp:spPr>
        <a:xfrm rot="10800000">
          <a:off x="1807556" y="1133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 rot="10800000">
        <a:off x="1943082" y="1133"/>
        <a:ext cx="6502685" cy="542103"/>
      </dsp:txXfrm>
    </dsp:sp>
    <dsp:sp modelId="{2BC931D4-51AC-4CCF-A458-3F2E24ECA986}">
      <dsp:nvSpPr>
        <dsp:cNvPr id="0" name=""/>
        <dsp:cNvSpPr/>
      </dsp:nvSpPr>
      <dsp:spPr>
        <a:xfrm>
          <a:off x="1536504" y="1133"/>
          <a:ext cx="542103" cy="5421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157F7-CFBA-48AA-BF25-5C8F67C5C036}">
      <dsp:nvSpPr>
        <dsp:cNvPr id="0" name=""/>
        <dsp:cNvSpPr/>
      </dsp:nvSpPr>
      <dsp:spPr>
        <a:xfrm rot="10800000">
          <a:off x="1807556" y="705059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</a:t>
          </a:r>
        </a:p>
      </dsp:txBody>
      <dsp:txXfrm rot="10800000">
        <a:off x="1943082" y="705059"/>
        <a:ext cx="6502685" cy="542103"/>
      </dsp:txXfrm>
    </dsp:sp>
    <dsp:sp modelId="{5C1E8D06-0FD2-4775-A419-5F46357C2CCA}">
      <dsp:nvSpPr>
        <dsp:cNvPr id="0" name=""/>
        <dsp:cNvSpPr/>
      </dsp:nvSpPr>
      <dsp:spPr>
        <a:xfrm>
          <a:off x="1536504" y="705059"/>
          <a:ext cx="542103" cy="54210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11F80-5622-43E6-816F-8B4FA89A8A0D}">
      <dsp:nvSpPr>
        <dsp:cNvPr id="0" name=""/>
        <dsp:cNvSpPr/>
      </dsp:nvSpPr>
      <dsp:spPr>
        <a:xfrm rot="10800000">
          <a:off x="1807556" y="1408984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Exploratory Data Analysis  </a:t>
          </a:r>
        </a:p>
      </dsp:txBody>
      <dsp:txXfrm rot="10800000">
        <a:off x="1943082" y="1408984"/>
        <a:ext cx="6502685" cy="542103"/>
      </dsp:txXfrm>
    </dsp:sp>
    <dsp:sp modelId="{F3FB977B-10C9-4926-BD6E-0C8427F91DBE}">
      <dsp:nvSpPr>
        <dsp:cNvPr id="0" name=""/>
        <dsp:cNvSpPr/>
      </dsp:nvSpPr>
      <dsp:spPr>
        <a:xfrm>
          <a:off x="1536504" y="1408984"/>
          <a:ext cx="542103" cy="54210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7EF2F-A684-47B7-8925-B64E0C1B5476}">
      <dsp:nvSpPr>
        <dsp:cNvPr id="0" name=""/>
        <dsp:cNvSpPr/>
      </dsp:nvSpPr>
      <dsp:spPr>
        <a:xfrm rot="10800000">
          <a:off x="1807556" y="2112910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Engineering</a:t>
          </a:r>
        </a:p>
      </dsp:txBody>
      <dsp:txXfrm rot="10800000">
        <a:off x="1943082" y="2112910"/>
        <a:ext cx="6502685" cy="542103"/>
      </dsp:txXfrm>
    </dsp:sp>
    <dsp:sp modelId="{7B0783DB-B07A-4A59-B83C-F9D5A7C35283}">
      <dsp:nvSpPr>
        <dsp:cNvPr id="0" name=""/>
        <dsp:cNvSpPr/>
      </dsp:nvSpPr>
      <dsp:spPr>
        <a:xfrm>
          <a:off x="1536504" y="2112910"/>
          <a:ext cx="542103" cy="54210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17B7F-6121-4C8D-9DA2-0D1B73589E16}">
      <dsp:nvSpPr>
        <dsp:cNvPr id="0" name=""/>
        <dsp:cNvSpPr/>
      </dsp:nvSpPr>
      <dsp:spPr>
        <a:xfrm rot="10800000">
          <a:off x="1807556" y="2816836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Training</a:t>
          </a:r>
        </a:p>
      </dsp:txBody>
      <dsp:txXfrm rot="10800000">
        <a:off x="1943082" y="2816836"/>
        <a:ext cx="6502685" cy="542103"/>
      </dsp:txXfrm>
    </dsp:sp>
    <dsp:sp modelId="{65EF81BC-544B-4A04-96DA-BE0C4848EC42}">
      <dsp:nvSpPr>
        <dsp:cNvPr id="0" name=""/>
        <dsp:cNvSpPr/>
      </dsp:nvSpPr>
      <dsp:spPr>
        <a:xfrm>
          <a:off x="1536504" y="2816836"/>
          <a:ext cx="542103" cy="54210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A3D89-5688-4E71-B87E-B3159ED584F0}">
      <dsp:nvSpPr>
        <dsp:cNvPr id="0" name=""/>
        <dsp:cNvSpPr/>
      </dsp:nvSpPr>
      <dsp:spPr>
        <a:xfrm rot="10800000">
          <a:off x="1807556" y="3520761"/>
          <a:ext cx="6638211" cy="542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Results</a:t>
          </a:r>
        </a:p>
      </dsp:txBody>
      <dsp:txXfrm rot="10800000">
        <a:off x="1943082" y="3520761"/>
        <a:ext cx="6502685" cy="542103"/>
      </dsp:txXfrm>
    </dsp:sp>
    <dsp:sp modelId="{FE0E63C1-6F68-4F83-9A3D-517A65A618F9}">
      <dsp:nvSpPr>
        <dsp:cNvPr id="0" name=""/>
        <dsp:cNvSpPr/>
      </dsp:nvSpPr>
      <dsp:spPr>
        <a:xfrm>
          <a:off x="1536504" y="3520761"/>
          <a:ext cx="542103" cy="542103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12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8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716B-3660-4569-B489-0724215C2B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7C70-9AEA-41BD-9754-E1DB6B6A3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0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02F4-E6BE-4F60-866A-0825C6E8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61" y="1253191"/>
            <a:ext cx="8657983" cy="2611967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/>
              <a:t>CAPSTONE PROJECT</a:t>
            </a:r>
            <a:br>
              <a:rPr lang="en-US" sz="4000" dirty="0"/>
            </a:br>
            <a:r>
              <a:rPr lang="en-US" sz="3200" dirty="0"/>
              <a:t>Medical Insurance Charge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C896-491B-42C3-AF5E-F9648700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328" y="6443736"/>
            <a:ext cx="1397672" cy="414264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20/04/2022</a:t>
            </a:r>
          </a:p>
        </p:txBody>
      </p:sp>
    </p:spTree>
    <p:extLst>
      <p:ext uri="{BB962C8B-B14F-4D97-AF65-F5344CB8AC3E}">
        <p14:creationId xmlns:p14="http://schemas.microsoft.com/office/powerpoint/2010/main" val="388727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5D92-FB18-478F-BD61-768A4EAF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8DCBE-904C-47DA-B5DF-293C079B806F}"/>
              </a:ext>
            </a:extLst>
          </p:cNvPr>
          <p:cNvSpPr txBox="1"/>
          <p:nvPr/>
        </p:nvSpPr>
        <p:spPr>
          <a:xfrm>
            <a:off x="580705" y="2119831"/>
            <a:ext cx="30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Cross Validation Figures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2C6B18-2ECA-46CD-B864-38BEB569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76" y="3325600"/>
            <a:ext cx="2842045" cy="197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671378C-3C24-4379-A7FF-F19AC32A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6" y="2489396"/>
            <a:ext cx="2842045" cy="19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F85A367-8360-4352-9D1D-07A98E7E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8" y="3078363"/>
            <a:ext cx="4599594" cy="31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5C368DC-F135-4BB5-A18B-748322F9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6" y="4517013"/>
            <a:ext cx="2842045" cy="19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2D05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accent3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02F4-E6BE-4F60-866A-0825C6E8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61" y="1253191"/>
            <a:ext cx="8657983" cy="2611967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4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9F0D-F686-4C16-AA2F-3A76E15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B38E4-E52A-43F8-893A-DFA2AE5E9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68222"/>
              </p:ext>
            </p:extLst>
          </p:nvPr>
        </p:nvGraphicFramePr>
        <p:xfrm>
          <a:off x="681037" y="2336801"/>
          <a:ext cx="9982273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0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248-27D2-4CEE-9A15-B5718966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23FE-A31C-4D03-A9CD-44528E14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" panose="020B0502030000000004" pitchFamily="34" charset="0"/>
              </a:rPr>
              <a:t>People are always confused about their medical insurance and don't know the cost of insurance at different ages and conditions 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" panose="020B05020300000000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Inter" panose="020B0502030000000004" pitchFamily="34" charset="0"/>
              </a:rPr>
              <a:t>A Supervised Machine Learning Model was developed in this project to </a:t>
            </a:r>
            <a:r>
              <a:rPr lang="en-US" b="0" i="0" dirty="0">
                <a:solidFill>
                  <a:schemeClr val="bg1"/>
                </a:solidFill>
                <a:effectLst/>
                <a:latin typeface="Inter" panose="020B0502030000000004" pitchFamily="34" charset="0"/>
              </a:rPr>
              <a:t>make predictions of the insurance cost they will have to pay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02B-0843-47BD-9B54-520D33CF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BF4D-B492-404E-8234-C4811025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427445" cy="3599316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This open dataset was taken from </a:t>
            </a:r>
            <a:r>
              <a:rPr lang="en-US" sz="2000" dirty="0" err="1">
                <a:solidFill>
                  <a:schemeClr val="bg1"/>
                </a:solidFill>
              </a:rPr>
              <a:t>keggle</a:t>
            </a:r>
            <a:r>
              <a:rPr lang="en-US" sz="2000" dirty="0">
                <a:solidFill>
                  <a:schemeClr val="bg1"/>
                </a:solidFill>
              </a:rPr>
              <a:t> and the table explains the columns of the dataset  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Charges column represents the dependent variable of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AAB6A-F511-47BF-A83A-B599253F12B1}"/>
              </a:ext>
            </a:extLst>
          </p:cNvPr>
          <p:cNvSpPr txBox="1"/>
          <p:nvPr/>
        </p:nvSpPr>
        <p:spPr>
          <a:xfrm>
            <a:off x="680321" y="6269619"/>
            <a:ext cx="806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https://www.kaggle.com/datasets/rajgupta2019/medical-insurance-dataset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C1477E-3807-4B7D-8AE5-AAF7E38A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45799"/>
              </p:ext>
            </p:extLst>
          </p:nvPr>
        </p:nvGraphicFramePr>
        <p:xfrm>
          <a:off x="5004589" y="2336873"/>
          <a:ext cx="6507090" cy="35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611">
                  <a:extLst>
                    <a:ext uri="{9D8B030D-6E8A-4147-A177-3AD203B41FA5}">
                      <a16:colId xmlns:a16="http://schemas.microsoft.com/office/drawing/2014/main" val="154339402"/>
                    </a:ext>
                  </a:extLst>
                </a:gridCol>
                <a:gridCol w="4196479">
                  <a:extLst>
                    <a:ext uri="{9D8B030D-6E8A-4147-A177-3AD203B41FA5}">
                      <a16:colId xmlns:a16="http://schemas.microsoft.com/office/drawing/2014/main" val="45918647"/>
                    </a:ext>
                  </a:extLst>
                </a:gridCol>
              </a:tblGrid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51940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32194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of user, Male/Female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14910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 err="1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Mass Index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42447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user is smoker or not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9377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where user lives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6683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children user have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83367"/>
                  </a:ext>
                </a:extLst>
              </a:tr>
              <a:tr h="449915">
                <a:tc>
                  <a:txBody>
                    <a:bodyPr/>
                    <a:lstStyle/>
                    <a:p>
                      <a:r>
                        <a:rPr lang="en-US" dirty="0"/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Charge, user has to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3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463E-07D1-4771-96D6-AA669D26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Exploratory Data Analysis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9FEDCE1A-6244-407F-A22E-31122526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330977"/>
              </p:ext>
            </p:extLst>
          </p:nvPr>
        </p:nvGraphicFramePr>
        <p:xfrm>
          <a:off x="421073" y="2653320"/>
          <a:ext cx="6648228" cy="42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76">
                  <a:extLst>
                    <a:ext uri="{9D8B030D-6E8A-4147-A177-3AD203B41FA5}">
                      <a16:colId xmlns:a16="http://schemas.microsoft.com/office/drawing/2014/main" val="790934707"/>
                    </a:ext>
                  </a:extLst>
                </a:gridCol>
                <a:gridCol w="2216076">
                  <a:extLst>
                    <a:ext uri="{9D8B030D-6E8A-4147-A177-3AD203B41FA5}">
                      <a16:colId xmlns:a16="http://schemas.microsoft.com/office/drawing/2014/main" val="3485651080"/>
                    </a:ext>
                  </a:extLst>
                </a:gridCol>
                <a:gridCol w="2216076">
                  <a:extLst>
                    <a:ext uri="{9D8B030D-6E8A-4147-A177-3AD203B41FA5}">
                      <a16:colId xmlns:a16="http://schemas.microsoft.com/office/drawing/2014/main" val="2337249132"/>
                    </a:ext>
                  </a:extLst>
                </a:gridCol>
              </a:tblGrid>
              <a:tr h="53963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77655"/>
                  </a:ext>
                </a:extLst>
              </a:tr>
              <a:tr h="1240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70402"/>
                  </a:ext>
                </a:extLst>
              </a:tr>
              <a:tr h="546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smoker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616"/>
                  </a:ext>
                </a:extLst>
              </a:tr>
              <a:tr h="1877661">
                <a:tc>
                  <a:txBody>
                    <a:bodyPr/>
                    <a:lstStyle/>
                    <a:p>
                      <a:r>
                        <a:rPr lang="en-US" dirty="0"/>
                        <a:t>Male – 58%</a:t>
                      </a:r>
                    </a:p>
                    <a:p>
                      <a:r>
                        <a:rPr lang="en-US" dirty="0"/>
                        <a:t>Female - 42%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Northeast -30%</a:t>
                      </a:r>
                    </a:p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Southeast -27%</a:t>
                      </a:r>
                    </a:p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- 43%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75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00DE2A-26CB-4991-A0BF-0D0B83A9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348645"/>
            <a:ext cx="1628775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EFD30-DE89-422B-9DB9-2868E039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1" y="3300800"/>
            <a:ext cx="1756706" cy="103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C0265-3EE1-46AC-832F-54210B9A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36" y="3349047"/>
            <a:ext cx="1590675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0824F-808F-4BCE-B696-1C6430A63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834" y="5027809"/>
            <a:ext cx="1756706" cy="114265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87D0C78-E545-4A54-A118-1E790FDC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20" y="2653320"/>
            <a:ext cx="4038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B3F044-A72B-496E-8DEE-D708D866A68C}"/>
              </a:ext>
            </a:extLst>
          </p:cNvPr>
          <p:cNvSpPr txBox="1"/>
          <p:nvPr/>
        </p:nvSpPr>
        <p:spPr>
          <a:xfrm>
            <a:off x="322599" y="2144914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Data Distribution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23A84-B612-43C5-920C-65FBF3040C00}"/>
              </a:ext>
            </a:extLst>
          </p:cNvPr>
          <p:cNvSpPr txBox="1"/>
          <p:nvPr/>
        </p:nvSpPr>
        <p:spPr>
          <a:xfrm>
            <a:off x="7930876" y="2144914"/>
            <a:ext cx="215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193275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851C-5438-4A09-8069-59756D9B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D036E2-3E3A-4E5E-BB91-08318652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8" y="2727973"/>
            <a:ext cx="5278022" cy="39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1269D-A786-4B17-95EF-D4D029519586}"/>
              </a:ext>
            </a:extLst>
          </p:cNvPr>
          <p:cNvSpPr txBox="1"/>
          <p:nvPr/>
        </p:nvSpPr>
        <p:spPr>
          <a:xfrm>
            <a:off x="561750" y="2260508"/>
            <a:ext cx="261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Correlation Analysis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BFA21E1-10E3-490E-A63B-024A07A96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64727"/>
              </p:ext>
            </p:extLst>
          </p:nvPr>
        </p:nvGraphicFramePr>
        <p:xfrm>
          <a:off x="7526212" y="2586478"/>
          <a:ext cx="3847808" cy="373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04">
                  <a:extLst>
                    <a:ext uri="{9D8B030D-6E8A-4147-A177-3AD203B41FA5}">
                      <a16:colId xmlns:a16="http://schemas.microsoft.com/office/drawing/2014/main" val="1706652001"/>
                    </a:ext>
                  </a:extLst>
                </a:gridCol>
                <a:gridCol w="1923904">
                  <a:extLst>
                    <a:ext uri="{9D8B030D-6E8A-4147-A177-3AD203B41FA5}">
                      <a16:colId xmlns:a16="http://schemas.microsoft.com/office/drawing/2014/main" val="576999084"/>
                    </a:ext>
                  </a:extLst>
                </a:gridCol>
              </a:tblGrid>
              <a:tr h="395055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7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-0.163218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2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-0.067385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6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-0.011718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reg_southeast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0.011019</a:t>
                      </a:r>
                      <a:endParaRPr lang="en-US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6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reg_northwest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0.019978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2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reg_northeast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0.163299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2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is_smoker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0.432600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0.520700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C2F1-F0EC-426D-B9ED-463FAB3F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E5DE-96FE-43BD-8232-F7820F3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Categorical variables are one hot encoded/ binary encoded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293B32-5E6A-4691-96A9-DB3F0F492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30246"/>
              </p:ext>
            </p:extLst>
          </p:nvPr>
        </p:nvGraphicFramePr>
        <p:xfrm>
          <a:off x="779975" y="3228599"/>
          <a:ext cx="48042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902">
                  <a:extLst>
                    <a:ext uri="{9D8B030D-6E8A-4147-A177-3AD203B41FA5}">
                      <a16:colId xmlns:a16="http://schemas.microsoft.com/office/drawing/2014/main" val="3571588126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93977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encoded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Encoded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0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is_male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is_smoker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79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B6AE8-2C98-4060-AA23-DD336681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8405"/>
              </p:ext>
            </p:extLst>
          </p:nvPr>
        </p:nvGraphicFramePr>
        <p:xfrm>
          <a:off x="5993359" y="322859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15881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977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encoded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Encoded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0781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reg_northeast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7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reg_northwest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7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reg_southeast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55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reg_southwest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5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62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F5A-A25D-4CEF-9693-FA6FC63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712B0-C2A4-45E5-9840-6D422872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Random Forest regressor - Variation of r2_score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1EE312-4262-4A5A-9824-C9A0C229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4" y="2944325"/>
            <a:ext cx="3361291" cy="24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8B1C69-8D3D-421E-9A4D-7472EF7E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65" y="2944325"/>
            <a:ext cx="3361291" cy="24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21BD8A9-3410-4EB6-9260-9A8B9F79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048" y="2944326"/>
            <a:ext cx="3413539" cy="24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8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D95D-0710-49F3-BC65-50CA48A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0E629A-BF91-4323-91DB-8318EAFB7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99811"/>
              </p:ext>
            </p:extLst>
          </p:nvPr>
        </p:nvGraphicFramePr>
        <p:xfrm>
          <a:off x="680321" y="2230120"/>
          <a:ext cx="747894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735">
                  <a:extLst>
                    <a:ext uri="{9D8B030D-6E8A-4147-A177-3AD203B41FA5}">
                      <a16:colId xmlns:a16="http://schemas.microsoft.com/office/drawing/2014/main" val="3242998615"/>
                    </a:ext>
                  </a:extLst>
                </a:gridCol>
                <a:gridCol w="1869735">
                  <a:extLst>
                    <a:ext uri="{9D8B030D-6E8A-4147-A177-3AD203B41FA5}">
                      <a16:colId xmlns:a16="http://schemas.microsoft.com/office/drawing/2014/main" val="451994778"/>
                    </a:ext>
                  </a:extLst>
                </a:gridCol>
                <a:gridCol w="1869735">
                  <a:extLst>
                    <a:ext uri="{9D8B030D-6E8A-4147-A177-3AD203B41FA5}">
                      <a16:colId xmlns:a16="http://schemas.microsoft.com/office/drawing/2014/main" val="3686705397"/>
                    </a:ext>
                  </a:extLst>
                </a:gridCol>
                <a:gridCol w="1869735">
                  <a:extLst>
                    <a:ext uri="{9D8B030D-6E8A-4147-A177-3AD203B41FA5}">
                      <a16:colId xmlns:a16="http://schemas.microsoft.com/office/drawing/2014/main" val="1766137605"/>
                    </a:ext>
                  </a:extLst>
                </a:gridCol>
              </a:tblGrid>
              <a:tr h="171679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Root Mean Square Error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>
                    <a:solidFill>
                      <a:schemeClr val="accent1"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7,124,544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2669.18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0.627561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Regressor</a:t>
                      </a:r>
                    </a:p>
                  </a:txBody>
                  <a:tcPr>
                    <a:solidFill>
                      <a:schemeClr val="accent1"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3,932,259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1982.99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0.794439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7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</a:p>
                  </a:txBody>
                  <a:tcPr>
                    <a:solidFill>
                      <a:schemeClr val="accent1"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2,284,328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0.880586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7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</a:p>
                  </a:txBody>
                  <a:tcPr>
                    <a:solidFill>
                      <a:schemeClr val="accent1"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3,429,477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1851.88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0.820723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49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C486A6-50A6-4683-999D-B2EFD50F069B}"/>
              </a:ext>
            </a:extLst>
          </p:cNvPr>
          <p:cNvSpPr txBox="1"/>
          <p:nvPr/>
        </p:nvSpPr>
        <p:spPr>
          <a:xfrm>
            <a:off x="680321" y="5023834"/>
            <a:ext cx="776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Considering the above results, Random Forest Regressor is selected with      - higher R2 score and </a:t>
            </a:r>
          </a:p>
          <a:p>
            <a:r>
              <a:rPr lang="en-US" dirty="0">
                <a:solidFill>
                  <a:srgbClr val="002060"/>
                </a:solidFill>
              </a:rPr>
              <a:t>- minimum mean square error  </a:t>
            </a:r>
          </a:p>
        </p:txBody>
      </p:sp>
    </p:spTree>
    <p:extLst>
      <p:ext uri="{BB962C8B-B14F-4D97-AF65-F5344CB8AC3E}">
        <p14:creationId xmlns:p14="http://schemas.microsoft.com/office/powerpoint/2010/main" val="449612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447</TotalTime>
  <Words>339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Inter</vt:lpstr>
      <vt:lpstr>Trebuchet MS</vt:lpstr>
      <vt:lpstr>Wingdings</vt:lpstr>
      <vt:lpstr>Berlin</vt:lpstr>
      <vt:lpstr>CAPSTONE PROJECT Medical Insurance Charge Prediction</vt:lpstr>
      <vt:lpstr>CONTENTS</vt:lpstr>
      <vt:lpstr>INTRODUCTION</vt:lpstr>
      <vt:lpstr>Dataset</vt:lpstr>
      <vt:lpstr>Exploratory Data Analysis</vt:lpstr>
      <vt:lpstr>Exploratory Data Analysis</vt:lpstr>
      <vt:lpstr>Feature Engineering</vt:lpstr>
      <vt:lpstr>MODEL TRAINING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Charge Prediction Using Supervised Regression Model</dc:title>
  <dc:creator>Prasanga Siriwardena</dc:creator>
  <cp:lastModifiedBy>Prasanga Siriwardena</cp:lastModifiedBy>
  <cp:revision>17</cp:revision>
  <dcterms:created xsi:type="dcterms:W3CDTF">2022-04-20T09:39:40Z</dcterms:created>
  <dcterms:modified xsi:type="dcterms:W3CDTF">2022-04-27T07:18:51Z</dcterms:modified>
</cp:coreProperties>
</file>