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8"/>
    <p:sldId id="257" r:id="rId39"/>
    <p:sldId id="258" r:id="rId40"/>
    <p:sldId id="259" r:id="rId41"/>
    <p:sldId id="260" r:id="rId42"/>
    <p:sldId id="261" r:id="rId43"/>
    <p:sldId id="262" r:id="rId44"/>
    <p:sldId id="263" r:id="rId45"/>
    <p:sldId id="264" r:id="rId46"/>
    <p:sldId id="265"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Barlow" charset="1" panose="00000500000000000000"/>
      <p:regular r:id="rId14"/>
    </p:embeddedFont>
    <p:embeddedFont>
      <p:font typeface="Barlow Bold" charset="1" panose="00000800000000000000"/>
      <p:regular r:id="rId15"/>
    </p:embeddedFont>
    <p:embeddedFont>
      <p:font typeface="Barlow Italics" charset="1" panose="00000500000000000000"/>
      <p:regular r:id="rId16"/>
    </p:embeddedFont>
    <p:embeddedFont>
      <p:font typeface="Barlow Bold Italics" charset="1" panose="00000800000000000000"/>
      <p:regular r:id="rId17"/>
    </p:embeddedFont>
    <p:embeddedFont>
      <p:font typeface="Barlow Thin" charset="1" panose="00000300000000000000"/>
      <p:regular r:id="rId18"/>
    </p:embeddedFont>
    <p:embeddedFont>
      <p:font typeface="Barlow Thin Italics" charset="1" panose="00000300000000000000"/>
      <p:regular r:id="rId19"/>
    </p:embeddedFont>
    <p:embeddedFont>
      <p:font typeface="Barlow Extra-Light" charset="1" panose="00000300000000000000"/>
      <p:regular r:id="rId20"/>
    </p:embeddedFont>
    <p:embeddedFont>
      <p:font typeface="Barlow Extra-Light Italics" charset="1" panose="00000300000000000000"/>
      <p:regular r:id="rId21"/>
    </p:embeddedFont>
    <p:embeddedFont>
      <p:font typeface="Barlow Light" charset="1" panose="00000400000000000000"/>
      <p:regular r:id="rId22"/>
    </p:embeddedFont>
    <p:embeddedFont>
      <p:font typeface="Barlow Light Italics" charset="1" panose="00000400000000000000"/>
      <p:regular r:id="rId23"/>
    </p:embeddedFont>
    <p:embeddedFont>
      <p:font typeface="Barlow Medium" charset="1" panose="00000600000000000000"/>
      <p:regular r:id="rId24"/>
    </p:embeddedFont>
    <p:embeddedFont>
      <p:font typeface="Barlow Medium Italics" charset="1" panose="00000600000000000000"/>
      <p:regular r:id="rId25"/>
    </p:embeddedFont>
    <p:embeddedFont>
      <p:font typeface="Barlow Semi-Bold" charset="1" panose="00000700000000000000"/>
      <p:regular r:id="rId26"/>
    </p:embeddedFont>
    <p:embeddedFont>
      <p:font typeface="Barlow Semi-Bold Italics" charset="1" panose="00000700000000000000"/>
      <p:regular r:id="rId27"/>
    </p:embeddedFont>
    <p:embeddedFont>
      <p:font typeface="Barlow Ultra-Bold" charset="1" panose="00000900000000000000"/>
      <p:regular r:id="rId28"/>
    </p:embeddedFont>
    <p:embeddedFont>
      <p:font typeface="Barlow Ultra-Bold Italics" charset="1" panose="00000900000000000000"/>
      <p:regular r:id="rId29"/>
    </p:embeddedFont>
    <p:embeddedFont>
      <p:font typeface="Barlow Heavy" charset="1" panose="00000A00000000000000"/>
      <p:regular r:id="rId30"/>
    </p:embeddedFont>
    <p:embeddedFont>
      <p:font typeface="Barlow Heavy Italics" charset="1" panose="00000A00000000000000"/>
      <p:regular r:id="rId31"/>
    </p:embeddedFont>
    <p:embeddedFont>
      <p:font typeface="Assistant" charset="1" panose="00000500000000000000"/>
      <p:regular r:id="rId32"/>
    </p:embeddedFont>
    <p:embeddedFont>
      <p:font typeface="Assistant Bold" charset="1" panose="00000800000000000000"/>
      <p:regular r:id="rId33"/>
    </p:embeddedFont>
    <p:embeddedFont>
      <p:font typeface="Assistant Extra-Light" charset="1" panose="00000300000000000000"/>
      <p:regular r:id="rId34"/>
    </p:embeddedFont>
    <p:embeddedFont>
      <p:font typeface="Assistant Light" charset="1" panose="00000400000000000000"/>
      <p:regular r:id="rId35"/>
    </p:embeddedFont>
    <p:embeddedFont>
      <p:font typeface="Assistant Semi-Bold" charset="1" panose="00000700000000000000"/>
      <p:regular r:id="rId36"/>
    </p:embeddedFont>
    <p:embeddedFont>
      <p:font typeface="Assistant Ultra-Bold" charset="1" panose="000009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slides/slide1.xml" Type="http://schemas.openxmlformats.org/officeDocument/2006/relationships/slide"/><Relationship Id="rId39" Target="slides/slide2.xml" Type="http://schemas.openxmlformats.org/officeDocument/2006/relationships/slide"/><Relationship Id="rId4" Target="theme/theme1.xml" Type="http://schemas.openxmlformats.org/officeDocument/2006/relationships/theme"/><Relationship Id="rId40" Target="slides/slide3.xml" Type="http://schemas.openxmlformats.org/officeDocument/2006/relationships/slide"/><Relationship Id="rId41" Target="slides/slide4.xml" Type="http://schemas.openxmlformats.org/officeDocument/2006/relationships/slide"/><Relationship Id="rId42" Target="slides/slide5.xml" Type="http://schemas.openxmlformats.org/officeDocument/2006/relationships/slide"/><Relationship Id="rId43" Target="slides/slide6.xml" Type="http://schemas.openxmlformats.org/officeDocument/2006/relationships/slide"/><Relationship Id="rId44" Target="slides/slide7.xml" Type="http://schemas.openxmlformats.org/officeDocument/2006/relationships/slide"/><Relationship Id="rId45" Target="slides/slide8.xml" Type="http://schemas.openxmlformats.org/officeDocument/2006/relationships/slide"/><Relationship Id="rId46" Target="slides/slide9.xml" Type="http://schemas.openxmlformats.org/officeDocument/2006/relationships/slide"/><Relationship Id="rId47"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9139238" y="0"/>
            <a:ext cx="10287000" cy="10287000"/>
          </a:xfrm>
          <a:custGeom>
            <a:avLst/>
            <a:gdLst/>
            <a:ahLst/>
            <a:cxnLst/>
            <a:rect r="r" b="b" t="t" l="l"/>
            <a:pathLst>
              <a:path h="10287000" w="10287000">
                <a:moveTo>
                  <a:pt x="10287000" y="0"/>
                </a:moveTo>
                <a:lnTo>
                  <a:pt x="0" y="0"/>
                </a:lnTo>
                <a:lnTo>
                  <a:pt x="0" y="10287000"/>
                </a:lnTo>
                <a:lnTo>
                  <a:pt x="10287000" y="10287000"/>
                </a:lnTo>
                <a:lnTo>
                  <a:pt x="102870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400000">
            <a:off x="-413926" y="0"/>
            <a:ext cx="10287000" cy="10287000"/>
          </a:xfrm>
          <a:custGeom>
            <a:avLst/>
            <a:gdLst/>
            <a:ahLst/>
            <a:cxnLst/>
            <a:rect r="r" b="b" t="t" l="l"/>
            <a:pathLst>
              <a:path h="10287000" w="10287000">
                <a:moveTo>
                  <a:pt x="10287000" y="0"/>
                </a:moveTo>
                <a:lnTo>
                  <a:pt x="0" y="0"/>
                </a:lnTo>
                <a:lnTo>
                  <a:pt x="0" y="10287000"/>
                </a:lnTo>
                <a:lnTo>
                  <a:pt x="10287000" y="10287000"/>
                </a:lnTo>
                <a:lnTo>
                  <a:pt x="102870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2797700"/>
            <a:ext cx="2816713" cy="473857"/>
            <a:chOff x="0" y="0"/>
            <a:chExt cx="3755617" cy="631810"/>
          </a:xfrm>
        </p:grpSpPr>
        <p:grpSp>
          <p:nvGrpSpPr>
            <p:cNvPr name="Group 5" id="5"/>
            <p:cNvGrpSpPr/>
            <p:nvPr/>
          </p:nvGrpSpPr>
          <p:grpSpPr>
            <a:xfrm rot="0">
              <a:off x="0" y="0"/>
              <a:ext cx="631810" cy="6318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7" id="7"/>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8" id="8"/>
            <p:cNvGrpSpPr/>
            <p:nvPr/>
          </p:nvGrpSpPr>
          <p:grpSpPr>
            <a:xfrm rot="0">
              <a:off x="3123808" y="0"/>
              <a:ext cx="631810" cy="63181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0" id="10"/>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1" id="11"/>
            <p:cNvGrpSpPr/>
            <p:nvPr/>
          </p:nvGrpSpPr>
          <p:grpSpPr>
            <a:xfrm rot="0">
              <a:off x="315905" y="0"/>
              <a:ext cx="3123808" cy="631810"/>
              <a:chOff x="0" y="0"/>
              <a:chExt cx="617048" cy="124802"/>
            </a:xfrm>
          </p:grpSpPr>
          <p:sp>
            <p:nvSpPr>
              <p:cNvPr name="Freeform 12" id="12"/>
              <p:cNvSpPr/>
              <p:nvPr/>
            </p:nvSpPr>
            <p:spPr>
              <a:xfrm flipH="false" flipV="false" rot="0">
                <a:off x="0" y="0"/>
                <a:ext cx="617048" cy="124802"/>
              </a:xfrm>
              <a:custGeom>
                <a:avLst/>
                <a:gdLst/>
                <a:ahLst/>
                <a:cxnLst/>
                <a:rect r="r" b="b" t="t" l="l"/>
                <a:pathLst>
                  <a:path h="124802" w="617048">
                    <a:moveTo>
                      <a:pt x="0" y="0"/>
                    </a:moveTo>
                    <a:lnTo>
                      <a:pt x="617048" y="0"/>
                    </a:lnTo>
                    <a:lnTo>
                      <a:pt x="617048" y="124802"/>
                    </a:lnTo>
                    <a:lnTo>
                      <a:pt x="0" y="124802"/>
                    </a:lnTo>
                    <a:close/>
                  </a:path>
                </a:pathLst>
              </a:custGeom>
              <a:solidFill>
                <a:srgbClr val="24225C"/>
              </a:solidFill>
            </p:spPr>
          </p:sp>
          <p:sp>
            <p:nvSpPr>
              <p:cNvPr name="TextBox 13" id="13"/>
              <p:cNvSpPr txBox="true"/>
              <p:nvPr/>
            </p:nvSpPr>
            <p:spPr>
              <a:xfrm>
                <a:off x="0" y="28575"/>
                <a:ext cx="617048" cy="96227"/>
              </a:xfrm>
              <a:prstGeom prst="rect">
                <a:avLst/>
              </a:prstGeom>
            </p:spPr>
            <p:txBody>
              <a:bodyPr anchor="ctr" rtlCol="false" tIns="50800" lIns="50800" bIns="50800" rIns="50800"/>
              <a:lstStyle/>
              <a:p>
                <a:pPr algn="ctr">
                  <a:lnSpc>
                    <a:spcPts val="2000"/>
                  </a:lnSpc>
                </a:pPr>
              </a:p>
            </p:txBody>
          </p:sp>
        </p:grpSp>
        <p:sp>
          <p:nvSpPr>
            <p:cNvPr name="TextBox 14" id="14"/>
            <p:cNvSpPr txBox="true"/>
            <p:nvPr/>
          </p:nvSpPr>
          <p:spPr>
            <a:xfrm rot="0">
              <a:off x="299358" y="145513"/>
              <a:ext cx="3140355" cy="369359"/>
            </a:xfrm>
            <a:prstGeom prst="rect">
              <a:avLst/>
            </a:prstGeom>
          </p:spPr>
          <p:txBody>
            <a:bodyPr anchor="t" rtlCol="false" tIns="0" lIns="0" bIns="0" rIns="0">
              <a:spAutoFit/>
            </a:bodyPr>
            <a:lstStyle/>
            <a:p>
              <a:pPr algn="ctr">
                <a:lnSpc>
                  <a:spcPts val="2000"/>
                </a:lnSpc>
              </a:pPr>
              <a:r>
                <a:rPr lang="en-US" sz="2000">
                  <a:solidFill>
                    <a:srgbClr val="FEFEFE"/>
                  </a:solidFill>
                  <a:latin typeface="Kollektif Bold"/>
                </a:rPr>
                <a:t>Operating System</a:t>
              </a:r>
            </a:p>
          </p:txBody>
        </p:sp>
      </p:grpSp>
      <p:sp>
        <p:nvSpPr>
          <p:cNvPr name="Freeform 15" id="15"/>
          <p:cNvSpPr/>
          <p:nvPr/>
        </p:nvSpPr>
        <p:spPr>
          <a:xfrm flipH="false" flipV="true" rot="733574">
            <a:off x="5982356" y="-5285415"/>
            <a:ext cx="14453316" cy="10931963"/>
          </a:xfrm>
          <a:custGeom>
            <a:avLst/>
            <a:gdLst/>
            <a:ahLst/>
            <a:cxnLst/>
            <a:rect r="r" b="b" t="t" l="l"/>
            <a:pathLst>
              <a:path h="10931963" w="14453316">
                <a:moveTo>
                  <a:pt x="0" y="10931963"/>
                </a:moveTo>
                <a:lnTo>
                  <a:pt x="14453316" y="10931963"/>
                </a:lnTo>
                <a:lnTo>
                  <a:pt x="14453316" y="0"/>
                </a:lnTo>
                <a:lnTo>
                  <a:pt x="0" y="0"/>
                </a:lnTo>
                <a:lnTo>
                  <a:pt x="0" y="1093196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677073" y="8567014"/>
            <a:ext cx="5553765" cy="1267132"/>
          </a:xfrm>
          <a:prstGeom prst="rect">
            <a:avLst/>
          </a:prstGeom>
        </p:spPr>
        <p:txBody>
          <a:bodyPr anchor="t" rtlCol="false" tIns="0" lIns="0" bIns="0" rIns="0">
            <a:spAutoFit/>
          </a:bodyPr>
          <a:lstStyle/>
          <a:p>
            <a:pPr>
              <a:lnSpc>
                <a:spcPts val="3637"/>
              </a:lnSpc>
            </a:pPr>
            <a:r>
              <a:rPr lang="en-US" sz="3637">
                <a:solidFill>
                  <a:srgbClr val="24225C"/>
                </a:solidFill>
                <a:latin typeface="Kollektif Bold"/>
              </a:rPr>
              <a:t>Presented by</a:t>
            </a:r>
          </a:p>
          <a:p>
            <a:pPr>
              <a:lnSpc>
                <a:spcPts val="3137"/>
              </a:lnSpc>
            </a:pPr>
            <a:r>
              <a:rPr lang="en-US" sz="3137">
                <a:solidFill>
                  <a:srgbClr val="24225C"/>
                </a:solidFill>
                <a:latin typeface="Kollektif"/>
              </a:rPr>
              <a:t>Prasanga Raman Pokharel</a:t>
            </a:r>
          </a:p>
          <a:p>
            <a:pPr>
              <a:lnSpc>
                <a:spcPts val="3137"/>
              </a:lnSpc>
            </a:pPr>
            <a:r>
              <a:rPr lang="en-US" sz="3137">
                <a:solidFill>
                  <a:srgbClr val="24225C"/>
                </a:solidFill>
                <a:latin typeface="Kollektif"/>
              </a:rPr>
              <a:t>Roshan Limbu</a:t>
            </a:r>
          </a:p>
        </p:txBody>
      </p:sp>
      <p:sp>
        <p:nvSpPr>
          <p:cNvPr name="TextBox 17" id="17"/>
          <p:cNvSpPr txBox="true"/>
          <p:nvPr/>
        </p:nvSpPr>
        <p:spPr>
          <a:xfrm rot="0">
            <a:off x="933450" y="3566832"/>
            <a:ext cx="8110537" cy="1219199"/>
          </a:xfrm>
          <a:prstGeom prst="rect">
            <a:avLst/>
          </a:prstGeom>
        </p:spPr>
        <p:txBody>
          <a:bodyPr anchor="t" rtlCol="false" tIns="0" lIns="0" bIns="0" rIns="0">
            <a:spAutoFit/>
          </a:bodyPr>
          <a:lstStyle/>
          <a:p>
            <a:pPr>
              <a:lnSpc>
                <a:spcPts val="8999"/>
              </a:lnSpc>
            </a:pPr>
            <a:r>
              <a:rPr lang="en-US" sz="9999">
                <a:solidFill>
                  <a:srgbClr val="24225C"/>
                </a:solidFill>
                <a:latin typeface="Assistant Bold"/>
              </a:rPr>
              <a:t>Threads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698392" y="5557610"/>
            <a:ext cx="2366015" cy="2366015"/>
          </a:xfrm>
          <a:custGeom>
            <a:avLst/>
            <a:gdLst/>
            <a:ahLst/>
            <a:cxnLst/>
            <a:rect r="r" b="b" t="t" l="l"/>
            <a:pathLst>
              <a:path h="2366015" w="2366015">
                <a:moveTo>
                  <a:pt x="0" y="0"/>
                </a:moveTo>
                <a:lnTo>
                  <a:pt x="2366014" y="0"/>
                </a:lnTo>
                <a:lnTo>
                  <a:pt x="2366014" y="2366015"/>
                </a:lnTo>
                <a:lnTo>
                  <a:pt x="0" y="2366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23594" y="3813847"/>
            <a:ext cx="9840813" cy="1743763"/>
          </a:xfrm>
          <a:prstGeom prst="rect">
            <a:avLst/>
          </a:prstGeom>
        </p:spPr>
        <p:txBody>
          <a:bodyPr anchor="t" rtlCol="false" tIns="0" lIns="0" bIns="0" rIns="0">
            <a:spAutoFit/>
          </a:bodyPr>
          <a:lstStyle/>
          <a:p>
            <a:pPr>
              <a:lnSpc>
                <a:spcPts val="12887"/>
              </a:lnSpc>
            </a:pPr>
            <a:r>
              <a:rPr lang="en-US" sz="14319">
                <a:solidFill>
                  <a:srgbClr val="24225C"/>
                </a:solidFill>
                <a:latin typeface="Assistant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8238"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39238"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238250"/>
            <a:ext cx="7080426" cy="847725"/>
          </a:xfrm>
          <a:prstGeom prst="rect">
            <a:avLst/>
          </a:prstGeom>
        </p:spPr>
        <p:txBody>
          <a:bodyPr anchor="t" rtlCol="false" tIns="0" lIns="0" bIns="0" rIns="0">
            <a:spAutoFit/>
          </a:bodyPr>
          <a:lstStyle/>
          <a:p>
            <a:pPr>
              <a:lnSpc>
                <a:spcPts val="6299"/>
              </a:lnSpc>
            </a:pPr>
            <a:r>
              <a:rPr lang="en-US" sz="6999">
                <a:solidFill>
                  <a:srgbClr val="24225C"/>
                </a:solidFill>
                <a:latin typeface="Assistant Bold"/>
              </a:rPr>
              <a:t>Table of Contents</a:t>
            </a:r>
          </a:p>
        </p:txBody>
      </p:sp>
      <p:sp>
        <p:nvSpPr>
          <p:cNvPr name="TextBox 5" id="5"/>
          <p:cNvSpPr txBox="true"/>
          <p:nvPr/>
        </p:nvSpPr>
        <p:spPr>
          <a:xfrm rot="0">
            <a:off x="10030336" y="3098554"/>
            <a:ext cx="6653900" cy="755325"/>
          </a:xfrm>
          <a:prstGeom prst="rect">
            <a:avLst/>
          </a:prstGeom>
        </p:spPr>
        <p:txBody>
          <a:bodyPr anchor="t" rtlCol="false" tIns="0" lIns="0" bIns="0" rIns="0">
            <a:spAutoFit/>
          </a:bodyPr>
          <a:lstStyle/>
          <a:p>
            <a:pPr>
              <a:lnSpc>
                <a:spcPts val="6142"/>
              </a:lnSpc>
            </a:pPr>
            <a:r>
              <a:rPr lang="en-US" sz="4387">
                <a:solidFill>
                  <a:srgbClr val="24225C"/>
                </a:solidFill>
                <a:latin typeface="Barlow Light"/>
              </a:rPr>
              <a:t>Introduction of Thread</a:t>
            </a:r>
          </a:p>
        </p:txBody>
      </p:sp>
      <p:sp>
        <p:nvSpPr>
          <p:cNvPr name="TextBox 6" id="6"/>
          <p:cNvSpPr txBox="true"/>
          <p:nvPr/>
        </p:nvSpPr>
        <p:spPr>
          <a:xfrm rot="0">
            <a:off x="10030336" y="4058083"/>
            <a:ext cx="7600079" cy="755325"/>
          </a:xfrm>
          <a:prstGeom prst="rect">
            <a:avLst/>
          </a:prstGeom>
        </p:spPr>
        <p:txBody>
          <a:bodyPr anchor="t" rtlCol="false" tIns="0" lIns="0" bIns="0" rIns="0">
            <a:spAutoFit/>
          </a:bodyPr>
          <a:lstStyle/>
          <a:p>
            <a:pPr>
              <a:lnSpc>
                <a:spcPts val="6142"/>
              </a:lnSpc>
            </a:pPr>
            <a:r>
              <a:rPr lang="en-US" sz="4387">
                <a:solidFill>
                  <a:srgbClr val="24225C"/>
                </a:solidFill>
                <a:latin typeface="Barlow Light"/>
              </a:rPr>
              <a:t>Types</a:t>
            </a:r>
          </a:p>
        </p:txBody>
      </p:sp>
      <p:sp>
        <p:nvSpPr>
          <p:cNvPr name="TextBox 7" id="7"/>
          <p:cNvSpPr txBox="true"/>
          <p:nvPr/>
        </p:nvSpPr>
        <p:spPr>
          <a:xfrm rot="0">
            <a:off x="10030336" y="5017612"/>
            <a:ext cx="7600079" cy="755325"/>
          </a:xfrm>
          <a:prstGeom prst="rect">
            <a:avLst/>
          </a:prstGeom>
        </p:spPr>
        <p:txBody>
          <a:bodyPr anchor="t" rtlCol="false" tIns="0" lIns="0" bIns="0" rIns="0">
            <a:spAutoFit/>
          </a:bodyPr>
          <a:lstStyle/>
          <a:p>
            <a:pPr>
              <a:lnSpc>
                <a:spcPts val="6142"/>
              </a:lnSpc>
            </a:pPr>
            <a:r>
              <a:rPr lang="en-US" sz="4387">
                <a:solidFill>
                  <a:srgbClr val="24225C"/>
                </a:solidFill>
                <a:latin typeface="Barlow Light"/>
              </a:rPr>
              <a:t>Process</a:t>
            </a:r>
          </a:p>
        </p:txBody>
      </p:sp>
      <p:sp>
        <p:nvSpPr>
          <p:cNvPr name="TextBox 8" id="8"/>
          <p:cNvSpPr txBox="true"/>
          <p:nvPr/>
        </p:nvSpPr>
        <p:spPr>
          <a:xfrm rot="0">
            <a:off x="10030336" y="5977141"/>
            <a:ext cx="7600079" cy="755325"/>
          </a:xfrm>
          <a:prstGeom prst="rect">
            <a:avLst/>
          </a:prstGeom>
        </p:spPr>
        <p:txBody>
          <a:bodyPr anchor="t" rtlCol="false" tIns="0" lIns="0" bIns="0" rIns="0">
            <a:spAutoFit/>
          </a:bodyPr>
          <a:lstStyle/>
          <a:p>
            <a:pPr>
              <a:lnSpc>
                <a:spcPts val="6142"/>
              </a:lnSpc>
            </a:pPr>
            <a:r>
              <a:rPr lang="en-US" sz="4387">
                <a:solidFill>
                  <a:srgbClr val="24225C"/>
                </a:solidFill>
                <a:latin typeface="Barlow Light"/>
              </a:rPr>
              <a:t>Multi-threading</a:t>
            </a:r>
          </a:p>
        </p:txBody>
      </p:sp>
      <p:sp>
        <p:nvSpPr>
          <p:cNvPr name="Freeform 9" id="9"/>
          <p:cNvSpPr/>
          <p:nvPr/>
        </p:nvSpPr>
        <p:spPr>
          <a:xfrm flipH="false" flipV="false" rot="-7268617">
            <a:off x="11642282" y="-6675289"/>
            <a:ext cx="12657383" cy="10287000"/>
          </a:xfrm>
          <a:custGeom>
            <a:avLst/>
            <a:gdLst/>
            <a:ahLst/>
            <a:cxnLst/>
            <a:rect r="r" b="b" t="t" l="l"/>
            <a:pathLst>
              <a:path h="10287000" w="12657383">
                <a:moveTo>
                  <a:pt x="0" y="0"/>
                </a:moveTo>
                <a:lnTo>
                  <a:pt x="12657383" y="0"/>
                </a:lnTo>
                <a:lnTo>
                  <a:pt x="12657383"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5701935" y="9544050"/>
            <a:ext cx="473857" cy="47385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2" id="12"/>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3" id="13"/>
          <p:cNvGrpSpPr/>
          <p:nvPr/>
        </p:nvGrpSpPr>
        <p:grpSpPr>
          <a:xfrm rot="0">
            <a:off x="16790205" y="9544050"/>
            <a:ext cx="473857" cy="47385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5" id="15"/>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6" id="16"/>
          <p:cNvGrpSpPr/>
          <p:nvPr/>
        </p:nvGrpSpPr>
        <p:grpSpPr>
          <a:xfrm rot="0">
            <a:off x="15938863" y="9544050"/>
            <a:ext cx="1088270" cy="473857"/>
            <a:chOff x="0" y="0"/>
            <a:chExt cx="286623" cy="124802"/>
          </a:xfrm>
        </p:grpSpPr>
        <p:sp>
          <p:nvSpPr>
            <p:cNvPr name="Freeform 17" id="17"/>
            <p:cNvSpPr/>
            <p:nvPr/>
          </p:nvSpPr>
          <p:spPr>
            <a:xfrm flipH="false" flipV="false" rot="0">
              <a:off x="0" y="0"/>
              <a:ext cx="286623" cy="124802"/>
            </a:xfrm>
            <a:custGeom>
              <a:avLst/>
              <a:gdLst/>
              <a:ahLst/>
              <a:cxnLst/>
              <a:rect r="r" b="b" t="t" l="l"/>
              <a:pathLst>
                <a:path h="124802" w="286623">
                  <a:moveTo>
                    <a:pt x="0" y="0"/>
                  </a:moveTo>
                  <a:lnTo>
                    <a:pt x="286623" y="0"/>
                  </a:lnTo>
                  <a:lnTo>
                    <a:pt x="286623" y="124802"/>
                  </a:lnTo>
                  <a:lnTo>
                    <a:pt x="0" y="124802"/>
                  </a:lnTo>
                  <a:close/>
                </a:path>
              </a:pathLst>
            </a:custGeom>
            <a:solidFill>
              <a:srgbClr val="24225C"/>
            </a:solidFill>
          </p:spPr>
        </p:sp>
        <p:sp>
          <p:nvSpPr>
            <p:cNvPr name="TextBox 18" id="18"/>
            <p:cNvSpPr txBox="true"/>
            <p:nvPr/>
          </p:nvSpPr>
          <p:spPr>
            <a:xfrm>
              <a:off x="0" y="28575"/>
              <a:ext cx="286623" cy="96227"/>
            </a:xfrm>
            <a:prstGeom prst="rect">
              <a:avLst/>
            </a:prstGeom>
          </p:spPr>
          <p:txBody>
            <a:bodyPr anchor="ctr" rtlCol="false" tIns="50800" lIns="50800" bIns="50800" rIns="50800"/>
            <a:lstStyle/>
            <a:p>
              <a:pPr algn="ctr">
                <a:lnSpc>
                  <a:spcPts val="2000"/>
                </a:lnSpc>
              </a:pPr>
            </a:p>
          </p:txBody>
        </p:sp>
      </p:grpSp>
      <p:sp>
        <p:nvSpPr>
          <p:cNvPr name="AutoShape 19" id="19"/>
          <p:cNvSpPr/>
          <p:nvPr/>
        </p:nvSpPr>
        <p:spPr>
          <a:xfrm rot="0">
            <a:off x="8612443" y="1557337"/>
            <a:ext cx="1063114" cy="0"/>
          </a:xfrm>
          <a:prstGeom prst="line">
            <a:avLst/>
          </a:prstGeom>
          <a:ln cap="flat" w="19050">
            <a:solidFill>
              <a:srgbClr val="1D2896"/>
            </a:solidFill>
            <a:prstDash val="solid"/>
            <a:headEnd type="none" len="sm" w="sm"/>
            <a:tailEnd type="none" len="sm" w="sm"/>
          </a:ln>
        </p:spPr>
      </p:sp>
      <p:sp>
        <p:nvSpPr>
          <p:cNvPr name="Freeform 20" id="20"/>
          <p:cNvSpPr/>
          <p:nvPr/>
        </p:nvSpPr>
        <p:spPr>
          <a:xfrm flipH="false" flipV="false" rot="0">
            <a:off x="8973740" y="9648895"/>
            <a:ext cx="350045" cy="281309"/>
          </a:xfrm>
          <a:custGeom>
            <a:avLst/>
            <a:gdLst/>
            <a:ahLst/>
            <a:cxnLst/>
            <a:rect r="r" b="b" t="t" l="l"/>
            <a:pathLst>
              <a:path h="281309" w="350045">
                <a:moveTo>
                  <a:pt x="0" y="0"/>
                </a:moveTo>
                <a:lnTo>
                  <a:pt x="350045" y="0"/>
                </a:lnTo>
                <a:lnTo>
                  <a:pt x="350045" y="281309"/>
                </a:lnTo>
                <a:lnTo>
                  <a:pt x="0" y="281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9148762" y="5020520"/>
            <a:ext cx="881574" cy="745800"/>
          </a:xfrm>
          <a:prstGeom prst="rect">
            <a:avLst/>
          </a:prstGeom>
        </p:spPr>
        <p:txBody>
          <a:bodyPr anchor="t" rtlCol="false" tIns="0" lIns="0" bIns="0" rIns="0">
            <a:spAutoFit/>
          </a:bodyPr>
          <a:lstStyle/>
          <a:p>
            <a:pPr>
              <a:lnSpc>
                <a:spcPts val="6142"/>
              </a:lnSpc>
            </a:pPr>
            <a:r>
              <a:rPr lang="en-US" sz="4387">
                <a:solidFill>
                  <a:srgbClr val="24225C"/>
                </a:solidFill>
                <a:latin typeface="Assistant Bold"/>
              </a:rPr>
              <a:t>c.</a:t>
            </a:r>
          </a:p>
        </p:txBody>
      </p:sp>
      <p:sp>
        <p:nvSpPr>
          <p:cNvPr name="TextBox 22" id="22"/>
          <p:cNvSpPr txBox="true"/>
          <p:nvPr/>
        </p:nvSpPr>
        <p:spPr>
          <a:xfrm rot="0">
            <a:off x="9148763" y="3099571"/>
            <a:ext cx="881574" cy="745800"/>
          </a:xfrm>
          <a:prstGeom prst="rect">
            <a:avLst/>
          </a:prstGeom>
        </p:spPr>
        <p:txBody>
          <a:bodyPr anchor="t" rtlCol="false" tIns="0" lIns="0" bIns="0" rIns="0">
            <a:spAutoFit/>
          </a:bodyPr>
          <a:lstStyle/>
          <a:p>
            <a:pPr>
              <a:lnSpc>
                <a:spcPts val="6142"/>
              </a:lnSpc>
            </a:pPr>
            <a:r>
              <a:rPr lang="en-US" sz="4387">
                <a:solidFill>
                  <a:srgbClr val="24225C"/>
                </a:solidFill>
                <a:latin typeface="Assistant Bold"/>
              </a:rPr>
              <a:t>a.</a:t>
            </a:r>
          </a:p>
        </p:txBody>
      </p:sp>
      <p:sp>
        <p:nvSpPr>
          <p:cNvPr name="TextBox 23" id="23"/>
          <p:cNvSpPr txBox="true"/>
          <p:nvPr/>
        </p:nvSpPr>
        <p:spPr>
          <a:xfrm rot="0">
            <a:off x="9148762" y="5980994"/>
            <a:ext cx="881574" cy="745800"/>
          </a:xfrm>
          <a:prstGeom prst="rect">
            <a:avLst/>
          </a:prstGeom>
        </p:spPr>
        <p:txBody>
          <a:bodyPr anchor="t" rtlCol="false" tIns="0" lIns="0" bIns="0" rIns="0">
            <a:spAutoFit/>
          </a:bodyPr>
          <a:lstStyle/>
          <a:p>
            <a:pPr>
              <a:lnSpc>
                <a:spcPts val="6142"/>
              </a:lnSpc>
            </a:pPr>
            <a:r>
              <a:rPr lang="en-US" sz="4387">
                <a:solidFill>
                  <a:srgbClr val="24225C"/>
                </a:solidFill>
                <a:latin typeface="Assistant Bold"/>
              </a:rPr>
              <a:t>d.</a:t>
            </a:r>
          </a:p>
        </p:txBody>
      </p:sp>
      <p:sp>
        <p:nvSpPr>
          <p:cNvPr name="TextBox 24" id="24"/>
          <p:cNvSpPr txBox="true"/>
          <p:nvPr/>
        </p:nvSpPr>
        <p:spPr>
          <a:xfrm rot="0">
            <a:off x="9148763" y="4060045"/>
            <a:ext cx="881574" cy="745800"/>
          </a:xfrm>
          <a:prstGeom prst="rect">
            <a:avLst/>
          </a:prstGeom>
        </p:spPr>
        <p:txBody>
          <a:bodyPr anchor="t" rtlCol="false" tIns="0" lIns="0" bIns="0" rIns="0">
            <a:spAutoFit/>
          </a:bodyPr>
          <a:lstStyle/>
          <a:p>
            <a:pPr>
              <a:lnSpc>
                <a:spcPts val="6142"/>
              </a:lnSpc>
            </a:pPr>
            <a:r>
              <a:rPr lang="en-US" sz="4387">
                <a:solidFill>
                  <a:srgbClr val="24225C"/>
                </a:solidFill>
                <a:latin typeface="Assistant Bold"/>
              </a:rPr>
              <a:t>b.</a:t>
            </a:r>
          </a:p>
        </p:txBody>
      </p:sp>
      <p:sp>
        <p:nvSpPr>
          <p:cNvPr name="TextBox 25" id="25"/>
          <p:cNvSpPr txBox="true"/>
          <p:nvPr/>
        </p:nvSpPr>
        <p:spPr>
          <a:xfrm rot="0">
            <a:off x="15701935" y="9660329"/>
            <a:ext cx="1525682" cy="269875"/>
          </a:xfrm>
          <a:prstGeom prst="rect">
            <a:avLst/>
          </a:prstGeom>
        </p:spPr>
        <p:txBody>
          <a:bodyPr anchor="t" rtlCol="false" tIns="0" lIns="0" bIns="0" rIns="0">
            <a:spAutoFit/>
          </a:bodyPr>
          <a:lstStyle/>
          <a:p>
            <a:pPr algn="ctr">
              <a:lnSpc>
                <a:spcPts val="2000"/>
              </a:lnSpc>
            </a:pPr>
            <a:r>
              <a:rPr lang="en-US" sz="2000">
                <a:solidFill>
                  <a:srgbClr val="FFFFFF"/>
                </a:solidFill>
                <a:latin typeface="Kollektif"/>
              </a:rPr>
              <a:t>2024/01/28</a:t>
            </a:r>
          </a:p>
        </p:txBody>
      </p:sp>
      <p:sp>
        <p:nvSpPr>
          <p:cNvPr name="TextBox 26" id="26"/>
          <p:cNvSpPr txBox="true"/>
          <p:nvPr/>
        </p:nvSpPr>
        <p:spPr>
          <a:xfrm rot="0">
            <a:off x="9148763" y="6942016"/>
            <a:ext cx="881574" cy="745800"/>
          </a:xfrm>
          <a:prstGeom prst="rect">
            <a:avLst/>
          </a:prstGeom>
        </p:spPr>
        <p:txBody>
          <a:bodyPr anchor="t" rtlCol="false" tIns="0" lIns="0" bIns="0" rIns="0">
            <a:spAutoFit/>
          </a:bodyPr>
          <a:lstStyle/>
          <a:p>
            <a:pPr>
              <a:lnSpc>
                <a:spcPts val="6142"/>
              </a:lnSpc>
            </a:pPr>
            <a:r>
              <a:rPr lang="en-US" sz="4387">
                <a:solidFill>
                  <a:srgbClr val="24225C"/>
                </a:solidFill>
                <a:latin typeface="Assistant Bold"/>
              </a:rPr>
              <a:t>e.</a:t>
            </a:r>
          </a:p>
        </p:txBody>
      </p:sp>
      <p:sp>
        <p:nvSpPr>
          <p:cNvPr name="TextBox 27" id="27"/>
          <p:cNvSpPr txBox="true"/>
          <p:nvPr/>
        </p:nvSpPr>
        <p:spPr>
          <a:xfrm rot="0">
            <a:off x="10030336" y="6932491"/>
            <a:ext cx="7600079" cy="755325"/>
          </a:xfrm>
          <a:prstGeom prst="rect">
            <a:avLst/>
          </a:prstGeom>
        </p:spPr>
        <p:txBody>
          <a:bodyPr anchor="t" rtlCol="false" tIns="0" lIns="0" bIns="0" rIns="0">
            <a:spAutoFit/>
          </a:bodyPr>
          <a:lstStyle/>
          <a:p>
            <a:pPr>
              <a:lnSpc>
                <a:spcPts val="6142"/>
              </a:lnSpc>
            </a:pPr>
            <a:r>
              <a:rPr lang="en-US" sz="4387">
                <a:solidFill>
                  <a:srgbClr val="24225C"/>
                </a:solidFill>
                <a:latin typeface="Barlow Light"/>
              </a:rPr>
              <a:t>Benifits of multithreading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138238" y="0"/>
            <a:ext cx="10287000" cy="10287000"/>
          </a:xfrm>
          <a:custGeom>
            <a:avLst/>
            <a:gdLst/>
            <a:ahLst/>
            <a:cxnLst/>
            <a:rect r="r" b="b" t="t" l="l"/>
            <a:pathLst>
              <a:path h="10287000" w="10287000">
                <a:moveTo>
                  <a:pt x="10287000" y="0"/>
                </a:moveTo>
                <a:lnTo>
                  <a:pt x="0" y="0"/>
                </a:lnTo>
                <a:lnTo>
                  <a:pt x="0" y="10287000"/>
                </a:lnTo>
                <a:lnTo>
                  <a:pt x="10287000" y="10287000"/>
                </a:lnTo>
                <a:lnTo>
                  <a:pt x="102870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701935" y="9544050"/>
            <a:ext cx="473857" cy="4738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5" id="5"/>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6" id="6"/>
          <p:cNvGrpSpPr/>
          <p:nvPr/>
        </p:nvGrpSpPr>
        <p:grpSpPr>
          <a:xfrm rot="0">
            <a:off x="16790205" y="9544050"/>
            <a:ext cx="473857" cy="47385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8" id="8"/>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9" id="9"/>
          <p:cNvGrpSpPr/>
          <p:nvPr/>
        </p:nvGrpSpPr>
        <p:grpSpPr>
          <a:xfrm rot="0">
            <a:off x="15938863" y="9544050"/>
            <a:ext cx="1088270" cy="473857"/>
            <a:chOff x="0" y="0"/>
            <a:chExt cx="286623" cy="124802"/>
          </a:xfrm>
        </p:grpSpPr>
        <p:sp>
          <p:nvSpPr>
            <p:cNvPr name="Freeform 10" id="10"/>
            <p:cNvSpPr/>
            <p:nvPr/>
          </p:nvSpPr>
          <p:spPr>
            <a:xfrm flipH="false" flipV="false" rot="0">
              <a:off x="0" y="0"/>
              <a:ext cx="286623" cy="124802"/>
            </a:xfrm>
            <a:custGeom>
              <a:avLst/>
              <a:gdLst/>
              <a:ahLst/>
              <a:cxnLst/>
              <a:rect r="r" b="b" t="t" l="l"/>
              <a:pathLst>
                <a:path h="124802" w="286623">
                  <a:moveTo>
                    <a:pt x="0" y="0"/>
                  </a:moveTo>
                  <a:lnTo>
                    <a:pt x="286623" y="0"/>
                  </a:lnTo>
                  <a:lnTo>
                    <a:pt x="286623" y="124802"/>
                  </a:lnTo>
                  <a:lnTo>
                    <a:pt x="0" y="124802"/>
                  </a:lnTo>
                  <a:close/>
                </a:path>
              </a:pathLst>
            </a:custGeom>
            <a:solidFill>
              <a:srgbClr val="24225C"/>
            </a:solidFill>
          </p:spPr>
        </p:sp>
        <p:sp>
          <p:nvSpPr>
            <p:cNvPr name="TextBox 11" id="11"/>
            <p:cNvSpPr txBox="true"/>
            <p:nvPr/>
          </p:nvSpPr>
          <p:spPr>
            <a:xfrm>
              <a:off x="0" y="28575"/>
              <a:ext cx="286623" cy="96227"/>
            </a:xfrm>
            <a:prstGeom prst="rect">
              <a:avLst/>
            </a:prstGeom>
          </p:spPr>
          <p:txBody>
            <a:bodyPr anchor="ctr" rtlCol="false" tIns="50800" lIns="50800" bIns="50800" rIns="50800"/>
            <a:lstStyle/>
            <a:p>
              <a:pPr algn="ctr">
                <a:lnSpc>
                  <a:spcPts val="2000"/>
                </a:lnSpc>
              </a:pPr>
            </a:p>
          </p:txBody>
        </p:sp>
      </p:grpSp>
      <p:grpSp>
        <p:nvGrpSpPr>
          <p:cNvPr name="Group 12" id="12"/>
          <p:cNvGrpSpPr/>
          <p:nvPr/>
        </p:nvGrpSpPr>
        <p:grpSpPr>
          <a:xfrm rot="0">
            <a:off x="8674905" y="9544050"/>
            <a:ext cx="473857" cy="47385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4" id="14"/>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5" id="15"/>
          <p:cNvGrpSpPr/>
          <p:nvPr/>
        </p:nvGrpSpPr>
        <p:grpSpPr>
          <a:xfrm rot="0">
            <a:off x="9139238" y="9544050"/>
            <a:ext cx="473857" cy="47385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7" id="17"/>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8" id="18"/>
          <p:cNvGrpSpPr/>
          <p:nvPr/>
        </p:nvGrpSpPr>
        <p:grpSpPr>
          <a:xfrm rot="0">
            <a:off x="8911834" y="9544050"/>
            <a:ext cx="464332" cy="473857"/>
            <a:chOff x="0" y="0"/>
            <a:chExt cx="122293" cy="124802"/>
          </a:xfrm>
        </p:grpSpPr>
        <p:sp>
          <p:nvSpPr>
            <p:cNvPr name="Freeform 19" id="19"/>
            <p:cNvSpPr/>
            <p:nvPr/>
          </p:nvSpPr>
          <p:spPr>
            <a:xfrm flipH="false" flipV="false" rot="0">
              <a:off x="0" y="0"/>
              <a:ext cx="122293" cy="124802"/>
            </a:xfrm>
            <a:custGeom>
              <a:avLst/>
              <a:gdLst/>
              <a:ahLst/>
              <a:cxnLst/>
              <a:rect r="r" b="b" t="t" l="l"/>
              <a:pathLst>
                <a:path h="124802" w="122293">
                  <a:moveTo>
                    <a:pt x="0" y="0"/>
                  </a:moveTo>
                  <a:lnTo>
                    <a:pt x="122293" y="0"/>
                  </a:lnTo>
                  <a:lnTo>
                    <a:pt x="122293" y="124802"/>
                  </a:lnTo>
                  <a:lnTo>
                    <a:pt x="0" y="124802"/>
                  </a:lnTo>
                  <a:close/>
                </a:path>
              </a:pathLst>
            </a:custGeom>
            <a:solidFill>
              <a:srgbClr val="24225C"/>
            </a:solidFill>
          </p:spPr>
        </p:sp>
        <p:sp>
          <p:nvSpPr>
            <p:cNvPr name="TextBox 20" id="20"/>
            <p:cNvSpPr txBox="true"/>
            <p:nvPr/>
          </p:nvSpPr>
          <p:spPr>
            <a:xfrm>
              <a:off x="0" y="28575"/>
              <a:ext cx="122293" cy="96227"/>
            </a:xfrm>
            <a:prstGeom prst="rect">
              <a:avLst/>
            </a:prstGeom>
          </p:spPr>
          <p:txBody>
            <a:bodyPr anchor="ctr" rtlCol="false" tIns="50800" lIns="50800" bIns="50800" rIns="50800"/>
            <a:lstStyle/>
            <a:p>
              <a:pPr algn="ctr">
                <a:lnSpc>
                  <a:spcPts val="2000"/>
                </a:lnSpc>
              </a:pPr>
            </a:p>
          </p:txBody>
        </p:sp>
      </p:grpSp>
      <p:sp>
        <p:nvSpPr>
          <p:cNvPr name="Freeform 21" id="21"/>
          <p:cNvSpPr/>
          <p:nvPr/>
        </p:nvSpPr>
        <p:spPr>
          <a:xfrm flipH="false" flipV="false" rot="0">
            <a:off x="8973740" y="9648895"/>
            <a:ext cx="350045" cy="281309"/>
          </a:xfrm>
          <a:custGeom>
            <a:avLst/>
            <a:gdLst/>
            <a:ahLst/>
            <a:cxnLst/>
            <a:rect r="r" b="b" t="t" l="l"/>
            <a:pathLst>
              <a:path h="281309" w="350045">
                <a:moveTo>
                  <a:pt x="0" y="0"/>
                </a:moveTo>
                <a:lnTo>
                  <a:pt x="350045" y="0"/>
                </a:lnTo>
                <a:lnTo>
                  <a:pt x="350045" y="281309"/>
                </a:lnTo>
                <a:lnTo>
                  <a:pt x="0" y="2813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79060" y="2205514"/>
            <a:ext cx="7349472" cy="5649907"/>
          </a:xfrm>
          <a:custGeom>
            <a:avLst/>
            <a:gdLst/>
            <a:ahLst/>
            <a:cxnLst/>
            <a:rect r="r" b="b" t="t" l="l"/>
            <a:pathLst>
              <a:path h="5649907" w="7349472">
                <a:moveTo>
                  <a:pt x="0" y="0"/>
                </a:moveTo>
                <a:lnTo>
                  <a:pt x="7349472" y="0"/>
                </a:lnTo>
                <a:lnTo>
                  <a:pt x="7349472" y="5649906"/>
                </a:lnTo>
                <a:lnTo>
                  <a:pt x="0" y="5649906"/>
                </a:lnTo>
                <a:lnTo>
                  <a:pt x="0" y="0"/>
                </a:lnTo>
                <a:close/>
              </a:path>
            </a:pathLst>
          </a:custGeom>
          <a:blipFill>
            <a:blip r:embed="rId6"/>
            <a:stretch>
              <a:fillRect l="0" t="0" r="0" b="0"/>
            </a:stretch>
          </a:blipFill>
        </p:spPr>
      </p:sp>
      <p:sp>
        <p:nvSpPr>
          <p:cNvPr name="TextBox 23" id="23"/>
          <p:cNvSpPr txBox="true"/>
          <p:nvPr/>
        </p:nvSpPr>
        <p:spPr>
          <a:xfrm rot="0">
            <a:off x="10058591" y="1523567"/>
            <a:ext cx="7200709" cy="847725"/>
          </a:xfrm>
          <a:prstGeom prst="rect">
            <a:avLst/>
          </a:prstGeom>
        </p:spPr>
        <p:txBody>
          <a:bodyPr anchor="t" rtlCol="false" tIns="0" lIns="0" bIns="0" rIns="0">
            <a:spAutoFit/>
          </a:bodyPr>
          <a:lstStyle/>
          <a:p>
            <a:pPr>
              <a:lnSpc>
                <a:spcPts val="6299"/>
              </a:lnSpc>
            </a:pPr>
            <a:r>
              <a:rPr lang="en-US" sz="6999">
                <a:solidFill>
                  <a:srgbClr val="24225C"/>
                </a:solidFill>
                <a:latin typeface="Assistant Bold"/>
              </a:rPr>
              <a:t>Introduction</a:t>
            </a:r>
          </a:p>
        </p:txBody>
      </p:sp>
      <p:sp>
        <p:nvSpPr>
          <p:cNvPr name="TextBox 24" id="24"/>
          <p:cNvSpPr txBox="true"/>
          <p:nvPr/>
        </p:nvSpPr>
        <p:spPr>
          <a:xfrm rot="0">
            <a:off x="9838224" y="2988931"/>
            <a:ext cx="7205472" cy="724535"/>
          </a:xfrm>
          <a:prstGeom prst="rect">
            <a:avLst/>
          </a:prstGeom>
        </p:spPr>
        <p:txBody>
          <a:bodyPr anchor="t" rtlCol="false" tIns="0" lIns="0" bIns="0" rIns="0">
            <a:spAutoFit/>
          </a:bodyPr>
          <a:lstStyle/>
          <a:p>
            <a:pPr>
              <a:lnSpc>
                <a:spcPts val="2859"/>
              </a:lnSpc>
            </a:pPr>
            <a:r>
              <a:rPr lang="en-US" sz="2199">
                <a:solidFill>
                  <a:srgbClr val="24225C"/>
                </a:solidFill>
                <a:latin typeface="Barlow"/>
              </a:rPr>
              <a:t>A thread stands as the fundamental unit of processing, representing the smallest entity capable of execution. </a:t>
            </a:r>
          </a:p>
        </p:txBody>
      </p:sp>
      <p:sp>
        <p:nvSpPr>
          <p:cNvPr name="TextBox 25" id="25"/>
          <p:cNvSpPr txBox="true"/>
          <p:nvPr/>
        </p:nvSpPr>
        <p:spPr>
          <a:xfrm rot="0">
            <a:off x="9617857" y="4197756"/>
            <a:ext cx="8670143" cy="4280397"/>
          </a:xfrm>
          <a:prstGeom prst="rect">
            <a:avLst/>
          </a:prstGeom>
        </p:spPr>
        <p:txBody>
          <a:bodyPr anchor="t" rtlCol="false" tIns="0" lIns="0" bIns="0" rIns="0">
            <a:spAutoFit/>
          </a:bodyPr>
          <a:lstStyle/>
          <a:p>
            <a:pPr marL="572164" indent="-286082" lvl="1">
              <a:lnSpc>
                <a:spcPts val="4876"/>
              </a:lnSpc>
              <a:buFont typeface="Arial"/>
              <a:buChar char="•"/>
            </a:pPr>
            <a:r>
              <a:rPr lang="en-US" sz="2650">
                <a:solidFill>
                  <a:srgbClr val="24225C"/>
                </a:solidFill>
                <a:latin typeface="Barlow"/>
              </a:rPr>
              <a:t>A thread exist within a process.</a:t>
            </a:r>
          </a:p>
          <a:p>
            <a:pPr marL="572164" indent="-286082" lvl="1">
              <a:lnSpc>
                <a:spcPts val="4876"/>
              </a:lnSpc>
              <a:buFont typeface="Arial"/>
              <a:buChar char="•"/>
            </a:pPr>
            <a:r>
              <a:rPr lang="en-US" sz="2650">
                <a:solidFill>
                  <a:srgbClr val="24225C"/>
                </a:solidFill>
                <a:latin typeface="Barlow"/>
              </a:rPr>
              <a:t>It is the smallest unit of processing that can be performed in an  OS.</a:t>
            </a:r>
          </a:p>
          <a:p>
            <a:pPr marL="572164" indent="-286082" lvl="1">
              <a:lnSpc>
                <a:spcPts val="4876"/>
              </a:lnSpc>
              <a:buFont typeface="Arial"/>
              <a:buChar char="•"/>
            </a:pPr>
            <a:r>
              <a:rPr lang="en-US" sz="2650">
                <a:solidFill>
                  <a:srgbClr val="24225C"/>
                </a:solidFill>
                <a:latin typeface="Barlow"/>
              </a:rPr>
              <a:t>i.eSingle process consist of multiple thread</a:t>
            </a:r>
          </a:p>
          <a:p>
            <a:pPr marL="572164" indent="-286082" lvl="1">
              <a:lnSpc>
                <a:spcPts val="4876"/>
              </a:lnSpc>
              <a:buFont typeface="Arial"/>
              <a:buChar char="•"/>
            </a:pPr>
            <a:r>
              <a:rPr lang="en-US" sz="2650">
                <a:solidFill>
                  <a:srgbClr val="24225C"/>
                </a:solidFill>
                <a:latin typeface="Barlow"/>
              </a:rPr>
              <a:t>A thread is know as lightweight process.</a:t>
            </a:r>
          </a:p>
          <a:p>
            <a:pPr marL="572164" indent="-286082" lvl="1">
              <a:lnSpc>
                <a:spcPts val="4876"/>
              </a:lnSpc>
              <a:buFont typeface="Arial"/>
              <a:buChar char="•"/>
            </a:pPr>
            <a:r>
              <a:rPr lang="en-US" sz="2650">
                <a:solidFill>
                  <a:srgbClr val="24225C"/>
                </a:solidFill>
                <a:latin typeface="Barlow"/>
              </a:rPr>
              <a:t>A single threaded process consists of single thread, while multithreads process consists of multiple thread.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01935" y="9544050"/>
            <a:ext cx="473857" cy="5117202"/>
            <a:chOff x="0" y="0"/>
            <a:chExt cx="812800" cy="8777455"/>
          </a:xfrm>
        </p:grpSpPr>
        <p:sp>
          <p:nvSpPr>
            <p:cNvPr name="Freeform 3" id="3"/>
            <p:cNvSpPr/>
            <p:nvPr/>
          </p:nvSpPr>
          <p:spPr>
            <a:xfrm flipH="false" flipV="false" rot="0">
              <a:off x="0" y="0"/>
              <a:ext cx="812800" cy="8777456"/>
            </a:xfrm>
            <a:custGeom>
              <a:avLst/>
              <a:gdLst/>
              <a:ahLst/>
              <a:cxnLst/>
              <a:rect r="r" b="b" t="t" l="l"/>
              <a:pathLst>
                <a:path h="8777456" w="812800">
                  <a:moveTo>
                    <a:pt x="406400" y="0"/>
                  </a:moveTo>
                  <a:cubicBezTo>
                    <a:pt x="181951" y="0"/>
                    <a:pt x="0" y="1964900"/>
                    <a:pt x="0" y="4388728"/>
                  </a:cubicBezTo>
                  <a:cubicBezTo>
                    <a:pt x="0" y="6812555"/>
                    <a:pt x="181951" y="8777456"/>
                    <a:pt x="406400" y="8777456"/>
                  </a:cubicBezTo>
                  <a:cubicBezTo>
                    <a:pt x="630849" y="8777456"/>
                    <a:pt x="812800" y="6812555"/>
                    <a:pt x="812800" y="4388728"/>
                  </a:cubicBezTo>
                  <a:cubicBezTo>
                    <a:pt x="812800" y="1964900"/>
                    <a:pt x="630849" y="0"/>
                    <a:pt x="406400" y="0"/>
                  </a:cubicBezTo>
                  <a:close/>
                </a:path>
              </a:pathLst>
            </a:custGeom>
            <a:solidFill>
              <a:srgbClr val="24225C"/>
            </a:solidFill>
          </p:spPr>
        </p:sp>
        <p:sp>
          <p:nvSpPr>
            <p:cNvPr name="TextBox 4" id="4"/>
            <p:cNvSpPr txBox="true"/>
            <p:nvPr/>
          </p:nvSpPr>
          <p:spPr>
            <a:xfrm>
              <a:off x="76200" y="851461"/>
              <a:ext cx="660400" cy="7103108"/>
            </a:xfrm>
            <a:prstGeom prst="rect">
              <a:avLst/>
            </a:prstGeom>
          </p:spPr>
          <p:txBody>
            <a:bodyPr anchor="ctr" rtlCol="false" tIns="50800" lIns="50800" bIns="50800" rIns="50800"/>
            <a:lstStyle/>
            <a:p>
              <a:pPr algn="ctr">
                <a:lnSpc>
                  <a:spcPts val="2000"/>
                </a:lnSpc>
              </a:pPr>
            </a:p>
            <a:p>
              <a:pPr algn="ctr">
                <a:lnSpc>
                  <a:spcPts val="2000"/>
                </a:lnSpc>
              </a:pPr>
            </a:p>
            <a:p>
              <a:pPr algn="ctr">
                <a:lnSpc>
                  <a:spcPts val="2000"/>
                </a:lnSpc>
              </a:pPr>
            </a:p>
            <a:p>
              <a:pPr algn="ctr">
                <a:lnSpc>
                  <a:spcPts val="2000"/>
                </a:lnSpc>
              </a:pPr>
            </a:p>
            <a:p>
              <a:pPr algn="ctr">
                <a:lnSpc>
                  <a:spcPts val="2000"/>
                </a:lnSpc>
              </a:pPr>
            </a:p>
            <a:p>
              <a:pPr algn="ctr">
                <a:lnSpc>
                  <a:spcPts val="2000"/>
                </a:lnSpc>
              </a:pPr>
            </a:p>
            <a:p>
              <a:pPr algn="ctr">
                <a:lnSpc>
                  <a:spcPts val="2000"/>
                </a:lnSpc>
              </a:pPr>
            </a:p>
            <a:p>
              <a:pPr algn="ctr">
                <a:lnSpc>
                  <a:spcPts val="2000"/>
                </a:lnSpc>
              </a:pPr>
            </a:p>
            <a:p>
              <a:pPr algn="ctr">
                <a:lnSpc>
                  <a:spcPts val="2000"/>
                </a:lnSpc>
              </a:pPr>
            </a:p>
            <a:p>
              <a:pPr algn="ctr">
                <a:lnSpc>
                  <a:spcPts val="2000"/>
                </a:lnSpc>
              </a:pPr>
            </a:p>
            <a:p>
              <a:pPr algn="ctr">
                <a:lnSpc>
                  <a:spcPts val="2000"/>
                </a:lnSpc>
              </a:pPr>
            </a:p>
            <a:p>
              <a:pPr algn="ctr">
                <a:lnSpc>
                  <a:spcPts val="2000"/>
                </a:lnSpc>
              </a:pPr>
            </a:p>
            <a:p>
              <a:pPr algn="ctr">
                <a:lnSpc>
                  <a:spcPts val="2000"/>
                </a:lnSpc>
              </a:pPr>
            </a:p>
            <a:p>
              <a:pPr algn="ctr">
                <a:lnSpc>
                  <a:spcPts val="2000"/>
                </a:lnSpc>
              </a:pPr>
            </a:p>
            <a:p>
              <a:pPr algn="ctr">
                <a:lnSpc>
                  <a:spcPts val="2000"/>
                </a:lnSpc>
              </a:pPr>
            </a:p>
            <a:p>
              <a:pPr algn="ctr">
                <a:lnSpc>
                  <a:spcPts val="2000"/>
                </a:lnSpc>
              </a:pPr>
            </a:p>
          </p:txBody>
        </p:sp>
      </p:grpSp>
      <p:grpSp>
        <p:nvGrpSpPr>
          <p:cNvPr name="Group 5" id="5"/>
          <p:cNvGrpSpPr/>
          <p:nvPr/>
        </p:nvGrpSpPr>
        <p:grpSpPr>
          <a:xfrm rot="0">
            <a:off x="16790205" y="9544050"/>
            <a:ext cx="473857" cy="47385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7" id="7"/>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8" id="8"/>
          <p:cNvGrpSpPr/>
          <p:nvPr/>
        </p:nvGrpSpPr>
        <p:grpSpPr>
          <a:xfrm rot="0">
            <a:off x="8674905" y="9544050"/>
            <a:ext cx="473857" cy="47385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0" id="10"/>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1" id="11"/>
          <p:cNvGrpSpPr/>
          <p:nvPr/>
        </p:nvGrpSpPr>
        <p:grpSpPr>
          <a:xfrm rot="0">
            <a:off x="9139238" y="9544050"/>
            <a:ext cx="473857" cy="47385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3" id="13"/>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4" id="14"/>
          <p:cNvGrpSpPr/>
          <p:nvPr/>
        </p:nvGrpSpPr>
        <p:grpSpPr>
          <a:xfrm rot="0">
            <a:off x="8911834" y="9544050"/>
            <a:ext cx="464332" cy="473857"/>
            <a:chOff x="0" y="0"/>
            <a:chExt cx="122293" cy="124802"/>
          </a:xfrm>
        </p:grpSpPr>
        <p:sp>
          <p:nvSpPr>
            <p:cNvPr name="Freeform 15" id="15"/>
            <p:cNvSpPr/>
            <p:nvPr/>
          </p:nvSpPr>
          <p:spPr>
            <a:xfrm flipH="false" flipV="false" rot="0">
              <a:off x="0" y="0"/>
              <a:ext cx="122293" cy="124802"/>
            </a:xfrm>
            <a:custGeom>
              <a:avLst/>
              <a:gdLst/>
              <a:ahLst/>
              <a:cxnLst/>
              <a:rect r="r" b="b" t="t" l="l"/>
              <a:pathLst>
                <a:path h="124802" w="122293">
                  <a:moveTo>
                    <a:pt x="0" y="0"/>
                  </a:moveTo>
                  <a:lnTo>
                    <a:pt x="122293" y="0"/>
                  </a:lnTo>
                  <a:lnTo>
                    <a:pt x="122293" y="124802"/>
                  </a:lnTo>
                  <a:lnTo>
                    <a:pt x="0" y="124802"/>
                  </a:lnTo>
                  <a:close/>
                </a:path>
              </a:pathLst>
            </a:custGeom>
            <a:solidFill>
              <a:srgbClr val="24225C"/>
            </a:solidFill>
          </p:spPr>
        </p:sp>
        <p:sp>
          <p:nvSpPr>
            <p:cNvPr name="TextBox 16" id="16"/>
            <p:cNvSpPr txBox="true"/>
            <p:nvPr/>
          </p:nvSpPr>
          <p:spPr>
            <a:xfrm>
              <a:off x="0" y="28575"/>
              <a:ext cx="122293" cy="96227"/>
            </a:xfrm>
            <a:prstGeom prst="rect">
              <a:avLst/>
            </a:prstGeom>
          </p:spPr>
          <p:txBody>
            <a:bodyPr anchor="ctr" rtlCol="false" tIns="50800" lIns="50800" bIns="50800" rIns="50800"/>
            <a:lstStyle/>
            <a:p>
              <a:pPr algn="ctr">
                <a:lnSpc>
                  <a:spcPts val="2000"/>
                </a:lnSpc>
              </a:pPr>
            </a:p>
          </p:txBody>
        </p:sp>
      </p:grpSp>
      <p:sp>
        <p:nvSpPr>
          <p:cNvPr name="Freeform 17" id="17"/>
          <p:cNvSpPr/>
          <p:nvPr/>
        </p:nvSpPr>
        <p:spPr>
          <a:xfrm flipH="false" flipV="false" rot="0">
            <a:off x="8973740" y="9648895"/>
            <a:ext cx="350045" cy="281309"/>
          </a:xfrm>
          <a:custGeom>
            <a:avLst/>
            <a:gdLst/>
            <a:ahLst/>
            <a:cxnLst/>
            <a:rect r="r" b="b" t="t" l="l"/>
            <a:pathLst>
              <a:path h="281309" w="350045">
                <a:moveTo>
                  <a:pt x="0" y="0"/>
                </a:moveTo>
                <a:lnTo>
                  <a:pt x="350045" y="0"/>
                </a:lnTo>
                <a:lnTo>
                  <a:pt x="350045" y="281309"/>
                </a:lnTo>
                <a:lnTo>
                  <a:pt x="0" y="2813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028700" y="1238250"/>
            <a:ext cx="7200709" cy="847725"/>
          </a:xfrm>
          <a:prstGeom prst="rect">
            <a:avLst/>
          </a:prstGeom>
        </p:spPr>
        <p:txBody>
          <a:bodyPr anchor="t" rtlCol="false" tIns="0" lIns="0" bIns="0" rIns="0">
            <a:spAutoFit/>
          </a:bodyPr>
          <a:lstStyle/>
          <a:p>
            <a:pPr>
              <a:lnSpc>
                <a:spcPts val="6299"/>
              </a:lnSpc>
            </a:pPr>
            <a:r>
              <a:rPr lang="en-US" sz="6999">
                <a:solidFill>
                  <a:srgbClr val="24225C"/>
                </a:solidFill>
                <a:latin typeface="Assistant Bold"/>
              </a:rPr>
              <a:t>Types of Threads</a:t>
            </a:r>
          </a:p>
        </p:txBody>
      </p:sp>
      <p:sp>
        <p:nvSpPr>
          <p:cNvPr name="TextBox 19" id="19"/>
          <p:cNvSpPr txBox="true"/>
          <p:nvPr/>
        </p:nvSpPr>
        <p:spPr>
          <a:xfrm rot="0">
            <a:off x="1311731" y="3554994"/>
            <a:ext cx="5058028" cy="442922"/>
          </a:xfrm>
          <a:prstGeom prst="rect">
            <a:avLst/>
          </a:prstGeom>
        </p:spPr>
        <p:txBody>
          <a:bodyPr anchor="t" rtlCol="false" tIns="0" lIns="0" bIns="0" rIns="0">
            <a:spAutoFit/>
          </a:bodyPr>
          <a:lstStyle/>
          <a:p>
            <a:pPr>
              <a:lnSpc>
                <a:spcPts val="3577"/>
              </a:lnSpc>
            </a:pPr>
            <a:r>
              <a:rPr lang="en-US" sz="2751">
                <a:solidFill>
                  <a:srgbClr val="24225C"/>
                </a:solidFill>
                <a:latin typeface="Barlow"/>
              </a:rPr>
              <a:t>There are two types of threads:</a:t>
            </a:r>
          </a:p>
        </p:txBody>
      </p:sp>
      <p:sp>
        <p:nvSpPr>
          <p:cNvPr name="TextBox 20" id="20"/>
          <p:cNvSpPr txBox="true"/>
          <p:nvPr/>
        </p:nvSpPr>
        <p:spPr>
          <a:xfrm rot="0">
            <a:off x="15938863" y="9660329"/>
            <a:ext cx="1088270" cy="269875"/>
          </a:xfrm>
          <a:prstGeom prst="rect">
            <a:avLst/>
          </a:prstGeom>
        </p:spPr>
        <p:txBody>
          <a:bodyPr anchor="t" rtlCol="false" tIns="0" lIns="0" bIns="0" rIns="0">
            <a:spAutoFit/>
          </a:bodyPr>
          <a:lstStyle/>
          <a:p>
            <a:pPr algn="ctr">
              <a:lnSpc>
                <a:spcPts val="2000"/>
              </a:lnSpc>
            </a:pPr>
            <a:r>
              <a:rPr lang="en-US" sz="2000">
                <a:solidFill>
                  <a:srgbClr val="FFFFFF"/>
                </a:solidFill>
                <a:latin typeface="Kollektif"/>
              </a:rPr>
              <a:t>03/12</a:t>
            </a:r>
          </a:p>
        </p:txBody>
      </p:sp>
      <p:sp>
        <p:nvSpPr>
          <p:cNvPr name="TextBox 21" id="21"/>
          <p:cNvSpPr txBox="true"/>
          <p:nvPr/>
        </p:nvSpPr>
        <p:spPr>
          <a:xfrm rot="0">
            <a:off x="1311731" y="4063088"/>
            <a:ext cx="6065896" cy="2848788"/>
          </a:xfrm>
          <a:prstGeom prst="rect">
            <a:avLst/>
          </a:prstGeom>
        </p:spPr>
        <p:txBody>
          <a:bodyPr anchor="t" rtlCol="false" tIns="0" lIns="0" bIns="0" rIns="0">
            <a:spAutoFit/>
          </a:bodyPr>
          <a:lstStyle/>
          <a:p>
            <a:pPr marL="1183800" indent="-591900" lvl="1">
              <a:lnSpc>
                <a:spcPts val="11898"/>
              </a:lnSpc>
              <a:buFont typeface="Arial"/>
              <a:buChar char="•"/>
            </a:pPr>
            <a:r>
              <a:rPr lang="en-US" sz="5483">
                <a:solidFill>
                  <a:srgbClr val="000000"/>
                </a:solidFill>
                <a:latin typeface="Kollektif"/>
              </a:rPr>
              <a:t> </a:t>
            </a:r>
            <a:r>
              <a:rPr lang="en-US" sz="5483">
                <a:solidFill>
                  <a:srgbClr val="000000"/>
                </a:solidFill>
                <a:latin typeface="Kollektif"/>
              </a:rPr>
              <a:t>User Threads</a:t>
            </a:r>
          </a:p>
          <a:p>
            <a:pPr marL="1183800" indent="-591900" lvl="1">
              <a:lnSpc>
                <a:spcPts val="11898"/>
              </a:lnSpc>
              <a:buFont typeface="Arial"/>
              <a:buChar char="•"/>
            </a:pPr>
            <a:r>
              <a:rPr lang="en-US" sz="5483">
                <a:solidFill>
                  <a:srgbClr val="000000"/>
                </a:solidFill>
                <a:latin typeface="Kollektif"/>
              </a:rPr>
              <a:t> Kernel Threads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01935" y="9544050"/>
            <a:ext cx="473857" cy="47385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4" id="4"/>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6790205" y="9544050"/>
            <a:ext cx="473857" cy="47385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7" id="7"/>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8" id="8"/>
          <p:cNvGrpSpPr/>
          <p:nvPr/>
        </p:nvGrpSpPr>
        <p:grpSpPr>
          <a:xfrm rot="0">
            <a:off x="15938863" y="9544050"/>
            <a:ext cx="1088270" cy="473857"/>
            <a:chOff x="0" y="0"/>
            <a:chExt cx="286623" cy="124802"/>
          </a:xfrm>
        </p:grpSpPr>
        <p:sp>
          <p:nvSpPr>
            <p:cNvPr name="Freeform 9" id="9"/>
            <p:cNvSpPr/>
            <p:nvPr/>
          </p:nvSpPr>
          <p:spPr>
            <a:xfrm flipH="false" flipV="false" rot="0">
              <a:off x="0" y="0"/>
              <a:ext cx="286623" cy="124802"/>
            </a:xfrm>
            <a:custGeom>
              <a:avLst/>
              <a:gdLst/>
              <a:ahLst/>
              <a:cxnLst/>
              <a:rect r="r" b="b" t="t" l="l"/>
              <a:pathLst>
                <a:path h="124802" w="286623">
                  <a:moveTo>
                    <a:pt x="0" y="0"/>
                  </a:moveTo>
                  <a:lnTo>
                    <a:pt x="286623" y="0"/>
                  </a:lnTo>
                  <a:lnTo>
                    <a:pt x="286623" y="124802"/>
                  </a:lnTo>
                  <a:lnTo>
                    <a:pt x="0" y="124802"/>
                  </a:lnTo>
                  <a:close/>
                </a:path>
              </a:pathLst>
            </a:custGeom>
            <a:solidFill>
              <a:srgbClr val="24225C"/>
            </a:solidFill>
          </p:spPr>
        </p:sp>
        <p:sp>
          <p:nvSpPr>
            <p:cNvPr name="TextBox 10" id="10"/>
            <p:cNvSpPr txBox="true"/>
            <p:nvPr/>
          </p:nvSpPr>
          <p:spPr>
            <a:xfrm>
              <a:off x="0" y="28575"/>
              <a:ext cx="286623" cy="96227"/>
            </a:xfrm>
            <a:prstGeom prst="rect">
              <a:avLst/>
            </a:prstGeom>
          </p:spPr>
          <p:txBody>
            <a:bodyPr anchor="ctr" rtlCol="false" tIns="50800" lIns="50800" bIns="50800" rIns="50800"/>
            <a:lstStyle/>
            <a:p>
              <a:pPr algn="ctr">
                <a:lnSpc>
                  <a:spcPts val="2000"/>
                </a:lnSpc>
              </a:pPr>
            </a:p>
          </p:txBody>
        </p:sp>
      </p:grpSp>
      <p:grpSp>
        <p:nvGrpSpPr>
          <p:cNvPr name="Group 11" id="11"/>
          <p:cNvGrpSpPr/>
          <p:nvPr/>
        </p:nvGrpSpPr>
        <p:grpSpPr>
          <a:xfrm rot="0">
            <a:off x="8674905" y="9544050"/>
            <a:ext cx="473857" cy="47385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3" id="13"/>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4" id="14"/>
          <p:cNvGrpSpPr/>
          <p:nvPr/>
        </p:nvGrpSpPr>
        <p:grpSpPr>
          <a:xfrm rot="0">
            <a:off x="9139238" y="9544050"/>
            <a:ext cx="473857" cy="47385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6" id="16"/>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7" id="17"/>
          <p:cNvGrpSpPr/>
          <p:nvPr/>
        </p:nvGrpSpPr>
        <p:grpSpPr>
          <a:xfrm rot="0">
            <a:off x="8911834" y="9544050"/>
            <a:ext cx="464332" cy="473857"/>
            <a:chOff x="0" y="0"/>
            <a:chExt cx="122293" cy="124802"/>
          </a:xfrm>
        </p:grpSpPr>
        <p:sp>
          <p:nvSpPr>
            <p:cNvPr name="Freeform 18" id="18"/>
            <p:cNvSpPr/>
            <p:nvPr/>
          </p:nvSpPr>
          <p:spPr>
            <a:xfrm flipH="false" flipV="false" rot="0">
              <a:off x="0" y="0"/>
              <a:ext cx="122293" cy="124802"/>
            </a:xfrm>
            <a:custGeom>
              <a:avLst/>
              <a:gdLst/>
              <a:ahLst/>
              <a:cxnLst/>
              <a:rect r="r" b="b" t="t" l="l"/>
              <a:pathLst>
                <a:path h="124802" w="122293">
                  <a:moveTo>
                    <a:pt x="0" y="0"/>
                  </a:moveTo>
                  <a:lnTo>
                    <a:pt x="122293" y="0"/>
                  </a:lnTo>
                  <a:lnTo>
                    <a:pt x="122293" y="124802"/>
                  </a:lnTo>
                  <a:lnTo>
                    <a:pt x="0" y="124802"/>
                  </a:lnTo>
                  <a:close/>
                </a:path>
              </a:pathLst>
            </a:custGeom>
            <a:solidFill>
              <a:srgbClr val="24225C"/>
            </a:solidFill>
          </p:spPr>
        </p:sp>
        <p:sp>
          <p:nvSpPr>
            <p:cNvPr name="TextBox 19" id="19"/>
            <p:cNvSpPr txBox="true"/>
            <p:nvPr/>
          </p:nvSpPr>
          <p:spPr>
            <a:xfrm>
              <a:off x="0" y="28575"/>
              <a:ext cx="122293" cy="96227"/>
            </a:xfrm>
            <a:prstGeom prst="rect">
              <a:avLst/>
            </a:prstGeom>
          </p:spPr>
          <p:txBody>
            <a:bodyPr anchor="ctr" rtlCol="false" tIns="50800" lIns="50800" bIns="50800" rIns="50800"/>
            <a:lstStyle/>
            <a:p>
              <a:pPr algn="ctr">
                <a:lnSpc>
                  <a:spcPts val="2000"/>
                </a:lnSpc>
              </a:pPr>
            </a:p>
          </p:txBody>
        </p:sp>
      </p:grpSp>
      <p:sp>
        <p:nvSpPr>
          <p:cNvPr name="Freeform 20" id="20"/>
          <p:cNvSpPr/>
          <p:nvPr/>
        </p:nvSpPr>
        <p:spPr>
          <a:xfrm flipH="false" flipV="false" rot="0">
            <a:off x="8973740" y="9648895"/>
            <a:ext cx="350045" cy="281309"/>
          </a:xfrm>
          <a:custGeom>
            <a:avLst/>
            <a:gdLst/>
            <a:ahLst/>
            <a:cxnLst/>
            <a:rect r="r" b="b" t="t" l="l"/>
            <a:pathLst>
              <a:path h="281309" w="350045">
                <a:moveTo>
                  <a:pt x="0" y="0"/>
                </a:moveTo>
                <a:lnTo>
                  <a:pt x="350045" y="0"/>
                </a:lnTo>
                <a:lnTo>
                  <a:pt x="350045" y="281309"/>
                </a:lnTo>
                <a:lnTo>
                  <a:pt x="0" y="2813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1028700" y="2603986"/>
            <a:ext cx="15147092" cy="7121204"/>
          </a:xfrm>
          <a:prstGeom prst="rect">
            <a:avLst/>
          </a:prstGeom>
        </p:spPr>
        <p:txBody>
          <a:bodyPr anchor="t" rtlCol="false" tIns="0" lIns="0" bIns="0" rIns="0">
            <a:spAutoFit/>
          </a:bodyPr>
          <a:lstStyle/>
          <a:p>
            <a:pPr>
              <a:lnSpc>
                <a:spcPts val="2862"/>
              </a:lnSpc>
              <a:spcBef>
                <a:spcPct val="0"/>
              </a:spcBef>
            </a:pPr>
            <a:r>
              <a:rPr lang="en-US" sz="2862">
                <a:solidFill>
                  <a:srgbClr val="24225C"/>
                </a:solidFill>
                <a:latin typeface="Barlow"/>
              </a:rPr>
              <a:t>Is implemented in the user level library, they are not created using</a:t>
            </a:r>
          </a:p>
          <a:p>
            <a:pPr>
              <a:lnSpc>
                <a:spcPts val="2862"/>
              </a:lnSpc>
              <a:spcBef>
                <a:spcPct val="0"/>
              </a:spcBef>
            </a:pPr>
            <a:r>
              <a:rPr lang="en-US" sz="2862">
                <a:solidFill>
                  <a:srgbClr val="24225C"/>
                </a:solidFill>
                <a:latin typeface="Barlow"/>
              </a:rPr>
              <a:t>the system calls. Thread switching does not need to call OS and to cause</a:t>
            </a:r>
          </a:p>
          <a:p>
            <a:pPr>
              <a:lnSpc>
                <a:spcPts val="2862"/>
              </a:lnSpc>
              <a:spcBef>
                <a:spcPct val="0"/>
              </a:spcBef>
            </a:pPr>
            <a:r>
              <a:rPr lang="en-US" sz="2862">
                <a:solidFill>
                  <a:srgbClr val="24225C"/>
                </a:solidFill>
                <a:latin typeface="Barlow"/>
              </a:rPr>
              <a:t>interrupt to Kernel. Kernel doesn’t know about the user level thread and</a:t>
            </a:r>
          </a:p>
          <a:p>
            <a:pPr>
              <a:lnSpc>
                <a:spcPts val="2862"/>
              </a:lnSpc>
              <a:spcBef>
                <a:spcPct val="0"/>
              </a:spcBef>
            </a:pPr>
            <a:r>
              <a:rPr lang="en-US" sz="2862">
                <a:solidFill>
                  <a:srgbClr val="24225C"/>
                </a:solidFill>
                <a:latin typeface="Barlow"/>
              </a:rPr>
              <a:t>manages them as if they were single-threaded processes.</a:t>
            </a:r>
          </a:p>
          <a:p>
            <a:pPr>
              <a:lnSpc>
                <a:spcPts val="2862"/>
              </a:lnSpc>
              <a:spcBef>
                <a:spcPct val="0"/>
              </a:spcBef>
            </a:pPr>
          </a:p>
          <a:p>
            <a:pPr>
              <a:lnSpc>
                <a:spcPts val="2862"/>
              </a:lnSpc>
              <a:spcBef>
                <a:spcPct val="0"/>
              </a:spcBef>
            </a:pPr>
          </a:p>
          <a:p>
            <a:pPr>
              <a:lnSpc>
                <a:spcPts val="2862"/>
              </a:lnSpc>
              <a:spcBef>
                <a:spcPct val="0"/>
              </a:spcBef>
            </a:pPr>
          </a:p>
          <a:p>
            <a:pPr marL="617985" indent="-308993" lvl="1">
              <a:lnSpc>
                <a:spcPts val="5495"/>
              </a:lnSpc>
              <a:buFont typeface="Arial"/>
              <a:buChar char="•"/>
            </a:pPr>
            <a:r>
              <a:rPr lang="en-US" sz="2862">
                <a:solidFill>
                  <a:srgbClr val="24225C"/>
                </a:solidFill>
                <a:latin typeface="Barlow Bold"/>
              </a:rPr>
              <a:t> Managed through application.</a:t>
            </a:r>
          </a:p>
          <a:p>
            <a:pPr marL="617985" indent="-308993" lvl="1">
              <a:lnSpc>
                <a:spcPts val="5495"/>
              </a:lnSpc>
              <a:buFont typeface="Arial"/>
              <a:buChar char="•"/>
            </a:pPr>
            <a:r>
              <a:rPr lang="en-US" sz="2862">
                <a:solidFill>
                  <a:srgbClr val="24225C"/>
                </a:solidFill>
                <a:latin typeface="Barlow Bold"/>
              </a:rPr>
              <a:t> Implemented by user.</a:t>
            </a:r>
          </a:p>
          <a:p>
            <a:pPr marL="617985" indent="-308993" lvl="1">
              <a:lnSpc>
                <a:spcPts val="5495"/>
              </a:lnSpc>
              <a:buFont typeface="Arial"/>
              <a:buChar char="•"/>
            </a:pPr>
            <a:r>
              <a:rPr lang="en-US" sz="2862">
                <a:solidFill>
                  <a:srgbClr val="24225C"/>
                </a:solidFill>
                <a:latin typeface="Barlow Bold"/>
              </a:rPr>
              <a:t>Easy implementation.</a:t>
            </a:r>
          </a:p>
          <a:p>
            <a:pPr marL="617985" indent="-308993" lvl="1">
              <a:lnSpc>
                <a:spcPts val="5495"/>
              </a:lnSpc>
              <a:buFont typeface="Arial"/>
              <a:buChar char="•"/>
            </a:pPr>
            <a:r>
              <a:rPr lang="en-US" sz="2862">
                <a:solidFill>
                  <a:srgbClr val="24225C"/>
                </a:solidFill>
                <a:latin typeface="Barlow Bold"/>
              </a:rPr>
              <a:t>Not recognized by OS.</a:t>
            </a:r>
          </a:p>
          <a:p>
            <a:pPr marL="617985" indent="-308993" lvl="1">
              <a:lnSpc>
                <a:spcPts val="5495"/>
              </a:lnSpc>
              <a:buFont typeface="Arial"/>
              <a:buChar char="•"/>
            </a:pPr>
            <a:r>
              <a:rPr lang="en-US" sz="2862">
                <a:solidFill>
                  <a:srgbClr val="24225C"/>
                </a:solidFill>
                <a:latin typeface="Barlow Bold"/>
              </a:rPr>
              <a:t>Less context swith time.</a:t>
            </a:r>
          </a:p>
          <a:p>
            <a:pPr>
              <a:lnSpc>
                <a:spcPts val="2862"/>
              </a:lnSpc>
              <a:spcBef>
                <a:spcPct val="0"/>
              </a:spcBef>
            </a:pPr>
            <a:r>
              <a:rPr lang="en-US" sz="2862">
                <a:solidFill>
                  <a:srgbClr val="24225C"/>
                </a:solidFill>
                <a:latin typeface="Barlow"/>
              </a:rPr>
              <a:t>     </a:t>
            </a:r>
          </a:p>
          <a:p>
            <a:pPr>
              <a:lnSpc>
                <a:spcPts val="2862"/>
              </a:lnSpc>
              <a:spcBef>
                <a:spcPct val="0"/>
              </a:spcBef>
            </a:pPr>
          </a:p>
          <a:p>
            <a:pPr>
              <a:lnSpc>
                <a:spcPts val="2862"/>
              </a:lnSpc>
              <a:spcBef>
                <a:spcPct val="0"/>
              </a:spcBef>
            </a:pPr>
          </a:p>
        </p:txBody>
      </p:sp>
      <p:sp>
        <p:nvSpPr>
          <p:cNvPr name="Freeform 22" id="22"/>
          <p:cNvSpPr/>
          <p:nvPr/>
        </p:nvSpPr>
        <p:spPr>
          <a:xfrm flipH="false" flipV="false" rot="0">
            <a:off x="12558315" y="3682446"/>
            <a:ext cx="4967105" cy="3973684"/>
          </a:xfrm>
          <a:custGeom>
            <a:avLst/>
            <a:gdLst/>
            <a:ahLst/>
            <a:cxnLst/>
            <a:rect r="r" b="b" t="t" l="l"/>
            <a:pathLst>
              <a:path h="3973684" w="4967105">
                <a:moveTo>
                  <a:pt x="0" y="0"/>
                </a:moveTo>
                <a:lnTo>
                  <a:pt x="4967104" y="0"/>
                </a:lnTo>
                <a:lnTo>
                  <a:pt x="4967104" y="3973684"/>
                </a:lnTo>
                <a:lnTo>
                  <a:pt x="0" y="3973684"/>
                </a:lnTo>
                <a:lnTo>
                  <a:pt x="0" y="0"/>
                </a:lnTo>
                <a:close/>
              </a:path>
            </a:pathLst>
          </a:custGeom>
          <a:blipFill>
            <a:blip r:embed="rId4"/>
            <a:stretch>
              <a:fillRect l="0" t="0" r="0" b="0"/>
            </a:stretch>
          </a:blipFill>
        </p:spPr>
      </p:sp>
      <p:sp>
        <p:nvSpPr>
          <p:cNvPr name="TextBox 23" id="23"/>
          <p:cNvSpPr txBox="true"/>
          <p:nvPr/>
        </p:nvSpPr>
        <p:spPr>
          <a:xfrm rot="0">
            <a:off x="1028700" y="1238250"/>
            <a:ext cx="10159672" cy="847725"/>
          </a:xfrm>
          <a:prstGeom prst="rect">
            <a:avLst/>
          </a:prstGeom>
        </p:spPr>
        <p:txBody>
          <a:bodyPr anchor="t" rtlCol="false" tIns="0" lIns="0" bIns="0" rIns="0">
            <a:spAutoFit/>
          </a:bodyPr>
          <a:lstStyle/>
          <a:p>
            <a:pPr>
              <a:lnSpc>
                <a:spcPts val="6299"/>
              </a:lnSpc>
            </a:pPr>
            <a:r>
              <a:rPr lang="en-US" sz="6999">
                <a:solidFill>
                  <a:srgbClr val="24225C"/>
                </a:solidFill>
                <a:latin typeface="Assistant Bold"/>
              </a:rPr>
              <a:t>User Level Threads (ULT)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01935" y="9544050"/>
            <a:ext cx="473857" cy="47385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4" id="4"/>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6790205" y="9544050"/>
            <a:ext cx="473857" cy="47385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7" id="7"/>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8" id="8"/>
          <p:cNvGrpSpPr/>
          <p:nvPr/>
        </p:nvGrpSpPr>
        <p:grpSpPr>
          <a:xfrm rot="0">
            <a:off x="15938863" y="9544050"/>
            <a:ext cx="1088270" cy="473857"/>
            <a:chOff x="0" y="0"/>
            <a:chExt cx="286623" cy="124802"/>
          </a:xfrm>
        </p:grpSpPr>
        <p:sp>
          <p:nvSpPr>
            <p:cNvPr name="Freeform 9" id="9"/>
            <p:cNvSpPr/>
            <p:nvPr/>
          </p:nvSpPr>
          <p:spPr>
            <a:xfrm flipH="false" flipV="false" rot="0">
              <a:off x="0" y="0"/>
              <a:ext cx="286623" cy="124802"/>
            </a:xfrm>
            <a:custGeom>
              <a:avLst/>
              <a:gdLst/>
              <a:ahLst/>
              <a:cxnLst/>
              <a:rect r="r" b="b" t="t" l="l"/>
              <a:pathLst>
                <a:path h="124802" w="286623">
                  <a:moveTo>
                    <a:pt x="0" y="0"/>
                  </a:moveTo>
                  <a:lnTo>
                    <a:pt x="286623" y="0"/>
                  </a:lnTo>
                  <a:lnTo>
                    <a:pt x="286623" y="124802"/>
                  </a:lnTo>
                  <a:lnTo>
                    <a:pt x="0" y="124802"/>
                  </a:lnTo>
                  <a:close/>
                </a:path>
              </a:pathLst>
            </a:custGeom>
            <a:solidFill>
              <a:srgbClr val="24225C"/>
            </a:solidFill>
          </p:spPr>
        </p:sp>
        <p:sp>
          <p:nvSpPr>
            <p:cNvPr name="TextBox 10" id="10"/>
            <p:cNvSpPr txBox="true"/>
            <p:nvPr/>
          </p:nvSpPr>
          <p:spPr>
            <a:xfrm>
              <a:off x="0" y="28575"/>
              <a:ext cx="286623" cy="96227"/>
            </a:xfrm>
            <a:prstGeom prst="rect">
              <a:avLst/>
            </a:prstGeom>
          </p:spPr>
          <p:txBody>
            <a:bodyPr anchor="ctr" rtlCol="false" tIns="50800" lIns="50800" bIns="50800" rIns="50800"/>
            <a:lstStyle/>
            <a:p>
              <a:pPr algn="ctr">
                <a:lnSpc>
                  <a:spcPts val="2000"/>
                </a:lnSpc>
              </a:pPr>
            </a:p>
          </p:txBody>
        </p:sp>
      </p:grpSp>
      <p:grpSp>
        <p:nvGrpSpPr>
          <p:cNvPr name="Group 11" id="11"/>
          <p:cNvGrpSpPr/>
          <p:nvPr/>
        </p:nvGrpSpPr>
        <p:grpSpPr>
          <a:xfrm rot="0">
            <a:off x="8674905" y="9544050"/>
            <a:ext cx="473857" cy="47385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3" id="13"/>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4" id="14"/>
          <p:cNvGrpSpPr/>
          <p:nvPr/>
        </p:nvGrpSpPr>
        <p:grpSpPr>
          <a:xfrm rot="0">
            <a:off x="9139238" y="9544050"/>
            <a:ext cx="473857" cy="47385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6" id="16"/>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7" id="17"/>
          <p:cNvGrpSpPr/>
          <p:nvPr/>
        </p:nvGrpSpPr>
        <p:grpSpPr>
          <a:xfrm rot="0">
            <a:off x="8911834" y="9544050"/>
            <a:ext cx="464332" cy="473857"/>
            <a:chOff x="0" y="0"/>
            <a:chExt cx="122293" cy="124802"/>
          </a:xfrm>
        </p:grpSpPr>
        <p:sp>
          <p:nvSpPr>
            <p:cNvPr name="Freeform 18" id="18"/>
            <p:cNvSpPr/>
            <p:nvPr/>
          </p:nvSpPr>
          <p:spPr>
            <a:xfrm flipH="false" flipV="false" rot="0">
              <a:off x="0" y="0"/>
              <a:ext cx="122293" cy="124802"/>
            </a:xfrm>
            <a:custGeom>
              <a:avLst/>
              <a:gdLst/>
              <a:ahLst/>
              <a:cxnLst/>
              <a:rect r="r" b="b" t="t" l="l"/>
              <a:pathLst>
                <a:path h="124802" w="122293">
                  <a:moveTo>
                    <a:pt x="0" y="0"/>
                  </a:moveTo>
                  <a:lnTo>
                    <a:pt x="122293" y="0"/>
                  </a:lnTo>
                  <a:lnTo>
                    <a:pt x="122293" y="124802"/>
                  </a:lnTo>
                  <a:lnTo>
                    <a:pt x="0" y="124802"/>
                  </a:lnTo>
                  <a:close/>
                </a:path>
              </a:pathLst>
            </a:custGeom>
            <a:solidFill>
              <a:srgbClr val="24225C"/>
            </a:solidFill>
          </p:spPr>
        </p:sp>
        <p:sp>
          <p:nvSpPr>
            <p:cNvPr name="TextBox 19" id="19"/>
            <p:cNvSpPr txBox="true"/>
            <p:nvPr/>
          </p:nvSpPr>
          <p:spPr>
            <a:xfrm>
              <a:off x="0" y="28575"/>
              <a:ext cx="122293" cy="96227"/>
            </a:xfrm>
            <a:prstGeom prst="rect">
              <a:avLst/>
            </a:prstGeom>
          </p:spPr>
          <p:txBody>
            <a:bodyPr anchor="ctr" rtlCol="false" tIns="50800" lIns="50800" bIns="50800" rIns="50800"/>
            <a:lstStyle/>
            <a:p>
              <a:pPr algn="ctr">
                <a:lnSpc>
                  <a:spcPts val="2000"/>
                </a:lnSpc>
              </a:pPr>
            </a:p>
          </p:txBody>
        </p:sp>
      </p:grpSp>
      <p:sp>
        <p:nvSpPr>
          <p:cNvPr name="Freeform 20" id="20"/>
          <p:cNvSpPr/>
          <p:nvPr/>
        </p:nvSpPr>
        <p:spPr>
          <a:xfrm flipH="false" flipV="false" rot="0">
            <a:off x="8973740" y="9648895"/>
            <a:ext cx="350045" cy="281309"/>
          </a:xfrm>
          <a:custGeom>
            <a:avLst/>
            <a:gdLst/>
            <a:ahLst/>
            <a:cxnLst/>
            <a:rect r="r" b="b" t="t" l="l"/>
            <a:pathLst>
              <a:path h="281309" w="350045">
                <a:moveTo>
                  <a:pt x="0" y="0"/>
                </a:moveTo>
                <a:lnTo>
                  <a:pt x="350045" y="0"/>
                </a:lnTo>
                <a:lnTo>
                  <a:pt x="350045" y="281309"/>
                </a:lnTo>
                <a:lnTo>
                  <a:pt x="0" y="2813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1028700" y="2603986"/>
            <a:ext cx="12419700" cy="7092629"/>
          </a:xfrm>
          <a:prstGeom prst="rect">
            <a:avLst/>
          </a:prstGeom>
        </p:spPr>
        <p:txBody>
          <a:bodyPr anchor="t" rtlCol="false" tIns="0" lIns="0" bIns="0" rIns="0">
            <a:spAutoFit/>
          </a:bodyPr>
          <a:lstStyle/>
          <a:p>
            <a:pPr>
              <a:lnSpc>
                <a:spcPts val="2862"/>
              </a:lnSpc>
              <a:spcBef>
                <a:spcPct val="0"/>
              </a:spcBef>
            </a:pPr>
            <a:r>
              <a:rPr lang="en-US" sz="2862">
                <a:solidFill>
                  <a:srgbClr val="24225C"/>
                </a:solidFill>
                <a:latin typeface="Barlow"/>
              </a:rPr>
              <a:t>Kernel knows and manages the threads. Instead of thread table in each process, the kernel itself has thread table (a master one) that keeps track of all the threads in the system. In addition kernel also maintains the traditional process table to keep track of the processes. OS kernel provides system call to create and manage threads. </a:t>
            </a:r>
          </a:p>
          <a:p>
            <a:pPr>
              <a:lnSpc>
                <a:spcPts val="2862"/>
              </a:lnSpc>
              <a:spcBef>
                <a:spcPct val="0"/>
              </a:spcBef>
            </a:pPr>
          </a:p>
          <a:p>
            <a:pPr>
              <a:lnSpc>
                <a:spcPts val="2862"/>
              </a:lnSpc>
              <a:spcBef>
                <a:spcPct val="0"/>
              </a:spcBef>
            </a:pPr>
          </a:p>
          <a:p>
            <a:pPr marL="617985" indent="-308993" lvl="1">
              <a:lnSpc>
                <a:spcPts val="5495"/>
              </a:lnSpc>
              <a:buFont typeface="Arial"/>
              <a:buChar char="•"/>
            </a:pPr>
            <a:r>
              <a:rPr lang="en-US" sz="2862">
                <a:solidFill>
                  <a:srgbClr val="24225C"/>
                </a:solidFill>
                <a:latin typeface="Barlow"/>
              </a:rPr>
              <a:t> </a:t>
            </a:r>
            <a:r>
              <a:rPr lang="en-US" sz="2862">
                <a:solidFill>
                  <a:srgbClr val="24225C"/>
                </a:solidFill>
                <a:latin typeface="Barlow Bold"/>
              </a:rPr>
              <a:t>Managed by kernel.</a:t>
            </a:r>
          </a:p>
          <a:p>
            <a:pPr marL="617985" indent="-308993" lvl="1">
              <a:lnSpc>
                <a:spcPts val="5495"/>
              </a:lnSpc>
              <a:buFont typeface="Arial"/>
              <a:buChar char="•"/>
            </a:pPr>
            <a:r>
              <a:rPr lang="en-US" sz="2862">
                <a:solidFill>
                  <a:srgbClr val="24225C"/>
                </a:solidFill>
                <a:latin typeface="Barlow Bold"/>
              </a:rPr>
              <a:t>Implemented by OS.</a:t>
            </a:r>
          </a:p>
          <a:p>
            <a:pPr marL="617985" indent="-308993" lvl="1">
              <a:lnSpc>
                <a:spcPts val="5495"/>
              </a:lnSpc>
              <a:buFont typeface="Arial"/>
              <a:buChar char="•"/>
            </a:pPr>
            <a:r>
              <a:rPr lang="en-US" sz="2862">
                <a:solidFill>
                  <a:srgbClr val="24225C"/>
                </a:solidFill>
                <a:latin typeface="Barlow Bold"/>
              </a:rPr>
              <a:t>Complicated implementation.</a:t>
            </a:r>
          </a:p>
          <a:p>
            <a:pPr marL="617985" indent="-308993" lvl="1">
              <a:lnSpc>
                <a:spcPts val="5495"/>
              </a:lnSpc>
              <a:buFont typeface="Arial"/>
              <a:buChar char="•"/>
            </a:pPr>
            <a:r>
              <a:rPr lang="en-US" sz="2862">
                <a:solidFill>
                  <a:srgbClr val="24225C"/>
                </a:solidFill>
                <a:latin typeface="Barlow Bold"/>
              </a:rPr>
              <a:t>Recognized by OS.</a:t>
            </a:r>
          </a:p>
          <a:p>
            <a:pPr marL="617985" indent="-308993" lvl="1">
              <a:lnSpc>
                <a:spcPts val="5495"/>
              </a:lnSpc>
              <a:buFont typeface="Arial"/>
              <a:buChar char="•"/>
            </a:pPr>
            <a:r>
              <a:rPr lang="en-US" sz="2862">
                <a:solidFill>
                  <a:srgbClr val="24225C"/>
                </a:solidFill>
                <a:latin typeface="Barlow Bold"/>
              </a:rPr>
              <a:t>More context switch time.</a:t>
            </a:r>
          </a:p>
          <a:p>
            <a:pPr marL="617985" indent="-308993" lvl="1">
              <a:lnSpc>
                <a:spcPts val="5495"/>
              </a:lnSpc>
              <a:buFont typeface="Arial"/>
              <a:buChar char="•"/>
            </a:pPr>
            <a:r>
              <a:rPr lang="en-US" sz="2862">
                <a:solidFill>
                  <a:srgbClr val="24225C"/>
                </a:solidFill>
                <a:latin typeface="Barlow Bold"/>
              </a:rPr>
              <a:t>Hardware support is required</a:t>
            </a:r>
          </a:p>
          <a:p>
            <a:pPr>
              <a:lnSpc>
                <a:spcPts val="2862"/>
              </a:lnSpc>
              <a:spcBef>
                <a:spcPct val="0"/>
              </a:spcBef>
            </a:pPr>
          </a:p>
        </p:txBody>
      </p:sp>
      <p:sp>
        <p:nvSpPr>
          <p:cNvPr name="Freeform 22" id="22"/>
          <p:cNvSpPr/>
          <p:nvPr/>
        </p:nvSpPr>
        <p:spPr>
          <a:xfrm flipH="false" flipV="false" rot="0">
            <a:off x="13426659" y="3202966"/>
            <a:ext cx="4550551" cy="3881067"/>
          </a:xfrm>
          <a:custGeom>
            <a:avLst/>
            <a:gdLst/>
            <a:ahLst/>
            <a:cxnLst/>
            <a:rect r="r" b="b" t="t" l="l"/>
            <a:pathLst>
              <a:path h="3881067" w="4550551">
                <a:moveTo>
                  <a:pt x="0" y="0"/>
                </a:moveTo>
                <a:lnTo>
                  <a:pt x="4550551" y="0"/>
                </a:lnTo>
                <a:lnTo>
                  <a:pt x="4550551" y="3881068"/>
                </a:lnTo>
                <a:lnTo>
                  <a:pt x="0" y="3881068"/>
                </a:lnTo>
                <a:lnTo>
                  <a:pt x="0" y="0"/>
                </a:lnTo>
                <a:close/>
              </a:path>
            </a:pathLst>
          </a:custGeom>
          <a:blipFill>
            <a:blip r:embed="rId4"/>
            <a:stretch>
              <a:fillRect l="0" t="0" r="0" b="0"/>
            </a:stretch>
          </a:blipFill>
        </p:spPr>
      </p:sp>
      <p:sp>
        <p:nvSpPr>
          <p:cNvPr name="TextBox 23" id="23"/>
          <p:cNvSpPr txBox="true"/>
          <p:nvPr/>
        </p:nvSpPr>
        <p:spPr>
          <a:xfrm rot="0">
            <a:off x="1028700" y="1238250"/>
            <a:ext cx="10777195" cy="847725"/>
          </a:xfrm>
          <a:prstGeom prst="rect">
            <a:avLst/>
          </a:prstGeom>
        </p:spPr>
        <p:txBody>
          <a:bodyPr anchor="t" rtlCol="false" tIns="0" lIns="0" bIns="0" rIns="0">
            <a:spAutoFit/>
          </a:bodyPr>
          <a:lstStyle/>
          <a:p>
            <a:pPr>
              <a:lnSpc>
                <a:spcPts val="6299"/>
              </a:lnSpc>
            </a:pPr>
            <a:r>
              <a:rPr lang="en-US" sz="6999">
                <a:solidFill>
                  <a:srgbClr val="24225C"/>
                </a:solidFill>
                <a:latin typeface="Assistant Bold"/>
              </a:rPr>
              <a:t>Kernel Level Thread (KLT)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01935" y="9544050"/>
            <a:ext cx="473857" cy="47385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4" id="4"/>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6790205" y="9544050"/>
            <a:ext cx="473857" cy="47385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7" id="7"/>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8" id="8"/>
          <p:cNvGrpSpPr/>
          <p:nvPr/>
        </p:nvGrpSpPr>
        <p:grpSpPr>
          <a:xfrm rot="0">
            <a:off x="15938863" y="9544050"/>
            <a:ext cx="1088270" cy="473857"/>
            <a:chOff x="0" y="0"/>
            <a:chExt cx="286623" cy="124802"/>
          </a:xfrm>
        </p:grpSpPr>
        <p:sp>
          <p:nvSpPr>
            <p:cNvPr name="Freeform 9" id="9"/>
            <p:cNvSpPr/>
            <p:nvPr/>
          </p:nvSpPr>
          <p:spPr>
            <a:xfrm flipH="false" flipV="false" rot="0">
              <a:off x="0" y="0"/>
              <a:ext cx="286623" cy="124802"/>
            </a:xfrm>
            <a:custGeom>
              <a:avLst/>
              <a:gdLst/>
              <a:ahLst/>
              <a:cxnLst/>
              <a:rect r="r" b="b" t="t" l="l"/>
              <a:pathLst>
                <a:path h="124802" w="286623">
                  <a:moveTo>
                    <a:pt x="0" y="0"/>
                  </a:moveTo>
                  <a:lnTo>
                    <a:pt x="286623" y="0"/>
                  </a:lnTo>
                  <a:lnTo>
                    <a:pt x="286623" y="124802"/>
                  </a:lnTo>
                  <a:lnTo>
                    <a:pt x="0" y="124802"/>
                  </a:lnTo>
                  <a:close/>
                </a:path>
              </a:pathLst>
            </a:custGeom>
            <a:solidFill>
              <a:srgbClr val="24225C"/>
            </a:solidFill>
          </p:spPr>
        </p:sp>
        <p:sp>
          <p:nvSpPr>
            <p:cNvPr name="TextBox 10" id="10"/>
            <p:cNvSpPr txBox="true"/>
            <p:nvPr/>
          </p:nvSpPr>
          <p:spPr>
            <a:xfrm>
              <a:off x="0" y="28575"/>
              <a:ext cx="286623" cy="96227"/>
            </a:xfrm>
            <a:prstGeom prst="rect">
              <a:avLst/>
            </a:prstGeom>
          </p:spPr>
          <p:txBody>
            <a:bodyPr anchor="ctr" rtlCol="false" tIns="50800" lIns="50800" bIns="50800" rIns="50800"/>
            <a:lstStyle/>
            <a:p>
              <a:pPr algn="ctr">
                <a:lnSpc>
                  <a:spcPts val="2000"/>
                </a:lnSpc>
              </a:pPr>
            </a:p>
          </p:txBody>
        </p:sp>
      </p:grpSp>
      <p:grpSp>
        <p:nvGrpSpPr>
          <p:cNvPr name="Group 11" id="11"/>
          <p:cNvGrpSpPr/>
          <p:nvPr/>
        </p:nvGrpSpPr>
        <p:grpSpPr>
          <a:xfrm rot="0">
            <a:off x="8674905" y="9544050"/>
            <a:ext cx="473857" cy="47385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3" id="13"/>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4" id="14"/>
          <p:cNvGrpSpPr/>
          <p:nvPr/>
        </p:nvGrpSpPr>
        <p:grpSpPr>
          <a:xfrm rot="0">
            <a:off x="9139238" y="9544050"/>
            <a:ext cx="473857" cy="47385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6" id="16"/>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7" id="17"/>
          <p:cNvGrpSpPr/>
          <p:nvPr/>
        </p:nvGrpSpPr>
        <p:grpSpPr>
          <a:xfrm rot="0">
            <a:off x="8911834" y="9544050"/>
            <a:ext cx="464332" cy="473857"/>
            <a:chOff x="0" y="0"/>
            <a:chExt cx="122293" cy="124802"/>
          </a:xfrm>
        </p:grpSpPr>
        <p:sp>
          <p:nvSpPr>
            <p:cNvPr name="Freeform 18" id="18"/>
            <p:cNvSpPr/>
            <p:nvPr/>
          </p:nvSpPr>
          <p:spPr>
            <a:xfrm flipH="false" flipV="false" rot="0">
              <a:off x="0" y="0"/>
              <a:ext cx="122293" cy="124802"/>
            </a:xfrm>
            <a:custGeom>
              <a:avLst/>
              <a:gdLst/>
              <a:ahLst/>
              <a:cxnLst/>
              <a:rect r="r" b="b" t="t" l="l"/>
              <a:pathLst>
                <a:path h="124802" w="122293">
                  <a:moveTo>
                    <a:pt x="0" y="0"/>
                  </a:moveTo>
                  <a:lnTo>
                    <a:pt x="122293" y="0"/>
                  </a:lnTo>
                  <a:lnTo>
                    <a:pt x="122293" y="124802"/>
                  </a:lnTo>
                  <a:lnTo>
                    <a:pt x="0" y="124802"/>
                  </a:lnTo>
                  <a:close/>
                </a:path>
              </a:pathLst>
            </a:custGeom>
            <a:solidFill>
              <a:srgbClr val="24225C"/>
            </a:solidFill>
          </p:spPr>
        </p:sp>
        <p:sp>
          <p:nvSpPr>
            <p:cNvPr name="TextBox 19" id="19"/>
            <p:cNvSpPr txBox="true"/>
            <p:nvPr/>
          </p:nvSpPr>
          <p:spPr>
            <a:xfrm>
              <a:off x="0" y="28575"/>
              <a:ext cx="122293" cy="96227"/>
            </a:xfrm>
            <a:prstGeom prst="rect">
              <a:avLst/>
            </a:prstGeom>
          </p:spPr>
          <p:txBody>
            <a:bodyPr anchor="ctr" rtlCol="false" tIns="50800" lIns="50800" bIns="50800" rIns="50800"/>
            <a:lstStyle/>
            <a:p>
              <a:pPr algn="ctr">
                <a:lnSpc>
                  <a:spcPts val="2000"/>
                </a:lnSpc>
              </a:pPr>
            </a:p>
          </p:txBody>
        </p:sp>
      </p:grpSp>
      <p:sp>
        <p:nvSpPr>
          <p:cNvPr name="Freeform 20" id="20"/>
          <p:cNvSpPr/>
          <p:nvPr/>
        </p:nvSpPr>
        <p:spPr>
          <a:xfrm flipH="false" flipV="false" rot="0">
            <a:off x="8973740" y="9648895"/>
            <a:ext cx="350045" cy="281309"/>
          </a:xfrm>
          <a:custGeom>
            <a:avLst/>
            <a:gdLst/>
            <a:ahLst/>
            <a:cxnLst/>
            <a:rect r="r" b="b" t="t" l="l"/>
            <a:pathLst>
              <a:path h="281309" w="350045">
                <a:moveTo>
                  <a:pt x="0" y="0"/>
                </a:moveTo>
                <a:lnTo>
                  <a:pt x="350045" y="0"/>
                </a:lnTo>
                <a:lnTo>
                  <a:pt x="350045" y="281309"/>
                </a:lnTo>
                <a:lnTo>
                  <a:pt x="0" y="2813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1246591" y="2552700"/>
            <a:ext cx="6377345" cy="847725"/>
          </a:xfrm>
          <a:prstGeom prst="rect">
            <a:avLst/>
          </a:prstGeom>
        </p:spPr>
        <p:txBody>
          <a:bodyPr anchor="t" rtlCol="false" tIns="0" lIns="0" bIns="0" rIns="0">
            <a:spAutoFit/>
          </a:bodyPr>
          <a:lstStyle/>
          <a:p>
            <a:pPr>
              <a:lnSpc>
                <a:spcPts val="6299"/>
              </a:lnSpc>
            </a:pPr>
            <a:r>
              <a:rPr lang="en-US" sz="6999">
                <a:solidFill>
                  <a:srgbClr val="24225C"/>
                </a:solidFill>
                <a:latin typeface="Assistant Bold"/>
              </a:rPr>
              <a:t>Multithreading</a:t>
            </a:r>
          </a:p>
        </p:txBody>
      </p:sp>
      <p:sp>
        <p:nvSpPr>
          <p:cNvPr name="TextBox 22" id="22"/>
          <p:cNvSpPr txBox="true"/>
          <p:nvPr/>
        </p:nvSpPr>
        <p:spPr>
          <a:xfrm rot="0">
            <a:off x="1246591" y="3927961"/>
            <a:ext cx="15454299" cy="1925634"/>
          </a:xfrm>
          <a:prstGeom prst="rect">
            <a:avLst/>
          </a:prstGeom>
        </p:spPr>
        <p:txBody>
          <a:bodyPr anchor="t" rtlCol="false" tIns="0" lIns="0" bIns="0" rIns="0">
            <a:spAutoFit/>
          </a:bodyPr>
          <a:lstStyle/>
          <a:p>
            <a:pPr>
              <a:lnSpc>
                <a:spcPts val="3062"/>
              </a:lnSpc>
              <a:spcBef>
                <a:spcPct val="0"/>
              </a:spcBef>
            </a:pPr>
            <a:r>
              <a:rPr lang="en-US" sz="3062">
                <a:solidFill>
                  <a:srgbClr val="24225C"/>
                </a:solidFill>
                <a:latin typeface="Barlow"/>
              </a:rPr>
              <a:t>Multithreading is a programming and execution model that allows multiple threads to exist within the context of a single process. A thread is the smallest unit of execution within  a process, and multithreadiing enables multiple threads to run concurrently, sharing the same resources and address space. This can lead to improved performance, responsiveness, and effeciency.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01935" y="9544050"/>
            <a:ext cx="473857" cy="47385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4" id="4"/>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6790205" y="9544050"/>
            <a:ext cx="473857" cy="47385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7" id="7"/>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8" id="8"/>
          <p:cNvGrpSpPr/>
          <p:nvPr/>
        </p:nvGrpSpPr>
        <p:grpSpPr>
          <a:xfrm rot="0">
            <a:off x="8674905" y="9544050"/>
            <a:ext cx="473857" cy="47385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0" id="10"/>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1" id="11"/>
          <p:cNvGrpSpPr/>
          <p:nvPr/>
        </p:nvGrpSpPr>
        <p:grpSpPr>
          <a:xfrm rot="0">
            <a:off x="9139238" y="9544050"/>
            <a:ext cx="473857" cy="47385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3" id="13"/>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4" id="14"/>
          <p:cNvGrpSpPr/>
          <p:nvPr/>
        </p:nvGrpSpPr>
        <p:grpSpPr>
          <a:xfrm rot="0">
            <a:off x="8911834" y="9544050"/>
            <a:ext cx="464332" cy="473857"/>
            <a:chOff x="0" y="0"/>
            <a:chExt cx="122293" cy="124802"/>
          </a:xfrm>
        </p:grpSpPr>
        <p:sp>
          <p:nvSpPr>
            <p:cNvPr name="Freeform 15" id="15"/>
            <p:cNvSpPr/>
            <p:nvPr/>
          </p:nvSpPr>
          <p:spPr>
            <a:xfrm flipH="false" flipV="false" rot="0">
              <a:off x="0" y="0"/>
              <a:ext cx="122293" cy="124802"/>
            </a:xfrm>
            <a:custGeom>
              <a:avLst/>
              <a:gdLst/>
              <a:ahLst/>
              <a:cxnLst/>
              <a:rect r="r" b="b" t="t" l="l"/>
              <a:pathLst>
                <a:path h="124802" w="122293">
                  <a:moveTo>
                    <a:pt x="0" y="0"/>
                  </a:moveTo>
                  <a:lnTo>
                    <a:pt x="122293" y="0"/>
                  </a:lnTo>
                  <a:lnTo>
                    <a:pt x="122293" y="124802"/>
                  </a:lnTo>
                  <a:lnTo>
                    <a:pt x="0" y="124802"/>
                  </a:lnTo>
                  <a:close/>
                </a:path>
              </a:pathLst>
            </a:custGeom>
            <a:solidFill>
              <a:srgbClr val="24225C"/>
            </a:solidFill>
          </p:spPr>
        </p:sp>
        <p:sp>
          <p:nvSpPr>
            <p:cNvPr name="TextBox 16" id="16"/>
            <p:cNvSpPr txBox="true"/>
            <p:nvPr/>
          </p:nvSpPr>
          <p:spPr>
            <a:xfrm>
              <a:off x="0" y="28575"/>
              <a:ext cx="122293" cy="96227"/>
            </a:xfrm>
            <a:prstGeom prst="rect">
              <a:avLst/>
            </a:prstGeom>
          </p:spPr>
          <p:txBody>
            <a:bodyPr anchor="ctr" rtlCol="false" tIns="50800" lIns="50800" bIns="50800" rIns="50800"/>
            <a:lstStyle/>
            <a:p>
              <a:pPr algn="ctr">
                <a:lnSpc>
                  <a:spcPts val="2000"/>
                </a:lnSpc>
              </a:pPr>
            </a:p>
          </p:txBody>
        </p:sp>
      </p:grpSp>
      <p:sp>
        <p:nvSpPr>
          <p:cNvPr name="Freeform 17" id="17"/>
          <p:cNvSpPr/>
          <p:nvPr/>
        </p:nvSpPr>
        <p:spPr>
          <a:xfrm flipH="false" flipV="false" rot="0">
            <a:off x="8973740" y="9648895"/>
            <a:ext cx="350045" cy="281309"/>
          </a:xfrm>
          <a:custGeom>
            <a:avLst/>
            <a:gdLst/>
            <a:ahLst/>
            <a:cxnLst/>
            <a:rect r="r" b="b" t="t" l="l"/>
            <a:pathLst>
              <a:path h="281309" w="350045">
                <a:moveTo>
                  <a:pt x="0" y="0"/>
                </a:moveTo>
                <a:lnTo>
                  <a:pt x="350045" y="0"/>
                </a:lnTo>
                <a:lnTo>
                  <a:pt x="350045" y="281309"/>
                </a:lnTo>
                <a:lnTo>
                  <a:pt x="0" y="2813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028700" y="2266950"/>
            <a:ext cx="10468433" cy="847725"/>
          </a:xfrm>
          <a:prstGeom prst="rect">
            <a:avLst/>
          </a:prstGeom>
        </p:spPr>
        <p:txBody>
          <a:bodyPr anchor="t" rtlCol="false" tIns="0" lIns="0" bIns="0" rIns="0">
            <a:spAutoFit/>
          </a:bodyPr>
          <a:lstStyle/>
          <a:p>
            <a:pPr>
              <a:lnSpc>
                <a:spcPts val="6299"/>
              </a:lnSpc>
            </a:pPr>
            <a:r>
              <a:rPr lang="en-US" sz="6999">
                <a:solidFill>
                  <a:srgbClr val="24225C"/>
                </a:solidFill>
                <a:latin typeface="Assistant Bold"/>
              </a:rPr>
              <a:t>Benefits of Multithreading</a:t>
            </a:r>
          </a:p>
        </p:txBody>
      </p:sp>
      <p:sp>
        <p:nvSpPr>
          <p:cNvPr name="TextBox 19" id="19"/>
          <p:cNvSpPr txBox="true"/>
          <p:nvPr/>
        </p:nvSpPr>
        <p:spPr>
          <a:xfrm rot="0">
            <a:off x="15938863" y="9660329"/>
            <a:ext cx="1088270" cy="269875"/>
          </a:xfrm>
          <a:prstGeom prst="rect">
            <a:avLst/>
          </a:prstGeom>
        </p:spPr>
        <p:txBody>
          <a:bodyPr anchor="t" rtlCol="false" tIns="0" lIns="0" bIns="0" rIns="0">
            <a:spAutoFit/>
          </a:bodyPr>
          <a:lstStyle/>
          <a:p>
            <a:pPr algn="ctr">
              <a:lnSpc>
                <a:spcPts val="2000"/>
              </a:lnSpc>
            </a:pPr>
            <a:r>
              <a:rPr lang="en-US" sz="2000">
                <a:solidFill>
                  <a:srgbClr val="FFFFFF"/>
                </a:solidFill>
                <a:latin typeface="Kollektif"/>
              </a:rPr>
              <a:t>03/12</a:t>
            </a:r>
          </a:p>
        </p:txBody>
      </p:sp>
      <p:sp>
        <p:nvSpPr>
          <p:cNvPr name="TextBox 20" id="20"/>
          <p:cNvSpPr txBox="true"/>
          <p:nvPr/>
        </p:nvSpPr>
        <p:spPr>
          <a:xfrm rot="0">
            <a:off x="1086850" y="3842294"/>
            <a:ext cx="16172450" cy="3107263"/>
          </a:xfrm>
          <a:prstGeom prst="rect">
            <a:avLst/>
          </a:prstGeom>
        </p:spPr>
        <p:txBody>
          <a:bodyPr anchor="t" rtlCol="false" tIns="0" lIns="0" bIns="0" rIns="0">
            <a:spAutoFit/>
          </a:bodyPr>
          <a:lstStyle/>
          <a:p>
            <a:pPr marL="584701" indent="-292351" lvl="1">
              <a:lnSpc>
                <a:spcPts val="2708"/>
              </a:lnSpc>
              <a:buFont typeface="Arial"/>
              <a:buChar char="•"/>
            </a:pPr>
            <a:r>
              <a:rPr lang="en-US" sz="2708">
                <a:solidFill>
                  <a:srgbClr val="000000"/>
                </a:solidFill>
                <a:latin typeface="Barlow Bold"/>
              </a:rPr>
              <a:t>Concurrency: </a:t>
            </a:r>
            <a:r>
              <a:rPr lang="en-US" sz="2708">
                <a:solidFill>
                  <a:srgbClr val="000000"/>
                </a:solidFill>
                <a:latin typeface="Barlow"/>
              </a:rPr>
              <a:t>Multiple threads can execute independently, allowing for concurrent execution of tasks.</a:t>
            </a:r>
          </a:p>
          <a:p>
            <a:pPr>
              <a:lnSpc>
                <a:spcPts val="2708"/>
              </a:lnSpc>
            </a:pPr>
          </a:p>
          <a:p>
            <a:pPr marL="584701" indent="-292351" lvl="1">
              <a:lnSpc>
                <a:spcPts val="2708"/>
              </a:lnSpc>
              <a:buFont typeface="Arial"/>
              <a:buChar char="•"/>
            </a:pPr>
            <a:r>
              <a:rPr lang="en-US" sz="2708">
                <a:solidFill>
                  <a:srgbClr val="000000"/>
                </a:solidFill>
                <a:latin typeface="Barlow Bold"/>
              </a:rPr>
              <a:t>Responsiveness: </a:t>
            </a:r>
            <a:r>
              <a:rPr lang="en-US" sz="2708">
                <a:solidFill>
                  <a:srgbClr val="000000"/>
                </a:solidFill>
                <a:latin typeface="Barlow"/>
              </a:rPr>
              <a:t>Multithreading can improve the responsiveness of applications, particularly in user interface and real time-systems.</a:t>
            </a:r>
          </a:p>
          <a:p>
            <a:pPr>
              <a:lnSpc>
                <a:spcPts val="2708"/>
              </a:lnSpc>
            </a:pPr>
          </a:p>
          <a:p>
            <a:pPr marL="584701" indent="-292351" lvl="1">
              <a:lnSpc>
                <a:spcPts val="2708"/>
              </a:lnSpc>
              <a:buFont typeface="Arial"/>
              <a:buChar char="•"/>
            </a:pPr>
            <a:r>
              <a:rPr lang="en-US" sz="2708">
                <a:solidFill>
                  <a:srgbClr val="000000"/>
                </a:solidFill>
                <a:latin typeface="Barlow Bold"/>
              </a:rPr>
              <a:t>Effeciency: </a:t>
            </a:r>
            <a:r>
              <a:rPr lang="en-US" sz="2708">
                <a:solidFill>
                  <a:srgbClr val="000000"/>
                </a:solidFill>
                <a:latin typeface="Barlow"/>
              </a:rPr>
              <a:t>Threads can share data and resources, reducing the overhead of creating separate process.</a:t>
            </a:r>
          </a:p>
          <a:p>
            <a:pPr>
              <a:lnSpc>
                <a:spcPts val="2708"/>
              </a:lnSpc>
            </a:pPr>
          </a:p>
          <a:p>
            <a:pPr marL="584701" indent="-292351" lvl="1">
              <a:lnSpc>
                <a:spcPts val="2708"/>
              </a:lnSpc>
              <a:buFont typeface="Arial"/>
              <a:buChar char="•"/>
            </a:pPr>
            <a:r>
              <a:rPr lang="en-US" sz="2708">
                <a:solidFill>
                  <a:srgbClr val="000000"/>
                </a:solidFill>
                <a:latin typeface="Barlow Bold"/>
              </a:rPr>
              <a:t>Parallelism: </a:t>
            </a:r>
            <a:r>
              <a:rPr lang="en-US" sz="2708">
                <a:solidFill>
                  <a:srgbClr val="000000"/>
                </a:solidFill>
                <a:latin typeface="Barlow"/>
              </a:rPr>
              <a:t>Multithreading enables parallelism, allowing different threads to perform tasks simultaneously on multi-core processors.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01935" y="9544050"/>
            <a:ext cx="473857" cy="47385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4" id="4"/>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6790205" y="9544050"/>
            <a:ext cx="473857" cy="47385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7" id="7"/>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8" id="8"/>
          <p:cNvGrpSpPr/>
          <p:nvPr/>
        </p:nvGrpSpPr>
        <p:grpSpPr>
          <a:xfrm rot="0">
            <a:off x="8674905" y="9544050"/>
            <a:ext cx="473857" cy="47385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0" id="10"/>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1" id="11"/>
          <p:cNvGrpSpPr/>
          <p:nvPr/>
        </p:nvGrpSpPr>
        <p:grpSpPr>
          <a:xfrm rot="0">
            <a:off x="9139238" y="9544050"/>
            <a:ext cx="473857" cy="47385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25C"/>
            </a:solidFill>
          </p:spPr>
        </p:sp>
        <p:sp>
          <p:nvSpPr>
            <p:cNvPr name="TextBox 13" id="13"/>
            <p:cNvSpPr txBox="true"/>
            <p:nvPr/>
          </p:nvSpPr>
          <p:spPr>
            <a:xfrm>
              <a:off x="76200" y="104775"/>
              <a:ext cx="660400" cy="631825"/>
            </a:xfrm>
            <a:prstGeom prst="rect">
              <a:avLst/>
            </a:prstGeom>
          </p:spPr>
          <p:txBody>
            <a:bodyPr anchor="ctr" rtlCol="false" tIns="50800" lIns="50800" bIns="50800" rIns="50800"/>
            <a:lstStyle/>
            <a:p>
              <a:pPr algn="ctr">
                <a:lnSpc>
                  <a:spcPts val="2000"/>
                </a:lnSpc>
              </a:pPr>
            </a:p>
          </p:txBody>
        </p:sp>
      </p:grpSp>
      <p:grpSp>
        <p:nvGrpSpPr>
          <p:cNvPr name="Group 14" id="14"/>
          <p:cNvGrpSpPr/>
          <p:nvPr/>
        </p:nvGrpSpPr>
        <p:grpSpPr>
          <a:xfrm rot="0">
            <a:off x="8911834" y="9544050"/>
            <a:ext cx="464332" cy="473857"/>
            <a:chOff x="0" y="0"/>
            <a:chExt cx="122293" cy="124802"/>
          </a:xfrm>
        </p:grpSpPr>
        <p:sp>
          <p:nvSpPr>
            <p:cNvPr name="Freeform 15" id="15"/>
            <p:cNvSpPr/>
            <p:nvPr/>
          </p:nvSpPr>
          <p:spPr>
            <a:xfrm flipH="false" flipV="false" rot="0">
              <a:off x="0" y="0"/>
              <a:ext cx="122293" cy="124802"/>
            </a:xfrm>
            <a:custGeom>
              <a:avLst/>
              <a:gdLst/>
              <a:ahLst/>
              <a:cxnLst/>
              <a:rect r="r" b="b" t="t" l="l"/>
              <a:pathLst>
                <a:path h="124802" w="122293">
                  <a:moveTo>
                    <a:pt x="0" y="0"/>
                  </a:moveTo>
                  <a:lnTo>
                    <a:pt x="122293" y="0"/>
                  </a:lnTo>
                  <a:lnTo>
                    <a:pt x="122293" y="124802"/>
                  </a:lnTo>
                  <a:lnTo>
                    <a:pt x="0" y="124802"/>
                  </a:lnTo>
                  <a:close/>
                </a:path>
              </a:pathLst>
            </a:custGeom>
            <a:solidFill>
              <a:srgbClr val="24225C"/>
            </a:solidFill>
          </p:spPr>
        </p:sp>
        <p:sp>
          <p:nvSpPr>
            <p:cNvPr name="TextBox 16" id="16"/>
            <p:cNvSpPr txBox="true"/>
            <p:nvPr/>
          </p:nvSpPr>
          <p:spPr>
            <a:xfrm>
              <a:off x="0" y="28575"/>
              <a:ext cx="122293" cy="96227"/>
            </a:xfrm>
            <a:prstGeom prst="rect">
              <a:avLst/>
            </a:prstGeom>
          </p:spPr>
          <p:txBody>
            <a:bodyPr anchor="ctr" rtlCol="false" tIns="50800" lIns="50800" bIns="50800" rIns="50800"/>
            <a:lstStyle/>
            <a:p>
              <a:pPr algn="ctr">
                <a:lnSpc>
                  <a:spcPts val="2000"/>
                </a:lnSpc>
              </a:pPr>
            </a:p>
          </p:txBody>
        </p:sp>
      </p:grpSp>
      <p:sp>
        <p:nvSpPr>
          <p:cNvPr name="Freeform 17" id="17"/>
          <p:cNvSpPr/>
          <p:nvPr/>
        </p:nvSpPr>
        <p:spPr>
          <a:xfrm flipH="false" flipV="false" rot="0">
            <a:off x="8973740" y="9648895"/>
            <a:ext cx="350045" cy="281309"/>
          </a:xfrm>
          <a:custGeom>
            <a:avLst/>
            <a:gdLst/>
            <a:ahLst/>
            <a:cxnLst/>
            <a:rect r="r" b="b" t="t" l="l"/>
            <a:pathLst>
              <a:path h="281309" w="350045">
                <a:moveTo>
                  <a:pt x="0" y="0"/>
                </a:moveTo>
                <a:lnTo>
                  <a:pt x="350045" y="0"/>
                </a:lnTo>
                <a:lnTo>
                  <a:pt x="350045" y="281309"/>
                </a:lnTo>
                <a:lnTo>
                  <a:pt x="0" y="2813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235179" y="2981325"/>
            <a:ext cx="11630483" cy="847725"/>
          </a:xfrm>
          <a:prstGeom prst="rect">
            <a:avLst/>
          </a:prstGeom>
        </p:spPr>
        <p:txBody>
          <a:bodyPr anchor="t" rtlCol="false" tIns="0" lIns="0" bIns="0" rIns="0">
            <a:spAutoFit/>
          </a:bodyPr>
          <a:lstStyle/>
          <a:p>
            <a:pPr>
              <a:lnSpc>
                <a:spcPts val="6299"/>
              </a:lnSpc>
            </a:pPr>
            <a:r>
              <a:rPr lang="en-US" sz="6999">
                <a:solidFill>
                  <a:srgbClr val="24225C"/>
                </a:solidFill>
                <a:latin typeface="Assistant Bold"/>
              </a:rPr>
              <a:t>challenges of multithreading</a:t>
            </a:r>
          </a:p>
        </p:txBody>
      </p:sp>
      <p:sp>
        <p:nvSpPr>
          <p:cNvPr name="TextBox 19" id="19"/>
          <p:cNvSpPr txBox="true"/>
          <p:nvPr/>
        </p:nvSpPr>
        <p:spPr>
          <a:xfrm rot="0">
            <a:off x="15938863" y="9660329"/>
            <a:ext cx="1088270" cy="269875"/>
          </a:xfrm>
          <a:prstGeom prst="rect">
            <a:avLst/>
          </a:prstGeom>
        </p:spPr>
        <p:txBody>
          <a:bodyPr anchor="t" rtlCol="false" tIns="0" lIns="0" bIns="0" rIns="0">
            <a:spAutoFit/>
          </a:bodyPr>
          <a:lstStyle/>
          <a:p>
            <a:pPr algn="ctr">
              <a:lnSpc>
                <a:spcPts val="2000"/>
              </a:lnSpc>
            </a:pPr>
            <a:r>
              <a:rPr lang="en-US" sz="2000">
                <a:solidFill>
                  <a:srgbClr val="FFFFFF"/>
                </a:solidFill>
                <a:latin typeface="Kollektif"/>
              </a:rPr>
              <a:t>03/12</a:t>
            </a:r>
          </a:p>
        </p:txBody>
      </p:sp>
      <p:sp>
        <p:nvSpPr>
          <p:cNvPr name="TextBox 20" id="20"/>
          <p:cNvSpPr txBox="true"/>
          <p:nvPr/>
        </p:nvSpPr>
        <p:spPr>
          <a:xfrm rot="0">
            <a:off x="1239941" y="4461419"/>
            <a:ext cx="16172450" cy="2078563"/>
          </a:xfrm>
          <a:prstGeom prst="rect">
            <a:avLst/>
          </a:prstGeom>
        </p:spPr>
        <p:txBody>
          <a:bodyPr anchor="t" rtlCol="false" tIns="0" lIns="0" bIns="0" rIns="0">
            <a:spAutoFit/>
          </a:bodyPr>
          <a:lstStyle/>
          <a:p>
            <a:pPr marL="584701" indent="-292351" lvl="1">
              <a:lnSpc>
                <a:spcPts val="2708"/>
              </a:lnSpc>
              <a:buFont typeface="Arial"/>
              <a:buChar char="•"/>
            </a:pPr>
            <a:r>
              <a:rPr lang="en-US" sz="2708">
                <a:solidFill>
                  <a:srgbClr val="000000"/>
                </a:solidFill>
                <a:latin typeface="Barlow Bold"/>
              </a:rPr>
              <a:t>Race conditions:</a:t>
            </a:r>
            <a:r>
              <a:rPr lang="en-US" sz="2708">
                <a:solidFill>
                  <a:srgbClr val="000000"/>
                </a:solidFill>
                <a:latin typeface="Barlow"/>
              </a:rPr>
              <a:t> When multiple threads access shared data concurrently, the order of execution can lead to unpredictable outcomes.</a:t>
            </a:r>
          </a:p>
          <a:p>
            <a:pPr marL="584701" indent="-292351" lvl="1">
              <a:lnSpc>
                <a:spcPts val="2708"/>
              </a:lnSpc>
              <a:buFont typeface="Arial"/>
              <a:buChar char="•"/>
            </a:pPr>
            <a:r>
              <a:rPr lang="en-US" sz="2708">
                <a:solidFill>
                  <a:srgbClr val="000000"/>
                </a:solidFill>
                <a:latin typeface="Barlow Bold"/>
              </a:rPr>
              <a:t>Deadlocks: </a:t>
            </a:r>
            <a:r>
              <a:rPr lang="en-US" sz="2708">
                <a:solidFill>
                  <a:srgbClr val="000000"/>
                </a:solidFill>
                <a:latin typeface="Barlow"/>
              </a:rPr>
              <a:t>Occurs when two or more threads are blocked forever, waiting for each other to release resources.</a:t>
            </a:r>
          </a:p>
          <a:p>
            <a:pPr marL="584701" indent="-292351" lvl="1">
              <a:lnSpc>
                <a:spcPts val="2708"/>
              </a:lnSpc>
              <a:buFont typeface="Arial"/>
              <a:buChar char="•"/>
            </a:pPr>
            <a:r>
              <a:rPr lang="en-US" sz="2708">
                <a:solidFill>
                  <a:srgbClr val="000000"/>
                </a:solidFill>
                <a:latin typeface="Barlow Bold"/>
              </a:rPr>
              <a:t>Starvation: </a:t>
            </a:r>
            <a:r>
              <a:rPr lang="en-US" sz="2708">
                <a:solidFill>
                  <a:srgbClr val="000000"/>
                </a:solidFill>
                <a:latin typeface="Barlow"/>
              </a:rPr>
              <a:t>Some threads may be denied access to resources indefinitely.</a:t>
            </a:r>
          </a:p>
          <a:p>
            <a:pPr>
              <a:lnSpc>
                <a:spcPts val="270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DAF7IpGm6PA</dc:identifier>
  <dcterms:modified xsi:type="dcterms:W3CDTF">2011-08-01T06:04:30Z</dcterms:modified>
  <cp:revision>1</cp:revision>
  <dc:title>Threads</dc:title>
</cp:coreProperties>
</file>