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Light" charset="1" panose="00000400000000000000"/>
      <p:regular r:id="rId12"/>
    </p:embeddedFont>
    <p:embeddedFont>
      <p:font typeface="Montserrat Light Bold" charset="1" panose="00000800000000000000"/>
      <p:regular r:id="rId13"/>
    </p:embeddedFont>
    <p:embeddedFont>
      <p:font typeface="Montserrat Light Italics" charset="1" panose="00000400000000000000"/>
      <p:regular r:id="rId14"/>
    </p:embeddedFont>
    <p:embeddedFont>
      <p:font typeface="Montserrat Light Bold Italics" charset="1" panose="000008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  <p:embeddedFont>
      <p:font typeface="Canva Sans Medium" charset="1" panose="020B0603030501040103"/>
      <p:regular r:id="rId20"/>
    </p:embeddedFont>
    <p:embeddedFont>
      <p:font typeface="Canva Sans Medium Italics" charset="1" panose="020B0603030501040103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  <p:embeddedFont>
      <p:font typeface="Open Sans Italics" charset="1" panose="020B0606030504020204"/>
      <p:regular r:id="rId24"/>
    </p:embeddedFont>
    <p:embeddedFont>
      <p:font typeface="Open Sans Bold Italics" charset="1" panose="020B0806030504020204"/>
      <p:regular r:id="rId25"/>
    </p:embeddedFont>
    <p:embeddedFont>
      <p:font typeface="Open Sans Light" charset="1" panose="020B0306030504020204"/>
      <p:regular r:id="rId26"/>
    </p:embeddedFont>
    <p:embeddedFont>
      <p:font typeface="Open Sans Light Italics" charset="1" panose="020B0306030504020204"/>
      <p:regular r:id="rId27"/>
    </p:embeddedFont>
    <p:embeddedFont>
      <p:font typeface="Open Sans Ultra-Bold" charset="1" panose="00000000000000000000"/>
      <p:regular r:id="rId28"/>
    </p:embeddedFont>
    <p:embeddedFont>
      <p:font typeface="Open Sans Ultra-Bold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9D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41789" y="1113019"/>
            <a:ext cx="5965111" cy="8060961"/>
          </a:xfrm>
          <a:custGeom>
            <a:avLst/>
            <a:gdLst/>
            <a:ahLst/>
            <a:cxnLst/>
            <a:rect r="r" b="b" t="t" l="l"/>
            <a:pathLst>
              <a:path h="8060961" w="5965111">
                <a:moveTo>
                  <a:pt x="0" y="0"/>
                </a:moveTo>
                <a:lnTo>
                  <a:pt x="5965111" y="0"/>
                </a:lnTo>
                <a:lnTo>
                  <a:pt x="5965111" y="8060962"/>
                </a:lnTo>
                <a:lnTo>
                  <a:pt x="0" y="806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38669" y="2091126"/>
            <a:ext cx="8613455" cy="6104748"/>
            <a:chOff x="0" y="0"/>
            <a:chExt cx="11484607" cy="81396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90600"/>
              <a:ext cx="11484607" cy="548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Open Sans"/>
                </a:rPr>
                <a:t>INTERACTION METHOD AND DEVICE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1484607" cy="530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1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582981"/>
              <a:ext cx="1148460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</a:p>
          </p:txBody>
        </p:sp>
        <p:sp>
          <p:nvSpPr>
            <p:cNvPr name="AutoShape 7" id="7"/>
            <p:cNvSpPr/>
            <p:nvPr/>
          </p:nvSpPr>
          <p:spPr>
            <a:xfrm>
              <a:off x="0" y="6968642"/>
              <a:ext cx="1668163" cy="0"/>
            </a:xfrm>
            <a:prstGeom prst="line">
              <a:avLst/>
            </a:prstGeom>
            <a:ln cap="flat" w="50800">
              <a:solidFill>
                <a:srgbClr val="2A2A2A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3450" y="1644074"/>
            <a:ext cx="5325085" cy="6998853"/>
            <a:chOff x="0" y="0"/>
            <a:chExt cx="7100114" cy="9331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161799"/>
              <a:ext cx="6929012" cy="4170005"/>
            </a:xfrm>
            <a:custGeom>
              <a:avLst/>
              <a:gdLst/>
              <a:ahLst/>
              <a:cxnLst/>
              <a:rect r="r" b="b" t="t" l="l"/>
              <a:pathLst>
                <a:path h="4170005" w="6929012">
                  <a:moveTo>
                    <a:pt x="0" y="0"/>
                  </a:moveTo>
                  <a:lnTo>
                    <a:pt x="6929012" y="0"/>
                  </a:lnTo>
                  <a:lnTo>
                    <a:pt x="6929012" y="4170005"/>
                  </a:lnTo>
                  <a:lnTo>
                    <a:pt x="0" y="41700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435115" y="0"/>
              <a:ext cx="4664998" cy="6212468"/>
            </a:xfrm>
            <a:custGeom>
              <a:avLst/>
              <a:gdLst/>
              <a:ahLst/>
              <a:cxnLst/>
              <a:rect r="r" b="b" t="t" l="l"/>
              <a:pathLst>
                <a:path h="6212468" w="4664998">
                  <a:moveTo>
                    <a:pt x="0" y="0"/>
                  </a:moveTo>
                  <a:lnTo>
                    <a:pt x="4664999" y="0"/>
                  </a:lnTo>
                  <a:lnTo>
                    <a:pt x="4664999" y="6212468"/>
                  </a:lnTo>
                  <a:lnTo>
                    <a:pt x="0" y="6212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14475" y="3024301"/>
            <a:ext cx="7629525" cy="5736684"/>
            <a:chOff x="0" y="0"/>
            <a:chExt cx="10172700" cy="764891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0172700" cy="4027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8"/>
                </a:lnSpc>
              </a:pPr>
              <a:r>
                <a:rPr lang="en-US" sz="6606">
                  <a:solidFill>
                    <a:srgbClr val="2A2A2A"/>
                  </a:solidFill>
                  <a:latin typeface="Open Sans"/>
                </a:rPr>
                <a:t>MENU INTERACTION</a:t>
              </a:r>
            </a:p>
            <a:p>
              <a:pPr>
                <a:lnSpc>
                  <a:spcPts val="7928"/>
                </a:lnSpc>
              </a:pPr>
              <a:r>
                <a:rPr lang="en-US" sz="6606">
                  <a:solidFill>
                    <a:srgbClr val="2A2A2A"/>
                  </a:solidFill>
                  <a:latin typeface="Open Sans"/>
                </a:rPr>
                <a:t>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277934"/>
              <a:ext cx="10172700" cy="2370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90"/>
                </a:lnSpc>
              </a:pPr>
              <a:r>
                <a:rPr lang="en-US" sz="2064">
                  <a:solidFill>
                    <a:srgbClr val="2A2A2A"/>
                  </a:solidFill>
                  <a:latin typeface="Open Sans"/>
                </a:rPr>
                <a:t>Menu interaction is a fundamental aspect of many user interfaces, particularly graphical user interfaces (GUIs). It allows users to choose commands or options from a set of items presented in a list format. </a:t>
              </a:r>
            </a:p>
            <a:p>
              <a:pPr>
                <a:lnSpc>
                  <a:spcPts val="2890"/>
                </a:lnSpc>
              </a:pP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4666719"/>
              <a:ext cx="1475472" cy="0"/>
            </a:xfrm>
            <a:prstGeom prst="line">
              <a:avLst/>
            </a:prstGeom>
            <a:ln cap="flat" w="41953">
              <a:solidFill>
                <a:srgbClr val="2A2A2A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04748" y="3028061"/>
            <a:ext cx="6186238" cy="4259505"/>
          </a:xfrm>
          <a:custGeom>
            <a:avLst/>
            <a:gdLst/>
            <a:ahLst/>
            <a:cxnLst/>
            <a:rect r="r" b="b" t="t" l="l"/>
            <a:pathLst>
              <a:path h="4259505" w="6186238">
                <a:moveTo>
                  <a:pt x="0" y="0"/>
                </a:moveTo>
                <a:lnTo>
                  <a:pt x="6186238" y="0"/>
                </a:lnTo>
                <a:lnTo>
                  <a:pt x="6186238" y="4259505"/>
                </a:lnTo>
                <a:lnTo>
                  <a:pt x="0" y="42595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853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95760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A2A2A"/>
                </a:solidFill>
                <a:latin typeface="Canva Sans Bold"/>
              </a:rPr>
              <a:t>Diagram of Menu Interaction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0882" y="2298165"/>
            <a:ext cx="2267203" cy="626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96"/>
              </a:lnSpc>
            </a:pP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File Save Exit  Edit</a:t>
            </a:r>
          </a:p>
          <a:p>
            <a:pPr>
              <a:lnSpc>
                <a:spcPts val="2496"/>
              </a:lnSpc>
            </a:pP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File</a:t>
            </a: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|-- New</a:t>
            </a: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|-- Open</a:t>
            </a: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|   |-- Recent</a:t>
            </a: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|     |-- Document1.txt</a:t>
            </a: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|     |-- Document2.txt</a:t>
            </a: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|-- Save</a:t>
            </a: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|-- Exit</a:t>
            </a:r>
          </a:p>
          <a:p>
            <a:pPr>
              <a:lnSpc>
                <a:spcPts val="2496"/>
              </a:lnSpc>
            </a:pP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Edit</a:t>
            </a: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|-- Undo</a:t>
            </a: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|-- Cut</a:t>
            </a: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|-- Copy</a:t>
            </a:r>
          </a:p>
          <a:p>
            <a:pPr>
              <a:lnSpc>
                <a:spcPts val="2496"/>
              </a:lnSpc>
            </a:pPr>
            <a:r>
              <a:rPr lang="en-US" sz="1782">
                <a:solidFill>
                  <a:srgbClr val="2A2A2A"/>
                </a:solidFill>
                <a:latin typeface="Canva Sans"/>
              </a:rPr>
              <a:t>|-- Paste</a:t>
            </a:r>
          </a:p>
          <a:p>
            <a:pPr>
              <a:lnSpc>
                <a:spcPts val="2496"/>
              </a:lnSpc>
            </a:pPr>
          </a:p>
          <a:p>
            <a:pPr>
              <a:lnSpc>
                <a:spcPts val="2496"/>
              </a:lnSpc>
            </a:pPr>
          </a:p>
          <a:p>
            <a:pPr>
              <a:lnSpc>
                <a:spcPts val="249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648821" y="3221617"/>
            <a:ext cx="28312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File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48821" y="4619139"/>
            <a:ext cx="28312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Save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48821" y="6238844"/>
            <a:ext cx="28312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Exit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604748" y="7531966"/>
            <a:ext cx="6186238" cy="1393832"/>
          </a:xfrm>
          <a:custGeom>
            <a:avLst/>
            <a:gdLst/>
            <a:ahLst/>
            <a:cxnLst/>
            <a:rect r="r" b="b" t="t" l="l"/>
            <a:pathLst>
              <a:path h="1393832" w="6186238">
                <a:moveTo>
                  <a:pt x="0" y="0"/>
                </a:moveTo>
                <a:lnTo>
                  <a:pt x="6186238" y="0"/>
                </a:lnTo>
                <a:lnTo>
                  <a:pt x="6186238" y="1393832"/>
                </a:lnTo>
                <a:lnTo>
                  <a:pt x="0" y="1393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05596" r="0" b="-8719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648821" y="7743157"/>
            <a:ext cx="28312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Edit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9D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79199" y="1028700"/>
            <a:ext cx="5380101" cy="8229600"/>
          </a:xfrm>
          <a:custGeom>
            <a:avLst/>
            <a:gdLst/>
            <a:ahLst/>
            <a:cxnLst/>
            <a:rect r="r" b="b" t="t" l="l"/>
            <a:pathLst>
              <a:path h="8229600" w="5380101">
                <a:moveTo>
                  <a:pt x="0" y="0"/>
                </a:moveTo>
                <a:lnTo>
                  <a:pt x="5380101" y="0"/>
                </a:lnTo>
                <a:lnTo>
                  <a:pt x="538010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2333" y="2910410"/>
            <a:ext cx="587082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Thank you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175130" y="5379932"/>
            <a:ext cx="6971118" cy="2415500"/>
            <a:chOff x="0" y="0"/>
            <a:chExt cx="9294824" cy="322066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9294824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3150" spc="141">
                  <a:solidFill>
                    <a:srgbClr val="000000"/>
                  </a:solidFill>
                  <a:latin typeface="Montserrat Classic Bold"/>
                </a:rPr>
                <a:t>EMAIL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30086"/>
              <a:ext cx="9294824" cy="530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79"/>
                </a:lnSpc>
              </a:pPr>
              <a:r>
                <a:rPr lang="en-US" sz="2400" spc="228">
                  <a:solidFill>
                    <a:srgbClr val="FFDE59"/>
                  </a:solidFill>
                  <a:latin typeface="Montserrat Light"/>
                </a:rPr>
                <a:t>prasangaramanpokharel@gmail.com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60356"/>
              <a:ext cx="9294824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3150" spc="141">
                  <a:solidFill>
                    <a:srgbClr val="000000"/>
                  </a:solidFill>
                  <a:latin typeface="Montserrat Classic Bold"/>
                </a:rPr>
                <a:t>WEB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690441"/>
              <a:ext cx="9294824" cy="530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79"/>
                </a:lnSpc>
              </a:pPr>
              <a:r>
                <a:rPr lang="en-US" sz="2400" spc="228">
                  <a:solidFill>
                    <a:srgbClr val="FFDE59"/>
                  </a:solidFill>
                  <a:latin typeface="Montserrat Light"/>
                </a:rPr>
                <a:t>prasangapokharel.com.np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3550" y="4797871"/>
            <a:ext cx="5997460" cy="3762043"/>
          </a:xfrm>
          <a:custGeom>
            <a:avLst/>
            <a:gdLst/>
            <a:ahLst/>
            <a:cxnLst/>
            <a:rect r="r" b="b" t="t" l="l"/>
            <a:pathLst>
              <a:path h="3762043" w="5997460">
                <a:moveTo>
                  <a:pt x="0" y="0"/>
                </a:moveTo>
                <a:lnTo>
                  <a:pt x="5997460" y="0"/>
                </a:lnTo>
                <a:lnTo>
                  <a:pt x="5997460" y="3762043"/>
                </a:lnTo>
                <a:lnTo>
                  <a:pt x="0" y="3762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33550" y="1727086"/>
            <a:ext cx="6590377" cy="2191964"/>
            <a:chOff x="0" y="0"/>
            <a:chExt cx="8787170" cy="292261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8787170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2A2A2A"/>
                  </a:solidFill>
                  <a:latin typeface="Open Sans"/>
                </a:rPr>
                <a:t>Content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13018"/>
              <a:ext cx="8787170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2A2A2A"/>
                  </a:solidFill>
                  <a:latin typeface="Open Sans Bold"/>
                </a:rPr>
                <a:t>What to Know</a:t>
              </a: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944100" y="1377893"/>
          <a:ext cx="7277100" cy="6245849"/>
        </p:xfrm>
        <a:graphic>
          <a:graphicData uri="http://schemas.openxmlformats.org/drawingml/2006/table">
            <a:tbl>
              <a:tblPr/>
              <a:tblGrid>
                <a:gridCol w="7277100"/>
              </a:tblGrid>
              <a:tr h="12491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2A2A2A"/>
                          </a:solidFill>
                          <a:latin typeface="Open Sans"/>
                        </a:rPr>
                        <a:t>Method of Interacting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99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1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2A2A2A"/>
                          </a:solidFill>
                          <a:latin typeface="Open Sans"/>
                        </a:rPr>
                        <a:t>What is command language interaction?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99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99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1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2A2A2A"/>
                          </a:solidFill>
                          <a:latin typeface="Open Sans"/>
                        </a:rPr>
                        <a:t>What is menu interaction?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99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99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1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2A2A2A"/>
                          </a:solidFill>
                          <a:latin typeface="Open Sans"/>
                        </a:rPr>
                        <a:t>What is form interaction?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99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99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1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A2A2A"/>
                          </a:solidFill>
                          <a:latin typeface="Open Sans"/>
                        </a:rPr>
                        <a:t>What is object based interaction?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99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99D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3450" y="1644074"/>
            <a:ext cx="5325085" cy="6998853"/>
            <a:chOff x="0" y="0"/>
            <a:chExt cx="7100114" cy="9331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161799"/>
              <a:ext cx="6929012" cy="4170005"/>
            </a:xfrm>
            <a:custGeom>
              <a:avLst/>
              <a:gdLst/>
              <a:ahLst/>
              <a:cxnLst/>
              <a:rect r="r" b="b" t="t" l="l"/>
              <a:pathLst>
                <a:path h="4170005" w="6929012">
                  <a:moveTo>
                    <a:pt x="0" y="0"/>
                  </a:moveTo>
                  <a:lnTo>
                    <a:pt x="6929012" y="0"/>
                  </a:lnTo>
                  <a:lnTo>
                    <a:pt x="6929012" y="4170005"/>
                  </a:lnTo>
                  <a:lnTo>
                    <a:pt x="0" y="41700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435115" y="0"/>
              <a:ext cx="4664998" cy="6212468"/>
            </a:xfrm>
            <a:custGeom>
              <a:avLst/>
              <a:gdLst/>
              <a:ahLst/>
              <a:cxnLst/>
              <a:rect r="r" b="b" t="t" l="l"/>
              <a:pathLst>
                <a:path h="6212468" w="4664998">
                  <a:moveTo>
                    <a:pt x="0" y="0"/>
                  </a:moveTo>
                  <a:lnTo>
                    <a:pt x="4664999" y="0"/>
                  </a:lnTo>
                  <a:lnTo>
                    <a:pt x="4664999" y="6212468"/>
                  </a:lnTo>
                  <a:lnTo>
                    <a:pt x="0" y="6212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14475" y="2060849"/>
            <a:ext cx="9238327" cy="6165301"/>
            <a:chOff x="0" y="0"/>
            <a:chExt cx="12317770" cy="822040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2317770" cy="3251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2A2A2A"/>
                  </a:solidFill>
                  <a:latin typeface="Open Sans"/>
                </a:rPr>
                <a:t>Method of Interaction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752243"/>
              <a:ext cx="12317770" cy="3468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2A2A2A"/>
                  </a:solidFill>
                  <a:latin typeface="Open Sans"/>
                </a:rPr>
                <a:t>When designing the user interface, the most fundamental decision you make relates to the methods used to interact with the system.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2A2A2A"/>
                  </a:solidFill>
                  <a:latin typeface="Open Sans"/>
                </a:rPr>
                <a:t>The basic of five widely used style: command language, menu, form, object, and natural language.</a:t>
              </a:r>
            </a:p>
            <a:p>
              <a:pPr>
                <a:lnSpc>
                  <a:spcPts val="3499"/>
                </a:lnSpc>
              </a:pP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4025168"/>
              <a:ext cx="1786598" cy="0"/>
            </a:xfrm>
            <a:prstGeom prst="line">
              <a:avLst/>
            </a:prstGeom>
            <a:ln cap="flat" w="50800">
              <a:solidFill>
                <a:srgbClr val="2A2A2A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3450" y="1644074"/>
            <a:ext cx="5325085" cy="6998853"/>
            <a:chOff x="0" y="0"/>
            <a:chExt cx="7100114" cy="9331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161799"/>
              <a:ext cx="6929012" cy="4170005"/>
            </a:xfrm>
            <a:custGeom>
              <a:avLst/>
              <a:gdLst/>
              <a:ahLst/>
              <a:cxnLst/>
              <a:rect r="r" b="b" t="t" l="l"/>
              <a:pathLst>
                <a:path h="4170005" w="6929012">
                  <a:moveTo>
                    <a:pt x="0" y="0"/>
                  </a:moveTo>
                  <a:lnTo>
                    <a:pt x="6929012" y="0"/>
                  </a:lnTo>
                  <a:lnTo>
                    <a:pt x="6929012" y="4170005"/>
                  </a:lnTo>
                  <a:lnTo>
                    <a:pt x="0" y="41700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435115" y="0"/>
              <a:ext cx="4664998" cy="6212468"/>
            </a:xfrm>
            <a:custGeom>
              <a:avLst/>
              <a:gdLst/>
              <a:ahLst/>
              <a:cxnLst/>
              <a:rect r="r" b="b" t="t" l="l"/>
              <a:pathLst>
                <a:path h="6212468" w="4664998">
                  <a:moveTo>
                    <a:pt x="0" y="0"/>
                  </a:moveTo>
                  <a:lnTo>
                    <a:pt x="4664999" y="0"/>
                  </a:lnTo>
                  <a:lnTo>
                    <a:pt x="4664999" y="6212468"/>
                  </a:lnTo>
                  <a:lnTo>
                    <a:pt x="0" y="6212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14475" y="2339935"/>
            <a:ext cx="7629525" cy="7105416"/>
            <a:chOff x="0" y="0"/>
            <a:chExt cx="10172700" cy="947388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0172700" cy="5370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8"/>
                </a:lnSpc>
              </a:pPr>
              <a:r>
                <a:rPr lang="en-US" sz="6606">
                  <a:solidFill>
                    <a:srgbClr val="2A2A2A"/>
                  </a:solidFill>
                  <a:latin typeface="Open Sans"/>
                </a:rPr>
                <a:t>COMMAND LANGEAGE INTERACTION</a:t>
              </a:r>
            </a:p>
            <a:p>
              <a:pPr>
                <a:lnSpc>
                  <a:spcPts val="7928"/>
                </a:lnSpc>
              </a:pPr>
              <a:r>
                <a:rPr lang="en-US" sz="6606">
                  <a:solidFill>
                    <a:srgbClr val="2A2A2A"/>
                  </a:solidFill>
                  <a:latin typeface="Open Sans"/>
                </a:rPr>
                <a:t>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620445"/>
              <a:ext cx="10172700" cy="2853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90"/>
                </a:lnSpc>
              </a:pPr>
              <a:r>
                <a:rPr lang="en-US" sz="2064">
                  <a:solidFill>
                    <a:srgbClr val="2A2A2A"/>
                  </a:solidFill>
                  <a:latin typeface="Open Sans"/>
                </a:rPr>
                <a:t> Command languages, also known as command-line interfaces (CLIs) or shell languages, allow users to interact with computer systems by typing specific commands. Some well-known command languages include the Unix shell (bash, sh, etc.), Windows Command Prompt, and PowerShell.</a:t>
              </a:r>
            </a:p>
            <a:p>
              <a:pPr>
                <a:lnSpc>
                  <a:spcPts val="2890"/>
                </a:lnSpc>
              </a:pPr>
              <a:r>
                <a:rPr lang="en-US" sz="2064">
                  <a:solidFill>
                    <a:srgbClr val="2A2A2A"/>
                  </a:solidFill>
                  <a:latin typeface="Open Sans"/>
                </a:rPr>
                <a:t> 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6009230"/>
              <a:ext cx="1475472" cy="0"/>
            </a:xfrm>
            <a:prstGeom prst="line">
              <a:avLst/>
            </a:prstGeom>
            <a:ln cap="flat" w="41953">
              <a:solidFill>
                <a:srgbClr val="2A2A2A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92137"/>
            <a:ext cx="122613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A2A2A"/>
                </a:solidFill>
                <a:latin typeface="Canva Sans Bold"/>
              </a:rPr>
              <a:t>Example in window command prompt: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19705"/>
            <a:ext cx="11502479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2A2A2A"/>
                </a:solidFill>
                <a:latin typeface="Canva Sans"/>
              </a:rPr>
              <a:t>C:\Users\Username&gt; dir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2A2A2A"/>
                </a:solidFill>
                <a:latin typeface="Canva Sans"/>
              </a:rPr>
              <a:t> Documents   Downloads   Pictures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2A2A2A"/>
                </a:solidFill>
                <a:latin typeface="Canva Sans"/>
              </a:rPr>
              <a:t>C:\Users\Username&gt; cd Documents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2A2A2A"/>
                </a:solidFill>
                <a:latin typeface="Canva Sans"/>
              </a:rPr>
              <a:t>C:\Users\Username\Documents&gt; echo Hello &gt; myfile.txt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2A2A2A"/>
                </a:solidFill>
                <a:latin typeface="Canva Sans"/>
              </a:rPr>
              <a:t>C:\Users\Username\Documents&gt; dir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2A2A2A"/>
                </a:solidFill>
                <a:latin typeface="Canva Sans"/>
              </a:rPr>
              <a:t> myfile.txt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3450" y="1644074"/>
            <a:ext cx="5325085" cy="6998853"/>
            <a:chOff x="0" y="0"/>
            <a:chExt cx="7100114" cy="9331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161799"/>
              <a:ext cx="6929012" cy="4170005"/>
            </a:xfrm>
            <a:custGeom>
              <a:avLst/>
              <a:gdLst/>
              <a:ahLst/>
              <a:cxnLst/>
              <a:rect r="r" b="b" t="t" l="l"/>
              <a:pathLst>
                <a:path h="4170005" w="6929012">
                  <a:moveTo>
                    <a:pt x="0" y="0"/>
                  </a:moveTo>
                  <a:lnTo>
                    <a:pt x="6929012" y="0"/>
                  </a:lnTo>
                  <a:lnTo>
                    <a:pt x="6929012" y="4170005"/>
                  </a:lnTo>
                  <a:lnTo>
                    <a:pt x="0" y="41700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435115" y="0"/>
              <a:ext cx="4664998" cy="6212468"/>
            </a:xfrm>
            <a:custGeom>
              <a:avLst/>
              <a:gdLst/>
              <a:ahLst/>
              <a:cxnLst/>
              <a:rect r="r" b="b" t="t" l="l"/>
              <a:pathLst>
                <a:path h="6212468" w="4664998">
                  <a:moveTo>
                    <a:pt x="0" y="0"/>
                  </a:moveTo>
                  <a:lnTo>
                    <a:pt x="4664999" y="0"/>
                  </a:lnTo>
                  <a:lnTo>
                    <a:pt x="4664999" y="6212468"/>
                  </a:lnTo>
                  <a:lnTo>
                    <a:pt x="0" y="6212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14475" y="2662452"/>
            <a:ext cx="7629525" cy="6460381"/>
            <a:chOff x="0" y="0"/>
            <a:chExt cx="10172700" cy="861384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0172700" cy="4027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8"/>
                </a:lnSpc>
              </a:pPr>
              <a:r>
                <a:rPr lang="en-US" sz="6606">
                  <a:solidFill>
                    <a:srgbClr val="2A2A2A"/>
                  </a:solidFill>
                  <a:latin typeface="Open Sans"/>
                </a:rPr>
                <a:t>FORM INTERACTION</a:t>
              </a:r>
            </a:p>
            <a:p>
              <a:pPr>
                <a:lnSpc>
                  <a:spcPts val="7928"/>
                </a:lnSpc>
              </a:pPr>
              <a:r>
                <a:rPr lang="en-US" sz="6606">
                  <a:solidFill>
                    <a:srgbClr val="2A2A2A"/>
                  </a:solidFill>
                  <a:latin typeface="Open Sans"/>
                </a:rPr>
                <a:t>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277934"/>
              <a:ext cx="10172700" cy="33359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90"/>
                </a:lnSpc>
              </a:pPr>
              <a:r>
                <a:rPr lang="en-US" sz="2064">
                  <a:solidFill>
                    <a:srgbClr val="2A2A2A"/>
                  </a:solidFill>
                  <a:latin typeface="Open Sans"/>
                </a:rPr>
                <a:t>Form interaction refers to the process by which users provide information to a system via structured fields, often within web pages or software applications. Common elements in a form include text boxes, radio buttons, checkboxes, drop-down menus, and buttons.</a:t>
              </a:r>
            </a:p>
            <a:p>
              <a:pPr>
                <a:lnSpc>
                  <a:spcPts val="2890"/>
                </a:lnSpc>
              </a:pPr>
            </a:p>
            <a:p>
              <a:pPr>
                <a:lnSpc>
                  <a:spcPts val="2890"/>
                </a:lnSpc>
              </a:pPr>
              <a:r>
                <a:rPr lang="en-US" sz="2064">
                  <a:solidFill>
                    <a:srgbClr val="2A2A2A"/>
                  </a:solidFill>
                  <a:latin typeface="Open Sans"/>
                </a:rPr>
                <a:t> 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4666719"/>
              <a:ext cx="1475472" cy="0"/>
            </a:xfrm>
            <a:prstGeom prst="line">
              <a:avLst/>
            </a:prstGeom>
            <a:ln cap="flat" w="41953">
              <a:solidFill>
                <a:srgbClr val="2A2A2A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9008" y="1801215"/>
            <a:ext cx="6400292" cy="7457085"/>
          </a:xfrm>
          <a:custGeom>
            <a:avLst/>
            <a:gdLst/>
            <a:ahLst/>
            <a:cxnLst/>
            <a:rect r="r" b="b" t="t" l="l"/>
            <a:pathLst>
              <a:path h="7457085" w="6400292">
                <a:moveTo>
                  <a:pt x="0" y="0"/>
                </a:moveTo>
                <a:lnTo>
                  <a:pt x="6400292" y="0"/>
                </a:lnTo>
                <a:lnTo>
                  <a:pt x="6400292" y="7457085"/>
                </a:lnTo>
                <a:lnTo>
                  <a:pt x="0" y="7457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9127784" cy="183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00000"/>
                </a:solidFill>
                <a:latin typeface="Canva Sans Bold"/>
              </a:rPr>
              <a:t>Example of form interaction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3450" y="1644074"/>
            <a:ext cx="5325085" cy="6998853"/>
            <a:chOff x="0" y="0"/>
            <a:chExt cx="7100114" cy="9331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161799"/>
              <a:ext cx="6929012" cy="4170005"/>
            </a:xfrm>
            <a:custGeom>
              <a:avLst/>
              <a:gdLst/>
              <a:ahLst/>
              <a:cxnLst/>
              <a:rect r="r" b="b" t="t" l="l"/>
              <a:pathLst>
                <a:path h="4170005" w="6929012">
                  <a:moveTo>
                    <a:pt x="0" y="0"/>
                  </a:moveTo>
                  <a:lnTo>
                    <a:pt x="6929012" y="0"/>
                  </a:lnTo>
                  <a:lnTo>
                    <a:pt x="6929012" y="4170005"/>
                  </a:lnTo>
                  <a:lnTo>
                    <a:pt x="0" y="41700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435115" y="0"/>
              <a:ext cx="4664998" cy="6212468"/>
            </a:xfrm>
            <a:custGeom>
              <a:avLst/>
              <a:gdLst/>
              <a:ahLst/>
              <a:cxnLst/>
              <a:rect r="r" b="b" t="t" l="l"/>
              <a:pathLst>
                <a:path h="6212468" w="4664998">
                  <a:moveTo>
                    <a:pt x="0" y="0"/>
                  </a:moveTo>
                  <a:lnTo>
                    <a:pt x="4664999" y="0"/>
                  </a:lnTo>
                  <a:lnTo>
                    <a:pt x="4664999" y="6212468"/>
                  </a:lnTo>
                  <a:lnTo>
                    <a:pt x="0" y="6212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14475" y="2662452"/>
            <a:ext cx="7629525" cy="6460381"/>
            <a:chOff x="0" y="0"/>
            <a:chExt cx="10172700" cy="861384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0172700" cy="4027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8"/>
                </a:lnSpc>
              </a:pPr>
              <a:r>
                <a:rPr lang="en-US" sz="6606">
                  <a:solidFill>
                    <a:srgbClr val="2A2A2A"/>
                  </a:solidFill>
                  <a:latin typeface="Open Sans"/>
                </a:rPr>
                <a:t>OBJECT BASED INTERACTION</a:t>
              </a:r>
            </a:p>
            <a:p>
              <a:pPr>
                <a:lnSpc>
                  <a:spcPts val="7928"/>
                </a:lnSpc>
              </a:pPr>
              <a:r>
                <a:rPr lang="en-US" sz="6606">
                  <a:solidFill>
                    <a:srgbClr val="2A2A2A"/>
                  </a:solidFill>
                  <a:latin typeface="Open Sans"/>
                </a:rPr>
                <a:t>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277934"/>
              <a:ext cx="10172700" cy="33359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90"/>
                </a:lnSpc>
              </a:pPr>
              <a:r>
                <a:rPr lang="en-US" sz="2064">
                  <a:solidFill>
                    <a:srgbClr val="2A2A2A"/>
                  </a:solidFill>
                  <a:latin typeface="Open Sans"/>
                </a:rPr>
                <a:t>Object-Based Interaction refers to the type of interaction where users interact with on-screen objects, typically represented by icons, buttons, windows, and other graphical elements. It's foundational to graphical user interfaces (GUIs), where users use a pointer (like a mouse cursor) to select and manipulate these objects.</a:t>
              </a:r>
            </a:p>
            <a:p>
              <a:pPr>
                <a:lnSpc>
                  <a:spcPts val="2890"/>
                </a:lnSpc>
              </a:pP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4666719"/>
              <a:ext cx="1475472" cy="0"/>
            </a:xfrm>
            <a:prstGeom prst="line">
              <a:avLst/>
            </a:prstGeom>
            <a:ln cap="flat" w="41953">
              <a:solidFill>
                <a:srgbClr val="2A2A2A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11204" y="3614836"/>
            <a:ext cx="4286250" cy="4114800"/>
          </a:xfrm>
          <a:custGeom>
            <a:avLst/>
            <a:gdLst/>
            <a:ahLst/>
            <a:cxnLst/>
            <a:rect r="r" b="b" t="t" l="l"/>
            <a:pathLst>
              <a:path h="4114800" w="4286250">
                <a:moveTo>
                  <a:pt x="0" y="0"/>
                </a:moveTo>
                <a:lnTo>
                  <a:pt x="4286250" y="0"/>
                </a:lnTo>
                <a:lnTo>
                  <a:pt x="42862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4970" y="1292137"/>
            <a:ext cx="119488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A2A2A"/>
                </a:solidFill>
                <a:latin typeface="Canva Sans Bold"/>
              </a:rPr>
              <a:t>Diagram of Object based interaction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4970" y="2277624"/>
            <a:ext cx="7395687" cy="6732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18"/>
              </a:lnSpc>
            </a:pPr>
            <a:r>
              <a:rPr lang="en-US" sz="2941">
                <a:solidFill>
                  <a:srgbClr val="2A2A2A"/>
                </a:solidFill>
                <a:latin typeface="Canva Sans"/>
              </a:rPr>
              <a:t> 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2A2A2A"/>
                </a:solidFill>
                <a:latin typeface="Canva Sans"/>
              </a:rPr>
              <a:t> _____________________________________________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2A2A2A"/>
                </a:solidFill>
                <a:latin typeface="Canva Sans"/>
              </a:rPr>
              <a:t>|          Desktop            |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2A2A2A"/>
                </a:solidFill>
                <a:latin typeface="Canva Sans"/>
              </a:rPr>
              <a:t>|                        |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2A2A2A"/>
                </a:solidFill>
                <a:latin typeface="Canva Sans"/>
              </a:rPr>
              <a:t>|   _______     _______     _______     |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2A2A2A"/>
                </a:solidFill>
                <a:latin typeface="Canva Sans"/>
              </a:rPr>
              <a:t>|   |     |    |     |    |     |    |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2A2A2A"/>
                </a:solidFill>
                <a:latin typeface="Canva Sans"/>
              </a:rPr>
              <a:t>|   | Icon1 |    | Icon2 |    | Icon3 |    |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2A2A2A"/>
                </a:solidFill>
                <a:latin typeface="Canva Sans"/>
              </a:rPr>
              <a:t>|   |_______|    |_______|    |_______|    |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2A2A2A"/>
                </a:solidFill>
                <a:latin typeface="Canva Sans"/>
              </a:rPr>
              <a:t>|                        |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2A2A2A"/>
                </a:solidFill>
                <a:latin typeface="Canva Sans"/>
              </a:rPr>
              <a:t>|   [Open File]                |</a:t>
            </a:r>
          </a:p>
          <a:p>
            <a:pPr>
              <a:lnSpc>
                <a:spcPts val="4118"/>
              </a:lnSpc>
            </a:pPr>
            <a:r>
              <a:rPr lang="en-US" sz="2941">
                <a:solidFill>
                  <a:srgbClr val="2A2A2A"/>
                </a:solidFill>
                <a:latin typeface="Canva Sans"/>
              </a:rPr>
              <a:t>|_____________________________________________|</a:t>
            </a:r>
          </a:p>
          <a:p>
            <a:pPr>
              <a:lnSpc>
                <a:spcPts val="4118"/>
              </a:lnSpc>
            </a:pPr>
          </a:p>
          <a:p>
            <a:pPr>
              <a:lnSpc>
                <a:spcPts val="411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179606" y="8189110"/>
            <a:ext cx="325680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A2A2A"/>
                </a:solidFill>
                <a:latin typeface="Canva Sans"/>
              </a:rPr>
              <a:t>Drag and Drop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DAFrn5ykFFM</dc:identifier>
  <dcterms:modified xsi:type="dcterms:W3CDTF">2011-08-01T06:04:30Z</dcterms:modified>
  <cp:revision>1</cp:revision>
  <dc:title>Financial Technology (Fintech)  Technology Presentation in Green White Illustrative Style</dc:title>
</cp:coreProperties>
</file>