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05" r:id="rId5"/>
    <p:sldId id="306" r:id="rId6"/>
    <p:sldId id="319" r:id="rId7"/>
    <p:sldId id="308" r:id="rId8"/>
    <p:sldId id="320" r:id="rId9"/>
    <p:sldId id="321" r:id="rId10"/>
    <p:sldId id="312" r:id="rId11"/>
    <p:sldId id="311" r:id="rId12"/>
    <p:sldId id="31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792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pos="7128" userDrawn="1">
          <p15:clr>
            <a:srgbClr val="A4A3A4"/>
          </p15:clr>
        </p15:guide>
        <p15:guide id="5" orient="horz" pos="2808" userDrawn="1">
          <p15:clr>
            <a:srgbClr val="A4A3A4"/>
          </p15:clr>
        </p15:guide>
        <p15:guide id="6" pos="2976" userDrawn="1">
          <p15:clr>
            <a:srgbClr val="A4A3A4"/>
          </p15:clr>
        </p15:guide>
        <p15:guide id="7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8D230F3-CF80-4859-8CE7-A43EE81993B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82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>
        <p:guide orient="horz" pos="3792"/>
        <p:guide pos="528"/>
        <p:guide pos="7128"/>
        <p:guide orient="horz" pos="2808"/>
        <p:guide pos="297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anjit Rout" userId="f741ccab14ea8eea" providerId="LiveId" clId="{D9A6CA04-71FC-4662-8ED4-D7037EA5C795}"/>
    <pc:docChg chg="undo custSel modSld sldOrd">
      <pc:chgData name="Prasanjit Rout" userId="f741ccab14ea8eea" providerId="LiveId" clId="{D9A6CA04-71FC-4662-8ED4-D7037EA5C795}" dt="2024-11-27T09:41:35.080" v="1256" actId="572"/>
      <pc:docMkLst>
        <pc:docMk/>
      </pc:docMkLst>
      <pc:sldChg chg="modSp mod">
        <pc:chgData name="Prasanjit Rout" userId="f741ccab14ea8eea" providerId="LiveId" clId="{D9A6CA04-71FC-4662-8ED4-D7037EA5C795}" dt="2024-11-27T09:38:59.399" v="1240" actId="20577"/>
        <pc:sldMkLst>
          <pc:docMk/>
          <pc:sldMk cId="1516999600" sldId="305"/>
        </pc:sldMkLst>
        <pc:spChg chg="mod">
          <ac:chgData name="Prasanjit Rout" userId="f741ccab14ea8eea" providerId="LiveId" clId="{D9A6CA04-71FC-4662-8ED4-D7037EA5C795}" dt="2024-11-27T09:38:59.399" v="1240" actId="20577"/>
          <ac:spMkLst>
            <pc:docMk/>
            <pc:sldMk cId="1516999600" sldId="305"/>
            <ac:spMk id="3" creationId="{1C3D50B0-02F8-A1E6-8A67-C0B7034A4743}"/>
          </ac:spMkLst>
        </pc:spChg>
      </pc:sldChg>
      <pc:sldChg chg="addSp modSp mod">
        <pc:chgData name="Prasanjit Rout" userId="f741ccab14ea8eea" providerId="LiveId" clId="{D9A6CA04-71FC-4662-8ED4-D7037EA5C795}" dt="2024-11-27T09:28:36.926" v="1235"/>
        <pc:sldMkLst>
          <pc:docMk/>
          <pc:sldMk cId="3688475074" sldId="308"/>
        </pc:sldMkLst>
        <pc:spChg chg="mod">
          <ac:chgData name="Prasanjit Rout" userId="f741ccab14ea8eea" providerId="LiveId" clId="{D9A6CA04-71FC-4662-8ED4-D7037EA5C795}" dt="2024-11-27T09:24:53.054" v="1210" actId="1036"/>
          <ac:spMkLst>
            <pc:docMk/>
            <pc:sldMk cId="3688475074" sldId="308"/>
            <ac:spMk id="2" creationId="{A4A34DAF-F207-3061-24D6-6AFF552418DC}"/>
          </ac:spMkLst>
        </pc:spChg>
        <pc:spChg chg="mod">
          <ac:chgData name="Prasanjit Rout" userId="f741ccab14ea8eea" providerId="LiveId" clId="{D9A6CA04-71FC-4662-8ED4-D7037EA5C795}" dt="2024-11-27T09:24:40.452" v="1190" actId="14100"/>
          <ac:spMkLst>
            <pc:docMk/>
            <pc:sldMk cId="3688475074" sldId="308"/>
            <ac:spMk id="5" creationId="{8A94AC61-4F6E-98E2-D42B-F2114BBA120D}"/>
          </ac:spMkLst>
        </pc:spChg>
        <pc:spChg chg="add mod">
          <ac:chgData name="Prasanjit Rout" userId="f741ccab14ea8eea" providerId="LiveId" clId="{D9A6CA04-71FC-4662-8ED4-D7037EA5C795}" dt="2024-11-27T09:27:42.727" v="1234" actId="1076"/>
          <ac:spMkLst>
            <pc:docMk/>
            <pc:sldMk cId="3688475074" sldId="308"/>
            <ac:spMk id="6" creationId="{2940F03E-2980-8CDD-4BAE-330A6D7554B3}"/>
          </ac:spMkLst>
        </pc:spChg>
        <pc:graphicFrameChg chg="add mod">
          <ac:chgData name="Prasanjit Rout" userId="f741ccab14ea8eea" providerId="LiveId" clId="{D9A6CA04-71FC-4662-8ED4-D7037EA5C795}" dt="2024-11-27T09:26:30.366" v="1223"/>
          <ac:graphicFrameMkLst>
            <pc:docMk/>
            <pc:sldMk cId="3688475074" sldId="308"/>
            <ac:graphicFrameMk id="3" creationId="{F77A129F-EEDC-B3CC-36AF-CF8AA25ED257}"/>
          </ac:graphicFrameMkLst>
        </pc:graphicFrameChg>
        <pc:graphicFrameChg chg="mod">
          <ac:chgData name="Prasanjit Rout" userId="f741ccab14ea8eea" providerId="LiveId" clId="{D9A6CA04-71FC-4662-8ED4-D7037EA5C795}" dt="2024-11-27T09:28:36.926" v="1235"/>
          <ac:graphicFrameMkLst>
            <pc:docMk/>
            <pc:sldMk cId="3688475074" sldId="308"/>
            <ac:graphicFrameMk id="7" creationId="{3D648450-253E-DA75-EF3E-CD4677C0BA6E}"/>
          </ac:graphicFrameMkLst>
        </pc:graphicFrameChg>
      </pc:sldChg>
      <pc:sldChg chg="modSp mod">
        <pc:chgData name="Prasanjit Rout" userId="f741ccab14ea8eea" providerId="LiveId" clId="{D9A6CA04-71FC-4662-8ED4-D7037EA5C795}" dt="2024-11-27T09:29:35.056" v="1239" actId="403"/>
        <pc:sldMkLst>
          <pc:docMk/>
          <pc:sldMk cId="3986998208" sldId="311"/>
        </pc:sldMkLst>
        <pc:spChg chg="mod">
          <ac:chgData name="Prasanjit Rout" userId="f741ccab14ea8eea" providerId="LiveId" clId="{D9A6CA04-71FC-4662-8ED4-D7037EA5C795}" dt="2024-11-27T08:42:24.919" v="172" actId="20577"/>
          <ac:spMkLst>
            <pc:docMk/>
            <pc:sldMk cId="3986998208" sldId="311"/>
            <ac:spMk id="16" creationId="{3F58267C-71AF-0D9B-6221-CAFB98E161D1}"/>
          </ac:spMkLst>
        </pc:spChg>
        <pc:spChg chg="mod">
          <ac:chgData name="Prasanjit Rout" userId="f741ccab14ea8eea" providerId="LiveId" clId="{D9A6CA04-71FC-4662-8ED4-D7037EA5C795}" dt="2024-11-27T08:42:29.392" v="173" actId="20577"/>
          <ac:spMkLst>
            <pc:docMk/>
            <pc:sldMk cId="3986998208" sldId="311"/>
            <ac:spMk id="21" creationId="{ECA1C35A-B4FC-D4E9-556F-AF93E0980BD9}"/>
          </ac:spMkLst>
        </pc:spChg>
        <pc:spChg chg="mod">
          <ac:chgData name="Prasanjit Rout" userId="f741ccab14ea8eea" providerId="LiveId" clId="{D9A6CA04-71FC-4662-8ED4-D7037EA5C795}" dt="2024-11-27T08:48:59.054" v="368" actId="1035"/>
          <ac:spMkLst>
            <pc:docMk/>
            <pc:sldMk cId="3986998208" sldId="311"/>
            <ac:spMk id="23" creationId="{A2D6F7BA-34E5-9A82-898A-71A0DAD5FBAA}"/>
          </ac:spMkLst>
        </pc:spChg>
        <pc:spChg chg="mod">
          <ac:chgData name="Prasanjit Rout" userId="f741ccab14ea8eea" providerId="LiveId" clId="{D9A6CA04-71FC-4662-8ED4-D7037EA5C795}" dt="2024-11-27T08:48:44.903" v="330" actId="14100"/>
          <ac:spMkLst>
            <pc:docMk/>
            <pc:sldMk cId="3986998208" sldId="311"/>
            <ac:spMk id="24" creationId="{DC69B1FA-EBC8-D2C9-0B3A-9F98B6C0DC73}"/>
          </ac:spMkLst>
        </pc:spChg>
        <pc:spChg chg="mod">
          <ac:chgData name="Prasanjit Rout" userId="f741ccab14ea8eea" providerId="LiveId" clId="{D9A6CA04-71FC-4662-8ED4-D7037EA5C795}" dt="2024-11-27T08:48:30.426" v="276" actId="14100"/>
          <ac:spMkLst>
            <pc:docMk/>
            <pc:sldMk cId="3986998208" sldId="311"/>
            <ac:spMk id="25" creationId="{05A2EC54-C862-614C-3304-F282EA449B11}"/>
          </ac:spMkLst>
        </pc:spChg>
        <pc:graphicFrameChg chg="mod">
          <ac:chgData name="Prasanjit Rout" userId="f741ccab14ea8eea" providerId="LiveId" clId="{D9A6CA04-71FC-4662-8ED4-D7037EA5C795}" dt="2024-11-27T09:29:35.056" v="1239" actId="403"/>
          <ac:graphicFrameMkLst>
            <pc:docMk/>
            <pc:sldMk cId="3986998208" sldId="311"/>
            <ac:graphicFrameMk id="28" creationId="{88AA3F0F-0612-5486-ACA3-B7E4E303B3E1}"/>
          </ac:graphicFrameMkLst>
        </pc:graphicFrameChg>
      </pc:sldChg>
      <pc:sldChg chg="addSp delSp modSp mod">
        <pc:chgData name="Prasanjit Rout" userId="f741ccab14ea8eea" providerId="LiveId" clId="{D9A6CA04-71FC-4662-8ED4-D7037EA5C795}" dt="2024-11-27T09:41:35.080" v="1256" actId="572"/>
        <pc:sldMkLst>
          <pc:docMk/>
          <pc:sldMk cId="4050281887" sldId="312"/>
        </pc:sldMkLst>
        <pc:spChg chg="mod">
          <ac:chgData name="Prasanjit Rout" userId="f741ccab14ea8eea" providerId="LiveId" clId="{D9A6CA04-71FC-4662-8ED4-D7037EA5C795}" dt="2024-11-27T09:15:50.361" v="953" actId="1036"/>
          <ac:spMkLst>
            <pc:docMk/>
            <pc:sldMk cId="4050281887" sldId="312"/>
            <ac:spMk id="12" creationId="{03E3EE63-7C26-5EE8-2B13-F3DC8B120509}"/>
          </ac:spMkLst>
        </pc:spChg>
        <pc:spChg chg="del mod">
          <ac:chgData name="Prasanjit Rout" userId="f741ccab14ea8eea" providerId="LiveId" clId="{D9A6CA04-71FC-4662-8ED4-D7037EA5C795}" dt="2024-11-27T08:58:03.123" v="430" actId="478"/>
          <ac:spMkLst>
            <pc:docMk/>
            <pc:sldMk cId="4050281887" sldId="312"/>
            <ac:spMk id="13" creationId="{4D664602-70C5-6BAD-2B9A-63C9DDF813E5}"/>
          </ac:spMkLst>
        </pc:spChg>
        <pc:spChg chg="del mod">
          <ac:chgData name="Prasanjit Rout" userId="f741ccab14ea8eea" providerId="LiveId" clId="{D9A6CA04-71FC-4662-8ED4-D7037EA5C795}" dt="2024-11-27T09:14:59.442" v="853" actId="478"/>
          <ac:spMkLst>
            <pc:docMk/>
            <pc:sldMk cId="4050281887" sldId="312"/>
            <ac:spMk id="14" creationId="{8A146F58-4BFA-F834-3590-727A01890553}"/>
          </ac:spMkLst>
        </pc:spChg>
        <pc:spChg chg="mod">
          <ac:chgData name="Prasanjit Rout" userId="f741ccab14ea8eea" providerId="LiveId" clId="{D9A6CA04-71FC-4662-8ED4-D7037EA5C795}" dt="2024-11-27T09:15:50.361" v="953" actId="1036"/>
          <ac:spMkLst>
            <pc:docMk/>
            <pc:sldMk cId="4050281887" sldId="312"/>
            <ac:spMk id="15" creationId="{4C9C22AE-11B9-C9D0-5E73-A14C93881DDA}"/>
          </ac:spMkLst>
        </pc:spChg>
        <pc:graphicFrameChg chg="add del mod modGraphic">
          <ac:chgData name="Prasanjit Rout" userId="f741ccab14ea8eea" providerId="LiveId" clId="{D9A6CA04-71FC-4662-8ED4-D7037EA5C795}" dt="2024-11-27T08:59:36.811" v="482" actId="478"/>
          <ac:graphicFrameMkLst>
            <pc:docMk/>
            <pc:sldMk cId="4050281887" sldId="312"/>
            <ac:graphicFrameMk id="4" creationId="{499A3374-1B8E-EC94-AD60-7AA7089B0997}"/>
          </ac:graphicFrameMkLst>
        </pc:graphicFrameChg>
        <pc:graphicFrameChg chg="add del">
          <ac:chgData name="Prasanjit Rout" userId="f741ccab14ea8eea" providerId="LiveId" clId="{D9A6CA04-71FC-4662-8ED4-D7037EA5C795}" dt="2024-11-27T09:00:16.650" v="484" actId="3680"/>
          <ac:graphicFrameMkLst>
            <pc:docMk/>
            <pc:sldMk cId="4050281887" sldId="312"/>
            <ac:graphicFrameMk id="5" creationId="{5A9B4F82-5BFC-F570-E164-1537544A3EA4}"/>
          </ac:graphicFrameMkLst>
        </pc:graphicFrameChg>
        <pc:graphicFrameChg chg="add del">
          <ac:chgData name="Prasanjit Rout" userId="f741ccab14ea8eea" providerId="LiveId" clId="{D9A6CA04-71FC-4662-8ED4-D7037EA5C795}" dt="2024-11-27T09:00:45.338" v="486" actId="3680"/>
          <ac:graphicFrameMkLst>
            <pc:docMk/>
            <pc:sldMk cId="4050281887" sldId="312"/>
            <ac:graphicFrameMk id="6" creationId="{809D2114-1A6A-8A3E-EDBC-3E3FE01C93F4}"/>
          </ac:graphicFrameMkLst>
        </pc:graphicFrameChg>
        <pc:graphicFrameChg chg="add mod modGraphic">
          <ac:chgData name="Prasanjit Rout" userId="f741ccab14ea8eea" providerId="LiveId" clId="{D9A6CA04-71FC-4662-8ED4-D7037EA5C795}" dt="2024-11-27T09:41:35.080" v="1256" actId="572"/>
          <ac:graphicFrameMkLst>
            <pc:docMk/>
            <pc:sldMk cId="4050281887" sldId="312"/>
            <ac:graphicFrameMk id="7" creationId="{6CDEDAAF-9605-F437-5055-59B81423DC53}"/>
          </ac:graphicFrameMkLst>
        </pc:graphicFrameChg>
        <pc:graphicFrameChg chg="add mod modGraphic">
          <ac:chgData name="Prasanjit Rout" userId="f741ccab14ea8eea" providerId="LiveId" clId="{D9A6CA04-71FC-4662-8ED4-D7037EA5C795}" dt="2024-11-27T09:19:00.224" v="1017" actId="20577"/>
          <ac:graphicFrameMkLst>
            <pc:docMk/>
            <pc:sldMk cId="4050281887" sldId="312"/>
            <ac:graphicFrameMk id="8" creationId="{956F3E7F-3886-35B8-4965-B7E0717F02C6}"/>
          </ac:graphicFrameMkLst>
        </pc:graphicFrameChg>
      </pc:sldChg>
      <pc:sldChg chg="modSp mod">
        <pc:chgData name="Prasanjit Rout" userId="f741ccab14ea8eea" providerId="LiveId" clId="{D9A6CA04-71FC-4662-8ED4-D7037EA5C795}" dt="2024-11-27T09:39:59.879" v="1246" actId="14100"/>
        <pc:sldMkLst>
          <pc:docMk/>
          <pc:sldMk cId="1988437062" sldId="318"/>
        </pc:sldMkLst>
        <pc:spChg chg="mod">
          <ac:chgData name="Prasanjit Rout" userId="f741ccab14ea8eea" providerId="LiveId" clId="{D9A6CA04-71FC-4662-8ED4-D7037EA5C795}" dt="2024-11-27T09:39:59.879" v="1246" actId="14100"/>
          <ac:spMkLst>
            <pc:docMk/>
            <pc:sldMk cId="1988437062" sldId="318"/>
            <ac:spMk id="28" creationId="{CC25EE42-B3D5-AD1E-48BE-54CEFF2E3D79}"/>
          </ac:spMkLst>
        </pc:spChg>
      </pc:sldChg>
      <pc:sldChg chg="modSp mod ord">
        <pc:chgData name="Prasanjit Rout" userId="f741ccab14ea8eea" providerId="LiveId" clId="{D9A6CA04-71FC-4662-8ED4-D7037EA5C795}" dt="2024-11-27T09:21:50.981" v="1091"/>
        <pc:sldMkLst>
          <pc:docMk/>
          <pc:sldMk cId="3764423269" sldId="320"/>
        </pc:sldMkLst>
        <pc:graphicFrameChg chg="mod">
          <ac:chgData name="Prasanjit Rout" userId="f741ccab14ea8eea" providerId="LiveId" clId="{D9A6CA04-71FC-4662-8ED4-D7037EA5C795}" dt="2024-11-27T08:49:27.374" v="370" actId="113"/>
          <ac:graphicFrameMkLst>
            <pc:docMk/>
            <pc:sldMk cId="3764423269" sldId="320"/>
            <ac:graphicFrameMk id="10" creationId="{2DBD4166-1499-1A60-76A8-F42760B704EF}"/>
          </ac:graphicFrameMkLst>
        </pc:graphicFrameChg>
      </pc:sldChg>
      <pc:sldChg chg="modSp mod">
        <pc:chgData name="Prasanjit Rout" userId="f741ccab14ea8eea" providerId="LiveId" clId="{D9A6CA04-71FC-4662-8ED4-D7037EA5C795}" dt="2024-11-27T09:21:39.671" v="1089" actId="1035"/>
        <pc:sldMkLst>
          <pc:docMk/>
          <pc:sldMk cId="23721983" sldId="321"/>
        </pc:sldMkLst>
        <pc:spChg chg="mod">
          <ac:chgData name="Prasanjit Rout" userId="f741ccab14ea8eea" providerId="LiveId" clId="{D9A6CA04-71FC-4662-8ED4-D7037EA5C795}" dt="2024-11-27T09:21:39.671" v="1089" actId="1035"/>
          <ac:spMkLst>
            <pc:docMk/>
            <pc:sldMk cId="23721983" sldId="321"/>
            <ac:spMk id="2" creationId="{289857E3-19D7-CD72-9FA9-E49709F85BBE}"/>
          </ac:spMkLst>
        </pc:spChg>
        <pc:spChg chg="mod">
          <ac:chgData name="Prasanjit Rout" userId="f741ccab14ea8eea" providerId="LiveId" clId="{D9A6CA04-71FC-4662-8ED4-D7037EA5C795}" dt="2024-11-27T09:21:39.671" v="1089" actId="1035"/>
          <ac:spMkLst>
            <pc:docMk/>
            <pc:sldMk cId="23721983" sldId="321"/>
            <ac:spMk id="3" creationId="{C63B9877-23BE-5FF4-06B5-41F881684397}"/>
          </ac:spMkLst>
        </pc:spChg>
        <pc:spChg chg="mod">
          <ac:chgData name="Prasanjit Rout" userId="f741ccab14ea8eea" providerId="LiveId" clId="{D9A6CA04-71FC-4662-8ED4-D7037EA5C795}" dt="2024-11-27T09:21:39.671" v="1089" actId="1035"/>
          <ac:spMkLst>
            <pc:docMk/>
            <pc:sldMk cId="23721983" sldId="321"/>
            <ac:spMk id="4" creationId="{7DAC9980-57B7-65EC-296F-E157A44893D5}"/>
          </ac:spMkLst>
        </pc:spChg>
        <pc:spChg chg="mod">
          <ac:chgData name="Prasanjit Rout" userId="f741ccab14ea8eea" providerId="LiveId" clId="{D9A6CA04-71FC-4662-8ED4-D7037EA5C795}" dt="2024-11-27T09:21:39.671" v="1089" actId="1035"/>
          <ac:spMkLst>
            <pc:docMk/>
            <pc:sldMk cId="23721983" sldId="321"/>
            <ac:spMk id="5" creationId="{E6005E2C-F0AB-7F89-34AB-9BEAC665378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Demographics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6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58-4852-8211-C3FA24DABD4E}"/>
              </c:ext>
            </c:extLst>
          </c:dPt>
          <c:dPt>
            <c:idx val="1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0F7-4908-9D9C-5FE0411A1147}"/>
              </c:ext>
            </c:extLst>
          </c:dPt>
          <c:dLbls>
            <c:dLbl>
              <c:idx val="0"/>
              <c:layout>
                <c:manualLayout>
                  <c:x val="3.7663153068433292E-2"/>
                  <c:y val="-8.2380719176724151E-3"/>
                </c:manualLayout>
              </c:layout>
              <c:tx>
                <c:rich>
                  <a:bodyPr/>
                  <a:lstStyle/>
                  <a:p>
                    <a:fld id="{14D111C9-88EF-49FD-97A9-76EB7470CCC7}" type="VALUE">
                      <a:rPr lang="en-US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C58-4852-8211-C3FA24DABD4E}"/>
                </c:ext>
              </c:extLst>
            </c:dLbl>
            <c:dLbl>
              <c:idx val="1"/>
              <c:layout>
                <c:manualLayout>
                  <c:x val="-2.5714653592829186E-2"/>
                  <c:y val="-2.70415511610403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206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0F7-4908-9D9C-5FE0411A1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Urban</c:v>
                </c:pt>
                <c:pt idx="1">
                  <c:v>Rural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58-4852-8211-C3FA24DABD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Division</a:t>
            </a:r>
            <a:r>
              <a:rPr lang="en-US" b="1" baseline="0" dirty="0">
                <a:latin typeface="Cambria Math" panose="02040503050406030204" pitchFamily="18" charset="0"/>
                <a:ea typeface="Cambria Math" panose="02040503050406030204" pitchFamily="18" charset="0"/>
              </a:rPr>
              <a:t> of Income class by Demographics</a:t>
            </a:r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071594349797291"/>
          <c:y val="0.11123037987406373"/>
          <c:w val="0.81380060566230317"/>
          <c:h val="0.769813686836523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Urban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Poor</c:v>
                </c:pt>
                <c:pt idx="1">
                  <c:v>Middle Class</c:v>
                </c:pt>
                <c:pt idx="2">
                  <c:v>Rich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50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79-45B2-9992-5F2F5C2E5C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Rural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Poor</c:v>
                </c:pt>
                <c:pt idx="1">
                  <c:v>Middle Class</c:v>
                </c:pt>
                <c:pt idx="2">
                  <c:v>Rich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60</c:v>
                </c:pt>
                <c:pt idx="1">
                  <c:v>30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79-45B2-9992-5F2F5C2E5C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6251791"/>
        <c:axId val="966246991"/>
      </c:barChart>
      <c:catAx>
        <c:axId val="966251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6246991"/>
        <c:crosses val="autoZero"/>
        <c:auto val="1"/>
        <c:lblAlgn val="ctr"/>
        <c:lblOffset val="100"/>
        <c:noMultiLvlLbl val="0"/>
      </c:catAx>
      <c:valAx>
        <c:axId val="966246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Percentage of Population</a:t>
                </a:r>
              </a:p>
            </c:rich>
          </c:tx>
          <c:layout>
            <c:manualLayout>
              <c:xMode val="edge"/>
              <c:yMode val="edge"/>
              <c:x val="5.3489759760811641E-2"/>
              <c:y val="0.311920053458929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6251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309189755168978"/>
          <c:y val="0.11915479457695106"/>
          <c:w val="0.66660796230574582"/>
          <c:h val="0.7824108937513545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4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FFA-4DE9-B226-31563B5B2B43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D1-4307-84C6-B6D3C23B63F1}"/>
              </c:ext>
            </c:extLst>
          </c:dPt>
          <c:dLbls>
            <c:dLbl>
              <c:idx val="0"/>
              <c:layout>
                <c:manualLayout>
                  <c:x val="0.10855261400606496"/>
                  <c:y val="-4.2470113643085144E-2"/>
                </c:manualLayout>
              </c:layout>
              <c:tx>
                <c:rich>
                  <a:bodyPr/>
                  <a:lstStyle/>
                  <a:p>
                    <a:r>
                      <a:rPr lang="en-US" sz="1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66 Lakh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6FFA-4DE9-B226-31563B5B2B43}"/>
                </c:ext>
              </c:extLst>
            </c:dLbl>
            <c:dLbl>
              <c:idx val="1"/>
              <c:layout>
                <c:manualLayout>
                  <c:x val="-0.13569076750758144"/>
                  <c:y val="3.1852585232313921E-2"/>
                </c:manualLayout>
              </c:layout>
              <c:tx>
                <c:rich>
                  <a:bodyPr/>
                  <a:lstStyle/>
                  <a:p>
                    <a:r>
                      <a:rPr lang="en-US" sz="1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1.11 Crore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B0D1-4307-84C6-B6D3C23B63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accent1">
                      <a:alpha val="79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Growth</c:v>
                </c:pt>
                <c:pt idx="1">
                  <c:v>Replacement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6600000</c:v>
                </c:pt>
                <c:pt idx="1">
                  <c:v>11100000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FA-4DE9-B226-31563B5B2B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0.84206</cdr:x>
      <cdr:y>0.28523</cdr:y>
    </cdr:from>
    <cdr:to>
      <cdr:x>0.98355</cdr:x>
      <cdr:y>0.34838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FA226FC-2B00-F919-4E26-7A5158E9409F}"/>
            </a:ext>
          </a:extLst>
        </cdr:cNvPr>
        <cdr:cNvSpPr txBox="1"/>
      </cdr:nvSpPr>
      <cdr:spPr>
        <a:xfrm xmlns:a="http://schemas.openxmlformats.org/drawingml/2006/main">
          <a:off x="4499551" y="1460116"/>
          <a:ext cx="756073" cy="3232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b="1" dirty="0">
              <a:latin typeface="Cambria Math" panose="02040503050406030204" pitchFamily="18" charset="0"/>
              <a:ea typeface="Cambria Math" panose="02040503050406030204" pitchFamily="18" charset="0"/>
            </a:rPr>
            <a:t>Urban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12/3/2024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215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80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C5788EE-4EDA-20FA-8EB9-2F0639E8A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D053CA0-7A9F-FC49-AD3F-F3280344D7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67F6939-7B7E-F49F-8219-DC8CDAC85D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ACCA700-291A-CD50-0CF3-749300C8D7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EFADD4D-8EF2-3DF8-F5F4-9459752D54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5B36F67-81DA-36AC-5D17-0172FF5A70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" y="1527048"/>
            <a:ext cx="10479024" cy="449884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6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3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2952" y="0"/>
            <a:ext cx="6099048" cy="687628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4" name="Title 123">
            <a:extLst>
              <a:ext uri="{FF2B5EF4-FFF2-40B4-BE49-F238E27FC236}">
                <a16:creationId xmlns:a16="http://schemas.microsoft.com/office/drawing/2014/main" id="{5EF8E4BF-2FB4-FFDD-E565-805C4762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4" y="832104"/>
            <a:ext cx="6099048" cy="5219236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3" name="Text Placeholder 122">
            <a:extLst>
              <a:ext uri="{FF2B5EF4-FFF2-40B4-BE49-F238E27FC236}">
                <a16:creationId xmlns:a16="http://schemas.microsoft.com/office/drawing/2014/main" id="{25C59923-6546-AB3B-534C-22113CD9D6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01353" y="-1"/>
            <a:ext cx="3790650" cy="1155691"/>
          </a:xfrm>
          <a:custGeom>
            <a:avLst/>
            <a:gdLst>
              <a:gd name="connsiteX0" fmla="*/ 2293575 w 3790650"/>
              <a:gd name="connsiteY0" fmla="*/ 0 h 1155691"/>
              <a:gd name="connsiteX1" fmla="*/ 3790650 w 3790650"/>
              <a:gd name="connsiteY1" fmla="*/ 0 h 1155691"/>
              <a:gd name="connsiteX2" fmla="*/ 3790650 w 3790650"/>
              <a:gd name="connsiteY2" fmla="*/ 1098632 h 1155691"/>
              <a:gd name="connsiteX3" fmla="*/ 3775153 w 3790650"/>
              <a:gd name="connsiteY3" fmla="*/ 1104304 h 1155691"/>
              <a:gd name="connsiteX4" fmla="*/ 3435268 w 3790650"/>
              <a:gd name="connsiteY4" fmla="*/ 1155691 h 1155691"/>
              <a:gd name="connsiteX5" fmla="*/ 2292295 w 3790650"/>
              <a:gd name="connsiteY5" fmla="*/ 12701 h 1155691"/>
              <a:gd name="connsiteX6" fmla="*/ 1280 w 3790650"/>
              <a:gd name="connsiteY6" fmla="*/ 0 h 1155691"/>
              <a:gd name="connsiteX7" fmla="*/ 2284665 w 3790650"/>
              <a:gd name="connsiteY7" fmla="*/ 0 h 1155691"/>
              <a:gd name="connsiteX8" fmla="*/ 2285945 w 3790650"/>
              <a:gd name="connsiteY8" fmla="*/ 12701 h 1155691"/>
              <a:gd name="connsiteX9" fmla="*/ 1142973 w 3790650"/>
              <a:gd name="connsiteY9" fmla="*/ 1155691 h 1155691"/>
              <a:gd name="connsiteX10" fmla="*/ 0 w 3790650"/>
              <a:gd name="connsiteY10" fmla="*/ 12701 h 115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0650" h="1155691">
                <a:moveTo>
                  <a:pt x="2293575" y="0"/>
                </a:moveTo>
                <a:lnTo>
                  <a:pt x="3790650" y="0"/>
                </a:lnTo>
                <a:lnTo>
                  <a:pt x="3790650" y="1098632"/>
                </a:lnTo>
                <a:lnTo>
                  <a:pt x="3775153" y="1104304"/>
                </a:lnTo>
                <a:cubicBezTo>
                  <a:pt x="3667783" y="1137700"/>
                  <a:pt x="3553627" y="1155691"/>
                  <a:pt x="3435268" y="1155691"/>
                </a:cubicBezTo>
                <a:cubicBezTo>
                  <a:pt x="2804021" y="1155691"/>
                  <a:pt x="2292295" y="643957"/>
                  <a:pt x="2292295" y="12701"/>
                </a:cubicBezTo>
                <a:close/>
                <a:moveTo>
                  <a:pt x="1280" y="0"/>
                </a:moveTo>
                <a:lnTo>
                  <a:pt x="2284665" y="0"/>
                </a:lnTo>
                <a:lnTo>
                  <a:pt x="2285945" y="12701"/>
                </a:lnTo>
                <a:cubicBezTo>
                  <a:pt x="2285945" y="643957"/>
                  <a:pt x="1774219" y="1155691"/>
                  <a:pt x="1142973" y="1155691"/>
                </a:cubicBezTo>
                <a:cubicBezTo>
                  <a:pt x="511726" y="1155691"/>
                  <a:pt x="0" y="643957"/>
                  <a:pt x="0" y="12701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80C9A0C-95B8-C535-9B78-63FDB782BE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3" y="5727700"/>
            <a:ext cx="12192003" cy="1130300"/>
          </a:xfrm>
          <a:custGeom>
            <a:avLst/>
            <a:gdLst>
              <a:gd name="connsiteX0" fmla="*/ 11823828 w 12192003"/>
              <a:gd name="connsiteY0" fmla="*/ 0 h 1130300"/>
              <a:gd name="connsiteX1" fmla="*/ 12163721 w 12192003"/>
              <a:gd name="connsiteY1" fmla="*/ 51387 h 1130300"/>
              <a:gd name="connsiteX2" fmla="*/ 12192003 w 12192003"/>
              <a:gd name="connsiteY2" fmla="*/ 61738 h 1130300"/>
              <a:gd name="connsiteX3" fmla="*/ 12192003 w 12192003"/>
              <a:gd name="connsiteY3" fmla="*/ 1130300 h 1130300"/>
              <a:gd name="connsiteX4" fmla="*/ 10681469 w 12192003"/>
              <a:gd name="connsiteY4" fmla="*/ 1130300 h 1130300"/>
              <a:gd name="connsiteX5" fmla="*/ 10686729 w 12192003"/>
              <a:gd name="connsiteY5" fmla="*/ 1026126 h 1130300"/>
              <a:gd name="connsiteX6" fmla="*/ 11823828 w 12192003"/>
              <a:gd name="connsiteY6" fmla="*/ 0 h 1130300"/>
              <a:gd name="connsiteX7" fmla="*/ 9531478 w 12192003"/>
              <a:gd name="connsiteY7" fmla="*/ 0 h 1130300"/>
              <a:gd name="connsiteX8" fmla="*/ 10668577 w 12192003"/>
              <a:gd name="connsiteY8" fmla="*/ 1026126 h 1130300"/>
              <a:gd name="connsiteX9" fmla="*/ 10673837 w 12192003"/>
              <a:gd name="connsiteY9" fmla="*/ 1130300 h 1130300"/>
              <a:gd name="connsiteX10" fmla="*/ 8389119 w 12192003"/>
              <a:gd name="connsiteY10" fmla="*/ 1130300 h 1130300"/>
              <a:gd name="connsiteX11" fmla="*/ 8394379 w 12192003"/>
              <a:gd name="connsiteY11" fmla="*/ 1026126 h 1130300"/>
              <a:gd name="connsiteX12" fmla="*/ 9531478 w 12192003"/>
              <a:gd name="connsiteY12" fmla="*/ 0 h 1130300"/>
              <a:gd name="connsiteX13" fmla="*/ 7239129 w 12192003"/>
              <a:gd name="connsiteY13" fmla="*/ 0 h 1130300"/>
              <a:gd name="connsiteX14" fmla="*/ 8376227 w 12192003"/>
              <a:gd name="connsiteY14" fmla="*/ 1026126 h 1130300"/>
              <a:gd name="connsiteX15" fmla="*/ 8381487 w 12192003"/>
              <a:gd name="connsiteY15" fmla="*/ 1130300 h 1130300"/>
              <a:gd name="connsiteX16" fmla="*/ 6096769 w 12192003"/>
              <a:gd name="connsiteY16" fmla="*/ 1130300 h 1130300"/>
              <a:gd name="connsiteX17" fmla="*/ 6102029 w 12192003"/>
              <a:gd name="connsiteY17" fmla="*/ 1026126 h 1130300"/>
              <a:gd name="connsiteX18" fmla="*/ 7239129 w 12192003"/>
              <a:gd name="connsiteY18" fmla="*/ 0 h 1130300"/>
              <a:gd name="connsiteX19" fmla="*/ 4946780 w 12192003"/>
              <a:gd name="connsiteY19" fmla="*/ 0 h 1130300"/>
              <a:gd name="connsiteX20" fmla="*/ 6083878 w 12192003"/>
              <a:gd name="connsiteY20" fmla="*/ 1026126 h 1130300"/>
              <a:gd name="connsiteX21" fmla="*/ 6089139 w 12192003"/>
              <a:gd name="connsiteY21" fmla="*/ 1130300 h 1130300"/>
              <a:gd name="connsiteX22" fmla="*/ 3804423 w 12192003"/>
              <a:gd name="connsiteY22" fmla="*/ 1130300 h 1130300"/>
              <a:gd name="connsiteX23" fmla="*/ 3809684 w 12192003"/>
              <a:gd name="connsiteY23" fmla="*/ 1026126 h 1130300"/>
              <a:gd name="connsiteX24" fmla="*/ 4946780 w 12192003"/>
              <a:gd name="connsiteY24" fmla="*/ 0 h 1130300"/>
              <a:gd name="connsiteX25" fmla="*/ 2654431 w 12192003"/>
              <a:gd name="connsiteY25" fmla="*/ 0 h 1130300"/>
              <a:gd name="connsiteX26" fmla="*/ 3791530 w 12192003"/>
              <a:gd name="connsiteY26" fmla="*/ 1026126 h 1130300"/>
              <a:gd name="connsiteX27" fmla="*/ 3796791 w 12192003"/>
              <a:gd name="connsiteY27" fmla="*/ 1130300 h 1130300"/>
              <a:gd name="connsiteX28" fmla="*/ 1512072 w 12192003"/>
              <a:gd name="connsiteY28" fmla="*/ 1130300 h 1130300"/>
              <a:gd name="connsiteX29" fmla="*/ 1517332 w 12192003"/>
              <a:gd name="connsiteY29" fmla="*/ 1026126 h 1130300"/>
              <a:gd name="connsiteX30" fmla="*/ 2654431 w 12192003"/>
              <a:gd name="connsiteY30" fmla="*/ 0 h 1130300"/>
              <a:gd name="connsiteX31" fmla="*/ 362080 w 12192003"/>
              <a:gd name="connsiteY31" fmla="*/ 0 h 1130300"/>
              <a:gd name="connsiteX32" fmla="*/ 1499179 w 12192003"/>
              <a:gd name="connsiteY32" fmla="*/ 1026126 h 1130300"/>
              <a:gd name="connsiteX33" fmla="*/ 1504439 w 12192003"/>
              <a:gd name="connsiteY33" fmla="*/ 1130300 h 1130300"/>
              <a:gd name="connsiteX34" fmla="*/ 0 w 12192003"/>
              <a:gd name="connsiteY34" fmla="*/ 1130300 h 1130300"/>
              <a:gd name="connsiteX35" fmla="*/ 0 w 12192003"/>
              <a:gd name="connsiteY35" fmla="*/ 59507 h 1130300"/>
              <a:gd name="connsiteX36" fmla="*/ 22187 w 12192003"/>
              <a:gd name="connsiteY36" fmla="*/ 51387 h 1130300"/>
              <a:gd name="connsiteX37" fmla="*/ 362080 w 12192003"/>
              <a:gd name="connsiteY37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3" h="1130300">
                <a:moveTo>
                  <a:pt x="11823828" y="0"/>
                </a:moveTo>
                <a:cubicBezTo>
                  <a:pt x="11942189" y="0"/>
                  <a:pt x="12056349" y="17991"/>
                  <a:pt x="12163721" y="51387"/>
                </a:cubicBezTo>
                <a:lnTo>
                  <a:pt x="12192003" y="61738"/>
                </a:lnTo>
                <a:lnTo>
                  <a:pt x="12192003" y="1130300"/>
                </a:lnTo>
                <a:lnTo>
                  <a:pt x="10681469" y="1130300"/>
                </a:lnTo>
                <a:lnTo>
                  <a:pt x="10686729" y="1026126"/>
                </a:lnTo>
                <a:cubicBezTo>
                  <a:pt x="10745262" y="449767"/>
                  <a:pt x="11232021" y="0"/>
                  <a:pt x="11823828" y="0"/>
                </a:cubicBezTo>
                <a:close/>
                <a:moveTo>
                  <a:pt x="9531478" y="0"/>
                </a:moveTo>
                <a:cubicBezTo>
                  <a:pt x="10123285" y="0"/>
                  <a:pt x="10610044" y="449767"/>
                  <a:pt x="10668577" y="1026126"/>
                </a:cubicBezTo>
                <a:lnTo>
                  <a:pt x="10673837" y="1130300"/>
                </a:lnTo>
                <a:lnTo>
                  <a:pt x="8389119" y="1130300"/>
                </a:lnTo>
                <a:lnTo>
                  <a:pt x="8394379" y="1026126"/>
                </a:lnTo>
                <a:cubicBezTo>
                  <a:pt x="8452912" y="449767"/>
                  <a:pt x="8939671" y="0"/>
                  <a:pt x="9531478" y="0"/>
                </a:cubicBezTo>
                <a:close/>
                <a:moveTo>
                  <a:pt x="7239129" y="0"/>
                </a:moveTo>
                <a:cubicBezTo>
                  <a:pt x="7830936" y="0"/>
                  <a:pt x="8317694" y="449767"/>
                  <a:pt x="8376227" y="1026126"/>
                </a:cubicBezTo>
                <a:lnTo>
                  <a:pt x="8381487" y="1130300"/>
                </a:lnTo>
                <a:lnTo>
                  <a:pt x="6096769" y="1130300"/>
                </a:lnTo>
                <a:lnTo>
                  <a:pt x="6102029" y="1026126"/>
                </a:lnTo>
                <a:cubicBezTo>
                  <a:pt x="6160563" y="449767"/>
                  <a:pt x="6647322" y="0"/>
                  <a:pt x="7239129" y="0"/>
                </a:cubicBezTo>
                <a:close/>
                <a:moveTo>
                  <a:pt x="4946780" y="0"/>
                </a:moveTo>
                <a:cubicBezTo>
                  <a:pt x="5538587" y="0"/>
                  <a:pt x="6025345" y="449767"/>
                  <a:pt x="6083878" y="1026126"/>
                </a:cubicBezTo>
                <a:lnTo>
                  <a:pt x="6089139" y="1130300"/>
                </a:lnTo>
                <a:lnTo>
                  <a:pt x="3804423" y="1130300"/>
                </a:lnTo>
                <a:lnTo>
                  <a:pt x="3809684" y="1026126"/>
                </a:lnTo>
                <a:cubicBezTo>
                  <a:pt x="3868216" y="449767"/>
                  <a:pt x="4354972" y="0"/>
                  <a:pt x="4946780" y="0"/>
                </a:cubicBezTo>
                <a:close/>
                <a:moveTo>
                  <a:pt x="2654431" y="0"/>
                </a:moveTo>
                <a:cubicBezTo>
                  <a:pt x="3246238" y="0"/>
                  <a:pt x="3732997" y="449767"/>
                  <a:pt x="3791530" y="1026126"/>
                </a:cubicBezTo>
                <a:lnTo>
                  <a:pt x="3796791" y="1130300"/>
                </a:lnTo>
                <a:lnTo>
                  <a:pt x="1512072" y="1130300"/>
                </a:lnTo>
                <a:lnTo>
                  <a:pt x="1517332" y="1026126"/>
                </a:lnTo>
                <a:cubicBezTo>
                  <a:pt x="1575865" y="449767"/>
                  <a:pt x="2062624" y="0"/>
                  <a:pt x="2654431" y="0"/>
                </a:cubicBezTo>
                <a:close/>
                <a:moveTo>
                  <a:pt x="362080" y="0"/>
                </a:moveTo>
                <a:cubicBezTo>
                  <a:pt x="953887" y="0"/>
                  <a:pt x="1440646" y="449767"/>
                  <a:pt x="1499179" y="1026126"/>
                </a:cubicBezTo>
                <a:lnTo>
                  <a:pt x="1504439" y="1130300"/>
                </a:lnTo>
                <a:lnTo>
                  <a:pt x="0" y="1130300"/>
                </a:lnTo>
                <a:lnTo>
                  <a:pt x="0" y="59507"/>
                </a:lnTo>
                <a:lnTo>
                  <a:pt x="22187" y="51387"/>
                </a:lnTo>
                <a:cubicBezTo>
                  <a:pt x="129559" y="17991"/>
                  <a:pt x="243719" y="0"/>
                  <a:pt x="362080" y="0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70972619-C968-1257-58C9-0DC6616429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724189"/>
            <a:ext cx="1503729" cy="1133811"/>
          </a:xfrm>
          <a:custGeom>
            <a:avLst/>
            <a:gdLst>
              <a:gd name="connsiteX0" fmla="*/ 367995 w 1503729"/>
              <a:gd name="connsiteY0" fmla="*/ 19 h 1133811"/>
              <a:gd name="connsiteX1" fmla="*/ 1481576 w 1503729"/>
              <a:gd name="connsiteY1" fmla="*/ 913359 h 1133811"/>
              <a:gd name="connsiteX2" fmla="*/ 1503729 w 1503729"/>
              <a:gd name="connsiteY2" fmla="*/ 1133811 h 1133811"/>
              <a:gd name="connsiteX3" fmla="*/ 1371482 w 1503729"/>
              <a:gd name="connsiteY3" fmla="*/ 1133811 h 1133811"/>
              <a:gd name="connsiteX4" fmla="*/ 1275407 w 1503729"/>
              <a:gd name="connsiteY4" fmla="*/ 1118667 h 1133811"/>
              <a:gd name="connsiteX5" fmla="*/ 367995 w 1503729"/>
              <a:gd name="connsiteY5" fmla="*/ 19 h 1133811"/>
              <a:gd name="connsiteX6" fmla="*/ 367996 w 1503729"/>
              <a:gd name="connsiteY6" fmla="*/ 0 h 1133811"/>
              <a:gd name="connsiteX7" fmla="*/ 33218 w 1503729"/>
              <a:gd name="connsiteY7" fmla="*/ 808204 h 1133811"/>
              <a:gd name="connsiteX8" fmla="*/ 0 w 1503729"/>
              <a:gd name="connsiteY8" fmla="*/ 838393 h 1133811"/>
              <a:gd name="connsiteX9" fmla="*/ 0 w 1503729"/>
              <a:gd name="connsiteY9" fmla="*/ 61671 h 1133811"/>
              <a:gd name="connsiteX10" fmla="*/ 28102 w 1503729"/>
              <a:gd name="connsiteY10" fmla="*/ 51386 h 1133811"/>
              <a:gd name="connsiteX11" fmla="*/ 367996 w 1503729"/>
              <a:gd name="connsiteY11" fmla="*/ 0 h 113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3729" h="1133811">
                <a:moveTo>
                  <a:pt x="367995" y="19"/>
                </a:moveTo>
                <a:cubicBezTo>
                  <a:pt x="917788" y="3008"/>
                  <a:pt x="1375686" y="394157"/>
                  <a:pt x="1481576" y="913359"/>
                </a:cubicBezTo>
                <a:lnTo>
                  <a:pt x="1503729" y="1133811"/>
                </a:lnTo>
                <a:lnTo>
                  <a:pt x="1371482" y="1133811"/>
                </a:lnTo>
                <a:lnTo>
                  <a:pt x="1275407" y="1118667"/>
                </a:lnTo>
                <a:cubicBezTo>
                  <a:pt x="757177" y="1010082"/>
                  <a:pt x="368000" y="550498"/>
                  <a:pt x="367995" y="19"/>
                </a:cubicBezTo>
                <a:close/>
                <a:moveTo>
                  <a:pt x="367996" y="0"/>
                </a:moveTo>
                <a:cubicBezTo>
                  <a:pt x="367996" y="315623"/>
                  <a:pt x="240061" y="601366"/>
                  <a:pt x="33218" y="808204"/>
                </a:cubicBezTo>
                <a:lnTo>
                  <a:pt x="0" y="838393"/>
                </a:lnTo>
                <a:lnTo>
                  <a:pt x="0" y="61671"/>
                </a:lnTo>
                <a:lnTo>
                  <a:pt x="28102" y="51386"/>
                </a:lnTo>
                <a:cubicBezTo>
                  <a:pt x="135475" y="17991"/>
                  <a:pt x="249634" y="0"/>
                  <a:pt x="36799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0A4A3873-48BC-94DF-6006-FC7F81660A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1353" y="0"/>
            <a:ext cx="3790647" cy="1143002"/>
          </a:xfrm>
          <a:custGeom>
            <a:avLst/>
            <a:gdLst>
              <a:gd name="connsiteX0" fmla="*/ 3790647 w 3790647"/>
              <a:gd name="connsiteY0" fmla="*/ 304585 h 1143002"/>
              <a:gd name="connsiteX1" fmla="*/ 3790647 w 3790647"/>
              <a:gd name="connsiteY1" fmla="*/ 1081329 h 1143002"/>
              <a:gd name="connsiteX2" fmla="*/ 3762543 w 3790647"/>
              <a:gd name="connsiteY2" fmla="*/ 1091615 h 1143002"/>
              <a:gd name="connsiteX3" fmla="*/ 3422649 w 3790647"/>
              <a:gd name="connsiteY3" fmla="*/ 1143002 h 1143002"/>
              <a:gd name="connsiteX4" fmla="*/ 3757427 w 3790647"/>
              <a:gd name="connsiteY4" fmla="*/ 334777 h 1143002"/>
              <a:gd name="connsiteX5" fmla="*/ 2285997 w 3790647"/>
              <a:gd name="connsiteY5" fmla="*/ 17 h 1143002"/>
              <a:gd name="connsiteX6" fmla="*/ 3422650 w 3790647"/>
              <a:gd name="connsiteY6" fmla="*/ 1142983 h 1143002"/>
              <a:gd name="connsiteX7" fmla="*/ 2285997 w 3790647"/>
              <a:gd name="connsiteY7" fmla="*/ 17 h 1143002"/>
              <a:gd name="connsiteX8" fmla="*/ 0 w 3790647"/>
              <a:gd name="connsiteY8" fmla="*/ 17 h 1143002"/>
              <a:gd name="connsiteX9" fmla="*/ 1136650 w 3790647"/>
              <a:gd name="connsiteY9" fmla="*/ 1142983 h 1143002"/>
              <a:gd name="connsiteX10" fmla="*/ 0 w 3790647"/>
              <a:gd name="connsiteY10" fmla="*/ 17 h 1143002"/>
              <a:gd name="connsiteX11" fmla="*/ 2279650 w 3790647"/>
              <a:gd name="connsiteY11" fmla="*/ 0 h 1143002"/>
              <a:gd name="connsiteX12" fmla="*/ 1136650 w 3790647"/>
              <a:gd name="connsiteY12" fmla="*/ 1143002 h 1143002"/>
              <a:gd name="connsiteX13" fmla="*/ 2279650 w 3790647"/>
              <a:gd name="connsiteY13" fmla="*/ 0 h 114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90647" h="1143002">
                <a:moveTo>
                  <a:pt x="3790647" y="304585"/>
                </a:moveTo>
                <a:lnTo>
                  <a:pt x="3790647" y="1081329"/>
                </a:lnTo>
                <a:lnTo>
                  <a:pt x="3762543" y="1091615"/>
                </a:lnTo>
                <a:cubicBezTo>
                  <a:pt x="3655170" y="1125011"/>
                  <a:pt x="3541011" y="1143002"/>
                  <a:pt x="3422649" y="1143002"/>
                </a:cubicBezTo>
                <a:cubicBezTo>
                  <a:pt x="3422649" y="827371"/>
                  <a:pt x="3550584" y="541620"/>
                  <a:pt x="3757427" y="334777"/>
                </a:cubicBezTo>
                <a:close/>
                <a:moveTo>
                  <a:pt x="2285997" y="17"/>
                </a:moveTo>
                <a:cubicBezTo>
                  <a:pt x="2914332" y="3435"/>
                  <a:pt x="3422644" y="513848"/>
                  <a:pt x="3422650" y="1142983"/>
                </a:cubicBezTo>
                <a:cubicBezTo>
                  <a:pt x="2794315" y="1139567"/>
                  <a:pt x="2286006" y="629153"/>
                  <a:pt x="2285997" y="17"/>
                </a:cubicBezTo>
                <a:close/>
                <a:moveTo>
                  <a:pt x="0" y="17"/>
                </a:moveTo>
                <a:cubicBezTo>
                  <a:pt x="628334" y="3435"/>
                  <a:pt x="1136644" y="513848"/>
                  <a:pt x="1136650" y="1142983"/>
                </a:cubicBezTo>
                <a:cubicBezTo>
                  <a:pt x="508316" y="1139567"/>
                  <a:pt x="9" y="629153"/>
                  <a:pt x="0" y="17"/>
                </a:cubicBezTo>
                <a:close/>
                <a:moveTo>
                  <a:pt x="2279650" y="0"/>
                </a:moveTo>
                <a:cubicBezTo>
                  <a:pt x="2279650" y="631263"/>
                  <a:pt x="1767910" y="1143002"/>
                  <a:pt x="1136650" y="1143002"/>
                </a:cubicBezTo>
                <a:cubicBezTo>
                  <a:pt x="1136650" y="511739"/>
                  <a:pt x="1648390" y="0"/>
                  <a:pt x="227965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9C01A786-0C1A-6C4A-1466-1AE233D14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 b="83148"/>
          <a:stretch/>
        </p:blipFill>
        <p:spPr>
          <a:xfrm>
            <a:off x="8401354" y="12700"/>
            <a:ext cx="3790646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71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 b="1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/>
              <a:defRPr sz="2000"/>
            </a:lvl1pPr>
            <a:lvl2pPr marL="914400" indent="-457200">
              <a:buSzPct val="100000"/>
              <a:buFont typeface="+mj-lt"/>
              <a:buAutoNum type="alphaLcPeriod"/>
              <a:defRPr sz="2000"/>
            </a:lvl2pPr>
            <a:lvl3pPr marL="1371600" indent="-457200">
              <a:buSzPct val="100000"/>
              <a:buFont typeface="+mj-lt"/>
              <a:buAutoNum type="romanLcPeriod"/>
              <a:defRPr sz="1800"/>
            </a:lvl3pPr>
            <a:lvl4pPr marL="1828800" indent="-457200">
              <a:buSzPct val="100000"/>
              <a:buFont typeface="+mj-lt"/>
              <a:buAutoNum type="arabicParenR"/>
              <a:defRPr sz="1800"/>
            </a:lvl4pPr>
            <a:lvl5pPr marL="2286000" indent="-457200">
              <a:buSzPct val="100000"/>
              <a:buFont typeface="+mj-lt"/>
              <a:buAutoNum type="alphaLcParenR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07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3" name="Title 123">
            <a:extLst>
              <a:ext uri="{FF2B5EF4-FFF2-40B4-BE49-F238E27FC236}">
                <a16:creationId xmlns:a16="http://schemas.microsoft.com/office/drawing/2014/main" id="{0B9C7C4B-FC2C-5D51-5679-3D5ED851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3" y="832104"/>
            <a:ext cx="10479088" cy="2587625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9F5B69-7199-E3E6-5554-6CC2207D48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375" y="3705309"/>
            <a:ext cx="10479088" cy="2587625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b="1" i="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093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1EF8CAB-74EE-F5E0-2A98-D49729C5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783521D-ED5D-D5DB-16FA-CD1B1203DF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87659"/>
          <a:stretch/>
        </p:blipFill>
        <p:spPr>
          <a:xfrm>
            <a:off x="0" y="5731979"/>
            <a:ext cx="1504645" cy="114640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381EED1-F8B1-76DD-2AF9-959C65437F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D23ADF4-87AF-5693-9986-341478D50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E5EE104-2241-C262-895C-BCA769134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9B7E7AC-A0E6-BE9A-4728-8FE036CF35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140000"/>
              </a:lnSpc>
              <a:spcAft>
                <a:spcPts val="0"/>
              </a:spcAft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4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1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F0337A6-0579-B5BC-C526-F7EBDDB8E8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166F179-9203-AC2D-A267-E25FA28E97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FC5468-5E1B-2FE4-DA95-D0CCC383D3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17493C4-12E7-500C-5FD5-68370B57A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49B5038-6091-D5DF-F2DA-3900885F4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442ADAB-F6BA-A55C-036E-C837F95C8F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11240" y="2231136"/>
            <a:ext cx="6080760" cy="4626864"/>
          </a:xfr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6931152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6931152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45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18B122A-848F-E50E-C503-3930933A5C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/>
          <a:stretch/>
        </p:blipFill>
        <p:spPr>
          <a:xfrm>
            <a:off x="8401354" y="0"/>
            <a:ext cx="3790646" cy="68579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8CD9875-E4AF-D7EA-9F8B-D27F2C3104A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513E8A3-5E78-5821-6B7B-AF6343ACA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256415C-5388-7D35-1C15-8DA4ACDCA1F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B78E2E7-B83A-F17C-9869-FED59DD512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1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321C850-160D-5CD7-B829-ADE752EA7A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/>
          <a:stretch/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3105707-8D59-D00C-596A-380479D0E0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DC4FC4F-BE00-1554-FEBD-DE21F3AB35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A310F08-0B34-7E1C-7605-4F81502355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371AFC-6FAC-3C10-CCC0-ECE8DB9E9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024" cy="2679192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62272"/>
            <a:ext cx="12188952" cy="239572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0F0E0D3-11E9-A85D-821D-49C27B06B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33D848-BBB0-8852-CBA7-96FB04BFA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556"/>
          <a:stretch/>
        </p:blipFill>
        <p:spPr>
          <a:xfrm>
            <a:off x="10687351" y="4584700"/>
            <a:ext cx="1504649" cy="11303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0A5B28-1267-FF8C-DD34-4AE0CE17F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2FE7896-D379-408C-54BB-757C71F0D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9515" r="34180"/>
          <a:stretch/>
        </p:blipFill>
        <p:spPr>
          <a:xfrm>
            <a:off x="10687351" y="1141376"/>
            <a:ext cx="1504649" cy="1154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7E02B10-F9DF-509C-64D5-91DEB69881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1455" y="1536826"/>
            <a:ext cx="5650992" cy="55778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2267712"/>
            <a:ext cx="5650992" cy="376732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7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CE1CF12-4201-C23B-7B9A-02EB4F8A79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396"/>
          <a:stretch/>
        </p:blipFill>
        <p:spPr>
          <a:xfrm>
            <a:off x="0" y="5731980"/>
            <a:ext cx="12192000" cy="11387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13CE0C7-867A-80BB-9E96-3008375B7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8854" b="83396"/>
          <a:stretch/>
        </p:blipFill>
        <p:spPr>
          <a:xfrm>
            <a:off x="0" y="12700"/>
            <a:ext cx="3797300" cy="11387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36CB758-B1DB-F2E0-00E7-BF5660C5F2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598" b="49858"/>
          <a:stretch/>
        </p:blipFill>
        <p:spPr>
          <a:xfrm>
            <a:off x="0" y="9452"/>
            <a:ext cx="1517954" cy="11462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024" y="841248"/>
            <a:ext cx="6556248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A780F1E2-F795-D408-7361-9B32EA12F8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36676"/>
            <a:ext cx="3785616" cy="518464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64023" y="1536827"/>
            <a:ext cx="6556247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5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4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342900" indent="-342900">
              <a:lnSpc>
                <a:spcPct val="90000"/>
              </a:lnSpc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48" y="1536827"/>
            <a:ext cx="6592824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FD831DA-EDBD-A492-3E6D-6ABBF4438F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 b="83148"/>
          <a:stretch/>
        </p:blipFill>
        <p:spPr>
          <a:xfrm>
            <a:off x="10687350" y="12700"/>
            <a:ext cx="1504649" cy="11557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0071AEB-E268-A464-7197-69FA762C3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444"/>
          <a:stretch/>
        </p:blipFill>
        <p:spPr>
          <a:xfrm>
            <a:off x="10687351" y="9452"/>
            <a:ext cx="1504649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8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7936" y="6385422"/>
            <a:ext cx="843264" cy="288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r">
              <a:defRPr lang="en-ZA" sz="1000" b="0" smtClean="0">
                <a:solidFill>
                  <a:sysClr val="windowText" lastClr="000000"/>
                </a:solidFill>
              </a:defRPr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0"/>
        </a:spcBef>
        <a:spcAft>
          <a:spcPts val="1800"/>
        </a:spcAft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50B0-02F8-A1E6-8A67-C0B7034A47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599209"/>
            <a:ext cx="10479215" cy="5458691"/>
          </a:xfrm>
        </p:spPr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Guesstimate</a:t>
            </a:r>
          </a:p>
          <a:p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Problem Statement</a:t>
            </a:r>
          </a:p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Refrigerators sold in India Every Year.</a:t>
            </a:r>
            <a:r>
              <a:rPr lang="en-US" sz="5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Mentor : Nandini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Khemariya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By Prasanjit Rout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9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923F-2B95-8D5A-8578-DBC0FC0D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Agenda of Guesstimate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F7AA9-7C16-A939-67C8-DF700FEF7D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189217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Understanding Market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Identify Key Drivers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Estimating Annual Sales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EA6BC-F3A8-6DDC-F1F8-6348F54E8B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A70C612-218B-1C88-1778-7F9B11DA5CBA}"/>
              </a:ext>
            </a:extLst>
          </p:cNvPr>
          <p:cNvSpPr txBox="1">
            <a:spLocks/>
          </p:cNvSpPr>
          <p:nvPr/>
        </p:nvSpPr>
        <p:spPr>
          <a:xfrm>
            <a:off x="864341" y="4161724"/>
            <a:ext cx="10479024" cy="5577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2000" b="1" kern="12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Exhibits</a:t>
            </a:r>
          </a:p>
          <a:p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CBA70EB-5684-5168-4E01-E006D4270CEB}"/>
              </a:ext>
            </a:extLst>
          </p:cNvPr>
          <p:cNvSpPr txBox="1">
            <a:spLocks/>
          </p:cNvSpPr>
          <p:nvPr/>
        </p:nvSpPr>
        <p:spPr>
          <a:xfrm>
            <a:off x="947468" y="4617159"/>
            <a:ext cx="6556375" cy="18921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Domestic or Professional ?  Domestic 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63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923F-2B95-8D5A-8578-DBC0FC0D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686" y="453323"/>
            <a:ext cx="10479024" cy="557784"/>
          </a:xfrm>
        </p:spPr>
        <p:txBody>
          <a:bodyPr/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Structuring the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EA6BC-F3A8-6DDC-F1F8-6348F54E8B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3BACFA-9179-4D27-9625-9D6DBE558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4" y="1334184"/>
            <a:ext cx="11933383" cy="487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0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4DAF-F207-3061-24D6-6AFF5524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98" y="726948"/>
            <a:ext cx="10479024" cy="557784"/>
          </a:xfrm>
        </p:spPr>
        <p:txBody>
          <a:bodyPr/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Demographics ANALYSIS</a:t>
            </a:r>
            <a:b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94AC61-4F6E-98E2-D42B-F2114BBA12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990725"/>
            <a:ext cx="6556375" cy="4026027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We have identified important key trends that demand our attention.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Data reveals a steady 70% of Indians live in Rural areas whereas 30% live in Urban areas. 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Generally Indian families constitute 4 members in a family.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Approx 35crore families are present in India.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F9477-0E09-541A-1BEE-18EAF43FE0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D648450-253E-DA75-EF3E-CD4677C0BA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660423"/>
              </p:ext>
            </p:extLst>
          </p:nvPr>
        </p:nvGraphicFramePr>
        <p:xfrm>
          <a:off x="6962775" y="719666"/>
          <a:ext cx="5343525" cy="5119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940F03E-2980-8CDD-4BAE-330A6D7554B3}"/>
              </a:ext>
            </a:extLst>
          </p:cNvPr>
          <p:cNvSpPr txBox="1"/>
          <p:nvPr/>
        </p:nvSpPr>
        <p:spPr>
          <a:xfrm>
            <a:off x="7397623" y="4618182"/>
            <a:ext cx="661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Rural</a:t>
            </a:r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47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4DAF-F207-3061-24D6-6AFF5524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664" y="481035"/>
            <a:ext cx="10479024" cy="557784"/>
          </a:xfrm>
        </p:spPr>
        <p:txBody>
          <a:bodyPr/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Income ANALYSIS</a:t>
            </a:r>
            <a:b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F9477-0E09-541A-1BEE-18EAF43FE0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DBD4166-1499-1A60-76A8-F42760B704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140624"/>
              </p:ext>
            </p:extLst>
          </p:nvPr>
        </p:nvGraphicFramePr>
        <p:xfrm>
          <a:off x="1450109" y="1579418"/>
          <a:ext cx="8164946" cy="5094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442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89857E3-19D7-CD72-9FA9-E49709F85BBE}"/>
              </a:ext>
            </a:extLst>
          </p:cNvPr>
          <p:cNvSpPr/>
          <p:nvPr/>
        </p:nvSpPr>
        <p:spPr>
          <a:xfrm>
            <a:off x="803315" y="615866"/>
            <a:ext cx="13042821" cy="1058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Assumptions for Rural Demand</a:t>
            </a:r>
            <a:endParaRPr lang="en-US" sz="465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3B9877-23BE-5FF4-06B5-41F881684397}"/>
              </a:ext>
            </a:extLst>
          </p:cNvPr>
          <p:cNvSpPr txBox="1"/>
          <p:nvPr/>
        </p:nvSpPr>
        <p:spPr>
          <a:xfrm>
            <a:off x="803315" y="1674547"/>
            <a:ext cx="7315200" cy="1350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Poor People have no Refrigerator.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Middle Class &amp; Rich have 1 Refrigerator.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Refrigerator penetration ratio is 40% among Middle class and 60% among Rich in Rural India.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C9980-57B7-65EC-296F-E157A44893D5}"/>
              </a:ext>
            </a:extLst>
          </p:cNvPr>
          <p:cNvSpPr txBox="1"/>
          <p:nvPr/>
        </p:nvSpPr>
        <p:spPr>
          <a:xfrm>
            <a:off x="890399" y="4613692"/>
            <a:ext cx="7315200" cy="103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Poor People have no Refrigerator.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Middle Class &amp; Rich have 1 &amp; 2 Refrigerator Respectively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Refrigerator penetration ratio is 80% in Urban India.</a:t>
            </a: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E6005E2C-F0AB-7F89-34AB-9BEAC6653785}"/>
              </a:ext>
            </a:extLst>
          </p:cNvPr>
          <p:cNvSpPr/>
          <p:nvPr/>
        </p:nvSpPr>
        <p:spPr>
          <a:xfrm>
            <a:off x="748884" y="3663864"/>
            <a:ext cx="13042821" cy="1058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Assumptions for Urban Demand</a:t>
            </a:r>
            <a:endParaRPr lang="en-US" sz="465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F84A5-8560-863D-2830-6E899FBC20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0">
            <a:extLst>
              <a:ext uri="{FF2B5EF4-FFF2-40B4-BE49-F238E27FC236}">
                <a16:creationId xmlns:a16="http://schemas.microsoft.com/office/drawing/2014/main" id="{03E3EE63-7C26-5EE8-2B13-F3DC8B120509}"/>
              </a:ext>
            </a:extLst>
          </p:cNvPr>
          <p:cNvSpPr/>
          <p:nvPr/>
        </p:nvSpPr>
        <p:spPr>
          <a:xfrm>
            <a:off x="793790" y="100308"/>
            <a:ext cx="13042821" cy="1058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Calculations for Rural Estimation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 0">
            <a:extLst>
              <a:ext uri="{FF2B5EF4-FFF2-40B4-BE49-F238E27FC236}">
                <a16:creationId xmlns:a16="http://schemas.microsoft.com/office/drawing/2014/main" id="{4C9C22AE-11B9-C9D0-5E73-A14C93881DDA}"/>
              </a:ext>
            </a:extLst>
          </p:cNvPr>
          <p:cNvSpPr/>
          <p:nvPr/>
        </p:nvSpPr>
        <p:spPr>
          <a:xfrm>
            <a:off x="739359" y="3333368"/>
            <a:ext cx="13042821" cy="1058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Calculation for Urban Estimation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DEDAAF-9605-F437-5055-59B81423D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00916"/>
              </p:ext>
            </p:extLst>
          </p:nvPr>
        </p:nvGraphicFramePr>
        <p:xfrm>
          <a:off x="739359" y="1005842"/>
          <a:ext cx="10938293" cy="21945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191658">
                  <a:extLst>
                    <a:ext uri="{9D8B030D-6E8A-4147-A177-3AD203B41FA5}">
                      <a16:colId xmlns:a16="http://schemas.microsoft.com/office/drawing/2014/main" val="1879021974"/>
                    </a:ext>
                  </a:extLst>
                </a:gridCol>
                <a:gridCol w="2191658">
                  <a:extLst>
                    <a:ext uri="{9D8B030D-6E8A-4147-A177-3AD203B41FA5}">
                      <a16:colId xmlns:a16="http://schemas.microsoft.com/office/drawing/2014/main" val="2518440173"/>
                    </a:ext>
                  </a:extLst>
                </a:gridCol>
                <a:gridCol w="2191658">
                  <a:extLst>
                    <a:ext uri="{9D8B030D-6E8A-4147-A177-3AD203B41FA5}">
                      <a16:colId xmlns:a16="http://schemas.microsoft.com/office/drawing/2014/main" val="2928309944"/>
                    </a:ext>
                  </a:extLst>
                </a:gridCol>
                <a:gridCol w="2191658">
                  <a:extLst>
                    <a:ext uri="{9D8B030D-6E8A-4147-A177-3AD203B41FA5}">
                      <a16:colId xmlns:a16="http://schemas.microsoft.com/office/drawing/2014/main" val="4154689917"/>
                    </a:ext>
                  </a:extLst>
                </a:gridCol>
                <a:gridCol w="2171661">
                  <a:extLst>
                    <a:ext uri="{9D8B030D-6E8A-4147-A177-3AD203B41FA5}">
                      <a16:colId xmlns:a16="http://schemas.microsoft.com/office/drawing/2014/main" val="159733089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Middle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Rich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609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Percentage 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3559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Number of Families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14.7 Crore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7.45 Crore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2.45 Crore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24.5 crore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885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Refrigerator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8456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Penetration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784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2.9 Crore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1.5 crore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4.4 Crore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6306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6F3E7F-3886-35B8-4965-B7E0717F0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143931"/>
              </p:ext>
            </p:extLst>
          </p:nvPr>
        </p:nvGraphicFramePr>
        <p:xfrm>
          <a:off x="891759" y="4253867"/>
          <a:ext cx="10938293" cy="21945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191658">
                  <a:extLst>
                    <a:ext uri="{9D8B030D-6E8A-4147-A177-3AD203B41FA5}">
                      <a16:colId xmlns:a16="http://schemas.microsoft.com/office/drawing/2014/main" val="1879021974"/>
                    </a:ext>
                  </a:extLst>
                </a:gridCol>
                <a:gridCol w="2191658">
                  <a:extLst>
                    <a:ext uri="{9D8B030D-6E8A-4147-A177-3AD203B41FA5}">
                      <a16:colId xmlns:a16="http://schemas.microsoft.com/office/drawing/2014/main" val="2518440173"/>
                    </a:ext>
                  </a:extLst>
                </a:gridCol>
                <a:gridCol w="2191658">
                  <a:extLst>
                    <a:ext uri="{9D8B030D-6E8A-4147-A177-3AD203B41FA5}">
                      <a16:colId xmlns:a16="http://schemas.microsoft.com/office/drawing/2014/main" val="2928309944"/>
                    </a:ext>
                  </a:extLst>
                </a:gridCol>
                <a:gridCol w="2191658">
                  <a:extLst>
                    <a:ext uri="{9D8B030D-6E8A-4147-A177-3AD203B41FA5}">
                      <a16:colId xmlns:a16="http://schemas.microsoft.com/office/drawing/2014/main" val="4154689917"/>
                    </a:ext>
                  </a:extLst>
                </a:gridCol>
                <a:gridCol w="2171661">
                  <a:extLst>
                    <a:ext uri="{9D8B030D-6E8A-4147-A177-3AD203B41FA5}">
                      <a16:colId xmlns:a16="http://schemas.microsoft.com/office/drawing/2014/main" val="159733089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Middle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Rich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609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Percentage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3559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Number of Families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3.15 Crore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5.25 Crore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2.1 Crore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10.5 crore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885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Refrigerator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8456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Penetration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784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4.2 Crore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3.36 crore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7.5 Crore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6306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D7D67C-0808-3273-1770-C33BBECAA0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8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0">
            <a:extLst>
              <a:ext uri="{FF2B5EF4-FFF2-40B4-BE49-F238E27FC236}">
                <a16:creationId xmlns:a16="http://schemas.microsoft.com/office/drawing/2014/main" id="{9CCE8623-2FBC-AE20-9E81-7BCD6C586765}"/>
              </a:ext>
            </a:extLst>
          </p:cNvPr>
          <p:cNvSpPr/>
          <p:nvPr/>
        </p:nvSpPr>
        <p:spPr>
          <a:xfrm>
            <a:off x="542251" y="292353"/>
            <a:ext cx="10596324" cy="6382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Petrona Bold" pitchFamily="34" charset="-120"/>
              </a:rPr>
              <a:t>Key Factors Influencing Refrigerator Demand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Shape 3">
            <a:extLst>
              <a:ext uri="{FF2B5EF4-FFF2-40B4-BE49-F238E27FC236}">
                <a16:creationId xmlns:a16="http://schemas.microsoft.com/office/drawing/2014/main" id="{EBC4A748-C8B7-6152-CA40-4B895215FFB3}"/>
              </a:ext>
            </a:extLst>
          </p:cNvPr>
          <p:cNvSpPr/>
          <p:nvPr/>
        </p:nvSpPr>
        <p:spPr>
          <a:xfrm>
            <a:off x="402743" y="1375443"/>
            <a:ext cx="437555" cy="437555"/>
          </a:xfrm>
          <a:prstGeom prst="roundRect">
            <a:avLst>
              <a:gd name="adj" fmla="val 1867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EFDB9052-C6BC-88DC-2A86-87AA81FC3517}"/>
              </a:ext>
            </a:extLst>
          </p:cNvPr>
          <p:cNvSpPr/>
          <p:nvPr/>
        </p:nvSpPr>
        <p:spPr>
          <a:xfrm>
            <a:off x="555977" y="1441046"/>
            <a:ext cx="131088" cy="306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Petrona Bold" pitchFamily="34" charset="-120"/>
              </a:rPr>
              <a:t>1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9B6963D9-F62C-84F0-450E-85B06417E711}"/>
              </a:ext>
            </a:extLst>
          </p:cNvPr>
          <p:cNvSpPr/>
          <p:nvPr/>
        </p:nvSpPr>
        <p:spPr>
          <a:xfrm>
            <a:off x="1271042" y="1351154"/>
            <a:ext cx="2553057" cy="319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Rate of Growth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Text 6">
            <a:extLst>
              <a:ext uri="{FF2B5EF4-FFF2-40B4-BE49-F238E27FC236}">
                <a16:creationId xmlns:a16="http://schemas.microsoft.com/office/drawing/2014/main" id="{3F58267C-71AF-0D9B-6221-CAFB98E161D1}"/>
              </a:ext>
            </a:extLst>
          </p:cNvPr>
          <p:cNvSpPr/>
          <p:nvPr/>
        </p:nvSpPr>
        <p:spPr>
          <a:xfrm>
            <a:off x="1260156" y="1786923"/>
            <a:ext cx="5436211" cy="728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Demand for growth increases per year with the rate of 6 %.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Growth= 11Crore *0.6 = 66 lakh  Approx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Shape 8">
            <a:extLst>
              <a:ext uri="{FF2B5EF4-FFF2-40B4-BE49-F238E27FC236}">
                <a16:creationId xmlns:a16="http://schemas.microsoft.com/office/drawing/2014/main" id="{7F3DC2F7-F18F-B85C-8A54-9069234F84B6}"/>
              </a:ext>
            </a:extLst>
          </p:cNvPr>
          <p:cNvSpPr/>
          <p:nvPr/>
        </p:nvSpPr>
        <p:spPr>
          <a:xfrm>
            <a:off x="402743" y="2705728"/>
            <a:ext cx="437555" cy="437555"/>
          </a:xfrm>
          <a:prstGeom prst="roundRect">
            <a:avLst>
              <a:gd name="adj" fmla="val 1867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0162835-3CCC-09E1-EED3-CDD9855787CB}"/>
              </a:ext>
            </a:extLst>
          </p:cNvPr>
          <p:cNvSpPr/>
          <p:nvPr/>
        </p:nvSpPr>
        <p:spPr>
          <a:xfrm>
            <a:off x="534664" y="2771331"/>
            <a:ext cx="173712" cy="306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Petrona Bold" pitchFamily="34" charset="-120"/>
              </a:rPr>
              <a:t>2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Text 10">
            <a:extLst>
              <a:ext uri="{FF2B5EF4-FFF2-40B4-BE49-F238E27FC236}">
                <a16:creationId xmlns:a16="http://schemas.microsoft.com/office/drawing/2014/main" id="{22E88F16-5BE3-FFE4-1F48-C598088F3DEE}"/>
              </a:ext>
            </a:extLst>
          </p:cNvPr>
          <p:cNvSpPr/>
          <p:nvPr/>
        </p:nvSpPr>
        <p:spPr>
          <a:xfrm>
            <a:off x="1271042" y="2681439"/>
            <a:ext cx="2553057" cy="319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Replacement of Refrigerator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Text 11">
            <a:extLst>
              <a:ext uri="{FF2B5EF4-FFF2-40B4-BE49-F238E27FC236}">
                <a16:creationId xmlns:a16="http://schemas.microsoft.com/office/drawing/2014/main" id="{ECA1C35A-B4FC-D4E9-556F-AF93E0980BD9}"/>
              </a:ext>
            </a:extLst>
          </p:cNvPr>
          <p:cNvSpPr/>
          <p:nvPr/>
        </p:nvSpPr>
        <p:spPr>
          <a:xfrm>
            <a:off x="1260156" y="3117208"/>
            <a:ext cx="5030171" cy="1751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50"/>
              </a:lnSpc>
            </a:pPr>
            <a:r>
              <a:rPr lang="en-US" sz="1600" dirty="0">
                <a:solidFill>
                  <a:srgbClr val="2725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Assuming </a:t>
            </a:r>
            <a:r>
              <a:rPr lang="en-US" kern="1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10% of existing refrigerator will be replaced</a:t>
            </a:r>
          </a:p>
          <a:p>
            <a:pPr>
              <a:lnSpc>
                <a:spcPts val="2450"/>
              </a:lnSpc>
            </a:pPr>
            <a:r>
              <a:rPr lang="en-US" kern="1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 every  life cycle of a refrigerator(10 Years). </a:t>
            </a:r>
          </a:p>
          <a:p>
            <a:pPr>
              <a:lnSpc>
                <a:spcPts val="2450"/>
              </a:lnSpc>
            </a:pPr>
            <a:r>
              <a:rPr lang="en-US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Replacement = 11core*0.1 =1.1 Crore Approx</a:t>
            </a:r>
            <a:endParaRPr lang="en-US" kern="1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2450"/>
              </a:lnSpc>
              <a:buNone/>
            </a:pP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Text 0">
            <a:extLst>
              <a:ext uri="{FF2B5EF4-FFF2-40B4-BE49-F238E27FC236}">
                <a16:creationId xmlns:a16="http://schemas.microsoft.com/office/drawing/2014/main" id="{A2D6F7BA-34E5-9A82-898A-71A0DAD5FBAA}"/>
              </a:ext>
            </a:extLst>
          </p:cNvPr>
          <p:cNvSpPr/>
          <p:nvPr/>
        </p:nvSpPr>
        <p:spPr>
          <a:xfrm>
            <a:off x="591905" y="4732729"/>
            <a:ext cx="12160210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Petrona Bold" pitchFamily="34" charset="-120"/>
              </a:rPr>
              <a:t>Estimated Annual Refrigerator Sales in India</a:t>
            </a:r>
          </a:p>
          <a:p>
            <a:pPr marL="0" indent="0">
              <a:lnSpc>
                <a:spcPts val="5850"/>
              </a:lnSpc>
              <a:buNone/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Shape 1">
            <a:extLst>
              <a:ext uri="{FF2B5EF4-FFF2-40B4-BE49-F238E27FC236}">
                <a16:creationId xmlns:a16="http://schemas.microsoft.com/office/drawing/2014/main" id="{DC69B1FA-EBC8-D2C9-0B3A-9F98B6C0DC73}"/>
              </a:ext>
            </a:extLst>
          </p:cNvPr>
          <p:cNvSpPr/>
          <p:nvPr/>
        </p:nvSpPr>
        <p:spPr>
          <a:xfrm>
            <a:off x="604152" y="5624019"/>
            <a:ext cx="9130398" cy="852981"/>
          </a:xfrm>
          <a:prstGeom prst="roundRect">
            <a:avLst>
              <a:gd name="adj" fmla="val 461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05A2EC54-C862-614C-3304-F282EA449B11}"/>
              </a:ext>
            </a:extLst>
          </p:cNvPr>
          <p:cNvSpPr/>
          <p:nvPr/>
        </p:nvSpPr>
        <p:spPr>
          <a:xfrm>
            <a:off x="628560" y="5728569"/>
            <a:ext cx="9467940" cy="7353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Inter" pitchFamily="34" charset="-120"/>
              </a:rPr>
              <a:t>The Domestic annual refrigerator sales in India are estimated to be around 1.7 million units.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88AA3F0F-0612-5486-ACA3-B7E4E303B3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4850309"/>
              </p:ext>
            </p:extLst>
          </p:nvPr>
        </p:nvGraphicFramePr>
        <p:xfrm>
          <a:off x="6576291" y="738744"/>
          <a:ext cx="5615710" cy="4784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142EDF-F790-4AB9-D20F-D46EB8D437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9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CC25EE42-B3D5-AD1E-48BE-54CEFF2E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3" y="1320800"/>
            <a:ext cx="10479088" cy="2098929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Thank You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4027D16-8477-9439-2912-A02011AD8A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375" y="3705309"/>
            <a:ext cx="10479088" cy="2587625"/>
          </a:xfrm>
        </p:spPr>
        <p:txBody>
          <a:bodyPr/>
          <a:lstStyle/>
          <a:p>
            <a:r>
              <a:rPr lang="en-US" dirty="0"/>
              <a:t>Prasanjit rout</a:t>
            </a:r>
            <a:br>
              <a:rPr lang="en-US" dirty="0"/>
            </a:br>
            <a:r>
              <a:rPr lang="en-US" dirty="0"/>
              <a:t>routprasanjit933@gmail.com</a:t>
            </a:r>
          </a:p>
        </p:txBody>
      </p:sp>
    </p:spTree>
    <p:extLst>
      <p:ext uri="{BB962C8B-B14F-4D97-AF65-F5344CB8AC3E}">
        <p14:creationId xmlns:p14="http://schemas.microsoft.com/office/powerpoint/2010/main" val="19884370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668353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5BC7E"/>
      </a:accent1>
      <a:accent2>
        <a:srgbClr val="FFC330"/>
      </a:accent2>
      <a:accent3>
        <a:srgbClr val="BE80FF"/>
      </a:accent3>
      <a:accent4>
        <a:srgbClr val="FF8345"/>
      </a:accent4>
      <a:accent5>
        <a:srgbClr val="FF70BF"/>
      </a:accent5>
      <a:accent6>
        <a:srgbClr val="60A2F5"/>
      </a:accent6>
      <a:hlink>
        <a:srgbClr val="5C4EDC"/>
      </a:hlink>
      <a:folHlink>
        <a:srgbClr val="7FC5FF"/>
      </a:folHlink>
    </a:clrScheme>
    <a:fontScheme name="Custom 32">
      <a:majorFont>
        <a:latin typeface="Aptos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6835393_win32_SD_v3" id="{4170EB69-3ACE-4C18-BE4C-C6CBD8BF8A79}" vid="{8A480AB3-AE5D-4813-AA67-ADACC5EA6C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247F30-5811-40C0-99EC-CF53200590B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8837B91-4329-4308-94DA-BB811B5F30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Corporate colors presentation</Template>
  <TotalTime>2024</TotalTime>
  <Words>371</Words>
  <Application>Microsoft Office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Light</vt:lpstr>
      <vt:lpstr>Arial</vt:lpstr>
      <vt:lpstr>Calibri</vt:lpstr>
      <vt:lpstr>Cambria Math</vt:lpstr>
      <vt:lpstr>Custom</vt:lpstr>
      <vt:lpstr>PowerPoint Presentation</vt:lpstr>
      <vt:lpstr>Agenda of Guesstimate</vt:lpstr>
      <vt:lpstr>Structuring the framework</vt:lpstr>
      <vt:lpstr>Demographics ANALYSIS </vt:lpstr>
      <vt:lpstr>Income ANALYSIS 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Prasanjit Rout</dc:creator>
  <cp:lastModifiedBy>Prasanjit Rout</cp:lastModifiedBy>
  <cp:revision>1</cp:revision>
  <dcterms:created xsi:type="dcterms:W3CDTF">2024-11-25T15:42:20Z</dcterms:created>
  <dcterms:modified xsi:type="dcterms:W3CDTF">2024-12-03T05:21:19Z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