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267" r:id="rId3"/>
    <p:sldId id="278" r:id="rId4"/>
    <p:sldId id="270" r:id="rId5"/>
    <p:sldId id="279" r:id="rId6"/>
    <p:sldId id="272" r:id="rId7"/>
    <p:sldId id="273" r:id="rId8"/>
    <p:sldId id="268" r:id="rId9"/>
    <p:sldId id="280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jit Rout" userId="f741ccab14ea8eea" providerId="LiveId" clId="{7C367AA2-CEED-436E-BF7A-6089767A946D}"/>
    <pc:docChg chg="undo custSel modSld">
      <pc:chgData name="Prasanjit Rout" userId="f741ccab14ea8eea" providerId="LiveId" clId="{7C367AA2-CEED-436E-BF7A-6089767A946D}" dt="2025-03-18T15:33:50.614" v="421" actId="20577"/>
      <pc:docMkLst>
        <pc:docMk/>
      </pc:docMkLst>
      <pc:sldChg chg="modSp mod">
        <pc:chgData name="Prasanjit Rout" userId="f741ccab14ea8eea" providerId="LiveId" clId="{7C367AA2-CEED-436E-BF7A-6089767A946D}" dt="2025-03-18T15:33:50.614" v="421" actId="20577"/>
        <pc:sldMkLst>
          <pc:docMk/>
          <pc:sldMk cId="1940049094" sldId="273"/>
        </pc:sldMkLst>
        <pc:spChg chg="mod">
          <ac:chgData name="Prasanjit Rout" userId="f741ccab14ea8eea" providerId="LiveId" clId="{7C367AA2-CEED-436E-BF7A-6089767A946D}" dt="2025-03-18T15:33:50.614" v="421" actId="20577"/>
          <ac:spMkLst>
            <pc:docMk/>
            <pc:sldMk cId="1940049094" sldId="273"/>
            <ac:spMk id="3" creationId="{6F895027-1C22-6F05-A41C-A24AE392022F}"/>
          </ac:spMkLst>
        </pc:spChg>
      </pc:sldChg>
      <pc:sldChg chg="addSp delSp modSp mod">
        <pc:chgData name="Prasanjit Rout" userId="f741ccab14ea8eea" providerId="LiveId" clId="{7C367AA2-CEED-436E-BF7A-6089767A946D}" dt="2025-03-14T12:25:06.479" v="56" actId="12"/>
        <pc:sldMkLst>
          <pc:docMk/>
          <pc:sldMk cId="2485032968" sldId="280"/>
        </pc:sldMkLst>
        <pc:spChg chg="add mod">
          <ac:chgData name="Prasanjit Rout" userId="f741ccab14ea8eea" providerId="LiveId" clId="{7C367AA2-CEED-436E-BF7A-6089767A946D}" dt="2025-03-14T12:22:26.686" v="4" actId="767"/>
          <ac:spMkLst>
            <pc:docMk/>
            <pc:sldMk cId="2485032968" sldId="280"/>
            <ac:spMk id="3" creationId="{9AF282EF-C107-6EB4-B1E8-7C91C4E3F8BD}"/>
          </ac:spMkLst>
        </pc:spChg>
        <pc:spChg chg="add">
          <ac:chgData name="Prasanjit Rout" userId="f741ccab14ea8eea" providerId="LiveId" clId="{7C367AA2-CEED-436E-BF7A-6089767A946D}" dt="2025-03-14T12:22:14.136" v="1"/>
          <ac:spMkLst>
            <pc:docMk/>
            <pc:sldMk cId="2485032968" sldId="280"/>
            <ac:spMk id="4" creationId="{98E22C41-9ECC-3012-AB42-2E520A0EEEFA}"/>
          </ac:spMkLst>
        </pc:spChg>
        <pc:spChg chg="add del mod">
          <ac:chgData name="Prasanjit Rout" userId="f741ccab14ea8eea" providerId="LiveId" clId="{7C367AA2-CEED-436E-BF7A-6089767A946D}" dt="2025-03-14T12:25:06.479" v="56" actId="12"/>
          <ac:spMkLst>
            <pc:docMk/>
            <pc:sldMk cId="2485032968" sldId="280"/>
            <ac:spMk id="5" creationId="{B2AA97D2-C584-F292-30D3-53B9E5358095}"/>
          </ac:spMkLst>
        </pc:spChg>
        <pc:spChg chg="add">
          <ac:chgData name="Prasanjit Rout" userId="f741ccab14ea8eea" providerId="LiveId" clId="{7C367AA2-CEED-436E-BF7A-6089767A946D}" dt="2025-03-14T12:22:33.426" v="6"/>
          <ac:spMkLst>
            <pc:docMk/>
            <pc:sldMk cId="2485032968" sldId="280"/>
            <ac:spMk id="6" creationId="{32AA6AA4-D20D-A0F5-F134-BEF91798BDB4}"/>
          </ac:spMkLst>
        </pc:spChg>
        <pc:spChg chg="add mod">
          <ac:chgData name="Prasanjit Rout" userId="f741ccab14ea8eea" providerId="LiveId" clId="{7C367AA2-CEED-436E-BF7A-6089767A946D}" dt="2025-03-14T12:23:14.309" v="40" actId="767"/>
          <ac:spMkLst>
            <pc:docMk/>
            <pc:sldMk cId="2485032968" sldId="280"/>
            <ac:spMk id="7" creationId="{788DBD79-6971-78BD-F805-377A641A61AA}"/>
          </ac:spMkLst>
        </pc:spChg>
        <pc:spChg chg="add mod">
          <ac:chgData name="Prasanjit Rout" userId="f741ccab14ea8eea" providerId="LiveId" clId="{7C367AA2-CEED-436E-BF7A-6089767A946D}" dt="2025-03-14T12:22:53.977" v="21"/>
          <ac:spMkLst>
            <pc:docMk/>
            <pc:sldMk cId="2485032968" sldId="280"/>
            <ac:spMk id="8" creationId="{EAC67301-FB50-4806-8FFC-3BFD371B6B71}"/>
          </ac:spMkLst>
        </pc:spChg>
        <pc:spChg chg="add mod">
          <ac:chgData name="Prasanjit Rout" userId="f741ccab14ea8eea" providerId="LiveId" clId="{7C367AA2-CEED-436E-BF7A-6089767A946D}" dt="2025-03-14T12:23:11.632" v="34"/>
          <ac:spMkLst>
            <pc:docMk/>
            <pc:sldMk cId="2485032968" sldId="280"/>
            <ac:spMk id="9" creationId="{89DD0D2D-81D8-E3CC-3C7F-F78960D345C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1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Indian Marriage Analysis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Prasanjit Rout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6D225B-3F54-E0F5-D634-37F0DA9FECA3}"/>
              </a:ext>
            </a:extLst>
          </p:cNvPr>
          <p:cNvSpPr txBox="1"/>
          <p:nvPr/>
        </p:nvSpPr>
        <p:spPr>
          <a:xfrm>
            <a:off x="1163783" y="2567709"/>
            <a:ext cx="6004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26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This project includes a comprehensive case study on the Indian Marriage Industry, focusing on market trends, cultural aspects, and business opportunities. As part of the analysis, I worked with a 10,000-entry dataset, solving complex SQL queries to extract meaningful insights. </a:t>
            </a:r>
          </a:p>
          <a:p>
            <a:pPr marL="45720" indent="0">
              <a:buNone/>
            </a:pPr>
            <a:r>
              <a:rPr lang="en-US" dirty="0"/>
              <a:t>Additionally, I developed a Tableau Dashboard that highlights key societal trends, including marriage types, parental approval, dowry cases, and divorce rates. The project is documented in an IEEE-style report, ensuring a structured and professional approach to research and data-driven storytelling.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  <a:p>
            <a:r>
              <a:rPr lang="en-US" dirty="0"/>
              <a:t>Comprehensive Indian Marriage Industry Analysis</a:t>
            </a:r>
          </a:p>
          <a:p>
            <a:r>
              <a:rPr lang="en-US" dirty="0"/>
              <a:t>Data Extraction and Analysis using SQL</a:t>
            </a:r>
          </a:p>
          <a:p>
            <a:r>
              <a:rPr lang="en-US" dirty="0"/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147408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10591800" cy="4117975"/>
          </a:xfrm>
        </p:spPr>
        <p:txBody>
          <a:bodyPr/>
          <a:lstStyle/>
          <a:p>
            <a:r>
              <a:rPr lang="en-US" dirty="0"/>
              <a:t>Source: Kaggle </a:t>
            </a:r>
          </a:p>
          <a:p>
            <a:pPr marL="45720" indent="0">
              <a:buNone/>
            </a:pPr>
            <a:r>
              <a:rPr lang="en-US" dirty="0"/>
              <a:t>Columns Available : 18 </a:t>
            </a:r>
          </a:p>
          <a:p>
            <a:r>
              <a:rPr lang="en-US" dirty="0"/>
              <a:t> ID, </a:t>
            </a:r>
            <a:r>
              <a:rPr lang="en-US" dirty="0" err="1"/>
              <a:t>Marriage_Type</a:t>
            </a:r>
            <a:r>
              <a:rPr lang="en-US" dirty="0"/>
              <a:t> , </a:t>
            </a:r>
            <a:r>
              <a:rPr lang="en-US" dirty="0" err="1"/>
              <a:t>Age_at_Marriage</a:t>
            </a:r>
            <a:r>
              <a:rPr lang="en-US" dirty="0"/>
              <a:t>, Gender</a:t>
            </a:r>
          </a:p>
          <a:p>
            <a:r>
              <a:rPr lang="en-US" dirty="0" err="1"/>
              <a:t>Education_Level</a:t>
            </a:r>
            <a:r>
              <a:rPr lang="en-US" dirty="0"/>
              <a:t>, </a:t>
            </a:r>
            <a:r>
              <a:rPr lang="en-US" dirty="0" err="1"/>
              <a:t>Caste_Match</a:t>
            </a:r>
            <a:r>
              <a:rPr lang="en-US" dirty="0"/>
              <a:t>, Religion, </a:t>
            </a:r>
            <a:r>
              <a:rPr lang="en-US" dirty="0" err="1"/>
              <a:t>Parental_Approval</a:t>
            </a:r>
            <a:endParaRPr lang="en-US" dirty="0"/>
          </a:p>
          <a:p>
            <a:r>
              <a:rPr lang="en-US" dirty="0" err="1"/>
              <a:t>Urban_Rural,Dowry_Exchanged</a:t>
            </a:r>
            <a:r>
              <a:rPr lang="en-US" dirty="0"/>
              <a:t> ,</a:t>
            </a:r>
            <a:r>
              <a:rPr lang="en-US" dirty="0" err="1"/>
              <a:t>Marital_Satisfaction</a:t>
            </a:r>
            <a:r>
              <a:rPr lang="en-US" dirty="0"/>
              <a:t> ,</a:t>
            </a:r>
            <a:r>
              <a:rPr lang="en-US" dirty="0" err="1"/>
              <a:t>Divorce_Status</a:t>
            </a:r>
            <a:endParaRPr lang="en-US" dirty="0"/>
          </a:p>
          <a:p>
            <a:r>
              <a:rPr lang="en-US" dirty="0" err="1"/>
              <a:t>Children_Count</a:t>
            </a:r>
            <a:r>
              <a:rPr lang="en-US" dirty="0"/>
              <a:t>, </a:t>
            </a:r>
            <a:r>
              <a:rPr lang="en-US" dirty="0" err="1"/>
              <a:t>Income_Level</a:t>
            </a:r>
            <a:r>
              <a:rPr lang="en-US" dirty="0"/>
              <a:t>, </a:t>
            </a:r>
            <a:r>
              <a:rPr lang="en-US" dirty="0" err="1"/>
              <a:t>Years_Since_Marriage</a:t>
            </a:r>
            <a:r>
              <a:rPr lang="en-US" dirty="0"/>
              <a:t> </a:t>
            </a:r>
          </a:p>
          <a:p>
            <a:r>
              <a:rPr lang="en-US" dirty="0" err="1"/>
              <a:t>Spouse_Working</a:t>
            </a:r>
            <a:r>
              <a:rPr lang="en-US" dirty="0"/>
              <a:t> , Inter-Caste, Inter-Religion</a:t>
            </a:r>
          </a:p>
          <a:p>
            <a:endParaRPr lang="en-US" dirty="0"/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Indian Marriage 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0882CB-8606-5858-9687-43D4E1A16F1E}"/>
              </a:ext>
            </a:extLst>
          </p:cNvPr>
          <p:cNvSpPr txBox="1"/>
          <p:nvPr/>
        </p:nvSpPr>
        <p:spPr>
          <a:xfrm>
            <a:off x="1376218" y="2068945"/>
            <a:ext cx="863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IEEE-format research paper</a:t>
            </a:r>
            <a:r>
              <a:rPr lang="en-US" dirty="0"/>
              <a:t> on </a:t>
            </a:r>
            <a:r>
              <a:rPr lang="en-US" b="1" dirty="0"/>
              <a:t>Indian Marriage Analysis</a:t>
            </a:r>
            <a:r>
              <a:rPr lang="en-US" dirty="0"/>
              <a:t> presents a structured study on marriage trends in India. It includes a </a:t>
            </a:r>
            <a:r>
              <a:rPr lang="en-US" b="1" dirty="0"/>
              <a:t>literature review</a:t>
            </a:r>
            <a:r>
              <a:rPr lang="en-US" dirty="0"/>
              <a:t>, </a:t>
            </a:r>
            <a:r>
              <a:rPr lang="en-US" b="1" dirty="0"/>
              <a:t>data methodology</a:t>
            </a:r>
            <a:r>
              <a:rPr lang="en-US" dirty="0"/>
              <a:t>, and </a:t>
            </a:r>
            <a:r>
              <a:rPr lang="en-US" b="1" dirty="0"/>
              <a:t>statistical analysis.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paper follows IEEE formatting with </a:t>
            </a:r>
            <a:r>
              <a:rPr lang="en-US" b="1" dirty="0"/>
              <a:t>abstract, introduction, methodology, results, discussion, and conclusion</a:t>
            </a:r>
            <a:r>
              <a:rPr lang="en-US" dirty="0"/>
              <a:t>, providing data-driven societal insights.</a:t>
            </a:r>
          </a:p>
        </p:txBody>
      </p:sp>
    </p:spTree>
    <p:extLst>
      <p:ext uri="{BB962C8B-B14F-4D97-AF65-F5344CB8AC3E}">
        <p14:creationId xmlns:p14="http://schemas.microsoft.com/office/powerpoint/2010/main" val="352056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 extraction and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E0E17-D9F0-D287-225B-16E8848D703C}"/>
              </a:ext>
            </a:extLst>
          </p:cNvPr>
          <p:cNvSpPr txBox="1"/>
          <p:nvPr/>
        </p:nvSpPr>
        <p:spPr>
          <a:xfrm>
            <a:off x="1221509" y="2872295"/>
            <a:ext cx="81978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Retrieve all records where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Marriage_Type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"Love".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Count the number of marriages where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Parental_Approval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"Yes".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the average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Age_at_Marriage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males and females separately.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 the number of people with a Graduate education level.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the count of marriages where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Dowry_Exchanged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"Yes".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List the top 5 most common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Education_Level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values and their frequencies.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Calculate the percentage of inter-caste marriages (Inter-Caste = "Yes") in the dataset.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the highest, lowest, and average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Years_Since_Marriage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Identify the most common income level among those who got divorced.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Count the number of urban and rural marriages separately.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8C6C5-B5EF-5022-4109-1E094220C5FC}"/>
              </a:ext>
            </a:extLst>
          </p:cNvPr>
          <p:cNvSpPr txBox="1"/>
          <p:nvPr/>
        </p:nvSpPr>
        <p:spPr>
          <a:xfrm>
            <a:off x="1295400" y="1874982"/>
            <a:ext cx="8269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document I have worked upon the Data Extraction and Analysis addressing </a:t>
            </a:r>
          </a:p>
          <a:p>
            <a:r>
              <a:rPr lang="en-US" dirty="0"/>
              <a:t>the queries through SQL .</a:t>
            </a:r>
          </a:p>
        </p:txBody>
      </p:sp>
    </p:spTree>
    <p:extLst>
      <p:ext uri="{BB962C8B-B14F-4D97-AF65-F5344CB8AC3E}">
        <p14:creationId xmlns:p14="http://schemas.microsoft.com/office/powerpoint/2010/main" val="11467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1"/>
            <a:ext cx="9601200" cy="561680"/>
          </a:xfrm>
        </p:spPr>
        <p:txBody>
          <a:bodyPr/>
          <a:lstStyle/>
          <a:p>
            <a:r>
              <a:rPr lang="en-US" dirty="0"/>
              <a:t>Problem Statements: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95027-1C22-6F05-A41C-A24AE392022F}"/>
              </a:ext>
            </a:extLst>
          </p:cNvPr>
          <p:cNvSpPr txBox="1"/>
          <p:nvPr/>
        </p:nvSpPr>
        <p:spPr>
          <a:xfrm>
            <a:off x="1074656" y="1102936"/>
            <a:ext cx="108691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the correlation between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Parental_Approval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Divorce_Status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(how many divorces occur in approved vs. non-approved marriages).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Determine the percentage of marriages where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Spouse_Working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"Yes"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Marital_Satisfaction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"High".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the average number of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children_Count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arranged vs. love marriages.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Count how many inter-religion marriages (Inter-Religion = "Yes") also have Inter-Caste = "Yes".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the percentage of individuals with a Postgraduate degree who had an arranged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marriage.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the most common education among couples with High marital satisfaction.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Analyze whether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Years_Since_Marriage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correlates with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Marital_Satisfaction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Calculate the average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Children_Count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different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Marital_Satisfaction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levels.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the proportion of people with middle income who have experienced divorce.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Identify the most common combination of education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Marriage_Type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among urban vs. rural populations.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Determine the average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Age_at_Marriage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divorced vs. non-divorced individuals.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45" y="381000"/>
            <a:ext cx="10351655" cy="551873"/>
          </a:xfrm>
        </p:spPr>
        <p:txBody>
          <a:bodyPr/>
          <a:lstStyle/>
          <a:p>
            <a:r>
              <a:rPr lang="en-US" dirty="0"/>
              <a:t>Tableau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9A8FF-4A90-EE64-0324-D44E4C923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09" y="1042303"/>
            <a:ext cx="10141526" cy="467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2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</a:t>
            </a:r>
            <a:r>
              <a:rPr lang="en-US" dirty="0" err="1"/>
              <a:t>OutComes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A97D2-C584-F292-30D3-53B9E5358095}"/>
              </a:ext>
            </a:extLst>
          </p:cNvPr>
          <p:cNvSpPr txBox="1"/>
          <p:nvPr/>
        </p:nvSpPr>
        <p:spPr>
          <a:xfrm>
            <a:off x="1295400" y="2041237"/>
            <a:ext cx="8070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Document Preparation:</a:t>
            </a:r>
            <a:r>
              <a:rPr lang="en-US" dirty="0"/>
              <a:t> IEEE-format research writing, structured documentation, and analytical storytelling.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Extraction &amp; Analysis:</a:t>
            </a:r>
            <a:r>
              <a:rPr lang="en-US" dirty="0"/>
              <a:t> SQL querying, data cleaning, and deriving key insights from a 10,000-entry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Visualization:</a:t>
            </a:r>
            <a:r>
              <a:rPr lang="en-US" dirty="0"/>
              <a:t> Tableau dashboard design, KPI representation, and societal trend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Analytical Thinking:</a:t>
            </a:r>
            <a:r>
              <a:rPr lang="en-US" dirty="0"/>
              <a:t> Identifying patterns in marriage trends, dowry cases, and divorce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Problem-Solving:</a:t>
            </a:r>
            <a:r>
              <a:rPr lang="en-US" dirty="0"/>
              <a:t> Tackling complex queries and ensuring accurate data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48503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031023_Win32.potx" id="{E7C5DF6E-549D-4E9B-935B-C6E8D839CE4F}" vid="{E5B5BF34-C341-4C53-BFF1-BF734FCD4F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661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Cambria</vt:lpstr>
      <vt:lpstr>Times New Roman</vt:lpstr>
      <vt:lpstr>Red Line Business 16x9</vt:lpstr>
      <vt:lpstr>Indian Marriage Analysis  </vt:lpstr>
      <vt:lpstr>Project Overview</vt:lpstr>
      <vt:lpstr>COntents</vt:lpstr>
      <vt:lpstr>DATAset</vt:lpstr>
      <vt:lpstr>Comprehensive Indian Marriage Case Study</vt:lpstr>
      <vt:lpstr>SQL data extraction and analysis</vt:lpstr>
      <vt:lpstr>Problem Statements:</vt:lpstr>
      <vt:lpstr>Tableau dashboard</vt:lpstr>
      <vt:lpstr>Learning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Prasanjit Rout</dc:creator>
  <cp:lastModifiedBy>Prasanjit Rout</cp:lastModifiedBy>
  <cp:revision>1</cp:revision>
  <dcterms:created xsi:type="dcterms:W3CDTF">2025-03-14T11:25:06Z</dcterms:created>
  <dcterms:modified xsi:type="dcterms:W3CDTF">2025-03-18T15:33:55Z</dcterms:modified>
</cp:coreProperties>
</file>