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76" r:id="rId4"/>
    <p:sldId id="278" r:id="rId5"/>
    <p:sldId id="279" r:id="rId6"/>
    <p:sldId id="280" r:id="rId7"/>
    <p:sldId id="281" r:id="rId8"/>
    <p:sldId id="282" r:id="rId9"/>
    <p:sldId id="284" r:id="rId10"/>
    <p:sldId id="285" r:id="rId11"/>
    <p:sldId id="286" r:id="rId12"/>
    <p:sldId id="266" r:id="rId13"/>
    <p:sldId id="267" r:id="rId14"/>
    <p:sldId id="269"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94" d="100"/>
          <a:sy n="94" d="100"/>
        </p:scale>
        <p:origin x="182"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12/24/2024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12/24/2024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12/24/2024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12/24/2024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12/24/2024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CIPHER BLEND</a:t>
            </a:r>
            <a:endParaRPr dirty="0"/>
          </a:p>
        </p:txBody>
      </p:sp>
      <p:sp>
        <p:nvSpPr>
          <p:cNvPr id="3" name="Subtitle 2"/>
          <p:cNvSpPr>
            <a:spLocks noGrp="1"/>
          </p:cNvSpPr>
          <p:nvPr>
            <p:ph type="subTitle" idx="1"/>
          </p:nvPr>
        </p:nvSpPr>
        <p:spPr/>
        <p:txBody>
          <a:bodyPr/>
          <a:lstStyle/>
          <a:p>
            <a:r>
              <a:rPr lang="en-IN" dirty="0"/>
              <a:t>-Cryptographic technique for communication system</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WORKING METHODOLOGY</a:t>
            </a:r>
            <a:endParaRPr dirty="0"/>
          </a:p>
        </p:txBody>
      </p:sp>
      <p:sp>
        <p:nvSpPr>
          <p:cNvPr id="14" name="Content Placeholder 13"/>
          <p:cNvSpPr>
            <a:spLocks noGrp="1"/>
          </p:cNvSpPr>
          <p:nvPr>
            <p:ph idx="1"/>
          </p:nvPr>
        </p:nvSpPr>
        <p:spPr>
          <a:xfrm>
            <a:off x="1524000" y="1828800"/>
            <a:ext cx="9144000" cy="4768552"/>
          </a:xfrm>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The method employs use of both Vigenère Cipher and Polybius Square Cipher in its encryption process.</a:t>
            </a:r>
          </a:p>
          <a:p>
            <a:pPr algn="just">
              <a:buFont typeface="Wingdings" pitchFamily="2" charset="2"/>
              <a:buChar char="q"/>
            </a:pPr>
            <a:r>
              <a:rPr lang="en-US" sz="2000" dirty="0">
                <a:latin typeface="Times New Roman" pitchFamily="18" charset="0"/>
                <a:cs typeface="Times New Roman" pitchFamily="18" charset="0"/>
              </a:rPr>
              <a:t>The ciphertext will first be operated on using Vigenère. A chosen key out of random will initiate the process.</a:t>
            </a:r>
          </a:p>
          <a:p>
            <a:pPr algn="just">
              <a:buFont typeface="Wingdings" pitchFamily="2" charset="2"/>
              <a:buChar char="q"/>
            </a:pPr>
            <a:r>
              <a:rPr lang="en-US" sz="2000" dirty="0">
                <a:latin typeface="Times New Roman" pitchFamily="18" charset="0"/>
                <a:cs typeface="Times New Roman" pitchFamily="18" charset="0"/>
              </a:rPr>
              <a:t> At the end of the process, the resulting ciphertext then becomes a message as Input for the Polybius Square Cipher process. </a:t>
            </a:r>
          </a:p>
          <a:p>
            <a:pPr algn="just">
              <a:buFont typeface="Wingdings" pitchFamily="2" charset="2"/>
              <a:buChar char="q"/>
            </a:pPr>
            <a:r>
              <a:rPr lang="en-US" sz="2000" dirty="0">
                <a:latin typeface="Times New Roman" pitchFamily="18" charset="0"/>
                <a:cs typeface="Times New Roman" pitchFamily="18" charset="0"/>
              </a:rPr>
              <a:t>This process will end up making the final ciphertext more difficult to be broken using existing cryptanalysis processes.</a:t>
            </a:r>
          </a:p>
          <a:p>
            <a:pPr algn="just">
              <a:buFont typeface="Wingdings" pitchFamily="2" charset="2"/>
              <a:buChar char="q"/>
            </a:pPr>
            <a:r>
              <a:rPr lang="en-US" sz="2000" dirty="0">
                <a:latin typeface="Times New Roman" pitchFamily="18" charset="0"/>
                <a:cs typeface="Times New Roman" pitchFamily="18" charset="0"/>
              </a:rPr>
              <a:t> A software program will be written to demonstrate the effectiveness of the algorithm using Python programming language and cryptanalysis will be performed on the ciphertext.</a:t>
            </a:r>
          </a:p>
        </p:txBody>
      </p:sp>
    </p:spTree>
    <p:extLst>
      <p:ext uri="{BB962C8B-B14F-4D97-AF65-F5344CB8AC3E}">
        <p14:creationId xmlns:p14="http://schemas.microsoft.com/office/powerpoint/2010/main" val="330284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PICTORIAL VIEW</a:t>
            </a:r>
            <a:endParaRPr dirty="0"/>
          </a:p>
        </p:txBody>
      </p:sp>
      <p:pic>
        <p:nvPicPr>
          <p:cNvPr id="2" name="Picture 2" descr="C:\Users\ad\Desktop\Final year project\Capture_crypto_1.PNG">
            <a:extLst>
              <a:ext uri="{FF2B5EF4-FFF2-40B4-BE49-F238E27FC236}">
                <a16:creationId xmlns:a16="http://schemas.microsoft.com/office/drawing/2014/main" id="{E92B9922-75DE-B38C-587B-187AE73AE164}"/>
              </a:ext>
            </a:extLst>
          </p:cNvPr>
          <p:cNvPicPr>
            <a:picLocks noGrp="1" noChangeAspect="1" noChangeArrowheads="1"/>
          </p:cNvPicPr>
          <p:nvPr>
            <p:ph idx="1"/>
          </p:nvPr>
        </p:nvPicPr>
        <p:blipFill>
          <a:blip r:embed="rId2"/>
          <a:srcRect/>
          <a:stretch>
            <a:fillRect/>
          </a:stretch>
        </p:blipFill>
        <p:spPr bwMode="auto">
          <a:xfrm>
            <a:off x="1775520" y="1844824"/>
            <a:ext cx="6336704" cy="4645193"/>
          </a:xfrm>
          <a:prstGeom prst="rect">
            <a:avLst/>
          </a:prstGeom>
          <a:noFill/>
        </p:spPr>
      </p:pic>
    </p:spTree>
    <p:extLst>
      <p:ext uri="{BB962C8B-B14F-4D97-AF65-F5344CB8AC3E}">
        <p14:creationId xmlns:p14="http://schemas.microsoft.com/office/powerpoint/2010/main" val="305016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VIEW</a:t>
            </a:r>
            <a:endParaRPr dirty="0"/>
          </a:p>
        </p:txBody>
      </p:sp>
      <p:pic>
        <p:nvPicPr>
          <p:cNvPr id="15" name="Content Placeholder 14">
            <a:extLst>
              <a:ext uri="{FF2B5EF4-FFF2-40B4-BE49-F238E27FC236}">
                <a16:creationId xmlns:a16="http://schemas.microsoft.com/office/drawing/2014/main" id="{C5784E0B-ED39-B6A4-B0A9-12C52D1E6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0016" y="2132856"/>
            <a:ext cx="4067945" cy="3528392"/>
          </a:xfrm>
        </p:spPr>
      </p:pic>
      <p:pic>
        <p:nvPicPr>
          <p:cNvPr id="19" name="Picture 18">
            <a:extLst>
              <a:ext uri="{FF2B5EF4-FFF2-40B4-BE49-F238E27FC236}">
                <a16:creationId xmlns:a16="http://schemas.microsoft.com/office/drawing/2014/main" id="{D41DA473-D2F4-C556-8DD3-3AC3024F3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002532"/>
            <a:ext cx="4464496" cy="3789040"/>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MODEL</a:t>
            </a:r>
            <a:endParaRPr dirty="0"/>
          </a:p>
        </p:txBody>
      </p:sp>
      <p:sp>
        <p:nvSpPr>
          <p:cNvPr id="3" name="Content Placeholder 2"/>
          <p:cNvSpPr>
            <a:spLocks noGrp="1"/>
          </p:cNvSpPr>
          <p:nvPr>
            <p:ph sz="half" idx="1"/>
          </p:nvPr>
        </p:nvSpPr>
        <p:spPr/>
        <p:txBody>
          <a:bodyPr/>
          <a:lstStyle/>
          <a:p>
            <a:pPr>
              <a:buFont typeface="Wingdings" panose="05000000000000000000" pitchFamily="2" charset="2"/>
              <a:buChar char="q"/>
            </a:pPr>
            <a:r>
              <a:rPr lang="en-US" sz="2000" dirty="0"/>
              <a:t>Hybrid Process though Combination of Vigenère and Polybius Square Cipher takes Encoding Mode where it governs on [A-Z] Alphabetic letters and Numerical Both in the System.</a:t>
            </a:r>
          </a:p>
          <a:p>
            <a:pPr>
              <a:buFont typeface="Wingdings" panose="05000000000000000000" pitchFamily="2" charset="2"/>
              <a:buChar char="q"/>
            </a:pPr>
            <a:r>
              <a:rPr lang="en-US" sz="2000" dirty="0"/>
              <a:t> This Hybrid Cipher makes the System tough and unbreakable for any Assaults and attacks from Outside</a:t>
            </a:r>
          </a:p>
          <a:p>
            <a:pPr marL="0" indent="0">
              <a:buNone/>
            </a:pPr>
            <a:endParaRPr dirty="0"/>
          </a:p>
        </p:txBody>
      </p:sp>
      <p:pic>
        <p:nvPicPr>
          <p:cNvPr id="8" name="Content Placeholder 7">
            <a:extLst>
              <a:ext uri="{FF2B5EF4-FFF2-40B4-BE49-F238E27FC236}">
                <a16:creationId xmlns:a16="http://schemas.microsoft.com/office/drawing/2014/main" id="{C6919A38-EC83-6E9B-9FAF-98FFE331F6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6040" y="1834601"/>
            <a:ext cx="4343400" cy="4064219"/>
          </a:xfrm>
        </p:spPr>
      </p:pic>
    </p:spTree>
    <p:extLst>
      <p:ext uri="{BB962C8B-B14F-4D97-AF65-F5344CB8AC3E}">
        <p14:creationId xmlns:p14="http://schemas.microsoft.com/office/powerpoint/2010/main" val="414526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dirty="0"/>
          </a:p>
        </p:txBody>
      </p:sp>
      <p:sp>
        <p:nvSpPr>
          <p:cNvPr id="4" name="Content Placeholder 3">
            <a:extLst>
              <a:ext uri="{FF2B5EF4-FFF2-40B4-BE49-F238E27FC236}">
                <a16:creationId xmlns:a16="http://schemas.microsoft.com/office/drawing/2014/main" id="{781C081C-E541-DE5A-F4B4-BAC28C2A7813}"/>
              </a:ext>
            </a:extLst>
          </p:cNvPr>
          <p:cNvSpPr>
            <a:spLocks noGrp="1"/>
          </p:cNvSpPr>
          <p:nvPr>
            <p:ph idx="1"/>
          </p:nvPr>
        </p:nvSpPr>
        <p:spPr/>
        <p:txBody>
          <a:bodyPr/>
          <a:lstStyle/>
          <a:p>
            <a:pPr algn="just">
              <a:buFont typeface="Wingdings" pitchFamily="2" charset="2"/>
              <a:buChar char="q"/>
            </a:pPr>
            <a:r>
              <a:rPr lang="en-US" sz="2000" dirty="0">
                <a:latin typeface="Times New Roman" pitchFamily="18" charset="0"/>
                <a:cs typeface="Times New Roman" pitchFamily="18" charset="0"/>
              </a:rPr>
              <a:t>Cryptography is the widely used method for the security of data.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is one of the cryptographic method that is considered simplest and weakest due to many limitations.</a:t>
            </a:r>
          </a:p>
          <a:p>
            <a:pPr algn="just">
              <a:buFont typeface="Wingdings" pitchFamily="2" charset="2"/>
              <a:buChar char="q"/>
            </a:pPr>
            <a:r>
              <a:rPr lang="en-US" sz="2000" dirty="0">
                <a:latin typeface="Times New Roman" pitchFamily="18" charset="0"/>
                <a:cs typeface="Times New Roman" pitchFamily="18" charset="0"/>
              </a:rPr>
              <a:t> To overcome the limitations of Vigenère cipher we proposed Summation of Polybius Cipher that makes much secure against Kasiski and Friedman attacks. Cryptanalysis, frequency analysis, pattern prediction and brute attack on proposed technique are also much difficult due to use of Combination of two Cipher for encryption. </a:t>
            </a:r>
          </a:p>
          <a:p>
            <a:pPr algn="just">
              <a:buFont typeface="Wingdings" pitchFamily="2" charset="2"/>
              <a:buChar char="q"/>
            </a:pPr>
            <a:r>
              <a:rPr lang="en-US" sz="2000" dirty="0">
                <a:latin typeface="Times New Roman" pitchFamily="18" charset="0"/>
                <a:cs typeface="Times New Roman" pitchFamily="18" charset="0"/>
              </a:rPr>
              <a:t>Although there are many cryptographic methods but this domain still requires serious attention of research community for the improvement of data security. In future our aim is to provide validation of proposed approach by performing security and performance analysis.</a:t>
            </a:r>
          </a:p>
          <a:p>
            <a:pPr marL="0" indent="0">
              <a:buNone/>
            </a:pPr>
            <a:endParaRPr lang="en-IN" dirty="0"/>
          </a:p>
        </p:txBody>
      </p:sp>
    </p:spTree>
    <p:extLst>
      <p:ext uri="{BB962C8B-B14F-4D97-AF65-F5344CB8AC3E}">
        <p14:creationId xmlns:p14="http://schemas.microsoft.com/office/powerpoint/2010/main" val="11530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dirty="0"/>
          </a:p>
        </p:txBody>
      </p:sp>
      <p:sp>
        <p:nvSpPr>
          <p:cNvPr id="4" name="Content Placeholder 3">
            <a:extLst>
              <a:ext uri="{FF2B5EF4-FFF2-40B4-BE49-F238E27FC236}">
                <a16:creationId xmlns:a16="http://schemas.microsoft.com/office/drawing/2014/main" id="{781C081C-E541-DE5A-F4B4-BAC28C2A7813}"/>
              </a:ext>
            </a:extLst>
          </p:cNvPr>
          <p:cNvSpPr>
            <a:spLocks noGrp="1"/>
          </p:cNvSpPr>
          <p:nvPr>
            <p:ph idx="1"/>
          </p:nvPr>
        </p:nvSpPr>
        <p:spPr/>
        <p:txBody>
          <a:bodyPr/>
          <a:lstStyle/>
          <a:p>
            <a:pPr marL="0" indent="0">
              <a:buNone/>
            </a:pPr>
            <a:r>
              <a:rPr lang="en-US" sz="2000" dirty="0">
                <a:solidFill>
                  <a:schemeClr val="accent1">
                    <a:lumMod val="60000"/>
                    <a:lumOff val="40000"/>
                  </a:schemeClr>
                </a:solidFill>
                <a:latin typeface="Times New Roman" pitchFamily="18" charset="0"/>
                <a:cs typeface="Times New Roman" pitchFamily="18" charset="0"/>
              </a:rPr>
              <a:t>1. </a:t>
            </a:r>
            <a:r>
              <a:rPr lang="en-US" sz="2000" dirty="0">
                <a:latin typeface="Times New Roman" pitchFamily="18" charset="0"/>
                <a:cs typeface="Times New Roman" pitchFamily="18" charset="0"/>
              </a:rPr>
              <a:t>https://en.wikipedia.org/wiki/Vigen%C3%A8re_cipher</a:t>
            </a:r>
          </a:p>
          <a:p>
            <a:pPr marL="0" indent="0">
              <a:buNone/>
            </a:pPr>
            <a:r>
              <a:rPr lang="en-US" sz="2000" dirty="0">
                <a:solidFill>
                  <a:schemeClr val="accent1">
                    <a:lumMod val="60000"/>
                    <a:lumOff val="40000"/>
                  </a:schemeClr>
                </a:solidFill>
                <a:latin typeface="Times New Roman" pitchFamily="18" charset="0"/>
                <a:cs typeface="Times New Roman" pitchFamily="18" charset="0"/>
              </a:rPr>
              <a:t>2. </a:t>
            </a:r>
            <a:r>
              <a:rPr lang="en-US" sz="2000" dirty="0">
                <a:latin typeface="Times New Roman" pitchFamily="18" charset="0"/>
                <a:cs typeface="Times New Roman" pitchFamily="18" charset="0"/>
              </a:rPr>
              <a:t>https://en.wikipedia.org/wiki/Polybius_square</a:t>
            </a:r>
          </a:p>
          <a:p>
            <a:pPr marL="0" indent="0">
              <a:buNone/>
            </a:pPr>
            <a:r>
              <a:rPr lang="en-IN" sz="2000" dirty="0">
                <a:solidFill>
                  <a:schemeClr val="accent1">
                    <a:lumMod val="60000"/>
                    <a:lumOff val="40000"/>
                  </a:schemeClr>
                </a:solidFill>
                <a:latin typeface="Times New Roman" pitchFamily="18" charset="0"/>
                <a:cs typeface="Times New Roman" pitchFamily="18" charset="0"/>
              </a:rPr>
              <a:t>3. </a:t>
            </a:r>
            <a:r>
              <a:rPr lang="en-US" sz="2000" dirty="0">
                <a:solidFill>
                  <a:schemeClr val="tx1"/>
                </a:solidFill>
                <a:latin typeface="Times New Roman" pitchFamily="18" charset="0"/>
                <a:cs typeface="Times New Roman" pitchFamily="18" charset="0"/>
              </a:rPr>
              <a:t>Shivam Vatshayan (2020). </a:t>
            </a:r>
            <a:r>
              <a:rPr lang="en-US" dirty="0">
                <a:solidFill>
                  <a:schemeClr val="tx1"/>
                </a:solidFill>
                <a:latin typeface="Times New Roman" pitchFamily="18" charset="0"/>
                <a:cs typeface="Times New Roman" pitchFamily="18" charset="0"/>
              </a:rPr>
              <a:t>Research paper on  Design and analysis of hybrid cryptography models for communication system</a:t>
            </a:r>
            <a:endParaRPr lang="en-US" sz="2000" dirty="0">
              <a:solidFill>
                <a:schemeClr val="tx1"/>
              </a:solidFill>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147910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CONTENTS</a:t>
            </a:r>
            <a:endParaRPr dirty="0"/>
          </a:p>
        </p:txBody>
      </p:sp>
      <p:sp>
        <p:nvSpPr>
          <p:cNvPr id="14" name="Content Placeholder 13"/>
          <p:cNvSpPr>
            <a:spLocks noGrp="1"/>
          </p:cNvSpPr>
          <p:nvPr>
            <p:ph idx="1"/>
          </p:nvPr>
        </p:nvSpPr>
        <p:spPr>
          <a:xfrm>
            <a:off x="1524000" y="1828800"/>
            <a:ext cx="9144000" cy="4768552"/>
          </a:xfrm>
        </p:spPr>
        <p:txBody>
          <a:bodyPr>
            <a:normAutofit fontScale="92500" lnSpcReduction="20000"/>
          </a:bodyPr>
          <a:lstStyle/>
          <a:p>
            <a:pPr marL="342900" indent="-342900">
              <a:buAutoNum type="arabicPeriod"/>
            </a:pPr>
            <a:r>
              <a:rPr lang="en-US" sz="2000" b="1" dirty="0">
                <a:latin typeface="Times New Roman" pitchFamily="18" charset="0"/>
                <a:cs typeface="Times New Roman" pitchFamily="18" charset="0"/>
              </a:rPr>
              <a:t>Abstract</a:t>
            </a:r>
          </a:p>
          <a:p>
            <a:pPr marL="342900" indent="-342900">
              <a:buAutoNum type="arabicPeriod"/>
            </a:pPr>
            <a:r>
              <a:rPr lang="en-US" sz="2000" b="1" dirty="0">
                <a:latin typeface="Times New Roman" pitchFamily="18" charset="0"/>
                <a:cs typeface="Times New Roman" pitchFamily="18" charset="0"/>
              </a:rPr>
              <a:t>Cryptography Definition</a:t>
            </a:r>
          </a:p>
          <a:p>
            <a:pPr marL="342900" indent="-342900">
              <a:buAutoNum type="arabicPeriod"/>
            </a:pPr>
            <a:r>
              <a:rPr lang="en-US" sz="2000" b="1" dirty="0">
                <a:latin typeface="Times New Roman" pitchFamily="18" charset="0"/>
                <a:cs typeface="Times New Roman" pitchFamily="18" charset="0"/>
              </a:rPr>
              <a:t>Merits and Demerits</a:t>
            </a:r>
          </a:p>
          <a:p>
            <a:pPr marL="342900" indent="-342900">
              <a:buAutoNum type="arabicPeriod"/>
            </a:pPr>
            <a:r>
              <a:rPr lang="en-US" sz="2000" b="1" dirty="0">
                <a:latin typeface="Times New Roman" pitchFamily="18" charset="0"/>
                <a:cs typeface="Times New Roman" pitchFamily="18" charset="0"/>
              </a:rPr>
              <a:t>Issues and Challenges in Communication System</a:t>
            </a:r>
          </a:p>
          <a:p>
            <a:pPr marL="342900" indent="-342900">
              <a:buAutoNum type="arabicPeriod"/>
            </a:pPr>
            <a:r>
              <a:rPr lang="en-US" sz="2000" b="1" dirty="0">
                <a:latin typeface="Times New Roman" pitchFamily="18" charset="0"/>
                <a:cs typeface="Times New Roman" pitchFamily="18" charset="0"/>
              </a:rPr>
              <a:t>Literature Survey</a:t>
            </a:r>
          </a:p>
          <a:p>
            <a:pPr marL="342900" indent="-342900">
              <a:buAutoNum type="arabicPeriod"/>
            </a:pPr>
            <a:r>
              <a:rPr lang="en-US" sz="2000" b="1" dirty="0">
                <a:latin typeface="Times New Roman" pitchFamily="18" charset="0"/>
                <a:cs typeface="Times New Roman" pitchFamily="18" charset="0"/>
              </a:rPr>
              <a:t>Vigenère Cipher</a:t>
            </a:r>
          </a:p>
          <a:p>
            <a:pPr marL="342900" indent="-342900">
              <a:buAutoNum type="arabicPeriod"/>
            </a:pPr>
            <a:r>
              <a:rPr lang="en-US" sz="2000" b="1" dirty="0">
                <a:latin typeface="Times New Roman" pitchFamily="18" charset="0"/>
                <a:cs typeface="Times New Roman" pitchFamily="18" charset="0"/>
              </a:rPr>
              <a:t>Polybius Cipher</a:t>
            </a:r>
          </a:p>
          <a:p>
            <a:pPr marL="342900" indent="-342900">
              <a:buAutoNum type="arabicPeriod"/>
            </a:pPr>
            <a:r>
              <a:rPr lang="en-US" sz="2000" b="1" dirty="0">
                <a:latin typeface="Times New Roman" pitchFamily="18" charset="0"/>
                <a:cs typeface="Times New Roman" pitchFamily="18" charset="0"/>
              </a:rPr>
              <a:t>Hybrid Cipher </a:t>
            </a:r>
          </a:p>
          <a:p>
            <a:pPr marL="342900" indent="-342900">
              <a:buAutoNum type="arabicPeriod"/>
            </a:pPr>
            <a:r>
              <a:rPr lang="en-US" sz="2000" b="1" dirty="0">
                <a:latin typeface="Times New Roman" pitchFamily="18" charset="0"/>
                <a:cs typeface="Times New Roman" pitchFamily="18" charset="0"/>
              </a:rPr>
              <a:t>Proposed Work</a:t>
            </a:r>
          </a:p>
          <a:p>
            <a:pPr marL="342900" indent="-342900">
              <a:buAutoNum type="arabicPeriod"/>
            </a:pPr>
            <a:r>
              <a:rPr lang="en-US" sz="2000" b="1" dirty="0">
                <a:latin typeface="Times New Roman" pitchFamily="18" charset="0"/>
                <a:cs typeface="Times New Roman" pitchFamily="18" charset="0"/>
              </a:rPr>
              <a:t>Conclusion</a:t>
            </a:r>
          </a:p>
          <a:p>
            <a:pPr marL="342900" indent="-342900">
              <a:buAutoNum type="arabicPeriod"/>
            </a:pPr>
            <a:r>
              <a:rPr lang="en-US" sz="2000" b="1" dirty="0">
                <a:latin typeface="Times New Roman" pitchFamily="18" charset="0"/>
                <a:cs typeface="Times New Roman" pitchFamily="18" charset="0"/>
              </a:rPr>
              <a:t>References  </a:t>
            </a:r>
          </a:p>
          <a:p>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ABSTRACT</a:t>
            </a:r>
            <a:endParaRPr dirty="0"/>
          </a:p>
        </p:txBody>
      </p:sp>
      <p:sp>
        <p:nvSpPr>
          <p:cNvPr id="14" name="Content Placeholder 13"/>
          <p:cNvSpPr>
            <a:spLocks noGrp="1"/>
          </p:cNvSpPr>
          <p:nvPr>
            <p:ph idx="1"/>
          </p:nvPr>
        </p:nvSpPr>
        <p:spPr>
          <a:xfrm>
            <a:off x="1524000" y="1828800"/>
            <a:ext cx="9144000" cy="4768552"/>
          </a:xfrm>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Secure Communication of message from sender to receiver is one of the main security concern of Internet users across world.</a:t>
            </a:r>
          </a:p>
          <a:p>
            <a:pPr algn="just">
              <a:buFont typeface="Wingdings" pitchFamily="2" charset="2"/>
              <a:buChar char="q"/>
            </a:pPr>
            <a:r>
              <a:rPr lang="en-US" sz="2000" dirty="0">
                <a:latin typeface="Times New Roman" pitchFamily="18" charset="0"/>
                <a:cs typeface="Times New Roman" pitchFamily="18" charset="0"/>
              </a:rPr>
              <a:t>It is because of the regular attacks and threats and most Important  Data Privacy. In order to sort out these issues, we use cryptographic algorithm which encrypts data in some cipher and transfers it over the internet and again decrypted to original data. </a:t>
            </a:r>
          </a:p>
          <a:p>
            <a:pPr algn="just">
              <a:buFont typeface="Wingdings" pitchFamily="2" charset="2"/>
              <a:buChar char="q"/>
            </a:pPr>
            <a:r>
              <a:rPr lang="en-US" sz="2000" dirty="0">
                <a:latin typeface="Times New Roman" pitchFamily="18" charset="0"/>
                <a:cs typeface="Times New Roman" pitchFamily="18" charset="0"/>
              </a:rPr>
              <a:t>Thus, lightweight cryptography methods are proposed to overcome many of the problems of conventional cryptography</a:t>
            </a:r>
          </a:p>
          <a:p>
            <a:pPr algn="just">
              <a:buFont typeface="Wingdings" pitchFamily="2" charset="2"/>
              <a:buChar char="q"/>
            </a:pPr>
            <a:r>
              <a:rPr lang="en-US" sz="2000" dirty="0">
                <a:latin typeface="Times New Roman" pitchFamily="18" charset="0"/>
                <a:cs typeface="Times New Roman" pitchFamily="18" charset="0"/>
              </a:rPr>
              <a:t> Ciphers act as encapsulating system for message. Hybrid Algorithm will be formed from use of different types of ciphers. </a:t>
            </a:r>
          </a:p>
          <a:p>
            <a:pPr algn="just">
              <a:buFont typeface="Wingdings" pitchFamily="2" charset="2"/>
              <a:buChar char="q"/>
            </a:pPr>
            <a:r>
              <a:rPr lang="en-US" sz="2000" dirty="0">
                <a:latin typeface="Times New Roman" pitchFamily="18" charset="0"/>
                <a:cs typeface="Times New Roman" pitchFamily="18" charset="0"/>
              </a:rPr>
              <a:t>The cryptosystem performs its encryption by encrypting the plaintext using Vigenère Cipher and further again processing though Polybius Cipher.</a:t>
            </a:r>
          </a:p>
          <a:p>
            <a:pPr marL="0" indent="0">
              <a:buNone/>
            </a:pPr>
            <a:endParaRPr dirty="0"/>
          </a:p>
        </p:txBody>
      </p:sp>
    </p:spTree>
    <p:extLst>
      <p:ext uri="{BB962C8B-B14F-4D97-AF65-F5344CB8AC3E}">
        <p14:creationId xmlns:p14="http://schemas.microsoft.com/office/powerpoint/2010/main" val="53776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0609-1A64-BA4E-2FC6-260CE073D63C}"/>
              </a:ext>
            </a:extLst>
          </p:cNvPr>
          <p:cNvSpPr>
            <a:spLocks noGrp="1"/>
          </p:cNvSpPr>
          <p:nvPr>
            <p:ph type="title"/>
          </p:nvPr>
        </p:nvSpPr>
        <p:spPr/>
        <p:txBody>
          <a:bodyPr/>
          <a:lstStyle/>
          <a:p>
            <a:r>
              <a:rPr lang="en-IN" dirty="0"/>
              <a:t>INTRODUCTION TO CRYPTOGRAPHY</a:t>
            </a:r>
          </a:p>
        </p:txBody>
      </p:sp>
      <p:sp>
        <p:nvSpPr>
          <p:cNvPr id="4" name="Content Placeholder 3">
            <a:extLst>
              <a:ext uri="{FF2B5EF4-FFF2-40B4-BE49-F238E27FC236}">
                <a16:creationId xmlns:a16="http://schemas.microsoft.com/office/drawing/2014/main" id="{FE3F25AC-7F27-EBB0-D99D-FBBD97347E5F}"/>
              </a:ext>
            </a:extLst>
          </p:cNvPr>
          <p:cNvSpPr>
            <a:spLocks noGrp="1"/>
          </p:cNvSpPr>
          <p:nvPr>
            <p:ph sz="half" idx="2"/>
          </p:nvPr>
        </p:nvSpPr>
        <p:spPr>
          <a:xfrm>
            <a:off x="6456040" y="2130425"/>
            <a:ext cx="4343400" cy="4270375"/>
          </a:xfrm>
        </p:spPr>
        <p:txBody>
          <a:bodyPr/>
          <a:lstStyle/>
          <a:p>
            <a:pPr algn="just">
              <a:buFont typeface="Wingdings" pitchFamily="2" charset="2"/>
              <a:buChar char="q"/>
            </a:pPr>
            <a:r>
              <a:rPr lang="en-US" sz="2000" dirty="0">
                <a:latin typeface="Times New Roman" pitchFamily="18" charset="0"/>
                <a:cs typeface="Times New Roman" pitchFamily="18" charset="0"/>
              </a:rPr>
              <a:t>Cryptography is the science of protecting information by transforming it into a secure format. This process, called encryption, has been used for centuries to prevent handwritten messages from being read by unintended recipients.</a:t>
            </a:r>
          </a:p>
          <a:p>
            <a:pPr algn="just">
              <a:buFont typeface="Wingdings" pitchFamily="2" charset="2"/>
              <a:buChar char="q"/>
            </a:pPr>
            <a:r>
              <a:rPr lang="en-US" sz="2000" dirty="0">
                <a:latin typeface="Times New Roman" pitchFamily="18" charset="0"/>
                <a:cs typeface="Times New Roman" pitchFamily="18" charset="0"/>
              </a:rPr>
              <a:t>Today, cryptography is used to protect digital data. It is a division of computer science that focuses on transforming data into formats that cannot be recognized by unauthorized users.</a:t>
            </a:r>
          </a:p>
          <a:p>
            <a:pPr marL="0" indent="0">
              <a:buNone/>
            </a:pPr>
            <a:endParaRPr lang="en-IN" dirty="0"/>
          </a:p>
        </p:txBody>
      </p:sp>
      <p:pic>
        <p:nvPicPr>
          <p:cNvPr id="5" name="Picture 2" descr="C:\Users\ad\Videos\8sem research papper\security_cissp_cryptography.jpg">
            <a:extLst>
              <a:ext uri="{FF2B5EF4-FFF2-40B4-BE49-F238E27FC236}">
                <a16:creationId xmlns:a16="http://schemas.microsoft.com/office/drawing/2014/main" id="{3B028720-B0BA-AD24-F2C4-2BC623CC7E3A}"/>
              </a:ext>
            </a:extLst>
          </p:cNvPr>
          <p:cNvPicPr>
            <a:picLocks noGrp="1" noChangeAspect="1" noChangeArrowheads="1"/>
          </p:cNvPicPr>
          <p:nvPr>
            <p:ph sz="half" idx="1"/>
          </p:nvPr>
        </p:nvPicPr>
        <p:blipFill>
          <a:blip r:embed="rId2"/>
          <a:srcRect/>
          <a:stretch>
            <a:fillRect/>
          </a:stretch>
        </p:blipFill>
        <p:spPr bwMode="auto">
          <a:xfrm>
            <a:off x="335360" y="1916832"/>
            <a:ext cx="5688632" cy="4608512"/>
          </a:xfrm>
          <a:prstGeom prst="rect">
            <a:avLst/>
          </a:prstGeom>
          <a:noFill/>
        </p:spPr>
      </p:pic>
    </p:spTree>
    <p:extLst>
      <p:ext uri="{BB962C8B-B14F-4D97-AF65-F5344CB8AC3E}">
        <p14:creationId xmlns:p14="http://schemas.microsoft.com/office/powerpoint/2010/main" val="251034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0609-1A64-BA4E-2FC6-260CE073D63C}"/>
              </a:ext>
            </a:extLst>
          </p:cNvPr>
          <p:cNvSpPr>
            <a:spLocks noGrp="1"/>
          </p:cNvSpPr>
          <p:nvPr>
            <p:ph type="title"/>
          </p:nvPr>
        </p:nvSpPr>
        <p:spPr/>
        <p:txBody>
          <a:bodyPr/>
          <a:lstStyle/>
          <a:p>
            <a:r>
              <a:rPr lang="en-IN" dirty="0"/>
              <a:t>MERITS AND DEMERITS</a:t>
            </a:r>
          </a:p>
        </p:txBody>
      </p:sp>
      <p:sp>
        <p:nvSpPr>
          <p:cNvPr id="4" name="Content Placeholder 3">
            <a:extLst>
              <a:ext uri="{FF2B5EF4-FFF2-40B4-BE49-F238E27FC236}">
                <a16:creationId xmlns:a16="http://schemas.microsoft.com/office/drawing/2014/main" id="{FE3F25AC-7F27-EBB0-D99D-FBBD97347E5F}"/>
              </a:ext>
            </a:extLst>
          </p:cNvPr>
          <p:cNvSpPr>
            <a:spLocks noGrp="1"/>
          </p:cNvSpPr>
          <p:nvPr>
            <p:ph sz="half" idx="2"/>
          </p:nvPr>
        </p:nvSpPr>
        <p:spPr>
          <a:xfrm>
            <a:off x="6528048" y="1825624"/>
            <a:ext cx="4343400" cy="4270375"/>
          </a:xfrm>
        </p:spPr>
        <p:txBody>
          <a:bodyPr/>
          <a:lstStyle/>
          <a:p>
            <a:pPr marL="0" indent="0" algn="just">
              <a:buNone/>
            </a:pPr>
            <a:r>
              <a:rPr lang="en-US" dirty="0"/>
              <a:t>                            DEMERITS</a:t>
            </a:r>
          </a:p>
          <a:p>
            <a:pPr algn="just">
              <a:buFont typeface="Wingdings" panose="05000000000000000000" pitchFamily="2" charset="2"/>
              <a:buChar char="q"/>
            </a:pPr>
            <a:r>
              <a:rPr lang="en-US" dirty="0"/>
              <a:t>Limited use of hybrid algorithms.</a:t>
            </a:r>
          </a:p>
          <a:p>
            <a:pPr algn="just">
              <a:buFont typeface="Wingdings" panose="05000000000000000000" pitchFamily="2" charset="2"/>
              <a:buChar char="q"/>
            </a:pPr>
            <a:r>
              <a:rPr lang="en-US" dirty="0"/>
              <a:t>Selective access control needs administrative procedures, not cryptography.</a:t>
            </a:r>
          </a:p>
          <a:p>
            <a:pPr algn="just">
              <a:buFont typeface="Wingdings" panose="05000000000000000000" pitchFamily="2" charset="2"/>
              <a:buChar char="q"/>
            </a:pPr>
            <a:r>
              <a:rPr lang="en-US" dirty="0"/>
              <a:t>Cryptography is costly and time-consuming.</a:t>
            </a:r>
          </a:p>
          <a:p>
            <a:pPr algn="just">
              <a:buFont typeface="Wingdings" panose="05000000000000000000" pitchFamily="2" charset="2"/>
              <a:buChar char="q"/>
            </a:pPr>
            <a:r>
              <a:rPr lang="en-US" dirty="0"/>
              <a:t>Limited deployment of systems through Deep Learning.</a:t>
            </a:r>
            <a:endParaRPr lang="en-IN" dirty="0"/>
          </a:p>
        </p:txBody>
      </p:sp>
      <p:sp>
        <p:nvSpPr>
          <p:cNvPr id="6" name="Content Placeholder 5">
            <a:extLst>
              <a:ext uri="{FF2B5EF4-FFF2-40B4-BE49-F238E27FC236}">
                <a16:creationId xmlns:a16="http://schemas.microsoft.com/office/drawing/2014/main" id="{554CFE31-09A2-B1CB-07F9-64D1814EC905}"/>
              </a:ext>
            </a:extLst>
          </p:cNvPr>
          <p:cNvSpPr>
            <a:spLocks noGrp="1"/>
          </p:cNvSpPr>
          <p:nvPr>
            <p:ph sz="half" idx="1"/>
          </p:nvPr>
        </p:nvSpPr>
        <p:spPr/>
        <p:txBody>
          <a:bodyPr/>
          <a:lstStyle/>
          <a:p>
            <a:pPr marL="0" indent="0">
              <a:buNone/>
            </a:pPr>
            <a:r>
              <a:rPr lang="en-US" sz="2000" dirty="0">
                <a:latin typeface="Times New Roman" pitchFamily="18" charset="0"/>
                <a:cs typeface="Times New Roman" pitchFamily="18" charset="0"/>
              </a:rPr>
              <a:t>                       MERITS</a:t>
            </a:r>
          </a:p>
          <a:p>
            <a:pPr>
              <a:buFont typeface="Wingdings" pitchFamily="2" charset="2"/>
              <a:buChar char="q"/>
            </a:pPr>
            <a:r>
              <a:rPr lang="en-US" sz="2000" dirty="0">
                <a:latin typeface="Times New Roman" pitchFamily="18" charset="0"/>
                <a:cs typeface="Times New Roman" pitchFamily="18" charset="0"/>
              </a:rPr>
              <a:t>Highly Secure </a:t>
            </a:r>
          </a:p>
          <a:p>
            <a:pPr>
              <a:buFont typeface="Wingdings" pitchFamily="2" charset="2"/>
              <a:buChar char="q"/>
            </a:pPr>
            <a:r>
              <a:rPr lang="en-US" sz="2000" dirty="0">
                <a:latin typeface="Times New Roman" pitchFamily="18" charset="0"/>
                <a:cs typeface="Times New Roman" pitchFamily="18" charset="0"/>
              </a:rPr>
              <a:t>Confidentiality</a:t>
            </a:r>
          </a:p>
          <a:p>
            <a:pPr>
              <a:buFont typeface="Wingdings" pitchFamily="2" charset="2"/>
              <a:buChar char="q"/>
            </a:pPr>
            <a:r>
              <a:rPr lang="en-US" sz="2000" dirty="0">
                <a:latin typeface="Times New Roman" pitchFamily="18" charset="0"/>
                <a:cs typeface="Times New Roman" pitchFamily="18" charset="0"/>
              </a:rPr>
              <a:t>Authentication</a:t>
            </a:r>
          </a:p>
          <a:p>
            <a:pPr>
              <a:buFont typeface="Wingdings" pitchFamily="2" charset="2"/>
              <a:buChar char="q"/>
            </a:pPr>
            <a:r>
              <a:rPr lang="en-US" sz="2000" dirty="0">
                <a:latin typeface="Times New Roman" pitchFamily="18" charset="0"/>
                <a:cs typeface="Times New Roman" pitchFamily="18" charset="0"/>
              </a:rPr>
              <a:t>Data Integrity </a:t>
            </a:r>
          </a:p>
          <a:p>
            <a:pPr>
              <a:buFont typeface="Wingdings" pitchFamily="2" charset="2"/>
              <a:buChar char="q"/>
            </a:pPr>
            <a:r>
              <a:rPr lang="en-US" sz="2000" dirty="0">
                <a:latin typeface="Times New Roman" pitchFamily="18" charset="0"/>
                <a:cs typeface="Times New Roman" pitchFamily="18" charset="0"/>
              </a:rPr>
              <a:t>Non-repudiation</a:t>
            </a:r>
            <a:endParaRPr lang="en-US" sz="2000" dirty="0"/>
          </a:p>
          <a:p>
            <a:endParaRPr lang="en-IN" dirty="0"/>
          </a:p>
        </p:txBody>
      </p:sp>
    </p:spTree>
    <p:extLst>
      <p:ext uri="{BB962C8B-B14F-4D97-AF65-F5344CB8AC3E}">
        <p14:creationId xmlns:p14="http://schemas.microsoft.com/office/powerpoint/2010/main" val="244899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ISSUES AND CHALLENGES IN COMMUNICATION SYSTEM</a:t>
            </a:r>
            <a:endParaRPr dirty="0"/>
          </a:p>
        </p:txBody>
      </p:sp>
      <p:sp>
        <p:nvSpPr>
          <p:cNvPr id="14" name="Content Placeholder 13"/>
          <p:cNvSpPr>
            <a:spLocks noGrp="1"/>
          </p:cNvSpPr>
          <p:nvPr>
            <p:ph idx="1"/>
          </p:nvPr>
        </p:nvSpPr>
        <p:spPr>
          <a:xfrm>
            <a:off x="1524000" y="1828800"/>
            <a:ext cx="9144000" cy="4768552"/>
          </a:xfrm>
        </p:spPr>
        <p:txBody>
          <a:bodyPr>
            <a:normAutofit/>
          </a:bodyPr>
          <a:lstStyle/>
          <a:p>
            <a:pPr algn="just">
              <a:buFont typeface="Wingdings" pitchFamily="2" charset="2"/>
              <a:buChar char="q"/>
            </a:pPr>
            <a:r>
              <a:rPr lang="en-US" sz="2000" b="1" dirty="0">
                <a:latin typeface="Times New Roman" pitchFamily="18" charset="0"/>
                <a:cs typeface="Times New Roman" pitchFamily="18" charset="0"/>
              </a:rPr>
              <a:t>State of Insecurity</a:t>
            </a:r>
            <a:r>
              <a:rPr lang="en-US" sz="2000" dirty="0">
                <a:latin typeface="Times New Roman" pitchFamily="18" charset="0"/>
                <a:cs typeface="Times New Roman" pitchFamily="18" charset="0"/>
              </a:rPr>
              <a:t> – Increase  in Adaption and Development of fragmented attached attack on daily basis on communication system.</a:t>
            </a:r>
          </a:p>
          <a:p>
            <a:pPr algn="just">
              <a:buFont typeface="Wingdings" pitchFamily="2" charset="2"/>
              <a:buChar char="q"/>
            </a:pPr>
            <a:r>
              <a:rPr lang="en-US" sz="2000" b="1" dirty="0">
                <a:latin typeface="Times New Roman" pitchFamily="18" charset="0"/>
                <a:cs typeface="Times New Roman" pitchFamily="18" charset="0"/>
              </a:rPr>
              <a:t>Data Replication </a:t>
            </a:r>
            <a:r>
              <a:rPr lang="en-US" sz="2000" dirty="0">
                <a:latin typeface="Times New Roman" pitchFamily="18" charset="0"/>
                <a:cs typeface="Times New Roman" pitchFamily="18" charset="0"/>
              </a:rPr>
              <a:t>– Re-writing and Copying of data from Back End server even It is protected by Data saving applications.</a:t>
            </a:r>
          </a:p>
          <a:p>
            <a:pPr algn="just">
              <a:buFont typeface="Wingdings" pitchFamily="2" charset="2"/>
              <a:buChar char="q"/>
            </a:pPr>
            <a:r>
              <a:rPr lang="en-US" sz="2000" b="1" dirty="0">
                <a:latin typeface="Times New Roman" pitchFamily="18" charset="0"/>
                <a:cs typeface="Times New Roman" pitchFamily="18" charset="0"/>
              </a:rPr>
              <a:t>Sense of Message Stealing</a:t>
            </a:r>
            <a:r>
              <a:rPr lang="en-US" sz="2000" dirty="0">
                <a:latin typeface="Times New Roman" pitchFamily="18" charset="0"/>
                <a:cs typeface="Times New Roman" pitchFamily="18" charset="0"/>
              </a:rPr>
              <a:t>- Important Message of huge Key length stealing or blocking &amp; Jamming of server. </a:t>
            </a:r>
          </a:p>
          <a:p>
            <a:pPr algn="just">
              <a:buFont typeface="Wingdings" pitchFamily="2" charset="2"/>
              <a:buChar char="q"/>
            </a:pPr>
            <a:r>
              <a:rPr lang="en-US" sz="2000" dirty="0">
                <a:latin typeface="Times New Roman" pitchFamily="18" charset="0"/>
                <a:cs typeface="Times New Roman" pitchFamily="18" charset="0"/>
              </a:rPr>
              <a:t>New threats and Attacks such as Eavesdropping, DOS attack and kasiski attacks</a:t>
            </a:r>
          </a:p>
          <a:p>
            <a:pPr algn="just">
              <a:buFont typeface="Wingdings" pitchFamily="2" charset="2"/>
              <a:buChar char="q"/>
            </a:pPr>
            <a:r>
              <a:rPr lang="en-US" sz="2000" b="1" dirty="0">
                <a:latin typeface="Times New Roman" pitchFamily="18" charset="0"/>
                <a:cs typeface="Times New Roman" pitchFamily="18" charset="0"/>
              </a:rPr>
              <a:t>Congestion</a:t>
            </a:r>
            <a:r>
              <a:rPr lang="en-US" sz="2000" dirty="0">
                <a:latin typeface="Times New Roman" pitchFamily="18" charset="0"/>
                <a:cs typeface="Times New Roman" pitchFamily="18" charset="0"/>
              </a:rPr>
              <a:t> – Message overlapping and re accessing receiver channel without their knowledge.</a:t>
            </a:r>
          </a:p>
          <a:p>
            <a:pPr algn="just">
              <a:buFont typeface="Wingdings" pitchFamily="2" charset="2"/>
              <a:buChar char="q"/>
            </a:pPr>
            <a:r>
              <a:rPr lang="en-US" sz="2000" b="1" dirty="0">
                <a:latin typeface="Times New Roman" pitchFamily="18" charset="0"/>
                <a:cs typeface="Times New Roman" pitchFamily="18" charset="0"/>
              </a:rPr>
              <a:t>Wireless Spoofing attacks</a:t>
            </a:r>
            <a:r>
              <a:rPr lang="en-US" sz="2000" dirty="0">
                <a:latin typeface="Times New Roman" pitchFamily="18" charset="0"/>
                <a:cs typeface="Times New Roman" pitchFamily="18" charset="0"/>
              </a:rPr>
              <a:t>- attacker uses information obtained by a wireless sniffer to impersonate another machine on the network. </a:t>
            </a:r>
          </a:p>
        </p:txBody>
      </p:sp>
    </p:spTree>
    <p:extLst>
      <p:ext uri="{BB962C8B-B14F-4D97-AF65-F5344CB8AC3E}">
        <p14:creationId xmlns:p14="http://schemas.microsoft.com/office/powerpoint/2010/main" val="207025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VIGENERE CIPHER</a:t>
            </a:r>
            <a:endParaRPr dirty="0"/>
          </a:p>
        </p:txBody>
      </p:sp>
      <p:sp>
        <p:nvSpPr>
          <p:cNvPr id="14" name="Content Placeholder 13"/>
          <p:cNvSpPr>
            <a:spLocks noGrp="1"/>
          </p:cNvSpPr>
          <p:nvPr>
            <p:ph idx="1"/>
          </p:nvPr>
        </p:nvSpPr>
        <p:spPr>
          <a:xfrm>
            <a:off x="1524000" y="1828800"/>
            <a:ext cx="9144000" cy="4768552"/>
          </a:xfrm>
        </p:spPr>
        <p:txBody>
          <a:bodyPr>
            <a:normAutofit/>
          </a:bodyPr>
          <a:lstStyle/>
          <a:p>
            <a:pPr>
              <a:buFont typeface="Wingdings" panose="05000000000000000000" pitchFamily="2" charset="2"/>
              <a:buChar char="q"/>
            </a:pPr>
            <a:r>
              <a:rPr lang="en-US" sz="2000" dirty="0"/>
              <a:t>Vigenère </a:t>
            </a:r>
            <a:r>
              <a:rPr lang="en-US" sz="2000" dirty="0">
                <a:latin typeface="Times New Roman" pitchFamily="18" charset="0"/>
                <a:cs typeface="Times New Roman" pitchFamily="18" charset="0"/>
              </a:rPr>
              <a:t>Cipher</a:t>
            </a:r>
            <a:r>
              <a:rPr lang="en-US" sz="2000" dirty="0"/>
              <a:t> is a method of encrypting alphabetic text. It uses a simple form of polyalphabetic substitution.</a:t>
            </a:r>
          </a:p>
          <a:p>
            <a:pPr>
              <a:buFont typeface="Wingdings" panose="05000000000000000000" pitchFamily="2" charset="2"/>
              <a:buChar char="q"/>
            </a:pPr>
            <a:r>
              <a:rPr lang="en-US" sz="2000" dirty="0"/>
              <a:t>The encryption of the original text is done using the Vigenère square or Vigenère table.</a:t>
            </a:r>
          </a:p>
          <a:p>
            <a:pPr fontAlgn="base">
              <a:buFont typeface="Wingdings" panose="05000000000000000000" pitchFamily="2" charset="2"/>
              <a:buChar char="q"/>
            </a:pPr>
            <a:r>
              <a:rPr lang="en-US" sz="2000" dirty="0"/>
              <a:t>The table consists of the alphabets written out 26 times in different rows, each alphabet shifted cyclically to the left compared to the previous alphabet, corresponding to the 26 possible Caesar Ciphers.</a:t>
            </a:r>
          </a:p>
          <a:p>
            <a:pPr fontAlgn="base">
              <a:buFont typeface="Wingdings" panose="05000000000000000000" pitchFamily="2" charset="2"/>
              <a:buChar char="q"/>
            </a:pPr>
            <a:r>
              <a:rPr lang="en-US" sz="2000" dirty="0"/>
              <a:t>At different points in the encryption process, the cipher uses a different alphabet from one of the rows.</a:t>
            </a:r>
          </a:p>
          <a:p>
            <a:pPr fontAlgn="base">
              <a:buFont typeface="Wingdings" panose="05000000000000000000" pitchFamily="2" charset="2"/>
              <a:buChar char="q"/>
            </a:pPr>
            <a:r>
              <a:rPr lang="en-US" sz="2000" dirty="0"/>
              <a:t>The alphabet used at each point depends on a repeating keyword.</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8307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VIGENERE TABLE</a:t>
            </a:r>
            <a:endParaRPr dirty="0"/>
          </a:p>
        </p:txBody>
      </p:sp>
      <p:pic>
        <p:nvPicPr>
          <p:cNvPr id="2" name="Picture 2" descr="C:\Users\ad\Videos\8sem research papper\IMAGE_VIG.jpg">
            <a:extLst>
              <a:ext uri="{FF2B5EF4-FFF2-40B4-BE49-F238E27FC236}">
                <a16:creationId xmlns:a16="http://schemas.microsoft.com/office/drawing/2014/main" id="{A5952235-AE35-3269-5E47-D02A12723644}"/>
              </a:ext>
            </a:extLst>
          </p:cNvPr>
          <p:cNvPicPr>
            <a:picLocks noGrp="1" noChangeAspect="1" noChangeArrowheads="1"/>
          </p:cNvPicPr>
          <p:nvPr>
            <p:ph idx="1"/>
          </p:nvPr>
        </p:nvPicPr>
        <p:blipFill>
          <a:blip r:embed="rId2"/>
          <a:srcRect/>
          <a:stretch>
            <a:fillRect/>
          </a:stretch>
        </p:blipFill>
        <p:spPr bwMode="auto">
          <a:xfrm>
            <a:off x="1524000" y="1844824"/>
            <a:ext cx="9036496" cy="4454844"/>
          </a:xfrm>
          <a:prstGeom prst="rect">
            <a:avLst/>
          </a:prstGeom>
          <a:noFill/>
        </p:spPr>
      </p:pic>
    </p:spTree>
    <p:extLst>
      <p:ext uri="{BB962C8B-B14F-4D97-AF65-F5344CB8AC3E}">
        <p14:creationId xmlns:p14="http://schemas.microsoft.com/office/powerpoint/2010/main" val="284082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0609-1A64-BA4E-2FC6-260CE073D63C}"/>
              </a:ext>
            </a:extLst>
          </p:cNvPr>
          <p:cNvSpPr>
            <a:spLocks noGrp="1"/>
          </p:cNvSpPr>
          <p:nvPr>
            <p:ph type="title"/>
          </p:nvPr>
        </p:nvSpPr>
        <p:spPr/>
        <p:txBody>
          <a:bodyPr/>
          <a:lstStyle/>
          <a:p>
            <a:r>
              <a:rPr lang="en-IN" dirty="0"/>
              <a:t>POLYBIUS CIPHER</a:t>
            </a:r>
          </a:p>
        </p:txBody>
      </p:sp>
      <p:sp>
        <p:nvSpPr>
          <p:cNvPr id="4" name="Content Placeholder 3">
            <a:extLst>
              <a:ext uri="{FF2B5EF4-FFF2-40B4-BE49-F238E27FC236}">
                <a16:creationId xmlns:a16="http://schemas.microsoft.com/office/drawing/2014/main" id="{FE3F25AC-7F27-EBB0-D99D-FBBD97347E5F}"/>
              </a:ext>
            </a:extLst>
          </p:cNvPr>
          <p:cNvSpPr>
            <a:spLocks noGrp="1"/>
          </p:cNvSpPr>
          <p:nvPr>
            <p:ph sz="half" idx="2"/>
          </p:nvPr>
        </p:nvSpPr>
        <p:spPr>
          <a:xfrm>
            <a:off x="6456040" y="2130425"/>
            <a:ext cx="4343400" cy="4270375"/>
          </a:xfrm>
        </p:spPr>
        <p:txBody>
          <a:bodyPr/>
          <a:lstStyle/>
          <a:p>
            <a:r>
              <a:rPr lang="en-US" sz="2000" dirty="0">
                <a:latin typeface="Times New Roman" pitchFamily="18" charset="0"/>
                <a:cs typeface="Times New Roman" pitchFamily="18" charset="0"/>
              </a:rPr>
              <a:t>A Polybius Square is a table that allows someone to convert letters into numbers. To make the encryption little harder, this table can be randomized and shared with the recipient. </a:t>
            </a:r>
          </a:p>
          <a:p>
            <a:r>
              <a:rPr lang="en-US" sz="2000" dirty="0">
                <a:latin typeface="Times New Roman" pitchFamily="18" charset="0"/>
                <a:cs typeface="Times New Roman" pitchFamily="18" charset="0"/>
              </a:rPr>
              <a:t>In order to fit the 26 letters of the alphabet into the 25 cells created by the table, the letters ‘I’ and ‘J’ are usually combined into a single cell. </a:t>
            </a:r>
          </a:p>
        </p:txBody>
      </p:sp>
      <p:pic>
        <p:nvPicPr>
          <p:cNvPr id="7" name="Picture 2" descr="C:\Users\ad\Videos\8sem research papper\polybius-square.png">
            <a:extLst>
              <a:ext uri="{FF2B5EF4-FFF2-40B4-BE49-F238E27FC236}">
                <a16:creationId xmlns:a16="http://schemas.microsoft.com/office/drawing/2014/main" id="{723CE352-5F8D-3671-EDDE-D664F0001598}"/>
              </a:ext>
            </a:extLst>
          </p:cNvPr>
          <p:cNvPicPr>
            <a:picLocks noGrp="1" noChangeAspect="1" noChangeArrowheads="1"/>
          </p:cNvPicPr>
          <p:nvPr>
            <p:ph sz="half" idx="1"/>
          </p:nvPr>
        </p:nvPicPr>
        <p:blipFill>
          <a:blip r:embed="rId2"/>
          <a:srcRect/>
          <a:stretch>
            <a:fillRect/>
          </a:stretch>
        </p:blipFill>
        <p:spPr bwMode="auto">
          <a:xfrm>
            <a:off x="1524000" y="2130426"/>
            <a:ext cx="3995935" cy="3890862"/>
          </a:xfrm>
          <a:prstGeom prst="rect">
            <a:avLst/>
          </a:prstGeom>
          <a:noFill/>
        </p:spPr>
      </p:pic>
    </p:spTree>
    <p:extLst>
      <p:ext uri="{BB962C8B-B14F-4D97-AF65-F5344CB8AC3E}">
        <p14:creationId xmlns:p14="http://schemas.microsoft.com/office/powerpoint/2010/main" val="271086345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35</TotalTime>
  <Words>904</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Candara</vt:lpstr>
      <vt:lpstr>Consolas</vt:lpstr>
      <vt:lpstr>Times New Roman</vt:lpstr>
      <vt:lpstr>Wingdings</vt:lpstr>
      <vt:lpstr>Tech Computer 16x9</vt:lpstr>
      <vt:lpstr>CIPHER BLEND</vt:lpstr>
      <vt:lpstr>CONTENTS</vt:lpstr>
      <vt:lpstr>ABSTRACT</vt:lpstr>
      <vt:lpstr>INTRODUCTION TO CRYPTOGRAPHY</vt:lpstr>
      <vt:lpstr>MERITS AND DEMERITS</vt:lpstr>
      <vt:lpstr>ISSUES AND CHALLENGES IN COMMUNICATION SYSTEM</vt:lpstr>
      <vt:lpstr>VIGENERE CIPHER</vt:lpstr>
      <vt:lpstr>VIGENERE TABLE</vt:lpstr>
      <vt:lpstr>POLYBIUS CIPHER</vt:lpstr>
      <vt:lpstr>WORKING METHODOLOGY</vt:lpstr>
      <vt:lpstr>PICTORIAL VIEW</vt:lpstr>
      <vt:lpstr>OUTPUT VIEW</vt:lpstr>
      <vt:lpstr>HYBRID MODEL</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CIPHER BLEND</dc:title>
  <dc:creator>pedada prasanna</dc:creator>
  <cp:lastModifiedBy>pedada prasanna</cp:lastModifiedBy>
  <cp:revision>1</cp:revision>
  <dcterms:created xsi:type="dcterms:W3CDTF">2024-12-24T17:00:59Z</dcterms:created>
  <dcterms:modified xsi:type="dcterms:W3CDTF">2024-12-24T17:36:35Z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