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58" r:id="rId3"/>
    <p:sldId id="264" r:id="rId4"/>
    <p:sldId id="260" r:id="rId5"/>
    <p:sldId id="267" r:id="rId6"/>
    <p:sldId id="270" r:id="rId7"/>
    <p:sldId id="287" r:id="rId8"/>
    <p:sldId id="275" r:id="rId9"/>
    <p:sldId id="276" r:id="rId10"/>
    <p:sldId id="288" r:id="rId11"/>
    <p:sldId id="289" r:id="rId12"/>
    <p:sldId id="304" r:id="rId13"/>
    <p:sldId id="290" r:id="rId14"/>
    <p:sldId id="280" r:id="rId15"/>
    <p:sldId id="291" r:id="rId16"/>
    <p:sldId id="259" r:id="rId17"/>
    <p:sldId id="274" r:id="rId18"/>
    <p:sldId id="295" r:id="rId19"/>
    <p:sldId id="262" r:id="rId20"/>
    <p:sldId id="263" r:id="rId21"/>
    <p:sldId id="298" r:id="rId22"/>
    <p:sldId id="294" r:id="rId23"/>
    <p:sldId id="301" r:id="rId24"/>
    <p:sldId id="300" r:id="rId25"/>
    <p:sldId id="299" r:id="rId26"/>
    <p:sldId id="296" r:id="rId27"/>
    <p:sldId id="293" r:id="rId28"/>
    <p:sldId id="292" r:id="rId29"/>
    <p:sldId id="269"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A10B2-D034-1ACC-FE6D-002911FCD3CD}" v="551" dt="2023-02-16T06:29:57.695"/>
    <p1510:client id="{1292E8DE-F3D6-F91C-D962-346D95CCD12F}" v="58" dt="2023-02-16T20:02:47.544"/>
    <p1510:client id="{3C6B3BD7-C44E-EC2C-E715-1285F457D3C4}" v="15" dt="2023-02-15T23:18:39.821"/>
    <p1510:client id="{5C78D0BE-1976-0980-2E41-4E5F95CB836F}" v="1627" vWet="1633" dt="2023-02-16T04:21:53.629"/>
    <p1510:client id="{79A3FA53-89B9-4416-2797-4F691D15BE54}" v="13" dt="2023-02-16T18:24:08.262"/>
    <p1510:client id="{85D2DA52-0266-6B85-9788-E5D6B3DC4484}" v="714" dt="2023-02-16T21:26:40.656"/>
    <p1510:client id="{89072F97-587A-09C5-4731-F90211886036}" v="12" dt="2023-02-16T05:29:46.442"/>
    <p1510:client id="{A7A38A65-CB31-73F7-5699-797FF01580D5}" v="37" dt="2023-02-16T21:32:21.342"/>
    <p1510:client id="{C6594E1B-567E-6382-0ED1-A725767B2E12}" v="377" dt="2023-02-16T06:02:17.627"/>
    <p1510:client id="{E86CBF1E-80DE-4E05-9B5A-FA41005C76BE}" v="1764" dt="2023-02-16T21:50:05.587"/>
    <p1510:client id="{F6C72063-4B72-7088-2D98-8DCEB99EC784}" v="37" dt="2023-02-16T05:34:27.044"/>
    <p1510:client id="{F76E0DD3-13A0-4533-AED0-DEC0FC1A0121}" v="681" dt="2023-02-16T21:02:39.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5147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9149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4453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6249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2237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00066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195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6352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6027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41248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3005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6342102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antangi.m@northeastern.edu" TargetMode="External"/><Relationship Id="rId2" Type="http://schemas.openxmlformats.org/officeDocument/2006/relationships/hyperlink" Target="mailto:varakala.l@northeastern.edu"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korkanyilmaz.a@northeastern.edu" TargetMode="External"/><Relationship Id="rId4" Type="http://schemas.openxmlformats.org/officeDocument/2006/relationships/hyperlink" Target="mailto:ransubhe.v@northeastern.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84CCA04-757A-6235-0E64-00EA7ABA1E37}"/>
              </a:ext>
            </a:extLst>
          </p:cNvPr>
          <p:cNvSpPr>
            <a:spLocks noGrp="1"/>
          </p:cNvSpPr>
          <p:nvPr>
            <p:ph type="ctrTitle"/>
          </p:nvPr>
        </p:nvSpPr>
        <p:spPr>
          <a:xfrm>
            <a:off x="683047" y="682063"/>
            <a:ext cx="5555814" cy="5493868"/>
          </a:xfrm>
        </p:spPr>
        <p:txBody>
          <a:bodyPr vert="horz" lIns="91440" tIns="45720" rIns="91440" bIns="45720" rtlCol="0" anchor="t">
            <a:noAutofit/>
          </a:bodyPr>
          <a:lstStyle/>
          <a:p>
            <a:pPr algn="r"/>
            <a:br>
              <a:rPr lang="en-US" sz="2000" u="sng">
                <a:latin typeface="Times New Roman"/>
                <a:ea typeface="+mj-lt"/>
                <a:cs typeface="+mj-lt"/>
              </a:rPr>
            </a:br>
            <a:r>
              <a:rPr lang="en-US" sz="2400" b="1" u="sng">
                <a:latin typeface="Times New Roman"/>
                <a:cs typeface="Calibri Light"/>
              </a:rPr>
              <a:t>Final Project: Laptop Price Prediction</a:t>
            </a:r>
            <a:br>
              <a:rPr lang="en-US" sz="2400" b="1">
                <a:latin typeface="Times New Roman"/>
                <a:cs typeface="Calibri Light"/>
              </a:rPr>
            </a:br>
            <a:endParaRPr lang="en-US" sz="2400">
              <a:latin typeface="Times New Roman"/>
              <a:ea typeface="+mj-lt"/>
              <a:cs typeface="+mj-lt"/>
            </a:endParaRPr>
          </a:p>
          <a:p>
            <a:pPr algn="r"/>
            <a:r>
              <a:rPr lang="en-US" sz="2000" b="1">
                <a:latin typeface="Times New Roman"/>
                <a:cs typeface="Calibri Light"/>
              </a:rPr>
              <a:t>Group name</a:t>
            </a:r>
            <a:r>
              <a:rPr lang="en-US" sz="2000">
                <a:latin typeface="Times New Roman"/>
                <a:cs typeface="Calibri Light"/>
              </a:rPr>
              <a:t>: Group Beta</a:t>
            </a:r>
            <a:endParaRPr lang="en-US" sz="2000">
              <a:latin typeface="Times New Roman"/>
              <a:ea typeface="+mj-lt"/>
              <a:cs typeface="+mj-lt"/>
            </a:endParaRPr>
          </a:p>
          <a:p>
            <a:pPr algn="r"/>
            <a:r>
              <a:rPr lang="en-US" sz="2000" b="1">
                <a:latin typeface="Times New Roman"/>
                <a:cs typeface="Calibri Light"/>
              </a:rPr>
              <a:t> Members: </a:t>
            </a:r>
            <a:r>
              <a:rPr lang="en-US" sz="2000" err="1">
                <a:latin typeface="Times New Roman"/>
                <a:cs typeface="Times New Roman"/>
              </a:rPr>
              <a:t>Likhitha</a:t>
            </a:r>
            <a:r>
              <a:rPr lang="en-US" sz="2000">
                <a:latin typeface="Times New Roman"/>
                <a:cs typeface="Times New Roman"/>
              </a:rPr>
              <a:t> </a:t>
            </a:r>
            <a:r>
              <a:rPr lang="en-US" sz="2000" err="1">
                <a:latin typeface="Times New Roman"/>
                <a:cs typeface="Times New Roman"/>
              </a:rPr>
              <a:t>Varakala</a:t>
            </a:r>
            <a:br>
              <a:rPr lang="en-US" sz="2000">
                <a:latin typeface="Times New Roman"/>
                <a:cs typeface="Times New Roman"/>
              </a:rPr>
            </a:br>
            <a:r>
              <a:rPr lang="en-US" sz="2000">
                <a:latin typeface="Times New Roman"/>
                <a:cs typeface="Calibri Light"/>
              </a:rPr>
              <a:t>                    </a:t>
            </a:r>
            <a:r>
              <a:rPr lang="en-US" sz="2000">
                <a:latin typeface="Times New Roman"/>
                <a:ea typeface="+mj-lt"/>
                <a:cs typeface="Times New Roman"/>
              </a:rPr>
              <a:t>Manmitha Pantangi</a:t>
            </a:r>
            <a:endParaRPr lang="en-US" sz="2000">
              <a:latin typeface="Times New Roman"/>
              <a:ea typeface="+mj-lt"/>
              <a:cs typeface="+mj-lt"/>
            </a:endParaRPr>
          </a:p>
          <a:p>
            <a:pPr algn="r"/>
            <a:r>
              <a:rPr lang="en-US" sz="2000">
                <a:latin typeface="Times New Roman"/>
                <a:cs typeface="Calibri Light"/>
              </a:rPr>
              <a:t>                     </a:t>
            </a:r>
            <a:r>
              <a:rPr lang="en-US" sz="2000" err="1">
                <a:latin typeface="Times New Roman"/>
                <a:cs typeface="Calibri Light"/>
              </a:rPr>
              <a:t>Vrushali</a:t>
            </a:r>
            <a:r>
              <a:rPr lang="en-US" sz="2000">
                <a:latin typeface="Times New Roman"/>
                <a:cs typeface="Calibri Light"/>
              </a:rPr>
              <a:t> </a:t>
            </a:r>
            <a:r>
              <a:rPr lang="en-US" sz="2000" err="1">
                <a:latin typeface="Times New Roman"/>
                <a:cs typeface="Calibri Light"/>
              </a:rPr>
              <a:t>Ransubhe</a:t>
            </a:r>
            <a:endParaRPr lang="en-US" sz="2000">
              <a:latin typeface="Times New Roman"/>
              <a:ea typeface="+mj-lt"/>
              <a:cs typeface="+mj-lt"/>
            </a:endParaRPr>
          </a:p>
          <a:p>
            <a:pPr algn="r">
              <a:spcBef>
                <a:spcPts val="0"/>
              </a:spcBef>
            </a:pPr>
            <a:r>
              <a:rPr lang="en-US" sz="2000">
                <a:latin typeface="Times New Roman"/>
                <a:cs typeface="Calibri Light"/>
              </a:rPr>
              <a:t>       </a:t>
            </a:r>
            <a:r>
              <a:rPr lang="en-US" sz="2000" err="1">
                <a:latin typeface="Times New Roman"/>
                <a:cs typeface="Calibri Light"/>
              </a:rPr>
              <a:t>Aybuke</a:t>
            </a:r>
            <a:r>
              <a:rPr lang="en-US" sz="2000">
                <a:latin typeface="Times New Roman"/>
                <a:cs typeface="Calibri Light"/>
              </a:rPr>
              <a:t> </a:t>
            </a:r>
            <a:r>
              <a:rPr lang="en-US" sz="2000" err="1">
                <a:latin typeface="Times New Roman"/>
                <a:cs typeface="Calibri Light"/>
              </a:rPr>
              <a:t>Korkan</a:t>
            </a:r>
            <a:r>
              <a:rPr lang="en-US" sz="2000">
                <a:latin typeface="Times New Roman"/>
                <a:cs typeface="Calibri Light"/>
              </a:rPr>
              <a:t> Yilmaz</a:t>
            </a:r>
            <a:br>
              <a:rPr lang="en-US" sz="2000">
                <a:latin typeface="Times New Roman"/>
                <a:cs typeface="Calibri Light"/>
              </a:rPr>
            </a:br>
            <a:br>
              <a:rPr lang="en-US" sz="2000">
                <a:latin typeface="Times New Roman"/>
                <a:cs typeface="Calibri Light"/>
              </a:rPr>
            </a:br>
            <a:r>
              <a:rPr lang="en-US" sz="2000" b="1">
                <a:latin typeface="Times New Roman"/>
                <a:cs typeface="Calibri Light"/>
              </a:rPr>
              <a:t>Class Number</a:t>
            </a:r>
            <a:r>
              <a:rPr lang="en-US" sz="2000">
                <a:latin typeface="Times New Roman"/>
                <a:cs typeface="Calibri"/>
              </a:rPr>
              <a:t>: ALY6015</a:t>
            </a:r>
            <a:br>
              <a:rPr lang="en-US" sz="2000">
                <a:latin typeface="Times New Roman"/>
                <a:ea typeface="+mj-lt"/>
                <a:cs typeface="+mj-lt"/>
              </a:rPr>
            </a:br>
            <a:r>
              <a:rPr lang="en-US" sz="2000" b="1">
                <a:latin typeface="Times New Roman"/>
                <a:cs typeface="Calibri"/>
              </a:rPr>
              <a:t>Class Name</a:t>
            </a:r>
            <a:r>
              <a:rPr lang="en-US" sz="2000">
                <a:latin typeface="Times New Roman"/>
                <a:cs typeface="Calibri"/>
              </a:rPr>
              <a:t>: Intermediate Analytics</a:t>
            </a:r>
            <a:endParaRPr lang="en-US" sz="2000">
              <a:latin typeface="Times New Roman"/>
              <a:ea typeface="+mj-lt"/>
              <a:cs typeface="+mj-lt"/>
            </a:endParaRPr>
          </a:p>
          <a:p>
            <a:pPr algn="r">
              <a:spcBef>
                <a:spcPts val="0"/>
              </a:spcBef>
            </a:pPr>
            <a:r>
              <a:rPr lang="en-US" sz="2000" b="1">
                <a:latin typeface="Times New Roman"/>
                <a:cs typeface="Calibri"/>
              </a:rPr>
              <a:t>                 Class CRN</a:t>
            </a:r>
            <a:r>
              <a:rPr lang="en-US" sz="2000">
                <a:latin typeface="Times New Roman"/>
                <a:cs typeface="Calibri"/>
              </a:rPr>
              <a:t>: 20419</a:t>
            </a:r>
            <a:endParaRPr lang="en-US" sz="2000">
              <a:latin typeface="Times New Roman"/>
              <a:ea typeface="+mj-lt"/>
              <a:cs typeface="+mj-lt"/>
            </a:endParaRPr>
          </a:p>
          <a:p>
            <a:pPr algn="r">
              <a:spcBef>
                <a:spcPts val="1000"/>
              </a:spcBef>
            </a:pPr>
            <a:r>
              <a:rPr lang="en-US" sz="2000" b="1">
                <a:latin typeface="Times New Roman"/>
                <a:cs typeface="Calibri"/>
              </a:rPr>
              <a:t>Email</a:t>
            </a:r>
            <a:r>
              <a:rPr lang="en-US" sz="2000">
                <a:latin typeface="Times New Roman"/>
                <a:cs typeface="Calibri"/>
              </a:rPr>
              <a:t>:  </a:t>
            </a:r>
            <a:r>
              <a:rPr lang="en-US" sz="2000">
                <a:latin typeface="Times New Roman"/>
                <a:cs typeface="Calibri"/>
                <a:hlinkClick r:id="rId2">
                  <a:extLst>
                    <a:ext uri="{A12FA001-AC4F-418D-AE19-62706E023703}">
                      <ahyp:hlinkClr xmlns:ahyp="http://schemas.microsoft.com/office/drawing/2018/hyperlinkcolor" val="tx"/>
                    </a:ext>
                  </a:extLst>
                </a:hlinkClick>
              </a:rPr>
              <a:t>varakala.l@northeastern.edu</a:t>
            </a:r>
            <a:endParaRPr lang="en-US" sz="2000">
              <a:latin typeface="Times New Roman"/>
              <a:ea typeface="+mj-lt"/>
              <a:cs typeface="+mj-lt"/>
              <a:hlinkClick r:id="rId2">
                <a:extLst>
                  <a:ext uri="{A12FA001-AC4F-418D-AE19-62706E023703}">
                    <ahyp:hlinkClr xmlns:ahyp="http://schemas.microsoft.com/office/drawing/2018/hyperlinkcolor" val="tx"/>
                  </a:ext>
                </a:extLst>
              </a:hlinkClick>
            </a:endParaRPr>
          </a:p>
          <a:p>
            <a:pPr algn="r">
              <a:spcBef>
                <a:spcPts val="1000"/>
              </a:spcBef>
            </a:pPr>
            <a:r>
              <a:rPr lang="en-US" sz="2000">
                <a:latin typeface="Times New Roman"/>
                <a:cs typeface="Calibri"/>
              </a:rPr>
              <a:t>                 </a:t>
            </a:r>
            <a:r>
              <a:rPr lang="en-US" sz="2000">
                <a:latin typeface="Times New Roman"/>
                <a:cs typeface="Calibri"/>
                <a:hlinkClick r:id="rId3">
                  <a:extLst>
                    <a:ext uri="{A12FA001-AC4F-418D-AE19-62706E023703}">
                      <ahyp:hlinkClr xmlns:ahyp="http://schemas.microsoft.com/office/drawing/2018/hyperlinkcolor" val="tx"/>
                    </a:ext>
                  </a:extLst>
                </a:hlinkClick>
              </a:rPr>
              <a:t>pantangi.m@northeastern.edu</a:t>
            </a:r>
            <a:endParaRPr lang="en-US" sz="2000">
              <a:latin typeface="Times New Roman"/>
              <a:ea typeface="+mj-lt"/>
              <a:cs typeface="+mj-lt"/>
              <a:hlinkClick r:id="rId3">
                <a:extLst>
                  <a:ext uri="{A12FA001-AC4F-418D-AE19-62706E023703}">
                    <ahyp:hlinkClr xmlns:ahyp="http://schemas.microsoft.com/office/drawing/2018/hyperlinkcolor" val="tx"/>
                  </a:ext>
                </a:extLst>
              </a:hlinkClick>
            </a:endParaRPr>
          </a:p>
          <a:p>
            <a:pPr algn="r">
              <a:spcBef>
                <a:spcPts val="1000"/>
              </a:spcBef>
            </a:pPr>
            <a:r>
              <a:rPr lang="en-US" sz="2000">
                <a:latin typeface="Times New Roman"/>
                <a:cs typeface="Calibri"/>
              </a:rPr>
              <a:t>                 </a:t>
            </a:r>
            <a:r>
              <a:rPr lang="en-US" sz="2000">
                <a:latin typeface="Times New Roman"/>
                <a:cs typeface="Calibri"/>
                <a:hlinkClick r:id="rId4">
                  <a:extLst>
                    <a:ext uri="{A12FA001-AC4F-418D-AE19-62706E023703}">
                      <ahyp:hlinkClr xmlns:ahyp="http://schemas.microsoft.com/office/drawing/2018/hyperlinkcolor" val="tx"/>
                    </a:ext>
                  </a:extLst>
                </a:hlinkClick>
              </a:rPr>
              <a:t>ransubhe.v@northeastern.edu</a:t>
            </a:r>
            <a:endParaRPr lang="en-US" sz="2000">
              <a:latin typeface="Times New Roman"/>
              <a:ea typeface="+mj-lt"/>
              <a:cs typeface="+mj-lt"/>
              <a:hlinkClick r:id="rId4">
                <a:extLst>
                  <a:ext uri="{A12FA001-AC4F-418D-AE19-62706E023703}">
                    <ahyp:hlinkClr xmlns:ahyp="http://schemas.microsoft.com/office/drawing/2018/hyperlinkcolor" val="tx"/>
                  </a:ext>
                </a:extLst>
              </a:hlinkClick>
            </a:endParaRPr>
          </a:p>
          <a:p>
            <a:pPr algn="r">
              <a:spcBef>
                <a:spcPts val="1000"/>
              </a:spcBef>
            </a:pPr>
            <a:r>
              <a:rPr lang="en-US" sz="2000" b="1">
                <a:latin typeface="Times New Roman"/>
                <a:cs typeface="Calibri Light"/>
              </a:rPr>
              <a:t>                        </a:t>
            </a:r>
            <a:r>
              <a:rPr lang="en-US" sz="2000">
                <a:latin typeface="Times New Roman"/>
                <a:cs typeface="Calibri Light"/>
                <a:hlinkClick r:id="rId5">
                  <a:extLst>
                    <a:ext uri="{A12FA001-AC4F-418D-AE19-62706E023703}">
                      <ahyp:hlinkClr xmlns:ahyp="http://schemas.microsoft.com/office/drawing/2018/hyperlinkcolor" val="tx"/>
                    </a:ext>
                  </a:extLst>
                </a:hlinkClick>
              </a:rPr>
              <a:t>korkanyilmaz.a@northeastern.edu</a:t>
            </a:r>
          </a:p>
        </p:txBody>
      </p:sp>
      <p:sp>
        <p:nvSpPr>
          <p:cNvPr id="3" name="Subtitle 2">
            <a:extLst>
              <a:ext uri="{FF2B5EF4-FFF2-40B4-BE49-F238E27FC236}">
                <a16:creationId xmlns:a16="http://schemas.microsoft.com/office/drawing/2014/main" id="{7BA9973F-1A41-30C2-48C7-EF315D063A21}"/>
              </a:ext>
            </a:extLst>
          </p:cNvPr>
          <p:cNvSpPr>
            <a:spLocks noGrp="1"/>
          </p:cNvSpPr>
          <p:nvPr>
            <p:ph type="subTitle" idx="1"/>
          </p:nvPr>
        </p:nvSpPr>
        <p:spPr>
          <a:xfrm>
            <a:off x="1697039" y="4349791"/>
            <a:ext cx="4408228" cy="1192815"/>
          </a:xfrm>
        </p:spPr>
        <p:txBody>
          <a:bodyPr vert="horz" lIns="91440" tIns="45720" rIns="91440" bIns="45720" rtlCol="0" anchor="b">
            <a:normAutofit/>
          </a:bodyPr>
          <a:lstStyle/>
          <a:p>
            <a:pPr algn="l"/>
            <a:endParaRPr lang="en-US">
              <a:cs typeface="Calibri" panose="020F0502020204030204"/>
            </a:endParaRPr>
          </a:p>
          <a:p>
            <a:pPr algn="l"/>
            <a:endParaRPr lang="en-US">
              <a:cs typeface="Calibri" panose="020F0502020204030204"/>
            </a:endParaRPr>
          </a:p>
        </p:txBody>
      </p:sp>
      <p:sp>
        <p:nvSpPr>
          <p:cNvPr id="21"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Logo&#10;&#10;Description automatically generated">
            <a:extLst>
              <a:ext uri="{FF2B5EF4-FFF2-40B4-BE49-F238E27FC236}">
                <a16:creationId xmlns:a16="http://schemas.microsoft.com/office/drawing/2014/main" id="{0682F060-A503-A35F-7634-DB88AB487F20}"/>
              </a:ext>
            </a:extLst>
          </p:cNvPr>
          <p:cNvPicPr>
            <a:picLocks noChangeAspect="1"/>
          </p:cNvPicPr>
          <p:nvPr/>
        </p:nvPicPr>
        <p:blipFill rotWithShape="1">
          <a:blip r:embed="rId6"/>
          <a:srcRect r="3" b="3"/>
          <a:stretch/>
        </p:blipFill>
        <p:spPr>
          <a:xfrm>
            <a:off x="6230599" y="1296816"/>
            <a:ext cx="4264362" cy="42643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141097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1500"/>
                                  </p:stCondLst>
                                  <p:endCondLst>
                                    <p:cond evt="begin" delay="0">
                                      <p:tn val="5"/>
                                    </p:cond>
                                  </p:end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23D57-5C2D-2F3D-1A90-B1D0F4E31C4D}"/>
              </a:ext>
            </a:extLst>
          </p:cNvPr>
          <p:cNvSpPr>
            <a:spLocks noGrp="1"/>
          </p:cNvSpPr>
          <p:nvPr>
            <p:ph type="title"/>
          </p:nvPr>
        </p:nvSpPr>
        <p:spPr>
          <a:xfrm>
            <a:off x="729285" y="698561"/>
            <a:ext cx="9688296" cy="866796"/>
          </a:xfrm>
        </p:spPr>
        <p:txBody>
          <a:bodyPr anchor="b">
            <a:normAutofit/>
          </a:bodyPr>
          <a:lstStyle/>
          <a:p>
            <a:r>
              <a:rPr lang="en-US" sz="3600" u="sng">
                <a:latin typeface="Times New Roman"/>
                <a:cs typeface="Times New Roman"/>
              </a:rPr>
              <a:t>Correlation Between Variables </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Text&#10;&#10;Description automatically generated">
            <a:extLst>
              <a:ext uri="{FF2B5EF4-FFF2-40B4-BE49-F238E27FC236}">
                <a16:creationId xmlns:a16="http://schemas.microsoft.com/office/drawing/2014/main" id="{F9FE5D27-AB9F-ACC9-E393-79FDBAE61A6E}"/>
              </a:ext>
            </a:extLst>
          </p:cNvPr>
          <p:cNvPicPr>
            <a:picLocks noGrp="1" noChangeAspect="1"/>
          </p:cNvPicPr>
          <p:nvPr>
            <p:ph idx="1"/>
          </p:nvPr>
        </p:nvPicPr>
        <p:blipFill>
          <a:blip r:embed="rId2"/>
          <a:stretch>
            <a:fillRect/>
          </a:stretch>
        </p:blipFill>
        <p:spPr>
          <a:xfrm>
            <a:off x="729285" y="2551205"/>
            <a:ext cx="10733429" cy="2430348"/>
          </a:xfrm>
        </p:spPr>
      </p:pic>
    </p:spTree>
    <p:extLst>
      <p:ext uri="{BB962C8B-B14F-4D97-AF65-F5344CB8AC3E}">
        <p14:creationId xmlns:p14="http://schemas.microsoft.com/office/powerpoint/2010/main" val="149802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23D57-5C2D-2F3D-1A90-B1D0F4E31C4D}"/>
              </a:ext>
            </a:extLst>
          </p:cNvPr>
          <p:cNvSpPr>
            <a:spLocks noGrp="1"/>
          </p:cNvSpPr>
          <p:nvPr>
            <p:ph type="title"/>
          </p:nvPr>
        </p:nvSpPr>
        <p:spPr>
          <a:xfrm>
            <a:off x="778447" y="298648"/>
            <a:ext cx="9688296" cy="866796"/>
          </a:xfrm>
        </p:spPr>
        <p:txBody>
          <a:bodyPr anchor="b">
            <a:normAutofit/>
          </a:bodyPr>
          <a:lstStyle/>
          <a:p>
            <a:r>
              <a:rPr lang="en-US" sz="3600" u="sng">
                <a:latin typeface="Times New Roman" panose="02020603050405020304" pitchFamily="18" charset="0"/>
                <a:cs typeface="Times New Roman" panose="02020603050405020304" pitchFamily="18" charset="0"/>
              </a:rPr>
              <a:t>Correlation Plot </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ubble chart&#10;&#10;Description automatically generated">
            <a:extLst>
              <a:ext uri="{FF2B5EF4-FFF2-40B4-BE49-F238E27FC236}">
                <a16:creationId xmlns:a16="http://schemas.microsoft.com/office/drawing/2014/main" id="{6F7C6A9D-7965-D425-9B8B-BCF00C200500}"/>
              </a:ext>
            </a:extLst>
          </p:cNvPr>
          <p:cNvPicPr>
            <a:picLocks noGrp="1" noChangeAspect="1"/>
          </p:cNvPicPr>
          <p:nvPr>
            <p:ph idx="1"/>
          </p:nvPr>
        </p:nvPicPr>
        <p:blipFill rotWithShape="1">
          <a:blip r:embed="rId2"/>
          <a:srcRect l="15285" r="14966"/>
          <a:stretch/>
        </p:blipFill>
        <p:spPr>
          <a:xfrm>
            <a:off x="3760840" y="1341772"/>
            <a:ext cx="5412658" cy="4706371"/>
          </a:xfrm>
        </p:spPr>
      </p:pic>
    </p:spTree>
    <p:extLst>
      <p:ext uri="{BB962C8B-B14F-4D97-AF65-F5344CB8AC3E}">
        <p14:creationId xmlns:p14="http://schemas.microsoft.com/office/powerpoint/2010/main" val="200400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624F29D-02AE-5043-752B-B4D7038895B3}"/>
              </a:ext>
            </a:extLst>
          </p:cNvPr>
          <p:cNvSpPr>
            <a:spLocks noGrp="1"/>
          </p:cNvSpPr>
          <p:nvPr>
            <p:ph type="title"/>
          </p:nvPr>
        </p:nvSpPr>
        <p:spPr>
          <a:xfrm>
            <a:off x="778447" y="580991"/>
            <a:ext cx="9688296" cy="866796"/>
          </a:xfrm>
        </p:spPr>
        <p:txBody>
          <a:bodyPr anchor="b">
            <a:normAutofit/>
          </a:bodyPr>
          <a:lstStyle/>
          <a:p>
            <a:r>
              <a:rPr lang="en-US" sz="3600" u="sng">
                <a:latin typeface="Times New Roman" panose="02020603050405020304" pitchFamily="18" charset="0"/>
                <a:cs typeface="Times New Roman" panose="02020603050405020304" pitchFamily="18" charset="0"/>
              </a:rPr>
              <a:t>Splitting Train and Test dataset </a:t>
            </a:r>
            <a:endParaRPr lang="en-US" sz="3600">
              <a:ea typeface="+mj-lt"/>
              <a:cs typeface="+mj-lt"/>
            </a:endParaRPr>
          </a:p>
        </p:txBody>
      </p:sp>
      <p:sp>
        <p:nvSpPr>
          <p:cNvPr id="3" name="TextBox 2">
            <a:extLst>
              <a:ext uri="{FF2B5EF4-FFF2-40B4-BE49-F238E27FC236}">
                <a16:creationId xmlns:a16="http://schemas.microsoft.com/office/drawing/2014/main" id="{26FA72C3-88F2-0B85-3DFA-FA208A9F9936}"/>
              </a:ext>
            </a:extLst>
          </p:cNvPr>
          <p:cNvSpPr txBox="1"/>
          <p:nvPr/>
        </p:nvSpPr>
        <p:spPr>
          <a:xfrm>
            <a:off x="778447" y="4241255"/>
            <a:ext cx="10570787" cy="1579330"/>
          </a:xfrm>
          <a:prstGeom prst="rect">
            <a:avLst/>
          </a:prstGeom>
        </p:spPr>
        <p:txBody>
          <a:bodyPr vert="horz" lIns="91440" tIns="45720" rIns="91440" bIns="45720" rtlCol="0" anchor="t">
            <a:noAutofit/>
          </a:bodyPr>
          <a:lstStyle/>
          <a:p>
            <a:pPr algn="just">
              <a:lnSpc>
                <a:spcPct val="90000"/>
              </a:lnSpc>
              <a:spcAft>
                <a:spcPts val="800"/>
              </a:spcAft>
            </a:pPr>
            <a:r>
              <a:rPr lang="en-US" sz="2500">
                <a:latin typeface="Times New Roman"/>
                <a:ea typeface="+mn-lt"/>
                <a:cs typeface="Times New Roman"/>
              </a:rPr>
              <a:t>We should split dataset as train and test dataset to evaluate how well our machine learning model performs. We used 80/20 ratio here, which is the most common ratio for splitting datasets. Train set is used to fit the model, statistics of train set is known. Test dataset used for predictions.</a:t>
            </a:r>
            <a:endParaRPr lang="en-US" sz="2500">
              <a:latin typeface="Times New Roman"/>
              <a:cs typeface="Times New Roman"/>
            </a:endParaRPr>
          </a:p>
        </p:txBody>
      </p:sp>
      <p:pic>
        <p:nvPicPr>
          <p:cNvPr id="5" name="Picture 5" descr="Text&#10;&#10;Description automatically generated">
            <a:extLst>
              <a:ext uri="{FF2B5EF4-FFF2-40B4-BE49-F238E27FC236}">
                <a16:creationId xmlns:a16="http://schemas.microsoft.com/office/drawing/2014/main" id="{218642D8-09F7-5D44-41E0-54BEEC40DDA9}"/>
              </a:ext>
            </a:extLst>
          </p:cNvPr>
          <p:cNvPicPr>
            <a:picLocks noGrp="1" noChangeAspect="1"/>
          </p:cNvPicPr>
          <p:nvPr>
            <p:ph idx="1"/>
          </p:nvPr>
        </p:nvPicPr>
        <p:blipFill>
          <a:blip r:embed="rId2"/>
          <a:stretch>
            <a:fillRect/>
          </a:stretch>
        </p:blipFill>
        <p:spPr>
          <a:xfrm>
            <a:off x="1777773" y="1904433"/>
            <a:ext cx="7820024" cy="1864177"/>
          </a:xfrm>
        </p:spPr>
      </p:pic>
    </p:spTree>
    <p:extLst>
      <p:ext uri="{BB962C8B-B14F-4D97-AF65-F5344CB8AC3E}">
        <p14:creationId xmlns:p14="http://schemas.microsoft.com/office/powerpoint/2010/main" val="2604613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23D57-5C2D-2F3D-1A90-B1D0F4E31C4D}"/>
              </a:ext>
            </a:extLst>
          </p:cNvPr>
          <p:cNvSpPr>
            <a:spLocks noGrp="1"/>
          </p:cNvSpPr>
          <p:nvPr>
            <p:ph type="title"/>
          </p:nvPr>
        </p:nvSpPr>
        <p:spPr>
          <a:xfrm>
            <a:off x="778447" y="267763"/>
            <a:ext cx="9688296" cy="866796"/>
          </a:xfrm>
        </p:spPr>
        <p:txBody>
          <a:bodyPr anchor="b">
            <a:normAutofit/>
          </a:bodyPr>
          <a:lstStyle/>
          <a:p>
            <a:r>
              <a:rPr lang="en-US" sz="3600" u="sng">
                <a:latin typeface="Times New Roman" panose="02020603050405020304" pitchFamily="18" charset="0"/>
                <a:cs typeface="Times New Roman" panose="02020603050405020304" pitchFamily="18" charset="0"/>
              </a:rPr>
              <a:t>Multiple Linear Regression using R</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ext&#10;&#10;Description automatically generated">
            <a:extLst>
              <a:ext uri="{FF2B5EF4-FFF2-40B4-BE49-F238E27FC236}">
                <a16:creationId xmlns:a16="http://schemas.microsoft.com/office/drawing/2014/main" id="{2534C7B8-0482-5ED7-455F-9CB2683F4B9E}"/>
              </a:ext>
            </a:extLst>
          </p:cNvPr>
          <p:cNvPicPr>
            <a:picLocks noChangeAspect="1"/>
          </p:cNvPicPr>
          <p:nvPr/>
        </p:nvPicPr>
        <p:blipFill>
          <a:blip r:embed="rId2"/>
          <a:stretch>
            <a:fillRect/>
          </a:stretch>
        </p:blipFill>
        <p:spPr>
          <a:xfrm>
            <a:off x="866938" y="2054945"/>
            <a:ext cx="4304829" cy="4206768"/>
          </a:xfrm>
          <a:prstGeom prst="rect">
            <a:avLst/>
          </a:prstGeom>
        </p:spPr>
      </p:pic>
      <p:sp>
        <p:nvSpPr>
          <p:cNvPr id="7" name="TextBox 6">
            <a:extLst>
              <a:ext uri="{FF2B5EF4-FFF2-40B4-BE49-F238E27FC236}">
                <a16:creationId xmlns:a16="http://schemas.microsoft.com/office/drawing/2014/main" id="{B50EDD78-5323-CC34-F130-FE5E1241308D}"/>
              </a:ext>
            </a:extLst>
          </p:cNvPr>
          <p:cNvSpPr txBox="1"/>
          <p:nvPr/>
        </p:nvSpPr>
        <p:spPr>
          <a:xfrm>
            <a:off x="778447" y="1459084"/>
            <a:ext cx="9997708" cy="456775"/>
          </a:xfrm>
          <a:prstGeom prst="rect">
            <a:avLst/>
          </a:prstGeom>
        </p:spPr>
        <p:txBody>
          <a:bodyPr vert="horz" lIns="91440" tIns="45720" rIns="91440" bIns="45720" rtlCol="0" anchor="t">
            <a:normAutofit fontScale="92500"/>
          </a:bodyPr>
          <a:lstStyle/>
          <a:p>
            <a:pPr algn="just">
              <a:lnSpc>
                <a:spcPct val="90000"/>
              </a:lnSpc>
              <a:spcAft>
                <a:spcPts val="800"/>
              </a:spcAft>
            </a:pPr>
            <a:r>
              <a:rPr lang="en-US" sz="2500">
                <a:latin typeface="Times New Roman" panose="02020603050405020304" pitchFamily="18" charset="0"/>
                <a:ea typeface="+mn-lt"/>
                <a:cs typeface="Times New Roman" panose="02020603050405020304" pitchFamily="18" charset="0"/>
              </a:rPr>
              <a:t>Fit multiple linear regression model with all the predictor variables for train set.</a:t>
            </a:r>
          </a:p>
        </p:txBody>
      </p:sp>
      <p:pic>
        <p:nvPicPr>
          <p:cNvPr id="9" name="Picture 6" descr="Text&#10;&#10;Description automatically generated">
            <a:extLst>
              <a:ext uri="{FF2B5EF4-FFF2-40B4-BE49-F238E27FC236}">
                <a16:creationId xmlns:a16="http://schemas.microsoft.com/office/drawing/2014/main" id="{64ED9FD1-7F4E-B010-A372-55915E2F6C0B}"/>
              </a:ext>
            </a:extLst>
          </p:cNvPr>
          <p:cNvPicPr>
            <a:picLocks noChangeAspect="1"/>
          </p:cNvPicPr>
          <p:nvPr/>
        </p:nvPicPr>
        <p:blipFill>
          <a:blip r:embed="rId3"/>
          <a:stretch>
            <a:fillRect/>
          </a:stretch>
        </p:blipFill>
        <p:spPr>
          <a:xfrm>
            <a:off x="5704240" y="2858359"/>
            <a:ext cx="5719313" cy="1299970"/>
          </a:xfrm>
          <a:prstGeom prst="rect">
            <a:avLst/>
          </a:prstGeom>
        </p:spPr>
      </p:pic>
      <p:sp>
        <p:nvSpPr>
          <p:cNvPr id="11" name="TextBox 10">
            <a:extLst>
              <a:ext uri="{FF2B5EF4-FFF2-40B4-BE49-F238E27FC236}">
                <a16:creationId xmlns:a16="http://schemas.microsoft.com/office/drawing/2014/main" id="{92B25BDF-DC5F-E4EB-D0BD-72B015F9929E}"/>
              </a:ext>
            </a:extLst>
          </p:cNvPr>
          <p:cNvSpPr txBox="1"/>
          <p:nvPr/>
        </p:nvSpPr>
        <p:spPr>
          <a:xfrm>
            <a:off x="5704240" y="4778847"/>
            <a:ext cx="5786719" cy="1377992"/>
          </a:xfrm>
          <a:prstGeom prst="rect">
            <a:avLst/>
          </a:prstGeom>
        </p:spPr>
        <p:txBody>
          <a:bodyPr vert="horz" lIns="91440" tIns="45720" rIns="91440" bIns="45720" rtlCol="0" anchor="t">
            <a:normAutofit/>
          </a:bodyPr>
          <a:lstStyle/>
          <a:p>
            <a:pPr algn="just">
              <a:lnSpc>
                <a:spcPct val="90000"/>
              </a:lnSpc>
              <a:spcAft>
                <a:spcPts val="800"/>
              </a:spcAft>
            </a:pPr>
            <a:r>
              <a:rPr lang="en-US" sz="2200">
                <a:latin typeface="Times New Roman" panose="02020603050405020304" pitchFamily="18" charset="0"/>
                <a:ea typeface="+mn-lt"/>
                <a:cs typeface="Times New Roman" panose="02020603050405020304" pitchFamily="18" charset="0"/>
              </a:rPr>
              <a:t>R – square: 0.812 i.e., 81% of variation in the price of laptops is explained by all the predictor variables.</a:t>
            </a:r>
          </a:p>
        </p:txBody>
      </p:sp>
    </p:spTree>
    <p:extLst>
      <p:ext uri="{BB962C8B-B14F-4D97-AF65-F5344CB8AC3E}">
        <p14:creationId xmlns:p14="http://schemas.microsoft.com/office/powerpoint/2010/main" val="399832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4C7B7D27-F2E3-F8E9-CE4B-7D735F64D426}"/>
              </a:ext>
            </a:extLst>
          </p:cNvPr>
          <p:cNvSpPr>
            <a:spLocks noGrp="1"/>
          </p:cNvSpPr>
          <p:nvPr>
            <p:ph idx="1"/>
          </p:nvPr>
        </p:nvSpPr>
        <p:spPr>
          <a:xfrm>
            <a:off x="778447" y="1514003"/>
            <a:ext cx="10803953" cy="728819"/>
          </a:xfrm>
        </p:spPr>
        <p:txBody>
          <a:bodyPr anchor="t">
            <a:noAutofit/>
          </a:bodyPr>
          <a:lstStyle/>
          <a:p>
            <a:pPr marL="0" indent="0">
              <a:buNone/>
            </a:pPr>
            <a:r>
              <a:rPr lang="en-US" sz="2300">
                <a:latin typeface="Times New Roman" panose="02020603050405020304" pitchFamily="18" charset="0"/>
                <a:cs typeface="Times New Roman" panose="02020603050405020304" pitchFamily="18" charset="0"/>
              </a:rPr>
              <a:t>Fit multiple regression model with the most significant predictor variables for train set.</a:t>
            </a:r>
          </a:p>
        </p:txBody>
      </p:sp>
      <p:pic>
        <p:nvPicPr>
          <p:cNvPr id="4" name="Picture 4" descr="Text&#10;&#10;Description automatically generated">
            <a:extLst>
              <a:ext uri="{FF2B5EF4-FFF2-40B4-BE49-F238E27FC236}">
                <a16:creationId xmlns:a16="http://schemas.microsoft.com/office/drawing/2014/main" id="{A45F4AA8-308F-8792-FB9D-A5C4E2E29838}"/>
              </a:ext>
            </a:extLst>
          </p:cNvPr>
          <p:cNvPicPr>
            <a:picLocks noChangeAspect="1"/>
          </p:cNvPicPr>
          <p:nvPr/>
        </p:nvPicPr>
        <p:blipFill>
          <a:blip r:embed="rId2"/>
          <a:stretch>
            <a:fillRect/>
          </a:stretch>
        </p:blipFill>
        <p:spPr>
          <a:xfrm>
            <a:off x="2782816" y="2124835"/>
            <a:ext cx="5679558" cy="3890496"/>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7DB6D-6AF2-9626-A5B0-3173845299C9}"/>
              </a:ext>
            </a:extLst>
          </p:cNvPr>
          <p:cNvSpPr>
            <a:spLocks noGrp="1"/>
          </p:cNvSpPr>
          <p:nvPr>
            <p:ph type="title"/>
          </p:nvPr>
        </p:nvSpPr>
        <p:spPr>
          <a:xfrm>
            <a:off x="778447" y="493905"/>
            <a:ext cx="9688296" cy="866796"/>
          </a:xfrm>
        </p:spPr>
        <p:txBody>
          <a:bodyPr anchor="b">
            <a:normAutofit/>
          </a:bodyPr>
          <a:lstStyle/>
          <a:p>
            <a:r>
              <a:rPr lang="en-US" sz="3600" u="sng">
                <a:latin typeface="Times New Roman" panose="02020603050405020304" pitchFamily="18" charset="0"/>
                <a:cs typeface="Times New Roman" panose="02020603050405020304" pitchFamily="18" charset="0"/>
              </a:rPr>
              <a:t>Multiple Linear Regression using R</a:t>
            </a:r>
          </a:p>
        </p:txBody>
      </p:sp>
    </p:spTree>
    <p:extLst>
      <p:ext uri="{BB962C8B-B14F-4D97-AF65-F5344CB8AC3E}">
        <p14:creationId xmlns:p14="http://schemas.microsoft.com/office/powerpoint/2010/main" val="23258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4" descr="Text&#10;&#10;Description automatically generated">
            <a:extLst>
              <a:ext uri="{FF2B5EF4-FFF2-40B4-BE49-F238E27FC236}">
                <a16:creationId xmlns:a16="http://schemas.microsoft.com/office/drawing/2014/main" id="{97A6A37F-AEC3-8725-C091-0CD9A89FBFA0}"/>
              </a:ext>
            </a:extLst>
          </p:cNvPr>
          <p:cNvPicPr>
            <a:picLocks noGrp="1" noChangeAspect="1"/>
          </p:cNvPicPr>
          <p:nvPr>
            <p:ph idx="1"/>
          </p:nvPr>
        </p:nvPicPr>
        <p:blipFill>
          <a:blip r:embed="rId2"/>
          <a:stretch>
            <a:fillRect/>
          </a:stretch>
        </p:blipFill>
        <p:spPr>
          <a:xfrm>
            <a:off x="2432068" y="1854606"/>
            <a:ext cx="8034675" cy="2742606"/>
          </a:xfrm>
        </p:spPr>
      </p:pic>
      <p:sp>
        <p:nvSpPr>
          <p:cNvPr id="10" name="Title 1">
            <a:extLst>
              <a:ext uri="{FF2B5EF4-FFF2-40B4-BE49-F238E27FC236}">
                <a16:creationId xmlns:a16="http://schemas.microsoft.com/office/drawing/2014/main" id="{1624F29D-02AE-5043-752B-B4D7038895B3}"/>
              </a:ext>
            </a:extLst>
          </p:cNvPr>
          <p:cNvSpPr>
            <a:spLocks noGrp="1"/>
          </p:cNvSpPr>
          <p:nvPr>
            <p:ph type="title"/>
          </p:nvPr>
        </p:nvSpPr>
        <p:spPr>
          <a:xfrm>
            <a:off x="778447" y="493905"/>
            <a:ext cx="9688296" cy="866796"/>
          </a:xfrm>
        </p:spPr>
        <p:txBody>
          <a:bodyPr anchor="b">
            <a:normAutofit/>
          </a:bodyPr>
          <a:lstStyle/>
          <a:p>
            <a:r>
              <a:rPr lang="en-US" sz="3600" u="sng">
                <a:latin typeface="Times New Roman" panose="02020603050405020304" pitchFamily="18" charset="0"/>
                <a:cs typeface="Times New Roman" panose="02020603050405020304" pitchFamily="18" charset="0"/>
              </a:rPr>
              <a:t>Multiple Linear Regression using R</a:t>
            </a:r>
          </a:p>
        </p:txBody>
      </p:sp>
      <p:sp>
        <p:nvSpPr>
          <p:cNvPr id="3" name="TextBox 2">
            <a:extLst>
              <a:ext uri="{FF2B5EF4-FFF2-40B4-BE49-F238E27FC236}">
                <a16:creationId xmlns:a16="http://schemas.microsoft.com/office/drawing/2014/main" id="{26FA72C3-88F2-0B85-3DFA-FA208A9F9936}"/>
              </a:ext>
            </a:extLst>
          </p:cNvPr>
          <p:cNvSpPr txBox="1"/>
          <p:nvPr/>
        </p:nvSpPr>
        <p:spPr>
          <a:xfrm>
            <a:off x="778447" y="4948826"/>
            <a:ext cx="10440159" cy="1100359"/>
          </a:xfrm>
          <a:prstGeom prst="rect">
            <a:avLst/>
          </a:prstGeom>
        </p:spPr>
        <p:txBody>
          <a:bodyPr vert="horz" lIns="91440" tIns="45720" rIns="91440" bIns="45720" rtlCol="0" anchor="t">
            <a:normAutofit lnSpcReduction="10000"/>
          </a:bodyPr>
          <a:lstStyle/>
          <a:p>
            <a:pPr algn="just">
              <a:lnSpc>
                <a:spcPct val="90000"/>
              </a:lnSpc>
              <a:spcAft>
                <a:spcPts val="800"/>
              </a:spcAft>
            </a:pPr>
            <a:r>
              <a:rPr lang="en-US" sz="2200">
                <a:latin typeface="Times New Roman" panose="02020603050405020304" pitchFamily="18" charset="0"/>
                <a:ea typeface="+mn-lt"/>
                <a:cs typeface="Times New Roman" panose="02020603050405020304" pitchFamily="18" charset="0"/>
              </a:rPr>
              <a:t>The obtained values for the new model are:</a:t>
            </a:r>
          </a:p>
          <a:p>
            <a:pPr marL="342900" indent="-342900" algn="just">
              <a:lnSpc>
                <a:spcPct val="90000"/>
              </a:lnSpc>
              <a:spcAft>
                <a:spcPts val="800"/>
              </a:spcAft>
              <a:buFont typeface="Arial" panose="020B0604020202020204" pitchFamily="34" charset="0"/>
              <a:buChar char="•"/>
            </a:pPr>
            <a:r>
              <a:rPr lang="en-US" sz="2200">
                <a:latin typeface="Times New Roman" panose="02020603050405020304" pitchFamily="18" charset="0"/>
                <a:ea typeface="+mn-lt"/>
                <a:cs typeface="Times New Roman" panose="02020603050405020304" pitchFamily="18" charset="0"/>
              </a:rPr>
              <a:t>R2 square: 0.63 i.e., 63%</a:t>
            </a:r>
          </a:p>
          <a:p>
            <a:pPr marL="342900" indent="-342900" algn="just">
              <a:lnSpc>
                <a:spcPct val="90000"/>
              </a:lnSpc>
              <a:spcAft>
                <a:spcPts val="800"/>
              </a:spcAft>
              <a:buFont typeface="Arial" panose="020B0604020202020204" pitchFamily="34" charset="0"/>
              <a:buChar char="•"/>
            </a:pPr>
            <a:r>
              <a:rPr lang="en-US" sz="2200">
                <a:latin typeface="Times New Roman" panose="02020603050405020304" pitchFamily="18" charset="0"/>
                <a:ea typeface="+mn-lt"/>
                <a:cs typeface="Times New Roman" panose="02020603050405020304" pitchFamily="18" charset="0"/>
              </a:rPr>
              <a:t>RMSE value: 23993.28</a:t>
            </a:r>
          </a:p>
        </p:txBody>
      </p:sp>
    </p:spTree>
    <p:extLst>
      <p:ext uri="{BB962C8B-B14F-4D97-AF65-F5344CB8AC3E}">
        <p14:creationId xmlns:p14="http://schemas.microsoft.com/office/powerpoint/2010/main" val="191416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02A6B-4D7C-29F9-9739-85835A6F5BE9}"/>
              </a:ext>
            </a:extLst>
          </p:cNvPr>
          <p:cNvSpPr>
            <a:spLocks noGrp="1"/>
          </p:cNvSpPr>
          <p:nvPr>
            <p:ph type="title"/>
          </p:nvPr>
        </p:nvSpPr>
        <p:spPr>
          <a:xfrm>
            <a:off x="1136397" y="727587"/>
            <a:ext cx="4959603" cy="650487"/>
          </a:xfrm>
        </p:spPr>
        <p:txBody>
          <a:bodyPr anchor="b">
            <a:normAutofit/>
          </a:bodyPr>
          <a:lstStyle/>
          <a:p>
            <a:r>
              <a:rPr lang="en-US" sz="3600" u="sng">
                <a:latin typeface="Times New Roman" panose="02020603050405020304" pitchFamily="18" charset="0"/>
                <a:cs typeface="Times New Roman" panose="02020603050405020304" pitchFamily="18" charset="0"/>
              </a:rPr>
              <a:t>Regularization</a:t>
            </a:r>
          </a:p>
        </p:txBody>
      </p:sp>
      <p:sp>
        <p:nvSpPr>
          <p:cNvPr id="3" name="Content Placeholder 2">
            <a:extLst>
              <a:ext uri="{FF2B5EF4-FFF2-40B4-BE49-F238E27FC236}">
                <a16:creationId xmlns:a16="http://schemas.microsoft.com/office/drawing/2014/main" id="{37110D51-1BBC-C036-7851-561348AF0506}"/>
              </a:ext>
            </a:extLst>
          </p:cNvPr>
          <p:cNvSpPr>
            <a:spLocks noGrp="1"/>
          </p:cNvSpPr>
          <p:nvPr>
            <p:ph idx="1"/>
          </p:nvPr>
        </p:nvSpPr>
        <p:spPr>
          <a:xfrm>
            <a:off x="1136397" y="1878488"/>
            <a:ext cx="10013384" cy="4394493"/>
          </a:xfrm>
        </p:spPr>
        <p:txBody>
          <a:bodyPr vert="horz" lIns="91440" tIns="45720" rIns="91440" bIns="45720" rtlCol="0" anchor="t">
            <a:noAutofit/>
          </a:bodyPr>
          <a:lstStyle/>
          <a:p>
            <a:pPr algn="just"/>
            <a:r>
              <a:rPr lang="en-US" sz="2500" b="1">
                <a:latin typeface="Times New Roman" panose="02020603050405020304" pitchFamily="18" charset="0"/>
                <a:ea typeface="+mn-lt"/>
                <a:cs typeface="Times New Roman" panose="02020603050405020304" pitchFamily="18" charset="0"/>
              </a:rPr>
              <a:t>Regularization</a:t>
            </a:r>
            <a:r>
              <a:rPr lang="en-US" sz="2500">
                <a:latin typeface="Times New Roman" panose="02020603050405020304" pitchFamily="18" charset="0"/>
                <a:ea typeface="+mn-lt"/>
                <a:cs typeface="Times New Roman" panose="02020603050405020304" pitchFamily="18" charset="0"/>
              </a:rPr>
              <a:t> is a key technique that is employed to prevent overfitting of data, particularly when there is significant variability between the training and testing datasets.</a:t>
            </a:r>
          </a:p>
          <a:p>
            <a:pPr algn="just"/>
            <a:r>
              <a:rPr lang="en-US" sz="2500">
                <a:latin typeface="Times New Roman" panose="02020603050405020304" pitchFamily="18" charset="0"/>
                <a:ea typeface="+mn-lt"/>
                <a:cs typeface="Times New Roman" panose="02020603050405020304" pitchFamily="18" charset="0"/>
              </a:rPr>
              <a:t>The approach involves introducing a "penalty" term into the best fit obtained from the training dataset, which helps to reduce variance with the testing dataset.</a:t>
            </a:r>
            <a:endParaRPr lang="en-US" sz="2500">
              <a:latin typeface="Times New Roman" panose="02020603050405020304" pitchFamily="18" charset="0"/>
              <a:cs typeface="Times New Roman" panose="02020603050405020304" pitchFamily="18" charset="0"/>
            </a:endParaRPr>
          </a:p>
          <a:p>
            <a:pPr algn="just"/>
            <a:r>
              <a:rPr lang="en-US" sz="2500">
                <a:latin typeface="Times New Roman" panose="02020603050405020304" pitchFamily="18" charset="0"/>
                <a:cs typeface="Times New Roman" panose="02020603050405020304" pitchFamily="18" charset="0"/>
              </a:rPr>
              <a:t>The process involves </a:t>
            </a:r>
            <a:r>
              <a:rPr lang="en-US" sz="2500">
                <a:latin typeface="Times New Roman" panose="02020603050405020304" pitchFamily="18" charset="0"/>
                <a:ea typeface="+mn-lt"/>
                <a:cs typeface="Times New Roman" panose="02020603050405020304" pitchFamily="18" charset="0"/>
              </a:rPr>
              <a:t>constraining, regularizing, or shrinking the coefficient estimates in the direction of zero. </a:t>
            </a:r>
            <a:endParaRPr lang="en-US" sz="2500">
              <a:latin typeface="Times New Roman" panose="02020603050405020304" pitchFamily="18" charset="0"/>
              <a:cs typeface="Times New Roman" panose="02020603050405020304" pitchFamily="18" charset="0"/>
            </a:endParaRPr>
          </a:p>
          <a:p>
            <a:pPr algn="just"/>
            <a:r>
              <a:rPr lang="en-US" sz="2500">
                <a:latin typeface="Times New Roman" panose="02020603050405020304" pitchFamily="18" charset="0"/>
                <a:cs typeface="Times New Roman" panose="02020603050405020304" pitchFamily="18" charset="0"/>
              </a:rPr>
              <a:t>Types of regularization: L1 regularization and L2 regularization.</a:t>
            </a:r>
          </a:p>
          <a:p>
            <a:pPr marL="0" indent="0" algn="just">
              <a:buNone/>
            </a:pPr>
            <a:endParaRPr lang="en-US" sz="2500">
              <a:latin typeface="Times New Roman" panose="02020603050405020304" pitchFamily="18" charset="0"/>
              <a:ea typeface="+mn-lt"/>
              <a:cs typeface="Times New Roman" panose="02020603050405020304" pitchFamily="18" charset="0"/>
            </a:endParaRPr>
          </a:p>
          <a:p>
            <a:pPr algn="just"/>
            <a:endParaRPr lang="en-US" sz="2500">
              <a:latin typeface="Times New Roman" panose="02020603050405020304" pitchFamily="18" charset="0"/>
              <a:cs typeface="Times New Roman" panose="02020603050405020304" pitchFamily="18" charset="0"/>
            </a:endParaRPr>
          </a:p>
          <a:p>
            <a:pPr algn="just"/>
            <a:endParaRPr lang="en-US" sz="2500">
              <a:latin typeface="Times New Roman" panose="02020603050405020304" pitchFamily="18" charset="0"/>
              <a:cs typeface="Times New Roman" panose="02020603050405020304" pitchFamily="18" charset="0"/>
            </a:endParaRPr>
          </a:p>
        </p:txBody>
      </p:sp>
      <p:sp>
        <p:nvSpPr>
          <p:cNvPr id="6"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6455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02A6B-4D7C-29F9-9739-85835A6F5BE9}"/>
              </a:ext>
            </a:extLst>
          </p:cNvPr>
          <p:cNvSpPr>
            <a:spLocks noGrp="1"/>
          </p:cNvSpPr>
          <p:nvPr>
            <p:ph type="title"/>
          </p:nvPr>
        </p:nvSpPr>
        <p:spPr>
          <a:xfrm>
            <a:off x="1136397" y="602292"/>
            <a:ext cx="6076335" cy="867205"/>
          </a:xfrm>
        </p:spPr>
        <p:txBody>
          <a:bodyPr anchor="b">
            <a:normAutofit/>
          </a:bodyPr>
          <a:lstStyle/>
          <a:p>
            <a:r>
              <a:rPr lang="en-US" sz="3600" u="sng">
                <a:latin typeface="Times New Roman" panose="02020603050405020304" pitchFamily="18" charset="0"/>
                <a:cs typeface="Times New Roman" panose="02020603050405020304" pitchFamily="18" charset="0"/>
              </a:rPr>
              <a:t>Ridge Regression</a:t>
            </a:r>
          </a:p>
        </p:txBody>
      </p:sp>
      <p:sp>
        <p:nvSpPr>
          <p:cNvPr id="3" name="Content Placeholder 2">
            <a:extLst>
              <a:ext uri="{FF2B5EF4-FFF2-40B4-BE49-F238E27FC236}">
                <a16:creationId xmlns:a16="http://schemas.microsoft.com/office/drawing/2014/main" id="{37110D51-1BBC-C036-7851-561348AF0506}"/>
              </a:ext>
            </a:extLst>
          </p:cNvPr>
          <p:cNvSpPr>
            <a:spLocks noGrp="1"/>
          </p:cNvSpPr>
          <p:nvPr>
            <p:ph idx="1"/>
          </p:nvPr>
        </p:nvSpPr>
        <p:spPr>
          <a:xfrm>
            <a:off x="1136397" y="1828472"/>
            <a:ext cx="9944558" cy="3825076"/>
          </a:xfrm>
        </p:spPr>
        <p:txBody>
          <a:bodyPr vert="horz" lIns="91440" tIns="45720" rIns="91440" bIns="45720" rtlCol="0" anchor="t">
            <a:noAutofit/>
          </a:bodyPr>
          <a:lstStyle/>
          <a:p>
            <a:pPr algn="just"/>
            <a:r>
              <a:rPr lang="en-US" sz="2500">
                <a:latin typeface="Times New Roman" panose="02020603050405020304" pitchFamily="18" charset="0"/>
                <a:ea typeface="+mn-lt"/>
                <a:cs typeface="Times New Roman" panose="02020603050405020304" pitchFamily="18" charset="0"/>
              </a:rPr>
              <a:t>Ridge regression is an extension of linear regression in which the loss function is changed to reduce the model's complexity. </a:t>
            </a:r>
          </a:p>
          <a:p>
            <a:pPr algn="just"/>
            <a:r>
              <a:rPr lang="en-US" sz="2500">
                <a:latin typeface="Times New Roman" panose="02020603050405020304" pitchFamily="18" charset="0"/>
                <a:ea typeface="+mn-lt"/>
                <a:cs typeface="Times New Roman" panose="02020603050405020304" pitchFamily="18" charset="0"/>
              </a:rPr>
              <a:t>Ridge regression is also referred to as L2 regularization</a:t>
            </a:r>
          </a:p>
          <a:p>
            <a:pPr algn="just"/>
            <a:r>
              <a:rPr lang="en-US" sz="2500">
                <a:latin typeface="Times New Roman" panose="02020603050405020304" pitchFamily="18" charset="0"/>
                <a:ea typeface="+mn-lt"/>
                <a:cs typeface="Times New Roman" panose="02020603050405020304" pitchFamily="18" charset="0"/>
              </a:rPr>
              <a:t>The adjustment is done by adding a parameter for penalty, that is equal to the square of the magnitude of the coefficients.  </a:t>
            </a:r>
          </a:p>
          <a:p>
            <a:pPr algn="just"/>
            <a:r>
              <a:rPr lang="en-US" sz="2500">
                <a:latin typeface="Times New Roman" panose="02020603050405020304" pitchFamily="18" charset="0"/>
                <a:ea typeface="+mn-lt"/>
                <a:cs typeface="Times New Roman" panose="02020603050405020304" pitchFamily="18" charset="0"/>
              </a:rPr>
              <a:t>The tuning parameter lambda can be used to modify the severity of the penalty term. </a:t>
            </a:r>
          </a:p>
          <a:p>
            <a:pPr algn="just"/>
            <a:r>
              <a:rPr lang="en-US" sz="2500">
                <a:latin typeface="Times New Roman" panose="02020603050405020304" pitchFamily="18" charset="0"/>
                <a:ea typeface="+mn-lt"/>
                <a:cs typeface="Times New Roman" panose="02020603050405020304" pitchFamily="18" charset="0"/>
              </a:rPr>
              <a:t>Before performing ridge regression, it is crucial to determine the appropriate lambda values by performing K-fold Cross Validation.</a:t>
            </a:r>
            <a:endParaRPr lang="en-US" sz="2500">
              <a:latin typeface="Times New Roman" panose="02020603050405020304" pitchFamily="18" charset="0"/>
              <a:cs typeface="Times New Roman" panose="02020603050405020304" pitchFamily="18" charset="0"/>
            </a:endParaRPr>
          </a:p>
          <a:p>
            <a:pPr algn="just"/>
            <a:endParaRPr lang="en-US" sz="250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102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402A6B-4D7C-29F9-9739-85835A6F5BE9}"/>
              </a:ext>
            </a:extLst>
          </p:cNvPr>
          <p:cNvSpPr>
            <a:spLocks noGrp="1"/>
          </p:cNvSpPr>
          <p:nvPr>
            <p:ph type="title"/>
          </p:nvPr>
        </p:nvSpPr>
        <p:spPr>
          <a:xfrm>
            <a:off x="841429" y="287660"/>
            <a:ext cx="6076335" cy="867205"/>
          </a:xfrm>
        </p:spPr>
        <p:txBody>
          <a:bodyPr anchor="b">
            <a:normAutofit/>
          </a:bodyPr>
          <a:lstStyle/>
          <a:p>
            <a:r>
              <a:rPr lang="en-US" sz="3600" u="sng">
                <a:latin typeface="Times New Roman" panose="02020603050405020304" pitchFamily="18" charset="0"/>
                <a:cs typeface="Times New Roman" panose="02020603050405020304" pitchFamily="18" charset="0"/>
              </a:rPr>
              <a:t>Ridge Regression using R</a:t>
            </a:r>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text&#10;&#10;Description automatically generated">
            <a:extLst>
              <a:ext uri="{FF2B5EF4-FFF2-40B4-BE49-F238E27FC236}">
                <a16:creationId xmlns:a16="http://schemas.microsoft.com/office/drawing/2014/main" id="{1640B0F1-A7DE-8E98-02AB-FAC99817DC8C}"/>
              </a:ext>
            </a:extLst>
          </p:cNvPr>
          <p:cNvPicPr>
            <a:picLocks noChangeAspect="1"/>
          </p:cNvPicPr>
          <p:nvPr/>
        </p:nvPicPr>
        <p:blipFill>
          <a:blip r:embed="rId2"/>
          <a:stretch>
            <a:fillRect/>
          </a:stretch>
        </p:blipFill>
        <p:spPr>
          <a:xfrm>
            <a:off x="3018958" y="1897511"/>
            <a:ext cx="5762498" cy="1235568"/>
          </a:xfrm>
          <a:prstGeom prst="rect">
            <a:avLst/>
          </a:prstGeom>
        </p:spPr>
      </p:pic>
      <p:pic>
        <p:nvPicPr>
          <p:cNvPr id="7" name="Picture 7" descr="Text, letter&#10;&#10;Description automatically generated">
            <a:extLst>
              <a:ext uri="{FF2B5EF4-FFF2-40B4-BE49-F238E27FC236}">
                <a16:creationId xmlns:a16="http://schemas.microsoft.com/office/drawing/2014/main" id="{6C09941B-A5FA-ED65-9471-E376E79E3833}"/>
              </a:ext>
            </a:extLst>
          </p:cNvPr>
          <p:cNvPicPr>
            <a:picLocks noChangeAspect="1"/>
          </p:cNvPicPr>
          <p:nvPr/>
        </p:nvPicPr>
        <p:blipFill>
          <a:blip r:embed="rId3"/>
          <a:stretch>
            <a:fillRect/>
          </a:stretch>
        </p:blipFill>
        <p:spPr>
          <a:xfrm>
            <a:off x="3018958" y="3518755"/>
            <a:ext cx="6256038" cy="1591546"/>
          </a:xfrm>
          <a:prstGeom prst="rect">
            <a:avLst/>
          </a:prstGeom>
        </p:spPr>
      </p:pic>
      <p:sp>
        <p:nvSpPr>
          <p:cNvPr id="9" name="TextBox 8">
            <a:extLst>
              <a:ext uri="{FF2B5EF4-FFF2-40B4-BE49-F238E27FC236}">
                <a16:creationId xmlns:a16="http://schemas.microsoft.com/office/drawing/2014/main" id="{017B17EC-DFE5-83C9-A15C-A3F265273113}"/>
              </a:ext>
            </a:extLst>
          </p:cNvPr>
          <p:cNvSpPr txBox="1"/>
          <p:nvPr/>
        </p:nvSpPr>
        <p:spPr>
          <a:xfrm>
            <a:off x="841429" y="5355440"/>
            <a:ext cx="10455836" cy="800219"/>
          </a:xfrm>
          <a:prstGeom prst="rect">
            <a:avLst/>
          </a:prstGeom>
          <a:noFill/>
        </p:spPr>
        <p:txBody>
          <a:bodyPr wrap="square">
            <a:spAutoFit/>
          </a:bodyPr>
          <a:lstStyle/>
          <a:p>
            <a:r>
              <a:rPr lang="en-US" sz="2300">
                <a:latin typeface="Times New Roman" panose="02020603050405020304" pitchFamily="18" charset="0"/>
                <a:ea typeface="+mn-lt"/>
                <a:cs typeface="Times New Roman" panose="02020603050405020304" pitchFamily="18" charset="0"/>
              </a:rPr>
              <a:t>Lambda minimum value is 2871 and maximum lambda value within 1 standard error of minimum lambda is 16818.</a:t>
            </a:r>
            <a:endParaRPr lang="en-US" sz="23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6C40AB1-294F-568B-3B73-8788EB44F933}"/>
              </a:ext>
            </a:extLst>
          </p:cNvPr>
          <p:cNvSpPr txBox="1"/>
          <p:nvPr/>
        </p:nvSpPr>
        <p:spPr>
          <a:xfrm>
            <a:off x="841429" y="3097447"/>
            <a:ext cx="6096000" cy="446276"/>
          </a:xfrm>
          <a:prstGeom prst="rect">
            <a:avLst/>
          </a:prstGeom>
          <a:noFill/>
        </p:spPr>
        <p:txBody>
          <a:bodyPr wrap="square">
            <a:spAutoFit/>
          </a:bodyPr>
          <a:lstStyle/>
          <a:p>
            <a:pPr marL="0" indent="0">
              <a:buNone/>
            </a:pPr>
            <a:r>
              <a:rPr lang="en-US" sz="2300">
                <a:latin typeface="Times New Roman" panose="02020603050405020304" pitchFamily="18" charset="0"/>
                <a:cs typeface="Times New Roman" panose="02020603050405020304" pitchFamily="18" charset="0"/>
              </a:rPr>
              <a:t>Output:</a:t>
            </a:r>
          </a:p>
        </p:txBody>
      </p:sp>
      <p:sp>
        <p:nvSpPr>
          <p:cNvPr id="16" name="TextBox 15">
            <a:extLst>
              <a:ext uri="{FF2B5EF4-FFF2-40B4-BE49-F238E27FC236}">
                <a16:creationId xmlns:a16="http://schemas.microsoft.com/office/drawing/2014/main" id="{755A50F4-C1E8-CC5F-9CBE-0D6537F96CAC}"/>
              </a:ext>
            </a:extLst>
          </p:cNvPr>
          <p:cNvSpPr txBox="1"/>
          <p:nvPr/>
        </p:nvSpPr>
        <p:spPr>
          <a:xfrm>
            <a:off x="821764" y="1307731"/>
            <a:ext cx="10475501" cy="446276"/>
          </a:xfrm>
          <a:prstGeom prst="rect">
            <a:avLst/>
          </a:prstGeom>
          <a:noFill/>
        </p:spPr>
        <p:txBody>
          <a:bodyPr wrap="square">
            <a:spAutoFit/>
          </a:bodyPr>
          <a:lstStyle/>
          <a:p>
            <a:pPr marL="0" indent="0">
              <a:buNone/>
            </a:pPr>
            <a:r>
              <a:rPr lang="en-US" sz="2300">
                <a:latin typeface="Times New Roman" panose="02020603050405020304" pitchFamily="18" charset="0"/>
                <a:cs typeface="Times New Roman" panose="02020603050405020304" pitchFamily="18" charset="0"/>
              </a:rPr>
              <a:t>Initialized the random number generator and performed k-fold cross validation.</a:t>
            </a:r>
          </a:p>
        </p:txBody>
      </p:sp>
    </p:spTree>
    <p:extLst>
      <p:ext uri="{BB962C8B-B14F-4D97-AF65-F5344CB8AC3E}">
        <p14:creationId xmlns:p14="http://schemas.microsoft.com/office/powerpoint/2010/main" val="670730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834C13-3256-6545-6A24-914750A56946}"/>
              </a:ext>
            </a:extLst>
          </p:cNvPr>
          <p:cNvSpPr>
            <a:spLocks noGrp="1"/>
          </p:cNvSpPr>
          <p:nvPr>
            <p:ph type="title"/>
          </p:nvPr>
        </p:nvSpPr>
        <p:spPr>
          <a:xfrm>
            <a:off x="1136396" y="449895"/>
            <a:ext cx="6316455" cy="838077"/>
          </a:xfrm>
        </p:spPr>
        <p:txBody>
          <a:bodyPr anchor="b">
            <a:normAutofit/>
          </a:bodyPr>
          <a:lstStyle/>
          <a:p>
            <a:r>
              <a:rPr lang="en-US" sz="3600" u="sng">
                <a:latin typeface="Times New Roman" panose="02020603050405020304" pitchFamily="18" charset="0"/>
                <a:cs typeface="Times New Roman" panose="02020603050405020304" pitchFamily="18" charset="0"/>
              </a:rPr>
              <a:t>Ridge Regression using R</a:t>
            </a:r>
          </a:p>
        </p:txBody>
      </p:sp>
      <p:sp>
        <p:nvSpPr>
          <p:cNvPr id="3" name="Content Placeholder 2">
            <a:extLst>
              <a:ext uri="{FF2B5EF4-FFF2-40B4-BE49-F238E27FC236}">
                <a16:creationId xmlns:a16="http://schemas.microsoft.com/office/drawing/2014/main" id="{32EDB4B3-9CCA-D13F-9FB9-E455DC1B0BDD}"/>
              </a:ext>
            </a:extLst>
          </p:cNvPr>
          <p:cNvSpPr>
            <a:spLocks noGrp="1"/>
          </p:cNvSpPr>
          <p:nvPr>
            <p:ph idx="1"/>
          </p:nvPr>
        </p:nvSpPr>
        <p:spPr>
          <a:xfrm>
            <a:off x="1136396" y="1873582"/>
            <a:ext cx="4959603" cy="3522569"/>
          </a:xfrm>
        </p:spPr>
        <p:txBody>
          <a:bodyPr vert="horz" lIns="91440" tIns="45720" rIns="91440" bIns="45720" rtlCol="0" anchor="t">
            <a:normAutofit/>
          </a:bodyPr>
          <a:lstStyle/>
          <a:p>
            <a:pPr marL="0" indent="0" algn="just">
              <a:buNone/>
            </a:pPr>
            <a:r>
              <a:rPr lang="en-US" sz="2500">
                <a:latin typeface="Times New Roman" panose="02020603050405020304" pitchFamily="18" charset="0"/>
                <a:cs typeface="Times New Roman" panose="02020603050405020304" pitchFamily="18" charset="0"/>
              </a:rPr>
              <a:t>Plot the results from cross validation.</a:t>
            </a:r>
          </a:p>
          <a:p>
            <a:pPr algn="just"/>
            <a:r>
              <a:rPr lang="en-US" sz="2500">
                <a:latin typeface="Times New Roman" panose="02020603050405020304" pitchFamily="18" charset="0"/>
                <a:ea typeface="+mn-lt"/>
                <a:cs typeface="Times New Roman" panose="02020603050405020304" pitchFamily="18" charset="0"/>
              </a:rPr>
              <a:t>Minimum log value </a:t>
            </a:r>
          </a:p>
          <a:p>
            <a:pPr marL="0" indent="0" algn="just">
              <a:buNone/>
            </a:pPr>
            <a:r>
              <a:rPr lang="en-US" sz="2500">
                <a:latin typeface="Times New Roman" panose="02020603050405020304" pitchFamily="18" charset="0"/>
                <a:ea typeface="+mn-lt"/>
                <a:cs typeface="Times New Roman" panose="02020603050405020304" pitchFamily="18" charset="0"/>
              </a:rPr>
              <a:t>  of lambda is 7.962.</a:t>
            </a:r>
            <a:endParaRPr lang="en-US" sz="2500">
              <a:latin typeface="Times New Roman" panose="02020603050405020304" pitchFamily="18" charset="0"/>
              <a:cs typeface="Times New Roman" panose="02020603050405020304" pitchFamily="18" charset="0"/>
            </a:endParaRPr>
          </a:p>
          <a:p>
            <a:pPr algn="just"/>
            <a:r>
              <a:rPr lang="en-US" sz="2500">
                <a:latin typeface="Times New Roman" panose="02020603050405020304" pitchFamily="18" charset="0"/>
                <a:ea typeface="+mn-lt"/>
                <a:cs typeface="Times New Roman" panose="02020603050405020304" pitchFamily="18" charset="0"/>
              </a:rPr>
              <a:t>Maximum log value </a:t>
            </a:r>
          </a:p>
          <a:p>
            <a:pPr marL="0" indent="0" algn="just">
              <a:buNone/>
            </a:pPr>
            <a:r>
              <a:rPr lang="en-US" sz="2500">
                <a:latin typeface="Times New Roman" panose="02020603050405020304" pitchFamily="18" charset="0"/>
                <a:ea typeface="+mn-lt"/>
                <a:cs typeface="Times New Roman" panose="02020603050405020304" pitchFamily="18" charset="0"/>
              </a:rPr>
              <a:t>of lambda is 9.730</a:t>
            </a:r>
            <a:endParaRPr lang="en-US" sz="2500">
              <a:latin typeface="Times New Roman" panose="02020603050405020304" pitchFamily="18" charset="0"/>
              <a:cs typeface="Times New Roman" panose="02020603050405020304" pitchFamily="18" charset="0"/>
            </a:endParaRPr>
          </a:p>
        </p:txBody>
      </p:sp>
      <p:pic>
        <p:nvPicPr>
          <p:cNvPr id="5" name="Picture 5" descr="Chart, histogram&#10;&#10;Description automatically generated">
            <a:extLst>
              <a:ext uri="{FF2B5EF4-FFF2-40B4-BE49-F238E27FC236}">
                <a16:creationId xmlns:a16="http://schemas.microsoft.com/office/drawing/2014/main" id="{8BE9B8E6-FC08-34E4-BD6F-1C68A5455183}"/>
              </a:ext>
            </a:extLst>
          </p:cNvPr>
          <p:cNvPicPr>
            <a:picLocks noChangeAspect="1"/>
          </p:cNvPicPr>
          <p:nvPr/>
        </p:nvPicPr>
        <p:blipFill>
          <a:blip r:embed="rId2"/>
          <a:stretch>
            <a:fillRect/>
          </a:stretch>
        </p:blipFill>
        <p:spPr>
          <a:xfrm>
            <a:off x="6095999" y="1589669"/>
            <a:ext cx="5785743" cy="3934302"/>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387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D3FFD-B3A0-5C18-51E3-051982F617AE}"/>
              </a:ext>
            </a:extLst>
          </p:cNvPr>
          <p:cNvSpPr>
            <a:spLocks noGrp="1"/>
          </p:cNvSpPr>
          <p:nvPr>
            <p:ph type="title"/>
          </p:nvPr>
        </p:nvSpPr>
        <p:spPr>
          <a:xfrm>
            <a:off x="1136398" y="501445"/>
            <a:ext cx="4817806" cy="906125"/>
          </a:xfrm>
        </p:spPr>
        <p:txBody>
          <a:bodyPr anchor="b">
            <a:normAutofit/>
          </a:bodyPr>
          <a:lstStyle/>
          <a:p>
            <a:r>
              <a:rPr lang="en-US" sz="3600" u="sng">
                <a:latin typeface="Times New Roman" panose="02020603050405020304" pitchFamily="18" charset="0"/>
                <a:cs typeface="Times New Roman" panose="02020603050405020304" pitchFamily="18" charset="0"/>
              </a:rPr>
              <a:t>Assignment Summary</a:t>
            </a:r>
          </a:p>
        </p:txBody>
      </p:sp>
      <p:sp>
        <p:nvSpPr>
          <p:cNvPr id="3" name="Content Placeholder 2">
            <a:extLst>
              <a:ext uri="{FF2B5EF4-FFF2-40B4-BE49-F238E27FC236}">
                <a16:creationId xmlns:a16="http://schemas.microsoft.com/office/drawing/2014/main" id="{903704F9-3603-4B8B-DC01-46420F52D797}"/>
              </a:ext>
            </a:extLst>
          </p:cNvPr>
          <p:cNvSpPr>
            <a:spLocks noGrp="1"/>
          </p:cNvSpPr>
          <p:nvPr>
            <p:ph idx="1"/>
          </p:nvPr>
        </p:nvSpPr>
        <p:spPr>
          <a:xfrm>
            <a:off x="1136398" y="1909015"/>
            <a:ext cx="9954390" cy="3362959"/>
          </a:xfrm>
        </p:spPr>
        <p:txBody>
          <a:bodyPr anchor="t">
            <a:normAutofit/>
          </a:bodyPr>
          <a:lstStyle/>
          <a:p>
            <a:pPr algn="just"/>
            <a:r>
              <a:rPr lang="en-US" sz="2500">
                <a:latin typeface="Times New Roman" panose="02020603050405020304" pitchFamily="18" charset="0"/>
                <a:cs typeface="Times New Roman" panose="02020603050405020304" pitchFamily="18" charset="0"/>
              </a:rPr>
              <a:t>The dataset called 'Laptop Price Prediction' is obtained from Kaggle.</a:t>
            </a:r>
          </a:p>
          <a:p>
            <a:pPr algn="just"/>
            <a:r>
              <a:rPr lang="en-US" sz="2500">
                <a:latin typeface="Times New Roman" panose="02020603050405020304" pitchFamily="18" charset="0"/>
                <a:cs typeface="Times New Roman" panose="02020603050405020304" pitchFamily="18" charset="0"/>
              </a:rPr>
              <a:t>It includes columns for the Company, Type of Laptop, Inches, RAM, Memory, Operating System, GPU, weight, and Price—all elements that affect a laptop's price.</a:t>
            </a:r>
          </a:p>
          <a:p>
            <a:pPr algn="just"/>
            <a:r>
              <a:rPr lang="en-US" sz="2500">
                <a:latin typeface="Times New Roman" panose="02020603050405020304" pitchFamily="18" charset="0"/>
                <a:cs typeface="Times New Roman" panose="02020603050405020304" pitchFamily="18" charset="0"/>
              </a:rPr>
              <a:t>The data consists of 1303 rows and 14 variables. </a:t>
            </a:r>
          </a:p>
          <a:p>
            <a:pPr algn="just"/>
            <a:r>
              <a:rPr lang="en-US" sz="2500">
                <a:latin typeface="Times New Roman" panose="02020603050405020304" pitchFamily="18" charset="0"/>
                <a:cs typeface="Times New Roman" panose="02020603050405020304" pitchFamily="18" charset="0"/>
              </a:rPr>
              <a:t>We will evaluate different models to ascertain which one is most accurate in making predictions.</a:t>
            </a:r>
          </a:p>
          <a:p>
            <a:pPr algn="just"/>
            <a:r>
              <a:rPr lang="en-US" sz="2500">
                <a:latin typeface="Times New Roman" panose="02020603050405020304" pitchFamily="18" charset="0"/>
                <a:cs typeface="Times New Roman" panose="02020603050405020304" pitchFamily="18" charset="0"/>
              </a:rPr>
              <a:t>To determine what factors, affect the price of a laptop.</a:t>
            </a:r>
          </a:p>
        </p:txBody>
      </p:sp>
      <p:sp>
        <p:nvSpPr>
          <p:cNvPr id="54" name="Rectangle 5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89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09847-F58D-5CB5-053D-D5D6B300D45A}"/>
              </a:ext>
            </a:extLst>
          </p:cNvPr>
          <p:cNvSpPr>
            <a:spLocks noGrp="1"/>
          </p:cNvSpPr>
          <p:nvPr>
            <p:ph type="title"/>
          </p:nvPr>
        </p:nvSpPr>
        <p:spPr>
          <a:xfrm>
            <a:off x="1136397" y="548313"/>
            <a:ext cx="4959603" cy="737420"/>
          </a:xfrm>
        </p:spPr>
        <p:txBody>
          <a:bodyPr anchor="b">
            <a:normAutofit/>
          </a:bodyPr>
          <a:lstStyle/>
          <a:p>
            <a:r>
              <a:rPr lang="en-US" sz="3600" u="sng">
                <a:latin typeface="Times New Roman" panose="02020603050405020304" pitchFamily="18" charset="0"/>
                <a:cs typeface="Times New Roman" panose="02020603050405020304" pitchFamily="18" charset="0"/>
              </a:rPr>
              <a:t>Ridge Regression using R</a:t>
            </a:r>
          </a:p>
        </p:txBody>
      </p:sp>
      <p:sp>
        <p:nvSpPr>
          <p:cNvPr id="3" name="Content Placeholder 2">
            <a:extLst>
              <a:ext uri="{FF2B5EF4-FFF2-40B4-BE49-F238E27FC236}">
                <a16:creationId xmlns:a16="http://schemas.microsoft.com/office/drawing/2014/main" id="{54022FE3-116F-49B7-4DBC-F848FAA8D778}"/>
              </a:ext>
            </a:extLst>
          </p:cNvPr>
          <p:cNvSpPr>
            <a:spLocks noGrp="1"/>
          </p:cNvSpPr>
          <p:nvPr>
            <p:ph idx="1"/>
          </p:nvPr>
        </p:nvSpPr>
        <p:spPr>
          <a:xfrm>
            <a:off x="1188402" y="1834046"/>
            <a:ext cx="9941714" cy="4124302"/>
          </a:xfrm>
        </p:spPr>
        <p:txBody>
          <a:bodyPr vert="horz" lIns="91440" tIns="45720" rIns="91440" bIns="45720" rtlCol="0" anchor="t">
            <a:noAutofit/>
          </a:bodyPr>
          <a:lstStyle/>
          <a:p>
            <a:pPr algn="just"/>
            <a:r>
              <a:rPr lang="en-US" sz="2500">
                <a:latin typeface="Times New Roman" panose="02020603050405020304" pitchFamily="18" charset="0"/>
                <a:cs typeface="Times New Roman" panose="02020603050405020304" pitchFamily="18" charset="0"/>
              </a:rPr>
              <a:t>Fit the ridge regression model with minimum lambda value.</a:t>
            </a:r>
          </a:p>
          <a:p>
            <a:pPr marL="0" indent="0" algn="just">
              <a:buNone/>
            </a:pPr>
            <a:endParaRPr lang="en-US" sz="2500">
              <a:latin typeface="Times New Roman" panose="02020603050405020304" pitchFamily="18" charset="0"/>
              <a:cs typeface="Times New Roman" panose="02020603050405020304" pitchFamily="18" charset="0"/>
            </a:endParaRPr>
          </a:p>
          <a:p>
            <a:pPr marL="0" indent="0" algn="just">
              <a:buNone/>
            </a:pPr>
            <a:endParaRPr lang="en-US" sz="2500">
              <a:latin typeface="Times New Roman" panose="02020603050405020304" pitchFamily="18" charset="0"/>
              <a:cs typeface="Times New Roman" panose="02020603050405020304" pitchFamily="18" charset="0"/>
            </a:endParaRPr>
          </a:p>
          <a:p>
            <a:pPr marL="0" indent="0" algn="just">
              <a:buNone/>
            </a:pPr>
            <a:endParaRPr lang="en-US" sz="2500">
              <a:latin typeface="Times New Roman" panose="02020603050405020304" pitchFamily="18" charset="0"/>
              <a:cs typeface="Times New Roman" panose="02020603050405020304" pitchFamily="18" charset="0"/>
            </a:endParaRPr>
          </a:p>
          <a:p>
            <a:pPr marL="457200" indent="-457200" algn="just"/>
            <a:endParaRPr lang="en-US" sz="2500">
              <a:latin typeface="Times New Roman" panose="02020603050405020304" pitchFamily="18" charset="0"/>
              <a:cs typeface="Times New Roman" panose="02020603050405020304" pitchFamily="18" charset="0"/>
            </a:endParaRPr>
          </a:p>
          <a:p>
            <a:pPr marL="457200" indent="-457200" algn="just"/>
            <a:endParaRPr lang="en-US" sz="2500">
              <a:latin typeface="Times New Roman" panose="02020603050405020304" pitchFamily="18" charset="0"/>
              <a:cs typeface="Times New Roman" panose="02020603050405020304" pitchFamily="18" charset="0"/>
            </a:endParaRPr>
          </a:p>
          <a:p>
            <a:pPr algn="just"/>
            <a:r>
              <a:rPr lang="en-US" sz="2500" err="1">
                <a:latin typeface="Times New Roman" panose="02020603050405020304" pitchFamily="18" charset="0"/>
                <a:cs typeface="Times New Roman" panose="02020603050405020304" pitchFamily="18" charset="0"/>
              </a:rPr>
              <a:t>Df</a:t>
            </a:r>
            <a:r>
              <a:rPr lang="en-US" sz="2500">
                <a:latin typeface="Times New Roman" panose="02020603050405020304" pitchFamily="18" charset="0"/>
                <a:cs typeface="Times New Roman" panose="02020603050405020304" pitchFamily="18" charset="0"/>
              </a:rPr>
              <a:t> value is 52 which is the number of nonzero coefficients, same value we have observed in the plot. The percent (of null) deviance explained (%dev) is 77.45 for the </a:t>
            </a:r>
            <a:r>
              <a:rPr lang="en-US" sz="2500" err="1">
                <a:latin typeface="Times New Roman" panose="02020603050405020304" pitchFamily="18" charset="0"/>
                <a:cs typeface="Times New Roman" panose="02020603050405020304" pitchFamily="18" charset="0"/>
              </a:rPr>
              <a:t>lambda.min</a:t>
            </a:r>
            <a:r>
              <a:rPr lang="en-US" sz="2500">
                <a:latin typeface="Times New Roman" panose="02020603050405020304" pitchFamily="18" charset="0"/>
                <a:cs typeface="Times New Roman" panose="02020603050405020304" pitchFamily="18" charset="0"/>
              </a:rPr>
              <a:t>.</a:t>
            </a:r>
          </a:p>
          <a:p>
            <a:pPr marL="0" indent="0" algn="just">
              <a:buNone/>
            </a:pPr>
            <a:endParaRPr lang="en-US" sz="2500">
              <a:latin typeface="Times New Roman" panose="02020603050405020304" pitchFamily="18" charset="0"/>
              <a:cs typeface="Times New Roman" panose="02020603050405020304" pitchFamily="18" charset="0"/>
            </a:endParaRPr>
          </a:p>
        </p:txBody>
      </p:sp>
      <p:pic>
        <p:nvPicPr>
          <p:cNvPr id="5" name="Picture 5" descr="Graphical user interface, application&#10;&#10;Description automatically generated">
            <a:extLst>
              <a:ext uri="{FF2B5EF4-FFF2-40B4-BE49-F238E27FC236}">
                <a16:creationId xmlns:a16="http://schemas.microsoft.com/office/drawing/2014/main" id="{7456CF3B-A39C-F481-DAAE-17824C4D4708}"/>
              </a:ext>
            </a:extLst>
          </p:cNvPr>
          <p:cNvPicPr>
            <a:picLocks noChangeAspect="1"/>
          </p:cNvPicPr>
          <p:nvPr/>
        </p:nvPicPr>
        <p:blipFill>
          <a:blip r:embed="rId2"/>
          <a:stretch>
            <a:fillRect/>
          </a:stretch>
        </p:blipFill>
        <p:spPr>
          <a:xfrm>
            <a:off x="2548659" y="2737419"/>
            <a:ext cx="6359367" cy="1383161"/>
          </a:xfrm>
          <a:prstGeom prst="rect">
            <a:avLst/>
          </a:prstGeom>
        </p:spPr>
      </p:pic>
      <p:sp>
        <p:nvSpPr>
          <p:cNvPr id="16"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936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09847-F58D-5CB5-053D-D5D6B300D45A}"/>
              </a:ext>
            </a:extLst>
          </p:cNvPr>
          <p:cNvSpPr>
            <a:spLocks noGrp="1"/>
          </p:cNvSpPr>
          <p:nvPr>
            <p:ph type="title"/>
          </p:nvPr>
        </p:nvSpPr>
        <p:spPr>
          <a:xfrm>
            <a:off x="845443" y="496035"/>
            <a:ext cx="9291616" cy="773516"/>
          </a:xfrm>
        </p:spPr>
        <p:txBody>
          <a:bodyPr anchor="b">
            <a:noAutofit/>
          </a:bodyPr>
          <a:lstStyle/>
          <a:p>
            <a:r>
              <a:rPr lang="en-US" sz="3600" u="sng">
                <a:latin typeface="Times New Roman" panose="02020603050405020304" pitchFamily="18" charset="0"/>
                <a:cs typeface="Times New Roman" panose="02020603050405020304" pitchFamily="18" charset="0"/>
              </a:rPr>
              <a:t>Ridge Regression model performance using R</a:t>
            </a:r>
          </a:p>
        </p:txBody>
      </p:sp>
      <p:sp>
        <p:nvSpPr>
          <p:cNvPr id="16"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5" descr="Text&#10;&#10;Description automatically generated">
            <a:extLst>
              <a:ext uri="{FF2B5EF4-FFF2-40B4-BE49-F238E27FC236}">
                <a16:creationId xmlns:a16="http://schemas.microsoft.com/office/drawing/2014/main" id="{CE6CE5EF-F54B-DA0A-3423-C066CD068228}"/>
              </a:ext>
            </a:extLst>
          </p:cNvPr>
          <p:cNvPicPr>
            <a:picLocks noChangeAspect="1"/>
          </p:cNvPicPr>
          <p:nvPr/>
        </p:nvPicPr>
        <p:blipFill>
          <a:blip r:embed="rId2"/>
          <a:stretch>
            <a:fillRect/>
          </a:stretch>
        </p:blipFill>
        <p:spPr>
          <a:xfrm>
            <a:off x="845443" y="1681296"/>
            <a:ext cx="6248148" cy="4153117"/>
          </a:xfrm>
          <a:prstGeom prst="rect">
            <a:avLst/>
          </a:prstGeom>
        </p:spPr>
      </p:pic>
      <p:sp>
        <p:nvSpPr>
          <p:cNvPr id="8" name="TextBox 7">
            <a:extLst>
              <a:ext uri="{FF2B5EF4-FFF2-40B4-BE49-F238E27FC236}">
                <a16:creationId xmlns:a16="http://schemas.microsoft.com/office/drawing/2014/main" id="{C56FB5B5-5BD2-5761-0639-8A80403CBDE2}"/>
              </a:ext>
            </a:extLst>
          </p:cNvPr>
          <p:cNvSpPr txBox="1"/>
          <p:nvPr/>
        </p:nvSpPr>
        <p:spPr>
          <a:xfrm>
            <a:off x="7386748" y="1589458"/>
            <a:ext cx="3959810"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100">
                <a:latin typeface="Times New Roman" panose="02020603050405020304" pitchFamily="18" charset="0"/>
                <a:cs typeface="Times New Roman" panose="02020603050405020304" pitchFamily="18" charset="0"/>
              </a:rPr>
              <a:t>The 52 independent variables in the ridge model can account for about 76% of variations in the dependent variable "Price".</a:t>
            </a:r>
          </a:p>
          <a:p>
            <a:pPr marL="285750" indent="-285750" algn="just">
              <a:buFont typeface="Arial"/>
              <a:buChar char="•"/>
            </a:pPr>
            <a:r>
              <a:rPr lang="en-US" sz="2100">
                <a:latin typeface="Times New Roman" panose="02020603050405020304" pitchFamily="18" charset="0"/>
                <a:ea typeface="+mn-lt"/>
                <a:cs typeface="Times New Roman" panose="02020603050405020304" pitchFamily="18" charset="0"/>
              </a:rPr>
              <a:t>The RMSE value for train set is greater than test data and is not much different which tells that model is not  overfitting. </a:t>
            </a:r>
            <a:endParaRPr lang="en-US" sz="2100">
              <a:latin typeface="Times New Roman" panose="02020603050405020304" pitchFamily="18" charset="0"/>
              <a:cs typeface="Times New Roman" panose="02020603050405020304" pitchFamily="18" charset="0"/>
            </a:endParaRPr>
          </a:p>
          <a:p>
            <a:pPr marL="285750" indent="-285750" algn="just">
              <a:buFont typeface="Arial"/>
              <a:buChar char="•"/>
            </a:pPr>
            <a:r>
              <a:rPr lang="en-US" sz="2100">
                <a:latin typeface="Times New Roman" panose="02020603050405020304" pitchFamily="18" charset="0"/>
                <a:ea typeface="+mn-lt"/>
                <a:cs typeface="Times New Roman" panose="02020603050405020304" pitchFamily="18" charset="0"/>
              </a:rPr>
              <a:t>There is an improvement in the performance compared with linear regression model (R2 63% in LRM that in Ridge is 76%)</a:t>
            </a:r>
          </a:p>
        </p:txBody>
      </p:sp>
    </p:spTree>
    <p:extLst>
      <p:ext uri="{BB962C8B-B14F-4D97-AF65-F5344CB8AC3E}">
        <p14:creationId xmlns:p14="http://schemas.microsoft.com/office/powerpoint/2010/main" val="66735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47AB94-826A-558B-8C90-DCA3C14ACD9A}"/>
              </a:ext>
            </a:extLst>
          </p:cNvPr>
          <p:cNvSpPr>
            <a:spLocks noGrp="1"/>
          </p:cNvSpPr>
          <p:nvPr>
            <p:ph type="title"/>
          </p:nvPr>
        </p:nvSpPr>
        <p:spPr>
          <a:xfrm>
            <a:off x="777240" y="388642"/>
            <a:ext cx="10515600" cy="1325563"/>
          </a:xfrm>
        </p:spPr>
        <p:txBody>
          <a:bodyPr>
            <a:normAutofit/>
          </a:bodyPr>
          <a:lstStyle/>
          <a:p>
            <a:r>
              <a:rPr lang="en-US" sz="3600" u="sng" dirty="0">
                <a:latin typeface="Times New Roman" panose="02020603050405020304" pitchFamily="18" charset="0"/>
                <a:cs typeface="Times New Roman" panose="02020603050405020304" pitchFamily="18" charset="0"/>
              </a:rPr>
              <a:t>LASSO Regularization </a:t>
            </a:r>
          </a:p>
        </p:txBody>
      </p:sp>
      <p:sp>
        <p:nvSpPr>
          <p:cNvPr id="28" name="Content Placeholder 2">
            <a:extLst>
              <a:ext uri="{FF2B5EF4-FFF2-40B4-BE49-F238E27FC236}">
                <a16:creationId xmlns:a16="http://schemas.microsoft.com/office/drawing/2014/main" id="{62AA3B07-F58A-D1AD-B2CC-BCAA30D9AAE0}"/>
              </a:ext>
            </a:extLst>
          </p:cNvPr>
          <p:cNvSpPr txBox="1">
            <a:spLocks/>
          </p:cNvSpPr>
          <p:nvPr/>
        </p:nvSpPr>
        <p:spPr>
          <a:xfrm>
            <a:off x="775970" y="1531374"/>
            <a:ext cx="10640060" cy="385424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a:ea typeface="+mn-lt"/>
                <a:cs typeface="+mn-lt"/>
              </a:rPr>
              <a:t>The drawback of not being able to actually remove predictors from the equation is overcome by the LASSO regression.  </a:t>
            </a:r>
            <a:endParaRPr lang="en-US" sz="2500" dirty="0">
              <a:latin typeface="Times New Roman"/>
              <a:cs typeface="Times New Roman"/>
            </a:endParaRPr>
          </a:p>
          <a:p>
            <a:r>
              <a:rPr lang="en-US" sz="2500" dirty="0">
                <a:latin typeface="Times New Roman"/>
                <a:ea typeface="+mn-lt"/>
                <a:cs typeface="+mn-lt"/>
              </a:rPr>
              <a:t>LASSO stands for Least Absolute Shrinkage and Selection Operator.</a:t>
            </a:r>
            <a:endParaRPr lang="en-US" sz="2500" dirty="0">
              <a:latin typeface="Times New Roman"/>
              <a:cs typeface="Times New Roman"/>
            </a:endParaRPr>
          </a:p>
          <a:p>
            <a:r>
              <a:rPr lang="en-US" sz="2500" dirty="0">
                <a:latin typeface="Times New Roman"/>
                <a:cs typeface="Calibri"/>
              </a:rPr>
              <a:t>It performs variable selection.</a:t>
            </a:r>
          </a:p>
          <a:p>
            <a:r>
              <a:rPr lang="en-US" sz="2500" dirty="0">
                <a:latin typeface="Times New Roman"/>
                <a:cs typeface="Calibri"/>
              </a:rPr>
              <a:t>Before performing lasso regression, it is crucial to determine the appropriate lambda values. </a:t>
            </a:r>
          </a:p>
          <a:p>
            <a:r>
              <a:rPr lang="en-US" sz="2500" dirty="0">
                <a:latin typeface="Times New Roman"/>
                <a:cs typeface="Calibri"/>
              </a:rPr>
              <a:t>Lambda values can be obtained by performing K-fold Cross Validation.</a:t>
            </a:r>
          </a:p>
        </p:txBody>
      </p:sp>
    </p:spTree>
    <p:extLst>
      <p:ext uri="{BB962C8B-B14F-4D97-AF65-F5344CB8AC3E}">
        <p14:creationId xmlns:p14="http://schemas.microsoft.com/office/powerpoint/2010/main" val="398429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47AB94-826A-558B-8C90-DCA3C14ACD9A}"/>
              </a:ext>
            </a:extLst>
          </p:cNvPr>
          <p:cNvSpPr>
            <a:spLocks noGrp="1"/>
          </p:cNvSpPr>
          <p:nvPr>
            <p:ph type="title"/>
          </p:nvPr>
        </p:nvSpPr>
        <p:spPr>
          <a:xfrm>
            <a:off x="835152" y="210115"/>
            <a:ext cx="10515600" cy="1325563"/>
          </a:xfrm>
        </p:spPr>
        <p:txBody>
          <a:bodyPr>
            <a:normAutofit/>
          </a:bodyPr>
          <a:lstStyle/>
          <a:p>
            <a:r>
              <a:rPr lang="en-US" sz="3600" u="sng">
                <a:latin typeface="Times New Roman" panose="02020603050405020304" pitchFamily="18" charset="0"/>
                <a:cs typeface="Times New Roman" panose="02020603050405020304" pitchFamily="18" charset="0"/>
              </a:rPr>
              <a:t>LASSO Regression using R</a:t>
            </a:r>
            <a:endParaRPr lang="en-US" sz="3600"/>
          </a:p>
        </p:txBody>
      </p:sp>
      <p:sp>
        <p:nvSpPr>
          <p:cNvPr id="23" name="Content Placeholder 2">
            <a:extLst>
              <a:ext uri="{FF2B5EF4-FFF2-40B4-BE49-F238E27FC236}">
                <a16:creationId xmlns:a16="http://schemas.microsoft.com/office/drawing/2014/main" id="{915566F5-8EFD-4894-E5DC-A4A35C3830D5}"/>
              </a:ext>
            </a:extLst>
          </p:cNvPr>
          <p:cNvSpPr txBox="1">
            <a:spLocks/>
          </p:cNvSpPr>
          <p:nvPr/>
        </p:nvSpPr>
        <p:spPr>
          <a:xfrm>
            <a:off x="834560" y="1466787"/>
            <a:ext cx="10515600" cy="500290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latin typeface="Times New Roman"/>
                <a:cs typeface="Calibri"/>
              </a:rPr>
              <a:t>Initialized the random number generator and performed k-fold cross validation.</a:t>
            </a:r>
            <a:endParaRPr lang="en-US" sz="2400" dirty="0"/>
          </a:p>
          <a:p>
            <a:pPr marL="0" indent="0" algn="just">
              <a:buFont typeface="Arial" panose="020B0604020202020204" pitchFamily="34" charset="0"/>
              <a:buNone/>
            </a:pPr>
            <a:endParaRPr lang="en-US" sz="2400" dirty="0">
              <a:latin typeface="Times New Roman"/>
              <a:cs typeface="Calibri"/>
            </a:endParaRPr>
          </a:p>
          <a:p>
            <a:pPr marL="0" indent="0" algn="just">
              <a:buFont typeface="Arial" panose="020B0604020202020204" pitchFamily="34" charset="0"/>
              <a:buNone/>
            </a:pPr>
            <a:endParaRPr lang="en-US" sz="2400" dirty="0">
              <a:latin typeface="Times New Roman"/>
              <a:cs typeface="Calibri"/>
            </a:endParaRPr>
          </a:p>
          <a:p>
            <a:pPr marL="0" indent="0" algn="just">
              <a:buFont typeface="Arial" panose="020B0604020202020204" pitchFamily="34" charset="0"/>
              <a:buNone/>
            </a:pPr>
            <a:r>
              <a:rPr lang="en-US" sz="2400" dirty="0">
                <a:latin typeface="Times New Roman"/>
                <a:cs typeface="Calibri"/>
              </a:rPr>
              <a:t>Output:</a:t>
            </a:r>
          </a:p>
          <a:p>
            <a:pPr marL="0" indent="0" algn="just">
              <a:buFont typeface="Arial" panose="020B0604020202020204" pitchFamily="34" charset="0"/>
              <a:buNone/>
            </a:pPr>
            <a:endParaRPr lang="en-US" sz="2400" dirty="0">
              <a:latin typeface="Times New Roman"/>
              <a:cs typeface="Calibri"/>
            </a:endParaRPr>
          </a:p>
          <a:p>
            <a:pPr marL="0" indent="0" algn="just">
              <a:buFont typeface="Arial" panose="020B0604020202020204" pitchFamily="34" charset="0"/>
              <a:buNone/>
            </a:pPr>
            <a:endParaRPr lang="en-US" sz="2400" dirty="0">
              <a:latin typeface="Times New Roman"/>
              <a:cs typeface="Calibri"/>
            </a:endParaRPr>
          </a:p>
          <a:p>
            <a:pPr marL="0" indent="0" algn="just">
              <a:buFont typeface="Arial" panose="020B0604020202020204" pitchFamily="34" charset="0"/>
              <a:buNone/>
            </a:pPr>
            <a:endParaRPr lang="en-US" sz="2400" dirty="0">
              <a:latin typeface="Times New Roman"/>
              <a:cs typeface="Calibri"/>
            </a:endParaRPr>
          </a:p>
          <a:p>
            <a:pPr algn="just"/>
            <a:r>
              <a:rPr lang="en-US" sz="2400" dirty="0">
                <a:latin typeface="Times New Roman"/>
                <a:ea typeface="+mn-lt"/>
                <a:cs typeface="+mn-lt"/>
              </a:rPr>
              <a:t>Lambda minimum (</a:t>
            </a:r>
            <a:r>
              <a:rPr lang="en-US" sz="2400" dirty="0" err="1">
                <a:latin typeface="Times New Roman"/>
                <a:ea typeface="+mn-lt"/>
                <a:cs typeface="+mn-lt"/>
              </a:rPr>
              <a:t>lambda.min</a:t>
            </a:r>
            <a:r>
              <a:rPr lang="en-US" sz="2400" dirty="0">
                <a:latin typeface="Times New Roman"/>
                <a:ea typeface="+mn-lt"/>
                <a:cs typeface="+mn-lt"/>
              </a:rPr>
              <a:t>) value is 118.6</a:t>
            </a:r>
            <a:endParaRPr lang="en-US" sz="2400" dirty="0">
              <a:latin typeface="Times New Roman"/>
              <a:cs typeface="Calibri"/>
            </a:endParaRPr>
          </a:p>
          <a:p>
            <a:pPr algn="just"/>
            <a:r>
              <a:rPr lang="en-US" sz="2400" dirty="0">
                <a:latin typeface="Times New Roman"/>
                <a:ea typeface="+mn-lt"/>
                <a:cs typeface="+mn-lt"/>
              </a:rPr>
              <a:t>Maximum lambda value within 1 standard error of minimum lambda (lambda.1se) is 2122.2</a:t>
            </a:r>
            <a:endParaRPr lang="en-US" sz="2400" dirty="0">
              <a:latin typeface="Times New Roman"/>
              <a:cs typeface="Times New Roman"/>
            </a:endParaRPr>
          </a:p>
          <a:p>
            <a:pPr marL="457200" indent="-457200"/>
            <a:endParaRPr lang="en-US" sz="2400" dirty="0">
              <a:cs typeface="Calibri"/>
            </a:endParaRPr>
          </a:p>
          <a:p>
            <a:pPr marL="0" indent="0">
              <a:buFont typeface="Arial" panose="020B0604020202020204" pitchFamily="34" charset="0"/>
              <a:buNone/>
            </a:pPr>
            <a:endParaRPr lang="en-US" sz="2400" dirty="0">
              <a:cs typeface="Calibri"/>
            </a:endParaRPr>
          </a:p>
        </p:txBody>
      </p:sp>
      <p:pic>
        <p:nvPicPr>
          <p:cNvPr id="24" name="Picture 5" descr="Text&#10;&#10;Description automatically generated">
            <a:extLst>
              <a:ext uri="{FF2B5EF4-FFF2-40B4-BE49-F238E27FC236}">
                <a16:creationId xmlns:a16="http://schemas.microsoft.com/office/drawing/2014/main" id="{17D9EA4C-B8DA-208F-02F1-C7DD77FC7093}"/>
              </a:ext>
            </a:extLst>
          </p:cNvPr>
          <p:cNvPicPr>
            <a:picLocks noChangeAspect="1"/>
          </p:cNvPicPr>
          <p:nvPr/>
        </p:nvPicPr>
        <p:blipFill>
          <a:blip r:embed="rId2"/>
          <a:stretch>
            <a:fillRect/>
          </a:stretch>
        </p:blipFill>
        <p:spPr>
          <a:xfrm>
            <a:off x="2910348" y="1966728"/>
            <a:ext cx="5445807" cy="1035737"/>
          </a:xfrm>
          <a:prstGeom prst="rect">
            <a:avLst/>
          </a:prstGeom>
        </p:spPr>
      </p:pic>
      <p:pic>
        <p:nvPicPr>
          <p:cNvPr id="25" name="Picture 6" descr="Text&#10;&#10;Description automatically generated">
            <a:extLst>
              <a:ext uri="{FF2B5EF4-FFF2-40B4-BE49-F238E27FC236}">
                <a16:creationId xmlns:a16="http://schemas.microsoft.com/office/drawing/2014/main" id="{9C5E8448-5D3F-A72A-C93D-3C79DB3B2776}"/>
              </a:ext>
            </a:extLst>
          </p:cNvPr>
          <p:cNvPicPr>
            <a:picLocks noChangeAspect="1"/>
          </p:cNvPicPr>
          <p:nvPr/>
        </p:nvPicPr>
        <p:blipFill>
          <a:blip r:embed="rId3"/>
          <a:stretch>
            <a:fillRect/>
          </a:stretch>
        </p:blipFill>
        <p:spPr>
          <a:xfrm>
            <a:off x="2910348" y="3268524"/>
            <a:ext cx="5279136" cy="1200728"/>
          </a:xfrm>
          <a:prstGeom prst="rect">
            <a:avLst/>
          </a:prstGeom>
        </p:spPr>
      </p:pic>
    </p:spTree>
    <p:extLst>
      <p:ext uri="{BB962C8B-B14F-4D97-AF65-F5344CB8AC3E}">
        <p14:creationId xmlns:p14="http://schemas.microsoft.com/office/powerpoint/2010/main" val="129390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47AB94-826A-558B-8C90-DCA3C14ACD9A}"/>
              </a:ext>
            </a:extLst>
          </p:cNvPr>
          <p:cNvSpPr>
            <a:spLocks noGrp="1"/>
          </p:cNvSpPr>
          <p:nvPr>
            <p:ph type="title"/>
          </p:nvPr>
        </p:nvSpPr>
        <p:spPr>
          <a:xfrm>
            <a:off x="835152" y="180618"/>
            <a:ext cx="10515600" cy="1325563"/>
          </a:xfrm>
        </p:spPr>
        <p:txBody>
          <a:bodyPr>
            <a:normAutofit/>
          </a:bodyPr>
          <a:lstStyle/>
          <a:p>
            <a:r>
              <a:rPr lang="en-US" sz="3600" u="sng">
                <a:latin typeface="Times New Roman" panose="02020603050405020304" pitchFamily="18" charset="0"/>
                <a:cs typeface="Times New Roman" panose="02020603050405020304" pitchFamily="18" charset="0"/>
              </a:rPr>
              <a:t>LASSO Regression using R</a:t>
            </a:r>
            <a:endParaRPr lang="en-US" sz="3600"/>
          </a:p>
        </p:txBody>
      </p:sp>
      <p:sp>
        <p:nvSpPr>
          <p:cNvPr id="19" name="Content Placeholder 2">
            <a:extLst>
              <a:ext uri="{FF2B5EF4-FFF2-40B4-BE49-F238E27FC236}">
                <a16:creationId xmlns:a16="http://schemas.microsoft.com/office/drawing/2014/main" id="{F3F99B43-73C4-5ACC-D7B8-68E7329A109F}"/>
              </a:ext>
            </a:extLst>
          </p:cNvPr>
          <p:cNvSpPr>
            <a:spLocks noGrp="1"/>
          </p:cNvSpPr>
          <p:nvPr>
            <p:ph idx="1"/>
          </p:nvPr>
        </p:nvSpPr>
        <p:spPr>
          <a:xfrm>
            <a:off x="838200" y="1825625"/>
            <a:ext cx="3448665" cy="4351338"/>
          </a:xfrm>
        </p:spPr>
        <p:txBody>
          <a:bodyPr vert="horz" lIns="91440" tIns="45720" rIns="91440" bIns="45720" rtlCol="0" anchor="t">
            <a:normAutofit/>
          </a:bodyPr>
          <a:lstStyle/>
          <a:p>
            <a:pPr marL="0" indent="0">
              <a:buNone/>
            </a:pPr>
            <a:r>
              <a:rPr lang="en-US" sz="2500">
                <a:latin typeface="Times New Roman" panose="02020603050405020304" pitchFamily="18" charset="0"/>
                <a:cs typeface="Times New Roman" panose="02020603050405020304" pitchFamily="18" charset="0"/>
              </a:rPr>
              <a:t>Plot the results from cross validation.</a:t>
            </a:r>
          </a:p>
          <a:p>
            <a:pPr marL="0" indent="0">
              <a:buNone/>
            </a:pP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ea typeface="+mn-lt"/>
                <a:cs typeface="Times New Roman" panose="02020603050405020304" pitchFamily="18" charset="0"/>
              </a:rPr>
              <a:t>Minimum log value </a:t>
            </a:r>
          </a:p>
          <a:p>
            <a:pPr marL="0" indent="0">
              <a:buNone/>
            </a:pPr>
            <a:r>
              <a:rPr lang="en-US" sz="2500">
                <a:latin typeface="Times New Roman" panose="02020603050405020304" pitchFamily="18" charset="0"/>
                <a:ea typeface="+mn-lt"/>
                <a:cs typeface="Times New Roman" panose="02020603050405020304" pitchFamily="18" charset="0"/>
              </a:rPr>
              <a:t>of lambda is 4.776.</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ea typeface="+mn-lt"/>
                <a:cs typeface="Times New Roman" panose="02020603050405020304" pitchFamily="18" charset="0"/>
              </a:rPr>
              <a:t>Maximum log value </a:t>
            </a:r>
          </a:p>
          <a:p>
            <a:pPr marL="0" indent="0">
              <a:buNone/>
            </a:pPr>
            <a:r>
              <a:rPr lang="en-US" sz="2500">
                <a:latin typeface="Times New Roman" panose="02020603050405020304" pitchFamily="18" charset="0"/>
                <a:ea typeface="+mn-lt"/>
                <a:cs typeface="Times New Roman" panose="02020603050405020304" pitchFamily="18" charset="0"/>
              </a:rPr>
              <a:t>of lambda is 7.660.</a:t>
            </a:r>
            <a:endParaRPr lang="en-US" sz="2500">
              <a:latin typeface="Times New Roman" panose="02020603050405020304" pitchFamily="18" charset="0"/>
              <a:cs typeface="Times New Roman" panose="02020603050405020304" pitchFamily="18" charset="0"/>
            </a:endParaRPr>
          </a:p>
          <a:p>
            <a:pPr marL="457200" indent="-457200"/>
            <a:endParaRPr lang="en-US">
              <a:cs typeface="Calibri"/>
            </a:endParaRPr>
          </a:p>
        </p:txBody>
      </p:sp>
      <p:pic>
        <p:nvPicPr>
          <p:cNvPr id="20" name="Picture 19" descr="Graphical user interface&#10;&#10;Description automatically generated">
            <a:extLst>
              <a:ext uri="{FF2B5EF4-FFF2-40B4-BE49-F238E27FC236}">
                <a16:creationId xmlns:a16="http://schemas.microsoft.com/office/drawing/2014/main" id="{D558D565-81BA-4900-3E65-86258E99AE4F}"/>
              </a:ext>
            </a:extLst>
          </p:cNvPr>
          <p:cNvPicPr>
            <a:picLocks noChangeAspect="1"/>
          </p:cNvPicPr>
          <p:nvPr/>
        </p:nvPicPr>
        <p:blipFill>
          <a:blip r:embed="rId2"/>
          <a:stretch>
            <a:fillRect/>
          </a:stretch>
        </p:blipFill>
        <p:spPr>
          <a:xfrm>
            <a:off x="4286865" y="2056201"/>
            <a:ext cx="7436677" cy="3624773"/>
          </a:xfrm>
          <a:prstGeom prst="rect">
            <a:avLst/>
          </a:prstGeom>
        </p:spPr>
      </p:pic>
    </p:spTree>
    <p:extLst>
      <p:ext uri="{BB962C8B-B14F-4D97-AF65-F5344CB8AC3E}">
        <p14:creationId xmlns:p14="http://schemas.microsoft.com/office/powerpoint/2010/main" val="3874001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47AB94-826A-558B-8C90-DCA3C14ACD9A}"/>
              </a:ext>
            </a:extLst>
          </p:cNvPr>
          <p:cNvSpPr>
            <a:spLocks noGrp="1"/>
          </p:cNvSpPr>
          <p:nvPr>
            <p:ph type="title"/>
          </p:nvPr>
        </p:nvSpPr>
        <p:spPr>
          <a:xfrm>
            <a:off x="835152" y="210115"/>
            <a:ext cx="10515600" cy="1325563"/>
          </a:xfrm>
        </p:spPr>
        <p:txBody>
          <a:bodyPr>
            <a:normAutofit/>
          </a:bodyPr>
          <a:lstStyle/>
          <a:p>
            <a:r>
              <a:rPr lang="en-US" sz="3600" u="sng">
                <a:latin typeface="Times New Roman" panose="02020603050405020304" pitchFamily="18" charset="0"/>
                <a:cs typeface="Times New Roman" panose="02020603050405020304" pitchFamily="18" charset="0"/>
              </a:rPr>
              <a:t>LASSO Regression using R</a:t>
            </a:r>
            <a:endParaRPr lang="en-US" sz="3600"/>
          </a:p>
        </p:txBody>
      </p:sp>
      <p:pic>
        <p:nvPicPr>
          <p:cNvPr id="12" name="Picture 10">
            <a:extLst>
              <a:ext uri="{FF2B5EF4-FFF2-40B4-BE49-F238E27FC236}">
                <a16:creationId xmlns:a16="http://schemas.microsoft.com/office/drawing/2014/main" id="{8D78BC32-F04B-D761-BD0E-1E21C44BD63F}"/>
              </a:ext>
            </a:extLst>
          </p:cNvPr>
          <p:cNvPicPr>
            <a:picLocks noChangeAspect="1"/>
          </p:cNvPicPr>
          <p:nvPr/>
        </p:nvPicPr>
        <p:blipFill>
          <a:blip r:embed="rId2"/>
          <a:stretch>
            <a:fillRect/>
          </a:stretch>
        </p:blipFill>
        <p:spPr>
          <a:xfrm>
            <a:off x="8115299" y="2135277"/>
            <a:ext cx="3229113" cy="3790419"/>
          </a:xfrm>
          <a:prstGeom prst="rect">
            <a:avLst/>
          </a:prstGeom>
        </p:spPr>
      </p:pic>
      <p:pic>
        <p:nvPicPr>
          <p:cNvPr id="14" name="Picture 4">
            <a:extLst>
              <a:ext uri="{FF2B5EF4-FFF2-40B4-BE49-F238E27FC236}">
                <a16:creationId xmlns:a16="http://schemas.microsoft.com/office/drawing/2014/main" id="{2317F0AB-D190-57FB-992A-3062BC228955}"/>
              </a:ext>
            </a:extLst>
          </p:cNvPr>
          <p:cNvPicPr>
            <a:picLocks noChangeAspect="1"/>
          </p:cNvPicPr>
          <p:nvPr/>
        </p:nvPicPr>
        <p:blipFill>
          <a:blip r:embed="rId3"/>
          <a:stretch>
            <a:fillRect/>
          </a:stretch>
        </p:blipFill>
        <p:spPr>
          <a:xfrm>
            <a:off x="1836598" y="2272834"/>
            <a:ext cx="5956851" cy="1015914"/>
          </a:xfrm>
          <a:prstGeom prst="rect">
            <a:avLst/>
          </a:prstGeom>
        </p:spPr>
      </p:pic>
      <p:sp>
        <p:nvSpPr>
          <p:cNvPr id="16" name="Content Placeholder 2">
            <a:extLst>
              <a:ext uri="{FF2B5EF4-FFF2-40B4-BE49-F238E27FC236}">
                <a16:creationId xmlns:a16="http://schemas.microsoft.com/office/drawing/2014/main" id="{39D34A94-E201-15B6-C1CA-B13E726BD73A}"/>
              </a:ext>
            </a:extLst>
          </p:cNvPr>
          <p:cNvSpPr>
            <a:spLocks noGrp="1"/>
          </p:cNvSpPr>
          <p:nvPr>
            <p:ph idx="1"/>
          </p:nvPr>
        </p:nvSpPr>
        <p:spPr>
          <a:xfrm>
            <a:off x="852954" y="1449862"/>
            <a:ext cx="10515600" cy="4351338"/>
          </a:xfrm>
        </p:spPr>
        <p:txBody>
          <a:bodyPr vert="horz" lIns="91440" tIns="45720" rIns="91440" bIns="45720" rtlCol="0" anchor="t">
            <a:normAutofit/>
          </a:bodyPr>
          <a:lstStyle/>
          <a:p>
            <a:r>
              <a:rPr lang="en-US" sz="2500">
                <a:latin typeface="Times New Roman" panose="02020603050405020304" pitchFamily="18" charset="0"/>
                <a:cs typeface="Times New Roman" panose="02020603050405020304" pitchFamily="18" charset="0"/>
              </a:rPr>
              <a:t>Fit the lasso regression model with minimum lambda value.</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Some of the coefficients of the model </a:t>
            </a:r>
          </a:p>
          <a:p>
            <a:pPr marL="0" indent="0">
              <a:buNone/>
            </a:pPr>
            <a:r>
              <a:rPr lang="en-US" sz="2500">
                <a:latin typeface="Times New Roman" panose="02020603050405020304" pitchFamily="18" charset="0"/>
                <a:cs typeface="Times New Roman" panose="02020603050405020304" pitchFamily="18" charset="0"/>
              </a:rPr>
              <a:t>are shrunk to zero.</a:t>
            </a: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084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F347AB94-826A-558B-8C90-DCA3C14ACD9A}"/>
              </a:ext>
            </a:extLst>
          </p:cNvPr>
          <p:cNvSpPr>
            <a:spLocks noGrp="1"/>
          </p:cNvSpPr>
          <p:nvPr>
            <p:ph type="title"/>
          </p:nvPr>
        </p:nvSpPr>
        <p:spPr>
          <a:xfrm>
            <a:off x="835152" y="278765"/>
            <a:ext cx="10515600" cy="1325563"/>
          </a:xfrm>
        </p:spPr>
        <p:txBody>
          <a:bodyPr>
            <a:normAutofit/>
          </a:bodyPr>
          <a:lstStyle/>
          <a:p>
            <a:r>
              <a:rPr lang="en-US" sz="3600" u="sng">
                <a:latin typeface="Times New Roman" panose="02020603050405020304" pitchFamily="18" charset="0"/>
                <a:cs typeface="Times New Roman" panose="02020603050405020304" pitchFamily="18" charset="0"/>
              </a:rPr>
              <a:t>LASSO Regression using R</a:t>
            </a:r>
            <a:endParaRPr lang="en-US" sz="3600"/>
          </a:p>
        </p:txBody>
      </p:sp>
      <p:pic>
        <p:nvPicPr>
          <p:cNvPr id="7" name="Picture 4" descr="Text&#10;&#10;Description automatically generated">
            <a:extLst>
              <a:ext uri="{FF2B5EF4-FFF2-40B4-BE49-F238E27FC236}">
                <a16:creationId xmlns:a16="http://schemas.microsoft.com/office/drawing/2014/main" id="{FA9EB715-3050-381F-1680-C3818A71B237}"/>
              </a:ext>
            </a:extLst>
          </p:cNvPr>
          <p:cNvPicPr>
            <a:picLocks noChangeAspect="1"/>
          </p:cNvPicPr>
          <p:nvPr/>
        </p:nvPicPr>
        <p:blipFill>
          <a:blip r:embed="rId2"/>
          <a:stretch>
            <a:fillRect/>
          </a:stretch>
        </p:blipFill>
        <p:spPr>
          <a:xfrm>
            <a:off x="3109005" y="2627084"/>
            <a:ext cx="5967894" cy="3440786"/>
          </a:xfrm>
          <a:prstGeom prst="rect">
            <a:avLst/>
          </a:prstGeom>
        </p:spPr>
      </p:pic>
      <p:sp>
        <p:nvSpPr>
          <p:cNvPr id="8" name="Content Placeholder 2">
            <a:extLst>
              <a:ext uri="{FF2B5EF4-FFF2-40B4-BE49-F238E27FC236}">
                <a16:creationId xmlns:a16="http://schemas.microsoft.com/office/drawing/2014/main" id="{2013C3FE-5547-ECC6-F9E6-35747B21DAC5}"/>
              </a:ext>
            </a:extLst>
          </p:cNvPr>
          <p:cNvSpPr>
            <a:spLocks noGrp="1"/>
          </p:cNvSpPr>
          <p:nvPr>
            <p:ph idx="1"/>
          </p:nvPr>
        </p:nvSpPr>
        <p:spPr>
          <a:xfrm>
            <a:off x="838200" y="1604328"/>
            <a:ext cx="10515600" cy="4351338"/>
          </a:xfrm>
        </p:spPr>
        <p:txBody>
          <a:bodyPr vert="horz" lIns="91440" tIns="45720" rIns="91440" bIns="45720" rtlCol="0" anchor="t">
            <a:normAutofit/>
          </a:bodyPr>
          <a:lstStyle/>
          <a:p>
            <a:r>
              <a:rPr lang="en-US" sz="2500">
                <a:latin typeface="Times New Roman" panose="02020603050405020304" pitchFamily="18" charset="0"/>
                <a:cs typeface="Times New Roman" panose="02020603050405020304" pitchFamily="18" charset="0"/>
              </a:rPr>
              <a:t>Predict the 'Price' variable of train and test data.</a:t>
            </a:r>
          </a:p>
          <a:p>
            <a:r>
              <a:rPr lang="en-US" sz="2500">
                <a:latin typeface="Times New Roman" panose="02020603050405020304" pitchFamily="18" charset="0"/>
                <a:cs typeface="Times New Roman" panose="02020603050405020304" pitchFamily="18" charset="0"/>
              </a:rPr>
              <a:t>Calculate RMSE and R2 values.</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3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4" descr="Text&#10;&#10;Description automatically generated">
            <a:extLst>
              <a:ext uri="{FF2B5EF4-FFF2-40B4-BE49-F238E27FC236}">
                <a16:creationId xmlns:a16="http://schemas.microsoft.com/office/drawing/2014/main" id="{E2F1439A-4230-D8C9-A6D2-CD9CAC079BE6}"/>
              </a:ext>
            </a:extLst>
          </p:cNvPr>
          <p:cNvPicPr>
            <a:picLocks noChangeAspect="1"/>
          </p:cNvPicPr>
          <p:nvPr/>
        </p:nvPicPr>
        <p:blipFill rotWithShape="1">
          <a:blip r:embed="rId2"/>
          <a:srcRect l="2425" r="5995" b="-1"/>
          <a:stretch/>
        </p:blipFill>
        <p:spPr>
          <a:xfrm>
            <a:off x="835152" y="2318851"/>
            <a:ext cx="5032469" cy="2953403"/>
          </a:xfrm>
          <a:prstGeom prst="rect">
            <a:avLst/>
          </a:prstGeom>
        </p:spPr>
      </p:pic>
      <p:sp>
        <p:nvSpPr>
          <p:cNvPr id="3" name="Content Placeholder 2">
            <a:extLst>
              <a:ext uri="{FF2B5EF4-FFF2-40B4-BE49-F238E27FC236}">
                <a16:creationId xmlns:a16="http://schemas.microsoft.com/office/drawing/2014/main" id="{BB143F2B-B943-F47A-0CC4-185ADF710AC0}"/>
              </a:ext>
            </a:extLst>
          </p:cNvPr>
          <p:cNvSpPr>
            <a:spLocks noGrp="1"/>
          </p:cNvSpPr>
          <p:nvPr>
            <p:ph idx="1"/>
          </p:nvPr>
        </p:nvSpPr>
        <p:spPr>
          <a:xfrm>
            <a:off x="6324381" y="2084158"/>
            <a:ext cx="4974512" cy="3660185"/>
          </a:xfrm>
        </p:spPr>
        <p:txBody>
          <a:bodyPr vert="horz" lIns="91440" tIns="45720" rIns="91440" bIns="45720" rtlCol="0" anchor="ctr">
            <a:normAutofit/>
          </a:bodyPr>
          <a:lstStyle/>
          <a:p>
            <a:pPr marL="0" indent="0">
              <a:buNone/>
            </a:pPr>
            <a:r>
              <a:rPr lang="en-US" sz="2200">
                <a:latin typeface="Times New Roman" panose="02020603050405020304" pitchFamily="18" charset="0"/>
                <a:ea typeface="+mn-lt"/>
                <a:cs typeface="Times New Roman" panose="02020603050405020304" pitchFamily="18" charset="0"/>
              </a:rPr>
              <a:t>The obtained values for train set are:</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ea typeface="+mn-lt"/>
                <a:cs typeface="Times New Roman" panose="02020603050405020304" pitchFamily="18" charset="0"/>
              </a:rPr>
              <a:t>RMSE value – 17882.2.</a:t>
            </a:r>
          </a:p>
          <a:p>
            <a:r>
              <a:rPr lang="en-US" sz="2200">
                <a:latin typeface="Times New Roman" panose="02020603050405020304" pitchFamily="18" charset="0"/>
                <a:ea typeface="+mn-lt"/>
                <a:cs typeface="Times New Roman" panose="02020603050405020304" pitchFamily="18" charset="0"/>
              </a:rPr>
              <a:t>R2 value – 0.776 i.e., 77%.</a:t>
            </a:r>
          </a:p>
          <a:p>
            <a:pPr marL="0" indent="0">
              <a:buNone/>
            </a:pPr>
            <a:r>
              <a:rPr lang="en-US" sz="2200">
                <a:latin typeface="Times New Roman" panose="02020603050405020304" pitchFamily="18" charset="0"/>
                <a:ea typeface="+mn-lt"/>
                <a:cs typeface="Times New Roman" panose="02020603050405020304" pitchFamily="18" charset="0"/>
              </a:rPr>
              <a:t>The obtained values for test set are:</a:t>
            </a:r>
          </a:p>
          <a:p>
            <a:r>
              <a:rPr lang="en-US" sz="2200">
                <a:latin typeface="Times New Roman" panose="02020603050405020304" pitchFamily="18" charset="0"/>
                <a:ea typeface="+mn-lt"/>
                <a:cs typeface="Times New Roman" panose="02020603050405020304" pitchFamily="18" charset="0"/>
              </a:rPr>
              <a:t>RMSE value – 17183.55.</a:t>
            </a:r>
          </a:p>
          <a:p>
            <a:r>
              <a:rPr lang="en-US" sz="2200">
                <a:latin typeface="Times New Roman" panose="02020603050405020304" pitchFamily="18" charset="0"/>
                <a:ea typeface="+mn-lt"/>
                <a:cs typeface="Times New Roman" panose="02020603050405020304" pitchFamily="18" charset="0"/>
              </a:rPr>
              <a:t>R2 value – 0.756 i.e., 75%.</a:t>
            </a:r>
          </a:p>
          <a:p>
            <a:endParaRPr lang="en-US" sz="220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347AB94-826A-558B-8C90-DCA3C14ACD9A}"/>
              </a:ext>
            </a:extLst>
          </p:cNvPr>
          <p:cNvSpPr>
            <a:spLocks noGrp="1"/>
          </p:cNvSpPr>
          <p:nvPr>
            <p:ph type="title"/>
          </p:nvPr>
        </p:nvSpPr>
        <p:spPr>
          <a:xfrm>
            <a:off x="835152" y="496644"/>
            <a:ext cx="10515600" cy="1325563"/>
          </a:xfrm>
        </p:spPr>
        <p:txBody>
          <a:bodyPr/>
          <a:lstStyle/>
          <a:p>
            <a:r>
              <a:rPr lang="en-US" sz="4400" u="sng">
                <a:latin typeface="Times New Roman" panose="02020603050405020304" pitchFamily="18" charset="0"/>
                <a:cs typeface="Times New Roman" panose="02020603050405020304" pitchFamily="18" charset="0"/>
              </a:rPr>
              <a:t>LASSO Regression using R</a:t>
            </a:r>
            <a:endParaRPr lang="en-US"/>
          </a:p>
        </p:txBody>
      </p:sp>
    </p:spTree>
    <p:extLst>
      <p:ext uri="{BB962C8B-B14F-4D97-AF65-F5344CB8AC3E}">
        <p14:creationId xmlns:p14="http://schemas.microsoft.com/office/powerpoint/2010/main" val="2803724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EE4F287-09DA-F27E-CF53-F9C2B1D0E6B0}"/>
              </a:ext>
            </a:extLst>
          </p:cNvPr>
          <p:cNvSpPr txBox="1">
            <a:spLocks/>
          </p:cNvSpPr>
          <p:nvPr/>
        </p:nvSpPr>
        <p:spPr>
          <a:xfrm>
            <a:off x="838200" y="2346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u="sng">
                <a:latin typeface="Times New Roman" panose="02020603050405020304" pitchFamily="18" charset="0"/>
                <a:cs typeface="Times New Roman" panose="02020603050405020304" pitchFamily="18" charset="0"/>
              </a:rPr>
              <a:t>Conclusion</a:t>
            </a:r>
          </a:p>
        </p:txBody>
      </p:sp>
      <p:sp>
        <p:nvSpPr>
          <p:cNvPr id="7" name="Content Placeholder 2">
            <a:extLst>
              <a:ext uri="{FF2B5EF4-FFF2-40B4-BE49-F238E27FC236}">
                <a16:creationId xmlns:a16="http://schemas.microsoft.com/office/drawing/2014/main" id="{3108821B-D453-0401-BD71-72AC49FD817B}"/>
              </a:ext>
            </a:extLst>
          </p:cNvPr>
          <p:cNvSpPr txBox="1">
            <a:spLocks/>
          </p:cNvSpPr>
          <p:nvPr/>
        </p:nvSpPr>
        <p:spPr>
          <a:xfrm>
            <a:off x="838200" y="1537721"/>
            <a:ext cx="10515600" cy="436844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500">
                <a:latin typeface="Times New Roman"/>
                <a:ea typeface="+mn-lt"/>
                <a:cs typeface="Times New Roman"/>
              </a:rPr>
              <a:t>For the laptop price prediction dataset, we used statistical methods and the robust data processing language RStudio in this research. In order to work past the limitations of the linear regression model, we have also learned about the regularization technique.</a:t>
            </a:r>
          </a:p>
          <a:p>
            <a:pPr algn="just"/>
            <a:r>
              <a:rPr lang="en-US" sz="2500">
                <a:latin typeface="Times New Roman"/>
                <a:ea typeface="+mn-lt"/>
                <a:cs typeface="Times New Roman"/>
              </a:rPr>
              <a:t>Below is a summary of how the models performed: </a:t>
            </a:r>
            <a:endParaRPr lang="en-US" sz="2500">
              <a:latin typeface="Times New Roman"/>
              <a:cs typeface="Times New Roman"/>
            </a:endParaRPr>
          </a:p>
          <a:p>
            <a:pPr marL="457200" indent="-457200" algn="just">
              <a:buAutoNum type="arabicPeriod"/>
            </a:pPr>
            <a:r>
              <a:rPr lang="en-US" sz="2500">
                <a:latin typeface="Times New Roman"/>
                <a:ea typeface="+mn-lt"/>
                <a:cs typeface="Times New Roman"/>
              </a:rPr>
              <a:t>Linear Regression Model: Test set RMSE of 23993.28 and R-square of 63 percent. </a:t>
            </a:r>
          </a:p>
          <a:p>
            <a:pPr marL="514350" indent="-514350" algn="just">
              <a:buFont typeface="Arial" panose="020B0604020202020204" pitchFamily="34" charset="0"/>
              <a:buAutoNum type="arabicPeriod"/>
            </a:pPr>
            <a:r>
              <a:rPr lang="en-US" sz="2500">
                <a:latin typeface="Times New Roman"/>
                <a:ea typeface="+mn-lt"/>
                <a:cs typeface="Times New Roman"/>
              </a:rPr>
              <a:t>Ridge Regression Model: Test set RMSE of 17056.5 and R-square of 76 percent.</a:t>
            </a:r>
          </a:p>
          <a:p>
            <a:pPr marL="514350" indent="-514350" algn="just">
              <a:buFont typeface="Arial" panose="020B0604020202020204" pitchFamily="34" charset="0"/>
              <a:buAutoNum type="arabicPeriod"/>
            </a:pPr>
            <a:r>
              <a:rPr lang="en-US" sz="2500">
                <a:latin typeface="Times New Roman"/>
                <a:ea typeface="+mn-lt"/>
                <a:cs typeface="Times New Roman"/>
              </a:rPr>
              <a:t>Lasso Regression Model: Test set RMSE of 17183.55 and R-square of 75 percent. </a:t>
            </a:r>
            <a:endParaRPr lang="en-US" sz="2500">
              <a:latin typeface="Times New Roman"/>
              <a:cs typeface="Times New Roman"/>
            </a:endParaRPr>
          </a:p>
        </p:txBody>
      </p:sp>
    </p:spTree>
    <p:extLst>
      <p:ext uri="{BB962C8B-B14F-4D97-AF65-F5344CB8AC3E}">
        <p14:creationId xmlns:p14="http://schemas.microsoft.com/office/powerpoint/2010/main" val="3921232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Many question marks on black background">
            <a:extLst>
              <a:ext uri="{FF2B5EF4-FFF2-40B4-BE49-F238E27FC236}">
                <a16:creationId xmlns:a16="http://schemas.microsoft.com/office/drawing/2014/main" id="{6A23D0AC-ADAB-692C-13D1-5D8BDDFC981D}"/>
              </a:ext>
            </a:extLst>
          </p:cNvPr>
          <p:cNvPicPr>
            <a:picLocks noChangeAspect="1"/>
          </p:cNvPicPr>
          <p:nvPr/>
        </p:nvPicPr>
        <p:blipFill rotWithShape="1">
          <a:blip r:embed="rId2"/>
          <a:srcRect l="29906" t="9091" r="-1" b="-1"/>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36BF5-76B9-98EB-5D66-521C68FB1E6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latin typeface="Times New Roman" panose="02020603050405020304" pitchFamily="18" charset="0"/>
                <a:cs typeface="Times New Roman" panose="02020603050405020304" pitchFamily="18" charset="0"/>
              </a:rPr>
              <a:t>Any Questions?</a:t>
            </a: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947867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6A221-234F-6D62-99C6-3D37C33A1223}"/>
              </a:ext>
            </a:extLst>
          </p:cNvPr>
          <p:cNvSpPr>
            <a:spLocks noGrp="1"/>
          </p:cNvSpPr>
          <p:nvPr>
            <p:ph type="title"/>
          </p:nvPr>
        </p:nvSpPr>
        <p:spPr>
          <a:xfrm>
            <a:off x="1136397" y="589935"/>
            <a:ext cx="4827639" cy="935622"/>
          </a:xfrm>
        </p:spPr>
        <p:txBody>
          <a:bodyPr anchor="b">
            <a:normAutofit/>
          </a:bodyPr>
          <a:lstStyle/>
          <a:p>
            <a:r>
              <a:rPr lang="en-US" sz="3600" u="sng">
                <a:latin typeface="Times New Roman" panose="02020603050405020304" pitchFamily="18" charset="0"/>
                <a:cs typeface="Times New Roman" panose="02020603050405020304" pitchFamily="18" charset="0"/>
              </a:rPr>
              <a:t>Models used</a:t>
            </a:r>
          </a:p>
        </p:txBody>
      </p:sp>
      <p:sp>
        <p:nvSpPr>
          <p:cNvPr id="3" name="Content Placeholder 2">
            <a:extLst>
              <a:ext uri="{FF2B5EF4-FFF2-40B4-BE49-F238E27FC236}">
                <a16:creationId xmlns:a16="http://schemas.microsoft.com/office/drawing/2014/main" id="{EAC1A0CB-235C-463B-EA6B-24578009BD51}"/>
              </a:ext>
            </a:extLst>
          </p:cNvPr>
          <p:cNvSpPr>
            <a:spLocks noGrp="1"/>
          </p:cNvSpPr>
          <p:nvPr>
            <p:ph idx="1"/>
          </p:nvPr>
        </p:nvSpPr>
        <p:spPr>
          <a:xfrm>
            <a:off x="1136396" y="1961635"/>
            <a:ext cx="10131371" cy="3623088"/>
          </a:xfrm>
        </p:spPr>
        <p:txBody>
          <a:bodyPr anchor="t">
            <a:noAutofit/>
          </a:bodyPr>
          <a:lstStyle/>
          <a:p>
            <a:pPr lvl="0" algn="just"/>
            <a:r>
              <a:rPr lang="en-US" sz="2500">
                <a:latin typeface="Times New Roman" panose="02020603050405020304" pitchFamily="18" charset="0"/>
                <a:cs typeface="Times New Roman" panose="02020603050405020304" pitchFamily="18" charset="0"/>
              </a:rPr>
              <a:t>Multiple Linear Regression</a:t>
            </a:r>
          </a:p>
          <a:p>
            <a:pPr lvl="0" algn="just"/>
            <a:r>
              <a:rPr lang="en-US" sz="2500">
                <a:latin typeface="Times New Roman" panose="02020603050405020304" pitchFamily="18" charset="0"/>
                <a:cs typeface="Times New Roman" panose="02020603050405020304" pitchFamily="18" charset="0"/>
              </a:rPr>
              <a:t>Ridge Regression</a:t>
            </a:r>
          </a:p>
          <a:p>
            <a:pPr lvl="0" algn="just"/>
            <a:r>
              <a:rPr lang="en-US" sz="2500">
                <a:latin typeface="Times New Roman" panose="02020603050405020304" pitchFamily="18" charset="0"/>
                <a:cs typeface="Times New Roman" panose="02020603050405020304" pitchFamily="18" charset="0"/>
              </a:rPr>
              <a:t>Lasso Regression</a:t>
            </a:r>
          </a:p>
          <a:p>
            <a:pPr marL="0" indent="0" algn="just">
              <a:buNone/>
            </a:pPr>
            <a:r>
              <a:rPr lang="en-US" sz="2500">
                <a:latin typeface="Times New Roman" panose="02020603050405020304" pitchFamily="18" charset="0"/>
                <a:cs typeface="Times New Roman" panose="02020603050405020304" pitchFamily="18" charset="0"/>
              </a:rPr>
              <a:t>Why use an alternative fitting procedure?</a:t>
            </a:r>
          </a:p>
          <a:p>
            <a:pPr marL="0" indent="0" algn="just">
              <a:buNone/>
            </a:pPr>
            <a:r>
              <a:rPr lang="en-US" sz="2500">
                <a:latin typeface="Times New Roman" panose="02020603050405020304" pitchFamily="18" charset="0"/>
                <a:cs typeface="Times New Roman" panose="02020603050405020304" pitchFamily="18" charset="0"/>
              </a:rPr>
              <a:t>To improve,</a:t>
            </a:r>
          </a:p>
          <a:p>
            <a:pPr algn="just"/>
            <a:r>
              <a:rPr lang="en-US" sz="2500">
                <a:latin typeface="Times New Roman" panose="02020603050405020304" pitchFamily="18" charset="0"/>
                <a:cs typeface="Times New Roman" panose="02020603050405020304" pitchFamily="18" charset="0"/>
              </a:rPr>
              <a:t>Prediction Accuracy</a:t>
            </a:r>
          </a:p>
          <a:p>
            <a:pPr algn="just"/>
            <a:r>
              <a:rPr lang="en-US" sz="2500">
                <a:latin typeface="Times New Roman" panose="02020603050405020304" pitchFamily="18" charset="0"/>
                <a:cs typeface="Times New Roman" panose="02020603050405020304" pitchFamily="18" charset="0"/>
              </a:rPr>
              <a:t>Model Interpretability</a:t>
            </a:r>
          </a:p>
        </p:txBody>
      </p:sp>
      <p:sp>
        <p:nvSpPr>
          <p:cNvPr id="24" name="Rectangle 2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07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0B628F-57F7-B3A7-4CBC-918C7B6BBA6B}"/>
              </a:ext>
            </a:extLst>
          </p:cNvPr>
          <p:cNvSpPr>
            <a:spLocks noGrp="1"/>
          </p:cNvSpPr>
          <p:nvPr>
            <p:ph type="title"/>
          </p:nvPr>
        </p:nvSpPr>
        <p:spPr>
          <a:xfrm>
            <a:off x="1250986" y="2943446"/>
            <a:ext cx="6176443" cy="979110"/>
          </a:xfrm>
        </p:spPr>
        <p:txBody>
          <a:bodyPr vert="horz" lIns="91440" tIns="45720" rIns="91440" bIns="45720" rtlCol="0" anchor="b">
            <a:normAutofit/>
          </a:bodyPr>
          <a:lstStyle/>
          <a:p>
            <a:r>
              <a:rPr lang="en-US" sz="5400" kern="1200">
                <a:latin typeface="Times New Roman"/>
                <a:cs typeface="Times New Roman"/>
              </a:rPr>
              <a:t>Thank you</a:t>
            </a:r>
          </a:p>
        </p:txBody>
      </p:sp>
    </p:spTree>
    <p:extLst>
      <p:ext uri="{BB962C8B-B14F-4D97-AF65-F5344CB8AC3E}">
        <p14:creationId xmlns:p14="http://schemas.microsoft.com/office/powerpoint/2010/main" val="39091066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11FBF-F90C-E4B9-77AA-6F0A9A11C1B7}"/>
              </a:ext>
            </a:extLst>
          </p:cNvPr>
          <p:cNvSpPr>
            <a:spLocks noGrp="1"/>
          </p:cNvSpPr>
          <p:nvPr>
            <p:ph type="title"/>
          </p:nvPr>
        </p:nvSpPr>
        <p:spPr>
          <a:xfrm>
            <a:off x="1136396" y="304800"/>
            <a:ext cx="5692107" cy="739893"/>
          </a:xfrm>
        </p:spPr>
        <p:txBody>
          <a:bodyPr anchor="b">
            <a:normAutofit/>
          </a:bodyPr>
          <a:lstStyle/>
          <a:p>
            <a:r>
              <a:rPr lang="en-US" sz="3600" u="sng">
                <a:latin typeface="Times New Roman" panose="02020603050405020304" pitchFamily="18" charset="0"/>
                <a:cs typeface="Times New Roman" panose="02020603050405020304" pitchFamily="18" charset="0"/>
              </a:rPr>
              <a:t>Summary of the dataset</a:t>
            </a:r>
          </a:p>
        </p:txBody>
      </p:sp>
      <p:sp>
        <p:nvSpPr>
          <p:cNvPr id="3" name="Content Placeholder 2">
            <a:extLst>
              <a:ext uri="{FF2B5EF4-FFF2-40B4-BE49-F238E27FC236}">
                <a16:creationId xmlns:a16="http://schemas.microsoft.com/office/drawing/2014/main" id="{55C9E78E-C9BE-DAB7-CCA0-4E6B17BCDDAD}"/>
              </a:ext>
            </a:extLst>
          </p:cNvPr>
          <p:cNvSpPr>
            <a:spLocks noGrp="1"/>
          </p:cNvSpPr>
          <p:nvPr>
            <p:ph idx="1"/>
          </p:nvPr>
        </p:nvSpPr>
        <p:spPr>
          <a:xfrm>
            <a:off x="1136396" y="1227811"/>
            <a:ext cx="9954391" cy="4402378"/>
          </a:xfrm>
        </p:spPr>
        <p:txBody>
          <a:bodyPr>
            <a:normAutofit/>
          </a:bodyPr>
          <a:lstStyle/>
          <a:p>
            <a:r>
              <a:rPr lang="en-US" sz="2500">
                <a:latin typeface="Times New Roman" panose="02020603050405020304" pitchFamily="18" charset="0"/>
                <a:cs typeface="Times New Roman" panose="02020603050405020304" pitchFamily="18" charset="0"/>
              </a:rPr>
              <a:t>Before cleaning,</a:t>
            </a:r>
          </a:p>
          <a:p>
            <a:endParaRPr lang="en-US" sz="2000"/>
          </a:p>
          <a:p>
            <a:endParaRPr lang="en-US" sz="2000"/>
          </a:p>
          <a:p>
            <a:endParaRPr lang="en-US" sz="2000"/>
          </a:p>
          <a:p>
            <a:pPr marL="0" indent="0">
              <a:buNone/>
            </a:pPr>
            <a:endParaRPr lang="en-US" sz="2500">
              <a:latin typeface="Times New Roman" panose="02020603050405020304" pitchFamily="18" charset="0"/>
              <a:cs typeface="Times New Roman" panose="02020603050405020304" pitchFamily="18" charset="0"/>
            </a:endParaRPr>
          </a:p>
          <a:p>
            <a:endParaRPr lang="en-US" sz="8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After cleaning,</a:t>
            </a:r>
          </a:p>
        </p:txBody>
      </p:sp>
      <p:pic>
        <p:nvPicPr>
          <p:cNvPr id="5" name="Picture 4" descr="A screenshot of a computer&#10;&#10;Description automatically generated with medium confidence">
            <a:extLst>
              <a:ext uri="{FF2B5EF4-FFF2-40B4-BE49-F238E27FC236}">
                <a16:creationId xmlns:a16="http://schemas.microsoft.com/office/drawing/2014/main" id="{50D0CFCF-8785-1135-820C-B7E568ED9C4C}"/>
              </a:ext>
            </a:extLst>
          </p:cNvPr>
          <p:cNvPicPr>
            <a:picLocks noChangeAspect="1"/>
          </p:cNvPicPr>
          <p:nvPr/>
        </p:nvPicPr>
        <p:blipFill rotWithShape="1">
          <a:blip r:embed="rId2"/>
          <a:srcRect l="933" t="62575" r="26456" b="8411"/>
          <a:stretch/>
        </p:blipFill>
        <p:spPr bwMode="auto">
          <a:xfrm>
            <a:off x="2164064" y="4206547"/>
            <a:ext cx="8231387" cy="1850124"/>
          </a:xfrm>
          <a:prstGeom prst="rect">
            <a:avLst/>
          </a:prstGeom>
          <a:extLst>
            <a:ext uri="{53640926-AAD7-44D8-BBD7-CCE9431645EC}">
              <a14:shadowObscured xmlns:a14="http://schemas.microsoft.com/office/drawing/2010/main"/>
            </a:ext>
          </a:extLst>
        </p:spPr>
      </p:pic>
      <p:pic>
        <p:nvPicPr>
          <p:cNvPr id="4" name="Picture 3" descr="A screenshot of a computer&#10;&#10;Description automatically generated">
            <a:extLst>
              <a:ext uri="{FF2B5EF4-FFF2-40B4-BE49-F238E27FC236}">
                <a16:creationId xmlns:a16="http://schemas.microsoft.com/office/drawing/2014/main" id="{AD2D6A89-3341-1F56-E05F-88FF024AB453}"/>
              </a:ext>
            </a:extLst>
          </p:cNvPr>
          <p:cNvPicPr>
            <a:picLocks noChangeAspect="1"/>
          </p:cNvPicPr>
          <p:nvPr/>
        </p:nvPicPr>
        <p:blipFill rotWithShape="1">
          <a:blip r:embed="rId3"/>
          <a:srcRect l="582" t="62160" r="32509" b="10063"/>
          <a:stretch/>
        </p:blipFill>
        <p:spPr bwMode="auto">
          <a:xfrm>
            <a:off x="2146473" y="1855728"/>
            <a:ext cx="8098740" cy="1891213"/>
          </a:xfrm>
          <a:prstGeom prst="rect">
            <a:avLst/>
          </a:prstGeom>
          <a:extLst>
            <a:ext uri="{53640926-AAD7-44D8-BBD7-CCE9431645EC}">
              <a14:shadowObscured xmlns:a14="http://schemas.microsoft.com/office/drawing/2010/main"/>
            </a:ext>
          </a:extLst>
        </p:spPr>
      </p:pic>
      <p:sp>
        <p:nvSpPr>
          <p:cNvPr id="28" name="Rectangle 11">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3">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66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B3CD4-087B-8291-3E48-711CC7C0BAC1}"/>
              </a:ext>
            </a:extLst>
          </p:cNvPr>
          <p:cNvSpPr>
            <a:spLocks noGrp="1"/>
          </p:cNvSpPr>
          <p:nvPr>
            <p:ph type="title"/>
          </p:nvPr>
        </p:nvSpPr>
        <p:spPr>
          <a:xfrm>
            <a:off x="639098" y="329463"/>
            <a:ext cx="4793997" cy="747088"/>
          </a:xfrm>
        </p:spPr>
        <p:txBody>
          <a:bodyPr vert="horz" lIns="91440" tIns="45720" rIns="91440" bIns="45720" rtlCol="0" anchor="b">
            <a:normAutofit/>
          </a:bodyPr>
          <a:lstStyle/>
          <a:p>
            <a:r>
              <a:rPr lang="en-US" sz="3600" u="sng" kern="1200">
                <a:solidFill>
                  <a:schemeClr val="tx1"/>
                </a:solidFill>
                <a:latin typeface="Times New Roman" panose="02020603050405020304" pitchFamily="18" charset="0"/>
                <a:cs typeface="Times New Roman" panose="02020603050405020304" pitchFamily="18" charset="0"/>
              </a:rPr>
              <a:t>Company vs Price</a:t>
            </a:r>
          </a:p>
        </p:txBody>
      </p:sp>
      <p:sp>
        <p:nvSpPr>
          <p:cNvPr id="5" name="TextBox 4">
            <a:extLst>
              <a:ext uri="{FF2B5EF4-FFF2-40B4-BE49-F238E27FC236}">
                <a16:creationId xmlns:a16="http://schemas.microsoft.com/office/drawing/2014/main" id="{ACE7B83E-64EE-2317-7738-B6825272EAF6}"/>
              </a:ext>
            </a:extLst>
          </p:cNvPr>
          <p:cNvSpPr txBox="1"/>
          <p:nvPr/>
        </p:nvSpPr>
        <p:spPr>
          <a:xfrm>
            <a:off x="639098" y="5297233"/>
            <a:ext cx="11110450" cy="1069899"/>
          </a:xfrm>
          <a:prstGeom prst="rect">
            <a:avLst/>
          </a:prstGeom>
        </p:spPr>
        <p:txBody>
          <a:bodyPr vert="horz" lIns="91440" tIns="45720" rIns="91440" bIns="45720" rtlCol="0" anchor="t">
            <a:normAutofit/>
          </a:bodyPr>
          <a:lstStyle/>
          <a:p>
            <a:pPr marR="0" algn="just">
              <a:lnSpc>
                <a:spcPct val="90000"/>
              </a:lnSpc>
              <a:spcBef>
                <a:spcPts val="0"/>
              </a:spcBef>
              <a:spcAft>
                <a:spcPts val="800"/>
              </a:spcAft>
            </a:pPr>
            <a:r>
              <a:rPr lang="en-US" sz="2200">
                <a:effectLst/>
                <a:latin typeface="Times New Roman" panose="02020603050405020304" pitchFamily="18" charset="0"/>
                <a:cs typeface="Times New Roman" panose="02020603050405020304" pitchFamily="18" charset="0"/>
              </a:rPr>
              <a:t>Based on the boxplot, it can be observed that Razer laptops have the highest mean prices compared to other brands. Therefore, it can be concluded that laptops from the Razer brand are the most expensive among the others.</a:t>
            </a:r>
          </a:p>
        </p:txBody>
      </p:sp>
      <p:pic>
        <p:nvPicPr>
          <p:cNvPr id="4" name="Content Placeholder 3" descr="Chart, box and whisker chart&#10;&#10;Description automatically generated">
            <a:extLst>
              <a:ext uri="{FF2B5EF4-FFF2-40B4-BE49-F238E27FC236}">
                <a16:creationId xmlns:a16="http://schemas.microsoft.com/office/drawing/2014/main" id="{CD24317F-2142-67BA-B58F-1B060D1AA6F9}"/>
              </a:ext>
            </a:extLst>
          </p:cNvPr>
          <p:cNvPicPr>
            <a:picLocks noGrp="1" noChangeAspect="1"/>
          </p:cNvPicPr>
          <p:nvPr>
            <p:ph idx="1"/>
          </p:nvPr>
        </p:nvPicPr>
        <p:blipFill rotWithShape="1">
          <a:blip r:embed="rId2"/>
          <a:srcRect t="2693" b="6484"/>
          <a:stretch/>
        </p:blipFill>
        <p:spPr bwMode="auto">
          <a:xfrm>
            <a:off x="1337188" y="1301173"/>
            <a:ext cx="9714270" cy="3723111"/>
          </a:xfrm>
          <a:prstGeom prst="rect">
            <a:avLst/>
          </a:prstGeom>
          <a:extLst>
            <a:ext uri="{53640926-AAD7-44D8-BBD7-CCE9431645EC}">
              <a14:shadowObscured xmlns:a14="http://schemas.microsoft.com/office/drawing/2010/main"/>
            </a:ext>
          </a:extLst>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822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B8467-D42E-7DEA-F539-75A2DEBB5090}"/>
              </a:ext>
            </a:extLst>
          </p:cNvPr>
          <p:cNvSpPr>
            <a:spLocks noGrp="1"/>
          </p:cNvSpPr>
          <p:nvPr>
            <p:ph type="title"/>
          </p:nvPr>
        </p:nvSpPr>
        <p:spPr>
          <a:xfrm>
            <a:off x="713610" y="422726"/>
            <a:ext cx="4959603" cy="719313"/>
          </a:xfrm>
        </p:spPr>
        <p:txBody>
          <a:bodyPr vert="horz" lIns="91440" tIns="45720" rIns="91440" bIns="45720" rtlCol="0" anchor="b">
            <a:normAutofit/>
          </a:bodyPr>
          <a:lstStyle/>
          <a:p>
            <a:r>
              <a:rPr lang="en-US" sz="3600" u="sng" kern="1200">
                <a:solidFill>
                  <a:schemeClr val="tx1"/>
                </a:solidFill>
                <a:latin typeface="Times New Roman" panose="02020603050405020304" pitchFamily="18" charset="0"/>
                <a:cs typeface="Times New Roman" panose="02020603050405020304" pitchFamily="18" charset="0"/>
              </a:rPr>
              <a:t>Distribution of Price</a:t>
            </a:r>
          </a:p>
        </p:txBody>
      </p:sp>
      <p:sp>
        <p:nvSpPr>
          <p:cNvPr id="5" name="TextBox 4">
            <a:extLst>
              <a:ext uri="{FF2B5EF4-FFF2-40B4-BE49-F238E27FC236}">
                <a16:creationId xmlns:a16="http://schemas.microsoft.com/office/drawing/2014/main" id="{18CA32A8-7640-08CB-8205-770C3E3B576F}"/>
              </a:ext>
            </a:extLst>
          </p:cNvPr>
          <p:cNvSpPr txBox="1"/>
          <p:nvPr/>
        </p:nvSpPr>
        <p:spPr>
          <a:xfrm>
            <a:off x="713610" y="5507980"/>
            <a:ext cx="10577068" cy="1121205"/>
          </a:xfrm>
          <a:prstGeom prst="rect">
            <a:avLst/>
          </a:prstGeom>
        </p:spPr>
        <p:txBody>
          <a:bodyPr vert="horz" lIns="91440" tIns="45720" rIns="91440" bIns="45720" rtlCol="0" anchor="t">
            <a:normAutofit/>
          </a:bodyPr>
          <a:lstStyle/>
          <a:p>
            <a:pPr marR="0" algn="just">
              <a:lnSpc>
                <a:spcPct val="90000"/>
              </a:lnSpc>
              <a:spcBef>
                <a:spcPts val="0"/>
              </a:spcBef>
              <a:spcAft>
                <a:spcPts val="800"/>
              </a:spcAft>
            </a:pPr>
            <a:r>
              <a:rPr lang="en-US" sz="2200">
                <a:effectLst/>
                <a:latin typeface="Times New Roman" panose="02020603050405020304" pitchFamily="18" charset="0"/>
                <a:cs typeface="Times New Roman" panose="02020603050405020304" pitchFamily="18" charset="0"/>
              </a:rPr>
              <a:t>The "price" variable's distribution is skewed, making it clear that cheaper laptops like those from Dell and Lenovo are sold and bought more frequently than name-brand models.</a:t>
            </a:r>
          </a:p>
        </p:txBody>
      </p:sp>
      <p:pic>
        <p:nvPicPr>
          <p:cNvPr id="4" name="Content Placeholder 3" descr="Chart, histogram&#10;&#10;Description automatically generated">
            <a:extLst>
              <a:ext uri="{FF2B5EF4-FFF2-40B4-BE49-F238E27FC236}">
                <a16:creationId xmlns:a16="http://schemas.microsoft.com/office/drawing/2014/main" id="{487A8927-53D6-2BBB-FC09-FB9BD015EE2D}"/>
              </a:ext>
            </a:extLst>
          </p:cNvPr>
          <p:cNvPicPr>
            <a:picLocks noGrp="1" noChangeAspect="1"/>
          </p:cNvPicPr>
          <p:nvPr>
            <p:ph idx="1"/>
          </p:nvPr>
        </p:nvPicPr>
        <p:blipFill rotWithShape="1">
          <a:blip r:embed="rId2"/>
          <a:srcRect t="2334" b="5701"/>
          <a:stretch/>
        </p:blipFill>
        <p:spPr bwMode="auto">
          <a:xfrm>
            <a:off x="1548580" y="1382416"/>
            <a:ext cx="9094839" cy="3885187"/>
          </a:xfrm>
          <a:prstGeom prst="rect">
            <a:avLst/>
          </a:prstGeom>
          <a:extLst>
            <a:ext uri="{53640926-AAD7-44D8-BBD7-CCE9431645EC}">
              <a14:shadowObscured xmlns:a14="http://schemas.microsoft.com/office/drawing/2010/main"/>
            </a:ext>
          </a:extLst>
        </p:spPr>
      </p:pic>
      <p:sp>
        <p:nvSpPr>
          <p:cNvPr id="21"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749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9B8467-D42E-7DEA-F539-75A2DEBB5090}"/>
              </a:ext>
            </a:extLst>
          </p:cNvPr>
          <p:cNvSpPr>
            <a:spLocks noGrp="1"/>
          </p:cNvSpPr>
          <p:nvPr>
            <p:ph type="title"/>
          </p:nvPr>
        </p:nvSpPr>
        <p:spPr>
          <a:xfrm>
            <a:off x="1081548" y="492065"/>
            <a:ext cx="6319684" cy="962499"/>
          </a:xfrm>
        </p:spPr>
        <p:txBody>
          <a:bodyPr vert="horz" lIns="91440" tIns="45720" rIns="91440" bIns="45720" rtlCol="0" anchor="b">
            <a:normAutofit/>
          </a:bodyPr>
          <a:lstStyle/>
          <a:p>
            <a:r>
              <a:rPr lang="en-US" sz="3600" u="sng">
                <a:latin typeface="Times New Roman" panose="02020603050405020304" pitchFamily="18" charset="0"/>
                <a:cs typeface="Times New Roman" panose="02020603050405020304" pitchFamily="18" charset="0"/>
              </a:rPr>
              <a:t>Multiple Linear Regression</a:t>
            </a:r>
            <a:endParaRPr lang="en-US" sz="3600" u="sng" kern="120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CA32A8-7640-08CB-8205-770C3E3B576F}"/>
              </a:ext>
            </a:extLst>
          </p:cNvPr>
          <p:cNvSpPr txBox="1"/>
          <p:nvPr/>
        </p:nvSpPr>
        <p:spPr>
          <a:xfrm>
            <a:off x="1081548" y="1935718"/>
            <a:ext cx="10137058" cy="1610032"/>
          </a:xfrm>
          <a:prstGeom prst="rect">
            <a:avLst/>
          </a:prstGeom>
        </p:spPr>
        <p:txBody>
          <a:bodyPr vert="horz" lIns="91440" tIns="45720" rIns="91440" bIns="45720" rtlCol="0" anchor="t">
            <a:normAutofit/>
          </a:bodyPr>
          <a:lstStyle/>
          <a:p>
            <a:pPr algn="just">
              <a:lnSpc>
                <a:spcPct val="90000"/>
              </a:lnSpc>
              <a:spcAft>
                <a:spcPts val="800"/>
              </a:spcAft>
            </a:pPr>
            <a:r>
              <a:rPr lang="en-US" sz="2500">
                <a:latin typeface="Times New Roman" panose="02020603050405020304" pitchFamily="18" charset="0"/>
                <a:ea typeface="+mn-lt"/>
                <a:cs typeface="Times New Roman" panose="02020603050405020304" pitchFamily="18" charset="0"/>
              </a:rPr>
              <a:t>Multiple linear regression, also known as multiple regression, is a statistical technique that uses several independent variables to predict the outcome of a dependent variable. </a:t>
            </a:r>
          </a:p>
        </p:txBody>
      </p:sp>
      <p:sp>
        <p:nvSpPr>
          <p:cNvPr id="21"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a:extLst>
              <a:ext uri="{FF2B5EF4-FFF2-40B4-BE49-F238E27FC236}">
                <a16:creationId xmlns:a16="http://schemas.microsoft.com/office/drawing/2014/main" id="{1932E6D5-4C16-6E6A-5AD9-32E5FB20962D}"/>
              </a:ext>
            </a:extLst>
          </p:cNvPr>
          <p:cNvPicPr>
            <a:picLocks noChangeAspect="1"/>
          </p:cNvPicPr>
          <p:nvPr/>
        </p:nvPicPr>
        <p:blipFill>
          <a:blip r:embed="rId2"/>
          <a:stretch>
            <a:fillRect/>
          </a:stretch>
        </p:blipFill>
        <p:spPr>
          <a:xfrm>
            <a:off x="2559382" y="3653596"/>
            <a:ext cx="7073235" cy="548172"/>
          </a:xfrm>
          <a:prstGeom prst="rect">
            <a:avLst/>
          </a:prstGeom>
        </p:spPr>
      </p:pic>
    </p:spTree>
    <p:extLst>
      <p:ext uri="{BB962C8B-B14F-4D97-AF65-F5344CB8AC3E}">
        <p14:creationId xmlns:p14="http://schemas.microsoft.com/office/powerpoint/2010/main" val="141923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37763-E1CF-4AE8-C39D-69604EF1A32A}"/>
              </a:ext>
            </a:extLst>
          </p:cNvPr>
          <p:cNvSpPr>
            <a:spLocks noGrp="1"/>
          </p:cNvSpPr>
          <p:nvPr>
            <p:ph type="title"/>
          </p:nvPr>
        </p:nvSpPr>
        <p:spPr>
          <a:xfrm>
            <a:off x="1136397" y="525084"/>
            <a:ext cx="9688296" cy="856964"/>
          </a:xfrm>
        </p:spPr>
        <p:txBody>
          <a:bodyPr anchor="b">
            <a:normAutofit/>
          </a:bodyPr>
          <a:lstStyle/>
          <a:p>
            <a:r>
              <a:rPr lang="en-US" sz="3600" u="sng">
                <a:latin typeface="Times New Roman" panose="02020603050405020304" pitchFamily="18" charset="0"/>
                <a:cs typeface="Times New Roman" panose="02020603050405020304" pitchFamily="18" charset="0"/>
              </a:rPr>
              <a:t>What can we learn from MLR? </a:t>
            </a:r>
          </a:p>
        </p:txBody>
      </p:sp>
      <p:sp>
        <p:nvSpPr>
          <p:cNvPr id="3" name="Content Placeholder 2">
            <a:extLst>
              <a:ext uri="{FF2B5EF4-FFF2-40B4-BE49-F238E27FC236}">
                <a16:creationId xmlns:a16="http://schemas.microsoft.com/office/drawing/2014/main" id="{272498A2-28F9-0742-6703-883AD840E340}"/>
              </a:ext>
            </a:extLst>
          </p:cNvPr>
          <p:cNvSpPr>
            <a:spLocks noGrp="1"/>
          </p:cNvSpPr>
          <p:nvPr>
            <p:ph idx="1"/>
          </p:nvPr>
        </p:nvSpPr>
        <p:spPr>
          <a:xfrm>
            <a:off x="1136397" y="1828473"/>
            <a:ext cx="9688296" cy="3454358"/>
          </a:xfrm>
        </p:spPr>
        <p:txBody>
          <a:bodyPr vert="horz" lIns="91440" tIns="45720" rIns="91440" bIns="45720" rtlCol="0" anchor="t">
            <a:normAutofit/>
          </a:bodyPr>
          <a:lstStyle/>
          <a:p>
            <a:pPr algn="just"/>
            <a:r>
              <a:rPr lang="en-US" sz="2500">
                <a:latin typeface="Times New Roman" panose="02020603050405020304" pitchFamily="18" charset="0"/>
                <a:ea typeface="+mn-lt"/>
                <a:cs typeface="Times New Roman" panose="02020603050405020304" pitchFamily="18" charset="0"/>
              </a:rPr>
              <a:t>How strong the relationship is between two or more independent variables</a:t>
            </a:r>
          </a:p>
          <a:p>
            <a:pPr algn="just"/>
            <a:r>
              <a:rPr lang="en-US" sz="2500">
                <a:latin typeface="Times New Roman" panose="02020603050405020304" pitchFamily="18" charset="0"/>
                <a:ea typeface="+mn-lt"/>
                <a:cs typeface="Times New Roman" panose="02020603050405020304" pitchFamily="18" charset="0"/>
              </a:rPr>
              <a:t>The value of the dependent variable at a certain value of the independent variables</a:t>
            </a:r>
          </a:p>
          <a:p>
            <a:pPr algn="just"/>
            <a:r>
              <a:rPr lang="en-US" sz="2500">
                <a:latin typeface="Times New Roman" panose="02020603050405020304" pitchFamily="18" charset="0"/>
                <a:cs typeface="Times New Roman" panose="02020603050405020304" pitchFamily="18" charset="0"/>
              </a:rPr>
              <a:t>Companies could have an idea about long-term outlook, it can be used for research predictions.  </a:t>
            </a:r>
          </a:p>
        </p:txBody>
      </p:sp>
      <p:sp>
        <p:nvSpPr>
          <p:cNvPr id="15"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630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23D57-5C2D-2F3D-1A90-B1D0F4E31C4D}"/>
              </a:ext>
            </a:extLst>
          </p:cNvPr>
          <p:cNvSpPr>
            <a:spLocks noGrp="1"/>
          </p:cNvSpPr>
          <p:nvPr>
            <p:ph type="title"/>
          </p:nvPr>
        </p:nvSpPr>
        <p:spPr>
          <a:xfrm>
            <a:off x="1136397" y="593910"/>
            <a:ext cx="9688296" cy="866796"/>
          </a:xfrm>
        </p:spPr>
        <p:txBody>
          <a:bodyPr anchor="b">
            <a:normAutofit/>
          </a:bodyPr>
          <a:lstStyle/>
          <a:p>
            <a:r>
              <a:rPr lang="en-US" sz="3600" u="sng">
                <a:latin typeface="Times New Roman"/>
                <a:cs typeface="Times New Roman"/>
              </a:rPr>
              <a:t>Steps to Perform Multiple Linear Regression</a:t>
            </a:r>
          </a:p>
        </p:txBody>
      </p:sp>
      <p:sp>
        <p:nvSpPr>
          <p:cNvPr id="3" name="Content Placeholder 2">
            <a:extLst>
              <a:ext uri="{FF2B5EF4-FFF2-40B4-BE49-F238E27FC236}">
                <a16:creationId xmlns:a16="http://schemas.microsoft.com/office/drawing/2014/main" id="{605C3C5C-503E-7C2E-6231-7CEC202474F5}"/>
              </a:ext>
            </a:extLst>
          </p:cNvPr>
          <p:cNvSpPr>
            <a:spLocks noGrp="1"/>
          </p:cNvSpPr>
          <p:nvPr>
            <p:ph idx="1"/>
          </p:nvPr>
        </p:nvSpPr>
        <p:spPr>
          <a:xfrm>
            <a:off x="1136397" y="2054616"/>
            <a:ext cx="9688296" cy="3454358"/>
          </a:xfrm>
        </p:spPr>
        <p:txBody>
          <a:bodyPr vert="horz" lIns="91440" tIns="45720" rIns="91440" bIns="45720" rtlCol="0" anchor="t">
            <a:normAutofit/>
          </a:bodyPr>
          <a:lstStyle/>
          <a:p>
            <a:pPr marL="514350" indent="-514350" algn="just">
              <a:buAutoNum type="arabicPeriod"/>
            </a:pPr>
            <a:r>
              <a:rPr lang="en-US" sz="2500">
                <a:latin typeface="Times New Roman"/>
                <a:ea typeface="+mn-lt"/>
                <a:cs typeface="Times New Roman"/>
              </a:rPr>
              <a:t>Show the correlations with visual help</a:t>
            </a:r>
          </a:p>
          <a:p>
            <a:pPr marL="514350" indent="-514350" algn="just">
              <a:buAutoNum type="arabicPeriod"/>
            </a:pPr>
            <a:r>
              <a:rPr lang="en-US" sz="2500">
                <a:latin typeface="Times New Roman"/>
                <a:ea typeface="+mn-lt"/>
                <a:cs typeface="Times New Roman"/>
              </a:rPr>
              <a:t>Split train and test data</a:t>
            </a:r>
          </a:p>
          <a:p>
            <a:pPr marL="514350" indent="-514350" algn="just">
              <a:buAutoNum type="arabicPeriod"/>
            </a:pPr>
            <a:r>
              <a:rPr lang="en-US" sz="2500">
                <a:latin typeface="Times New Roman"/>
                <a:ea typeface="+mn-lt"/>
                <a:cs typeface="Times New Roman"/>
              </a:rPr>
              <a:t>Create a linear regression model</a:t>
            </a:r>
          </a:p>
          <a:p>
            <a:pPr marL="514350" indent="-514350" algn="just">
              <a:buAutoNum type="arabicPeriod"/>
            </a:pPr>
            <a:r>
              <a:rPr lang="en-US" sz="2500">
                <a:latin typeface="Times New Roman"/>
                <a:ea typeface="+mn-lt"/>
                <a:cs typeface="Times New Roman"/>
              </a:rPr>
              <a:t>Make predictions on the test dataset</a:t>
            </a:r>
          </a:p>
          <a:p>
            <a:pPr marL="514350" indent="-514350" algn="just">
              <a:buAutoNum type="arabicPeriod"/>
            </a:pPr>
            <a:r>
              <a:rPr lang="en-US" sz="2500">
                <a:latin typeface="Times New Roman"/>
                <a:ea typeface="+mn-lt"/>
                <a:cs typeface="Times New Roman"/>
              </a:rPr>
              <a:t>Finding Accuracy for test data</a:t>
            </a:r>
            <a:endParaRPr lang="en-US" sz="2500">
              <a:latin typeface="Times New Roman"/>
              <a:cs typeface="Times New Roman"/>
            </a:endParaRPr>
          </a:p>
          <a:p>
            <a:pPr algn="just"/>
            <a:endParaRPr lang="en-US" sz="250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296337"/>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1257</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 Final Project: Laptop Price Prediction  Group name: Group Beta  Members: Likhitha Varakala                     Manmitha Pantangi                      Vrushali Ransubhe        Aybuke Korkan Yilmaz  Class Number: ALY6015 Class Name: Intermediate Analytics                  Class CRN: 20419 Email:  varakala.l@northeastern.edu                  pantangi.m@northeastern.edu                  ransubhe.v@northeastern.edu                         korkanyilmaz.a@northeastern.edu</vt:lpstr>
      <vt:lpstr>Assignment Summary</vt:lpstr>
      <vt:lpstr>Models used</vt:lpstr>
      <vt:lpstr>Summary of the dataset</vt:lpstr>
      <vt:lpstr>Company vs Price</vt:lpstr>
      <vt:lpstr>Distribution of Price</vt:lpstr>
      <vt:lpstr>Multiple Linear Regression</vt:lpstr>
      <vt:lpstr>What can we learn from MLR? </vt:lpstr>
      <vt:lpstr>Steps to Perform Multiple Linear Regression</vt:lpstr>
      <vt:lpstr>Correlation Between Variables </vt:lpstr>
      <vt:lpstr>Correlation Plot </vt:lpstr>
      <vt:lpstr>Splitting Train and Test dataset </vt:lpstr>
      <vt:lpstr>Multiple Linear Regression using R</vt:lpstr>
      <vt:lpstr>Multiple Linear Regression using R</vt:lpstr>
      <vt:lpstr>Multiple Linear Regression using R</vt:lpstr>
      <vt:lpstr>Regularization</vt:lpstr>
      <vt:lpstr>Ridge Regression</vt:lpstr>
      <vt:lpstr>Ridge Regression using R</vt:lpstr>
      <vt:lpstr>Ridge Regression using R</vt:lpstr>
      <vt:lpstr>Ridge Regression using R</vt:lpstr>
      <vt:lpstr>Ridge Regression model performance using R</vt:lpstr>
      <vt:lpstr>LASSO Regularization </vt:lpstr>
      <vt:lpstr>LASSO Regression using R</vt:lpstr>
      <vt:lpstr>LASSO Regression using R</vt:lpstr>
      <vt:lpstr>LASSO Regression using R</vt:lpstr>
      <vt:lpstr>LASSO Regression using R</vt:lpstr>
      <vt:lpstr>LASSO Regression using R</vt:lpstr>
      <vt:lpstr>PowerPoint Presentation</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manmitha p</dc:creator>
  <cp:lastModifiedBy>Manmitha Pantangi</cp:lastModifiedBy>
  <cp:revision>1</cp:revision>
  <dcterms:created xsi:type="dcterms:W3CDTF">2023-02-15T22:26:21Z</dcterms:created>
  <dcterms:modified xsi:type="dcterms:W3CDTF">2023-02-16T21:50:05Z</dcterms:modified>
</cp:coreProperties>
</file>