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147469761" r:id="rId5"/>
    <p:sldId id="2147469762" r:id="rId6"/>
    <p:sldId id="2147468648" r:id="rId7"/>
    <p:sldId id="2147469753" r:id="rId8"/>
    <p:sldId id="2147469763" r:id="rId9"/>
    <p:sldId id="2147469766" r:id="rId10"/>
    <p:sldId id="2147469767" r:id="rId11"/>
    <p:sldId id="2147469768" r:id="rId12"/>
    <p:sldId id="2147469769" r:id="rId13"/>
    <p:sldId id="2147469764" r:id="rId14"/>
    <p:sldId id="2147469758" r:id="rId15"/>
    <p:sldId id="21474697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3792" autoAdjust="0"/>
  </p:normalViewPr>
  <p:slideViewPr>
    <p:cSldViewPr snapToGrid="0" showGuides="1">
      <p:cViewPr>
        <p:scale>
          <a:sx n="75" d="100"/>
          <a:sy n="75" d="100"/>
        </p:scale>
        <p:origin x="360" y="-1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66" d="100"/>
          <a:sy n="166" d="100"/>
        </p:scale>
        <p:origin x="546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6/11/2024</a:t>
            </a:fld>
            <a:endParaRPr lang="en-US" dirty="0"/>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dirty="0"/>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dirty="0"/>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91CB8535-DC0F-AF47-A510-8461A80C06B7}" type="slidenum">
              <a:rPr lang="en-US" smtClean="0"/>
              <a:t>3</a:t>
            </a:fld>
            <a:endParaRPr lang="en-US" dirty="0"/>
          </a:p>
        </p:txBody>
      </p:sp>
    </p:spTree>
    <p:extLst>
      <p:ext uri="{BB962C8B-B14F-4D97-AF65-F5344CB8AC3E}">
        <p14:creationId xmlns:p14="http://schemas.microsoft.com/office/powerpoint/2010/main" val="3282030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dirty="0"/>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dirty="0"/>
              <a:t>[Month 00, 0000]</a:t>
            </a:r>
            <a:br>
              <a:rPr lang="en-US" dirty="0"/>
            </a:br>
            <a:r>
              <a:rPr lang="en-US" dirty="0"/>
              <a:t>[Presenter Name]</a:t>
            </a:r>
            <a:br>
              <a:rPr lang="en-US" dirty="0"/>
            </a:br>
            <a:r>
              <a:rPr lang="en-US" dirty="0"/>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dirty="0"/>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tem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225" y="0"/>
            <a:ext cx="5946774" cy="55880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
        <p:nvSpPr>
          <p:cNvPr id="6" name="Title 1">
            <a:extLst>
              <a:ext uri="{FF2B5EF4-FFF2-40B4-BE49-F238E27FC236}">
                <a16:creationId xmlns:a16="http://schemas.microsoft.com/office/drawing/2014/main" id="{EBF1FEE1-866D-47D4-B692-9BD54B91EC30}"/>
              </a:ext>
            </a:extLst>
          </p:cNvPr>
          <p:cNvSpPr>
            <a:spLocks noGrp="1"/>
          </p:cNvSpPr>
          <p:nvPr>
            <p:ph type="title" hasCustomPrompt="1"/>
          </p:nvPr>
        </p:nvSpPr>
        <p:spPr>
          <a:xfrm>
            <a:off x="365760" y="365760"/>
            <a:ext cx="5158740" cy="1463040"/>
          </a:xfrm>
        </p:spPr>
        <p:txBody>
          <a:bodyPr/>
          <a:lstStyle/>
          <a:p>
            <a:r>
              <a:rPr lang="en-US" dirty="0"/>
              <a:t>[Slide title]</a:t>
            </a:r>
          </a:p>
        </p:txBody>
      </p:sp>
      <p:sp>
        <p:nvSpPr>
          <p:cNvPr id="8" name="Content Placeholder 2">
            <a:extLst>
              <a:ext uri="{FF2B5EF4-FFF2-40B4-BE49-F238E27FC236}">
                <a16:creationId xmlns:a16="http://schemas.microsoft.com/office/drawing/2014/main" id="{50EBC924-E7C3-4C9D-8B9D-8C72B52EF6E3}"/>
              </a:ext>
            </a:extLst>
          </p:cNvPr>
          <p:cNvSpPr>
            <a:spLocks noGrp="1"/>
          </p:cNvSpPr>
          <p:nvPr>
            <p:ph sz="half" idx="14"/>
          </p:nvPr>
        </p:nvSpPr>
        <p:spPr>
          <a:xfrm>
            <a:off x="365760" y="2082800"/>
            <a:ext cx="5158740" cy="3997960"/>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5500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dirty="0"/>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dirty="0"/>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dirty="0"/>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luster +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8298180" y="365125"/>
            <a:ext cx="3204972" cy="1874519"/>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4091940" y="1828801"/>
            <a:ext cx="400507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8298180" y="2400300"/>
            <a:ext cx="3525012" cy="368046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514350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365760" y="1600200"/>
            <a:ext cx="2796540" cy="4480557"/>
          </a:xfrm>
          <a:solidFill>
            <a:srgbClr val="D7E0E3"/>
          </a:solidFill>
        </p:spPr>
        <p:txBody>
          <a:bodyPr anchor="ctr" anchorCtr="0">
            <a:normAutofit/>
          </a:bodyPr>
          <a:lstStyle>
            <a:lvl1pPr marL="0" indent="0" algn="ctr">
              <a:buNone/>
              <a:defRPr sz="1200"/>
            </a:lvl1pPr>
          </a:lstStyle>
          <a:p>
            <a:r>
              <a:rPr lang="en-US" dirty="0"/>
              <a:t>[Click icon to insert photo]</a:t>
            </a:r>
          </a:p>
        </p:txBody>
      </p:sp>
    </p:spTree>
    <p:extLst>
      <p:ext uri="{BB962C8B-B14F-4D97-AF65-F5344CB8AC3E}">
        <p14:creationId xmlns:p14="http://schemas.microsoft.com/office/powerpoint/2010/main" val="16878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Cluster + Photo">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6FA6A478-6E65-C743-B427-40499D5DD922}"/>
              </a:ext>
            </a:extLst>
          </p:cNvPr>
          <p:cNvSpPr>
            <a:spLocks noGrp="1"/>
          </p:cNvSpPr>
          <p:nvPr>
            <p:ph type="pic" sz="quarter" idx="16" hasCustomPrompt="1"/>
          </p:nvPr>
        </p:nvSpPr>
        <p:spPr>
          <a:xfrm>
            <a:off x="8547192" y="365125"/>
            <a:ext cx="3276000" cy="5714997"/>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5289176" y="1419735"/>
            <a:ext cx="3572603" cy="2283586"/>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365760" y="1705231"/>
            <a:ext cx="4754388" cy="199808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449410" y="3840480"/>
            <a:ext cx="3771323" cy="224028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980303" y="3840480"/>
            <a:ext cx="3325398"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28689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423564" y="1828797"/>
            <a:ext cx="3399628" cy="425196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17476"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1341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318500" y="368303"/>
            <a:ext cx="3504692" cy="5714997"/>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7038341"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038340"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832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dirty="0"/>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 Region]</a:t>
            </a:r>
          </a:p>
          <a:p>
            <a:pPr lvl="2"/>
            <a:r>
              <a:rPr lang="en-US" dirty="0"/>
              <a:t>[Summary]</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dirty="0"/>
              <a:t>[Sector]</a:t>
            </a:r>
          </a:p>
          <a:p>
            <a:pPr lvl="1"/>
            <a:r>
              <a:rPr lang="en-US" dirty="0"/>
              <a:t>[00 years of experience]</a:t>
            </a:r>
          </a:p>
          <a:p>
            <a:pPr lvl="2"/>
            <a:r>
              <a:rPr lang="en-US" dirty="0"/>
              <a:t>[Biography]</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dirty="0"/>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dirty="0"/>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dirty="0"/>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dirty="0"/>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dirty="0"/>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dirty="0"/>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dirty="0"/>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dirty="0"/>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dirty="0"/>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dirty="0"/>
              <a:t>[Slide title]</a:t>
            </a:r>
          </a:p>
        </p:txBody>
      </p:sp>
      <p:sp>
        <p:nvSpPr>
          <p:cNvPr id="9" name="Slide Number Placeholder 3">
            <a:extLst>
              <a:ext uri="{FF2B5EF4-FFF2-40B4-BE49-F238E27FC236}">
                <a16:creationId xmlns:a16="http://schemas.microsoft.com/office/drawing/2014/main" id="{CE911B34-A095-1141-826A-F3E1DE35E2B2}"/>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dirty="0"/>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dirty="0"/>
          </a:p>
        </p:txBody>
      </p:sp>
      <p:sp>
        <p:nvSpPr>
          <p:cNvPr id="4" name="Rectangle 3">
            <a:extLst>
              <a:ext uri="{FF2B5EF4-FFF2-40B4-BE49-F238E27FC236}">
                <a16:creationId xmlns:a16="http://schemas.microsoft.com/office/drawing/2014/main" id="{156F995D-1C85-7948-8D6E-451A2A916DDB}"/>
              </a:ext>
            </a:extLst>
          </p:cNvPr>
          <p:cNvSpPr/>
          <p:nvPr userDrawn="1"/>
        </p:nvSpPr>
        <p:spPr>
          <a:xfrm>
            <a:off x="0" y="4766553"/>
            <a:ext cx="12192000" cy="2091447"/>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3" name="TextBox 2">
            <a:extLst>
              <a:ext uri="{FF2B5EF4-FFF2-40B4-BE49-F238E27FC236}">
                <a16:creationId xmlns:a16="http://schemas.microsoft.com/office/drawing/2014/main" id="{9B4B6CEC-D447-4244-A28E-CA8733763FB7}"/>
              </a:ext>
            </a:extLst>
          </p:cNvPr>
          <p:cNvSpPr txBox="1"/>
          <p:nvPr userDrawn="1"/>
        </p:nvSpPr>
        <p:spPr>
          <a:xfrm>
            <a:off x="2540000" y="398272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12" name="TextBox 11">
            <a:extLst>
              <a:ext uri="{FF2B5EF4-FFF2-40B4-BE49-F238E27FC236}">
                <a16:creationId xmlns:a16="http://schemas.microsoft.com/office/drawing/2014/main" id="{F988F6BA-9A8C-5D4E-9AC6-42BD5C0D91EB}"/>
              </a:ext>
            </a:extLst>
          </p:cNvPr>
          <p:cNvSpPr txBox="1"/>
          <p:nvPr userDrawn="1"/>
        </p:nvSpPr>
        <p:spPr>
          <a:xfrm>
            <a:off x="1849120" y="394208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16" name="UST" descr="UST">
            <a:extLst>
              <a:ext uri="{FF2B5EF4-FFF2-40B4-BE49-F238E27FC236}">
                <a16:creationId xmlns:a16="http://schemas.microsoft.com/office/drawing/2014/main" id="{31DB7EA1-5571-054C-A9F4-B011CC35803A}"/>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Box 22">
            <a:extLst>
              <a:ext uri="{FF2B5EF4-FFF2-40B4-BE49-F238E27FC236}">
                <a16:creationId xmlns:a16="http://schemas.microsoft.com/office/drawing/2014/main" id="{D24C6AE1-CFDA-9145-87FF-C960328B08EA}"/>
              </a:ext>
            </a:extLst>
          </p:cNvPr>
          <p:cNvSpPr txBox="1"/>
          <p:nvPr userDrawn="1"/>
        </p:nvSpPr>
        <p:spPr>
          <a:xfrm>
            <a:off x="1127760" y="420624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24" name="Slide Number Placeholder 2">
            <a:extLst>
              <a:ext uri="{FF2B5EF4-FFF2-40B4-BE49-F238E27FC236}">
                <a16:creationId xmlns:a16="http://schemas.microsoft.com/office/drawing/2014/main" id="{CE99A205-ECBA-5041-B804-4AFD62B19B64}"/>
              </a:ext>
            </a:extLst>
          </p:cNvPr>
          <p:cNvSpPr txBox="1">
            <a:spLocks/>
          </p:cNvSpPr>
          <p:nvPr userDrawn="1"/>
        </p:nvSpPr>
        <p:spPr>
          <a:xfrm>
            <a:off x="11503152" y="640207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038AD7-C3D9-6141-BEF0-6BD01642C74E}" type="slidenum">
              <a:rPr lang="en-US" smtClean="0"/>
              <a:pPr/>
              <a:t>‹#›</a:t>
            </a:fld>
            <a:endParaRPr lang="en-US" dirty="0"/>
          </a:p>
        </p:txBody>
      </p:sp>
      <p:sp>
        <p:nvSpPr>
          <p:cNvPr id="25" name="Legal">
            <a:extLst>
              <a:ext uri="{FF2B5EF4-FFF2-40B4-BE49-F238E27FC236}">
                <a16:creationId xmlns:a16="http://schemas.microsoft.com/office/drawing/2014/main" id="{65F89DE4-7A00-8E4A-AC24-4EEDADDD032A}"/>
              </a:ext>
            </a:extLst>
          </p:cNvPr>
          <p:cNvSpPr txBox="1"/>
          <p:nvPr userDrawn="1"/>
        </p:nvSpPr>
        <p:spPr>
          <a:xfrm>
            <a:off x="8223294" y="640080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2024 UST Global Inc</a:t>
            </a:r>
          </a:p>
        </p:txBody>
      </p:sp>
      <p:sp>
        <p:nvSpPr>
          <p:cNvPr id="26" name="Slide Number Placeholder 3">
            <a:extLst>
              <a:ext uri="{FF2B5EF4-FFF2-40B4-BE49-F238E27FC236}">
                <a16:creationId xmlns:a16="http://schemas.microsoft.com/office/drawing/2014/main" id="{8A28FEF8-23C8-3344-8CED-3DD4788838B6}"/>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5378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dirty="0"/>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2024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dirty="0">
                <a:solidFill>
                  <a:schemeClr val="tx1"/>
                </a:solidFill>
              </a:rPr>
              <a:t>UST</a:t>
            </a:r>
          </a:p>
          <a:p>
            <a:pPr>
              <a:lnSpc>
                <a:spcPct val="100000"/>
              </a:lnSpc>
              <a:spcBef>
                <a:spcPts val="0"/>
              </a:spcBef>
              <a:buSzPct val="100000"/>
            </a:pPr>
            <a:endParaRPr lang="en-US" b="1" dirty="0">
              <a:solidFill>
                <a:schemeClr val="tx1"/>
              </a:solidFill>
            </a:endParaRPr>
          </a:p>
          <a:p>
            <a:pPr>
              <a:lnSpc>
                <a:spcPct val="100000"/>
              </a:lnSpc>
              <a:spcBef>
                <a:spcPts val="0"/>
              </a:spcBef>
              <a:buSzPct val="100000"/>
            </a:pPr>
            <a:r>
              <a:rPr lang="en-US" b="0" dirty="0">
                <a:solidFill>
                  <a:schemeClr val="tx1"/>
                </a:solidFill>
              </a:rPr>
              <a:t>5 Polaris Way</a:t>
            </a:r>
            <a:br>
              <a:rPr lang="en-US" b="0" dirty="0">
                <a:solidFill>
                  <a:schemeClr val="tx1"/>
                </a:solidFill>
              </a:rPr>
            </a:br>
            <a:r>
              <a:rPr lang="en-US" b="0" dirty="0">
                <a:solidFill>
                  <a:schemeClr val="tx1"/>
                </a:solidFill>
              </a:rPr>
              <a:t>Aliso Viejo, CA 92656</a:t>
            </a:r>
          </a:p>
          <a:p>
            <a:pPr>
              <a:lnSpc>
                <a:spcPct val="100000"/>
              </a:lnSpc>
              <a:spcBef>
                <a:spcPts val="0"/>
              </a:spcBef>
              <a:buSzPct val="100000"/>
            </a:pPr>
            <a:endParaRPr lang="en-US" b="0" dirty="0">
              <a:solidFill>
                <a:schemeClr val="tx1"/>
              </a:solidFill>
            </a:endParaRPr>
          </a:p>
          <a:p>
            <a:pPr>
              <a:lnSpc>
                <a:spcPct val="100000"/>
              </a:lnSpc>
              <a:spcBef>
                <a:spcPts val="0"/>
              </a:spcBef>
              <a:buSzPct val="100000"/>
            </a:pPr>
            <a:r>
              <a:rPr lang="en-US" b="0" dirty="0">
                <a:solidFill>
                  <a:schemeClr val="tx1"/>
                </a:solidFill>
              </a:rPr>
              <a:t>T 949.716.8757</a:t>
            </a:r>
            <a:br>
              <a:rPr lang="en-US" b="0" dirty="0">
                <a:solidFill>
                  <a:schemeClr val="tx1"/>
                </a:solidFill>
              </a:rPr>
            </a:br>
            <a:r>
              <a:rPr lang="en-US" b="0" dirty="0">
                <a:solidFill>
                  <a:schemeClr val="tx1"/>
                </a:solidFill>
              </a:rPr>
              <a:t>F 949.716.8396</a:t>
            </a:r>
          </a:p>
          <a:p>
            <a:pPr>
              <a:lnSpc>
                <a:spcPct val="100000"/>
              </a:lnSpc>
              <a:spcBef>
                <a:spcPts val="1200"/>
              </a:spcBef>
              <a:buSzPct val="100000"/>
            </a:pPr>
            <a:r>
              <a:rPr lang="en-US" b="1" dirty="0">
                <a:solidFill>
                  <a:schemeClr val="tx1"/>
                </a:solidFill>
              </a:rPr>
              <a:t>ust.com</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dirty="0"/>
          </a:p>
        </p:txBody>
      </p:sp>
      <p:sp>
        <p:nvSpPr>
          <p:cNvPr id="10" name="LinkedIn">
            <a:hlinkClick r:id="rId2"/>
            <a:extLst>
              <a:ext uri="{FF2B5EF4-FFF2-40B4-BE49-F238E27FC236}">
                <a16:creationId xmlns:a16="http://schemas.microsoft.com/office/drawing/2014/main" id="{F8F6D2B9-4935-C940-B352-AE368F088D4B}"/>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acebook">
            <a:hlinkClick r:id="rId3"/>
            <a:extLst>
              <a:ext uri="{FF2B5EF4-FFF2-40B4-BE49-F238E27FC236}">
                <a16:creationId xmlns:a16="http://schemas.microsoft.com/office/drawing/2014/main" id="{0D92CFEC-944F-3B40-8A79-5098A495FE4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Twitter">
            <a:hlinkClick r:id="rId4"/>
            <a:extLst>
              <a:ext uri="{FF2B5EF4-FFF2-40B4-BE49-F238E27FC236}">
                <a16:creationId xmlns:a16="http://schemas.microsoft.com/office/drawing/2014/main" id="{2A192D45-6190-004C-A207-BCA3765D4939}"/>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YouTube">
            <a:hlinkClick r:id="rId5"/>
            <a:extLst>
              <a:ext uri="{FF2B5EF4-FFF2-40B4-BE49-F238E27FC236}">
                <a16:creationId xmlns:a16="http://schemas.microsoft.com/office/drawing/2014/main" id="{2AC6B931-C061-144C-895E-5DD6E7AAAE89}"/>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7" name="Picture 16" descr="Icon&#10;&#10;Description automatically generated">
            <a:extLst>
              <a:ext uri="{FF2B5EF4-FFF2-40B4-BE49-F238E27FC236}">
                <a16:creationId xmlns:a16="http://schemas.microsoft.com/office/drawing/2014/main" id="{B829871C-8E64-B74B-BD2A-BD9AADE3229C}"/>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dirty="0"/>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dirty="0"/>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dirty="0">
                <a:solidFill>
                  <a:schemeClr val="bg1"/>
                </a:solidFill>
              </a:rPr>
              <a:t>ust.com</a:t>
            </a: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ase study 1">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6960DC93-7ACB-4889-9787-DC1BB074F876}"/>
              </a:ext>
            </a:extLst>
          </p:cNvPr>
          <p:cNvSpPr>
            <a:spLocks noGrp="1"/>
          </p:cNvSpPr>
          <p:nvPr>
            <p:ph type="body" sz="quarter" idx="12"/>
          </p:nvPr>
        </p:nvSpPr>
        <p:spPr>
          <a:xfrm>
            <a:off x="3363468" y="1513113"/>
            <a:ext cx="4733544" cy="1692701"/>
          </a:xfrm>
          <a:solidFill>
            <a:schemeClr val="accent1"/>
          </a:solidFill>
        </p:spPr>
        <p:txBody>
          <a:bodyPr lIns="216000" tIns="108000" rIns="216000" bIns="180000"/>
          <a:lstStyle>
            <a:lvl1pPr marL="0" indent="0">
              <a:buNone/>
              <a:defRPr>
                <a:solidFill>
                  <a:schemeClr val="bg1"/>
                </a:solidFill>
              </a:defRPr>
            </a:lvl1pPr>
          </a:lstStyle>
          <a:p>
            <a:pPr>
              <a:lnSpc>
                <a:spcPct val="110000"/>
              </a:lnSpc>
              <a:spcBef>
                <a:spcPts val="0"/>
              </a:spcBef>
              <a:spcAft>
                <a:spcPts val="800"/>
              </a:spcAft>
            </a:pPr>
            <a:r>
              <a:rPr lang="en-US" sz="1100" b="1" dirty="0"/>
              <a:t>CHALLENGE</a:t>
            </a:r>
          </a:p>
          <a:p>
            <a:pPr marL="144000" indent="-144000">
              <a:lnSpc>
                <a:spcPct val="110000"/>
              </a:lnSpc>
              <a:spcBef>
                <a:spcPts val="0"/>
              </a:spcBef>
              <a:spcAft>
                <a:spcPts val="400"/>
              </a:spcAft>
              <a:buFont typeface="Arial" panose="020B0604020202020204" pitchFamily="34" charset="0"/>
              <a:buChar char="•"/>
            </a:pPr>
            <a:r>
              <a:rPr lang="en-US" sz="1200" dirty="0"/>
              <a:t>Migrate 180+ VMs and a complex set of 50+ applications. </a:t>
            </a:r>
          </a:p>
          <a:p>
            <a:pPr marL="144000" indent="-144000">
              <a:lnSpc>
                <a:spcPct val="110000"/>
              </a:lnSpc>
              <a:spcBef>
                <a:spcPts val="0"/>
              </a:spcBef>
              <a:spcAft>
                <a:spcPts val="400"/>
              </a:spcAft>
              <a:buFont typeface="Arial" panose="020B0604020202020204" pitchFamily="34" charset="0"/>
              <a:buChar char="•"/>
            </a:pPr>
            <a:r>
              <a:rPr lang="en-US" sz="1200" dirty="0"/>
              <a:t>Migrate workflows to cloud to reduce CapEx footprint and reduce cost of legacy QA environment</a:t>
            </a:r>
          </a:p>
          <a:p>
            <a:pPr marL="144000" indent="-144000">
              <a:lnSpc>
                <a:spcPct val="110000"/>
              </a:lnSpc>
              <a:spcBef>
                <a:spcPts val="0"/>
              </a:spcBef>
              <a:spcAft>
                <a:spcPts val="400"/>
              </a:spcAft>
              <a:buFont typeface="Arial" panose="020B0604020202020204" pitchFamily="34" charset="0"/>
              <a:buChar char="•"/>
            </a:pPr>
            <a:r>
              <a:rPr lang="en-US" sz="1200" dirty="0"/>
              <a:t>Elasticity and scalability to support  proper compliance and governance policies </a:t>
            </a:r>
          </a:p>
        </p:txBody>
      </p:sp>
      <p:sp>
        <p:nvSpPr>
          <p:cNvPr id="12" name="Text Placeholder 3">
            <a:extLst>
              <a:ext uri="{FF2B5EF4-FFF2-40B4-BE49-F238E27FC236}">
                <a16:creationId xmlns:a16="http://schemas.microsoft.com/office/drawing/2014/main" id="{72D65AB0-A361-4162-969B-0A7946CCF84A}"/>
              </a:ext>
            </a:extLst>
          </p:cNvPr>
          <p:cNvSpPr>
            <a:spLocks noGrp="1"/>
          </p:cNvSpPr>
          <p:nvPr>
            <p:ph type="body" sz="quarter" idx="14" hasCustomPrompt="1"/>
          </p:nvPr>
        </p:nvSpPr>
        <p:spPr>
          <a:xfrm>
            <a:off x="8298180" y="1513113"/>
            <a:ext cx="3525012" cy="4557167"/>
          </a:xfrm>
          <a:solidFill>
            <a:schemeClr val="tx2"/>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en-GB"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dirty="0"/>
              <a:t>BENEFITS</a:t>
            </a:r>
            <a:endParaRPr lang="en-GB" sz="1100" b="1" dirty="0"/>
          </a:p>
          <a:p>
            <a:pPr marL="144000" indent="-144000">
              <a:lnSpc>
                <a:spcPct val="110000"/>
              </a:lnSpc>
              <a:spcBef>
                <a:spcPts val="0"/>
              </a:spcBef>
              <a:spcAft>
                <a:spcPts val="800"/>
              </a:spcAft>
              <a:buFont typeface="Arial" panose="020B0604020202020204" pitchFamily="34" charset="0"/>
              <a:buChar char="•"/>
            </a:pPr>
            <a:r>
              <a:rPr lang="en-US" sz="1200" dirty="0"/>
              <a:t>By migrating to AWS, the client can now innovate on a more robust, secure and highly available platform.</a:t>
            </a:r>
          </a:p>
          <a:p>
            <a:pPr marL="144000" indent="-144000">
              <a:lnSpc>
                <a:spcPct val="110000"/>
              </a:lnSpc>
              <a:spcBef>
                <a:spcPts val="0"/>
              </a:spcBef>
              <a:spcAft>
                <a:spcPts val="800"/>
              </a:spcAft>
              <a:buFont typeface="Arial" panose="020B0604020202020204" pitchFamily="34" charset="0"/>
              <a:buChar char="•"/>
            </a:pPr>
            <a:r>
              <a:rPr lang="en-US" sz="1200" dirty="0"/>
              <a:t>Increased digital agility to innovate faster in the cloud</a:t>
            </a:r>
          </a:p>
          <a:p>
            <a:pPr marL="144000" indent="-144000">
              <a:lnSpc>
                <a:spcPct val="110000"/>
              </a:lnSpc>
              <a:spcBef>
                <a:spcPts val="0"/>
              </a:spcBef>
              <a:spcAft>
                <a:spcPts val="800"/>
              </a:spcAft>
              <a:buFont typeface="Arial" panose="020B0604020202020204" pitchFamily="34" charset="0"/>
              <a:buChar char="•"/>
            </a:pPr>
            <a:r>
              <a:rPr lang="en-US" sz="1200" dirty="0"/>
              <a:t>Reduced infrastructure TCO by ~ 20%</a:t>
            </a:r>
          </a:p>
          <a:p>
            <a:pPr marL="144000" indent="-144000">
              <a:lnSpc>
                <a:spcPct val="110000"/>
              </a:lnSpc>
              <a:spcBef>
                <a:spcPts val="0"/>
              </a:spcBef>
              <a:spcAft>
                <a:spcPts val="800"/>
              </a:spcAft>
              <a:buFont typeface="Arial" panose="020B0604020202020204" pitchFamily="34" charset="0"/>
              <a:buChar char="•"/>
            </a:pPr>
            <a:r>
              <a:rPr lang="en-US" sz="1200" dirty="0"/>
              <a:t>Reduce operational costs by ~ 25%</a:t>
            </a:r>
          </a:p>
        </p:txBody>
      </p:sp>
      <p:sp>
        <p:nvSpPr>
          <p:cNvPr id="13" name="Text Placeholder 4">
            <a:extLst>
              <a:ext uri="{FF2B5EF4-FFF2-40B4-BE49-F238E27FC236}">
                <a16:creationId xmlns:a16="http://schemas.microsoft.com/office/drawing/2014/main" id="{E9C84E5E-2721-48AC-BF1F-1E18FD7EC5B6}"/>
              </a:ext>
            </a:extLst>
          </p:cNvPr>
          <p:cNvSpPr>
            <a:spLocks noGrp="1"/>
          </p:cNvSpPr>
          <p:nvPr>
            <p:ph type="body" sz="quarter" idx="11" hasCustomPrompt="1"/>
          </p:nvPr>
        </p:nvSpPr>
        <p:spPr>
          <a:xfrm>
            <a:off x="3363468" y="3374571"/>
            <a:ext cx="4733545" cy="2696620"/>
          </a:xfrm>
          <a:solidFill>
            <a:schemeClr val="accent4"/>
          </a:solidFill>
        </p:spPr>
        <p:txBody>
          <a:bodyPr lIns="216000" tIns="180000" rIns="216000" bIns="180000"/>
          <a:lstStyle>
            <a:lvl1pPr marL="0" indent="0" algn="l" defTabSz="914400" rtl="0" eaLnBrk="1" latinLnBrk="0" hangingPunct="1">
              <a:lnSpc>
                <a:spcPct val="110000"/>
              </a:lnSpc>
              <a:spcBef>
                <a:spcPts val="0"/>
              </a:spcBef>
              <a:spcAft>
                <a:spcPts val="800"/>
              </a:spcAft>
              <a:buClrTx/>
              <a:buFont typeface="Arial" panose="020B0604020202020204" pitchFamily="34" charset="0"/>
              <a:buNone/>
              <a:defRPr lang="uk-UA" sz="1100" b="0" kern="1200" dirty="0">
                <a:solidFill>
                  <a:schemeClr val="bg1"/>
                </a:solidFill>
                <a:latin typeface="+mn-lt"/>
                <a:ea typeface="+mn-ea"/>
                <a:cs typeface="+mn-cs"/>
              </a:defRPr>
            </a:lvl1pPr>
          </a:lstStyle>
          <a:p>
            <a:pPr>
              <a:lnSpc>
                <a:spcPct val="110000"/>
              </a:lnSpc>
              <a:spcBef>
                <a:spcPts val="0"/>
              </a:spcBef>
              <a:spcAft>
                <a:spcPts val="800"/>
              </a:spcAft>
            </a:pPr>
            <a:r>
              <a:rPr lang="en-IN" sz="1100" b="1" dirty="0"/>
              <a:t>SOLUTION</a:t>
            </a:r>
            <a:endParaRPr lang="uk-UA" sz="1100" b="1" dirty="0"/>
          </a:p>
          <a:p>
            <a:pPr marL="144000" indent="-144000">
              <a:lnSpc>
                <a:spcPct val="110000"/>
              </a:lnSpc>
              <a:spcBef>
                <a:spcPts val="0"/>
              </a:spcBef>
              <a:spcAft>
                <a:spcPts val="800"/>
              </a:spcAft>
              <a:buFont typeface="Arial" panose="020B0604020202020204" pitchFamily="34" charset="0"/>
              <a:buChar char="•"/>
            </a:pPr>
            <a:r>
              <a:rPr lang="en-US" sz="1200" dirty="0"/>
              <a:t>Migrated legacy environments to AWS</a:t>
            </a:r>
          </a:p>
          <a:p>
            <a:pPr marL="144000" indent="-144000">
              <a:lnSpc>
                <a:spcPct val="110000"/>
              </a:lnSpc>
              <a:spcBef>
                <a:spcPts val="0"/>
              </a:spcBef>
              <a:spcAft>
                <a:spcPts val="800"/>
              </a:spcAft>
              <a:buFont typeface="Arial" panose="020B0604020202020204" pitchFamily="34" charset="0"/>
              <a:buChar char="•"/>
            </a:pPr>
            <a:r>
              <a:rPr lang="en-US" sz="1200" dirty="0"/>
              <a:t>Established new automated security and compliance processes and best practices for internal orchestration and management </a:t>
            </a:r>
          </a:p>
          <a:p>
            <a:pPr marL="144000" indent="-144000">
              <a:lnSpc>
                <a:spcPct val="110000"/>
              </a:lnSpc>
              <a:spcBef>
                <a:spcPts val="0"/>
              </a:spcBef>
              <a:spcAft>
                <a:spcPts val="800"/>
              </a:spcAft>
              <a:buFont typeface="Arial" panose="020B0604020202020204" pitchFamily="34" charset="0"/>
              <a:buChar char="•"/>
            </a:pPr>
            <a:r>
              <a:rPr lang="en-US" sz="1200" dirty="0"/>
              <a:t>Retained the existing configuration production, regression, test, and QA environments to maintain business continuity. </a:t>
            </a:r>
          </a:p>
          <a:p>
            <a:pPr marL="144000" indent="-144000">
              <a:lnSpc>
                <a:spcPct val="110000"/>
              </a:lnSpc>
              <a:spcBef>
                <a:spcPts val="0"/>
              </a:spcBef>
              <a:spcAft>
                <a:spcPts val="800"/>
              </a:spcAft>
              <a:buFont typeface="Arial" panose="020B0604020202020204" pitchFamily="34" charset="0"/>
              <a:buChar char="•"/>
            </a:pPr>
            <a:r>
              <a:rPr lang="en-US" sz="1200" dirty="0"/>
              <a:t>Re-factoring and re-platforming took full advantage of AWS’ extensive cloud benefits. </a:t>
            </a:r>
          </a:p>
        </p:txBody>
      </p:sp>
      <p:sp>
        <p:nvSpPr>
          <p:cNvPr id="17" name="Picture Placeholder 4">
            <a:extLst>
              <a:ext uri="{FF2B5EF4-FFF2-40B4-BE49-F238E27FC236}">
                <a16:creationId xmlns:a16="http://schemas.microsoft.com/office/drawing/2014/main" id="{473AB640-D256-4EBA-8FBC-DDFDA7AD04D3}"/>
              </a:ext>
            </a:extLst>
          </p:cNvPr>
          <p:cNvSpPr>
            <a:spLocks noGrp="1"/>
          </p:cNvSpPr>
          <p:nvPr>
            <p:ph type="pic" sz="quarter" idx="16" hasCustomPrompt="1"/>
          </p:nvPr>
        </p:nvSpPr>
        <p:spPr>
          <a:xfrm>
            <a:off x="365760" y="1514066"/>
            <a:ext cx="2797175" cy="4566059"/>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18" name="Title 1">
            <a:extLst>
              <a:ext uri="{FF2B5EF4-FFF2-40B4-BE49-F238E27FC236}">
                <a16:creationId xmlns:a16="http://schemas.microsoft.com/office/drawing/2014/main" id="{272FCC85-3D37-4837-B4CA-BB9295449B5A}"/>
              </a:ext>
            </a:extLst>
          </p:cNvPr>
          <p:cNvSpPr>
            <a:spLocks noGrp="1"/>
          </p:cNvSpPr>
          <p:nvPr>
            <p:ph type="title"/>
          </p:nvPr>
        </p:nvSpPr>
        <p:spPr>
          <a:xfrm>
            <a:off x="365760" y="365760"/>
            <a:ext cx="11457432" cy="914400"/>
          </a:xfrm>
        </p:spPr>
        <p:txBody>
          <a:bodyPr>
            <a:spAutoFit/>
          </a:bodyPr>
          <a:lstStyle/>
          <a:p>
            <a:r>
              <a:rPr lang="en-US" dirty="0"/>
              <a:t>Click to edit Master title style</a:t>
            </a:r>
            <a:endParaRPr lang="en-IN" dirty="0"/>
          </a:p>
        </p:txBody>
      </p:sp>
      <p:sp>
        <p:nvSpPr>
          <p:cNvPr id="7" name="Slide Number Placeholder 3">
            <a:extLst>
              <a:ext uri="{FF2B5EF4-FFF2-40B4-BE49-F238E27FC236}">
                <a16:creationId xmlns:a16="http://schemas.microsoft.com/office/drawing/2014/main" id="{1D0C9B1A-4978-D14B-9F8A-8BB486C22C94}"/>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17468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dirty="0"/>
              <a:t>[Agenda item]</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dirty="0"/>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2024 UST Global Inc</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652" r:id="rId7"/>
    <p:sldLayoutId id="2147483656" r:id="rId8"/>
    <p:sldLayoutId id="2147483657" r:id="rId9"/>
    <p:sldLayoutId id="2147483661" r:id="rId10"/>
    <p:sldLayoutId id="2147483660" r:id="rId11"/>
    <p:sldLayoutId id="2147483692" r:id="rId12"/>
    <p:sldLayoutId id="2147483665" r:id="rId13"/>
    <p:sldLayoutId id="2147483700" r:id="rId14"/>
    <p:sldLayoutId id="2147483696" r:id="rId15"/>
    <p:sldLayoutId id="2147483715" r:id="rId16"/>
    <p:sldLayoutId id="2147483695" r:id="rId17"/>
    <p:sldLayoutId id="2147483694" r:id="rId18"/>
    <p:sldLayoutId id="2147483697" r:id="rId19"/>
    <p:sldLayoutId id="2147483698" r:id="rId20"/>
    <p:sldLayoutId id="2147483699" r:id="rId21"/>
    <p:sldLayoutId id="2147483710" r:id="rId22"/>
    <p:sldLayoutId id="2147483713" r:id="rId23"/>
    <p:sldLayoutId id="2147483703" r:id="rId24"/>
    <p:sldLayoutId id="2147483711" r:id="rId25"/>
    <p:sldLayoutId id="2147483714" r:id="rId26"/>
    <p:sldLayoutId id="2147483704" r:id="rId27"/>
    <p:sldLayoutId id="2147483705" r:id="rId28"/>
    <p:sldLayoutId id="2147483702" r:id="rId29"/>
    <p:sldLayoutId id="2147483651" r:id="rId30"/>
    <p:sldLayoutId id="2147483693" r:id="rId31"/>
    <p:sldLayoutId id="2147483708" r:id="rId32"/>
    <p:sldLayoutId id="2147483709" r:id="rId33"/>
    <p:sldLayoutId id="2147483690" r:id="rId34"/>
    <p:sldLayoutId id="2147483722" r:id="rId35"/>
    <p:sldLayoutId id="2147483689" r:id="rId36"/>
    <p:sldLayoutId id="2147483707" r:id="rId37"/>
    <p:sldLayoutId id="2147483680" r:id="rId38"/>
    <p:sldLayoutId id="2147483716"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B0BB-2B2B-6195-59CE-3D9728DA6146}"/>
              </a:ext>
            </a:extLst>
          </p:cNvPr>
          <p:cNvSpPr>
            <a:spLocks noGrp="1"/>
          </p:cNvSpPr>
          <p:nvPr>
            <p:ph type="ctrTitle"/>
          </p:nvPr>
        </p:nvSpPr>
        <p:spPr>
          <a:xfrm>
            <a:off x="1476375" y="1971675"/>
            <a:ext cx="10347325" cy="3457575"/>
          </a:xfrm>
        </p:spPr>
        <p:txBody>
          <a:bodyPr/>
          <a:lstStyle/>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ACCOUNTING DETAILS IN ALV </a:t>
            </a:r>
            <a:r>
              <a:rPr lang="en-US" sz="2800" b="1">
                <a:latin typeface="Times New Roman" panose="02020603050405020304" pitchFamily="18" charset="0"/>
                <a:cs typeface="Times New Roman" panose="02020603050405020304" pitchFamily="18" charset="0"/>
              </a:rPr>
              <a:t>FORMAT </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CONVERT </a:t>
            </a:r>
            <a:r>
              <a:rPr lang="en-US" sz="2800" b="1" dirty="0">
                <a:latin typeface="Times New Roman" panose="02020603050405020304" pitchFamily="18" charset="0"/>
                <a:cs typeface="Times New Roman" panose="02020603050405020304" pitchFamily="18" charset="0"/>
              </a:rPr>
              <a:t>ITAB DATA TO EXCEL AND DOWNLOAD FORM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59190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9D45-BBD4-1978-E7D0-4219DF73C015}"/>
              </a:ext>
            </a:extLst>
          </p:cNvPr>
          <p:cNvSpPr>
            <a:spLocks noGrp="1"/>
          </p:cNvSpPr>
          <p:nvPr>
            <p:ph type="title"/>
          </p:nvPr>
        </p:nvSpPr>
        <p:spPr/>
        <p:txBody>
          <a:bodyPr/>
          <a:lstStyle/>
          <a:p>
            <a:r>
              <a:rPr lang="en-US" dirty="0"/>
              <a:t>Performance tunning tool - EPC</a:t>
            </a:r>
            <a:endParaRPr lang="en-IN" dirty="0"/>
          </a:p>
        </p:txBody>
      </p:sp>
      <p:pic>
        <p:nvPicPr>
          <p:cNvPr id="4" name="Picture 3">
            <a:extLst>
              <a:ext uri="{FF2B5EF4-FFF2-40B4-BE49-F238E27FC236}">
                <a16:creationId xmlns:a16="http://schemas.microsoft.com/office/drawing/2014/main" id="{597C7899-F5D2-E87D-57B5-F8BB35A881E4}"/>
              </a:ext>
            </a:extLst>
          </p:cNvPr>
          <p:cNvPicPr>
            <a:picLocks noChangeAspect="1"/>
          </p:cNvPicPr>
          <p:nvPr/>
        </p:nvPicPr>
        <p:blipFill rotWithShape="1">
          <a:blip r:embed="rId2"/>
          <a:srcRect l="788" r="1813" b="1716"/>
          <a:stretch/>
        </p:blipFill>
        <p:spPr>
          <a:xfrm>
            <a:off x="914400" y="1114425"/>
            <a:ext cx="10295467" cy="4583642"/>
          </a:xfrm>
          <a:prstGeom prst="rect">
            <a:avLst/>
          </a:prstGeom>
        </p:spPr>
      </p:pic>
    </p:spTree>
    <p:extLst>
      <p:ext uri="{BB962C8B-B14F-4D97-AF65-F5344CB8AC3E}">
        <p14:creationId xmlns:p14="http://schemas.microsoft.com/office/powerpoint/2010/main" val="87832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43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7FEE9E-F187-36AE-F8E9-44128872D7F0}"/>
              </a:ext>
            </a:extLst>
          </p:cNvPr>
          <p:cNvSpPr>
            <a:spLocks noGrp="1"/>
          </p:cNvSpPr>
          <p:nvPr>
            <p:ph type="sldNum" sz="quarter" idx="12"/>
          </p:nvPr>
        </p:nvSpPr>
        <p:spPr/>
        <p:txBody>
          <a:bodyPr/>
          <a:lstStyle/>
          <a:p>
            <a:fld id="{B58DE5F1-E0F9-4CCA-92B7-7A6FC4DFEE14}" type="slidenum">
              <a:rPr lang="en-US" smtClean="0"/>
              <a:pPr/>
              <a:t>12</a:t>
            </a:fld>
            <a:endParaRPr lang="en-US" dirty="0"/>
          </a:p>
        </p:txBody>
      </p:sp>
      <p:sp>
        <p:nvSpPr>
          <p:cNvPr id="6" name="TextBox 5">
            <a:extLst>
              <a:ext uri="{FF2B5EF4-FFF2-40B4-BE49-F238E27FC236}">
                <a16:creationId xmlns:a16="http://schemas.microsoft.com/office/drawing/2014/main" id="{8F7756F3-2F8B-6CB3-CD64-324B94A941B4}"/>
              </a:ext>
            </a:extLst>
          </p:cNvPr>
          <p:cNvSpPr txBox="1"/>
          <p:nvPr/>
        </p:nvSpPr>
        <p:spPr>
          <a:xfrm>
            <a:off x="2618073" y="2784107"/>
            <a:ext cx="5340416" cy="1289786"/>
          </a:xfrm>
          <a:prstGeom prst="rect">
            <a:avLst/>
          </a:prstGeom>
          <a:noFill/>
        </p:spPr>
        <p:txBody>
          <a:bodyPr wrap="none" lIns="0" tIns="0" rIns="0" bIns="0" rtlCol="0">
            <a:noAutofit/>
          </a:bodyPr>
          <a:lstStyle/>
          <a:p>
            <a:pPr>
              <a:lnSpc>
                <a:spcPct val="100000"/>
              </a:lnSpc>
              <a:spcBef>
                <a:spcPts val="1200"/>
              </a:spcBef>
              <a:buSzPct val="100000"/>
            </a:pPr>
            <a:r>
              <a:rPr lang="en-US" sz="7200" dirty="0">
                <a:latin typeface="Times New Roman" panose="02020603050405020304" pitchFamily="18" charset="0"/>
                <a:cs typeface="Times New Roman" panose="02020603050405020304" pitchFamily="18" charset="0"/>
              </a:rPr>
              <a:t>ANY QUERIES?</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26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E69D-7390-3D11-110F-B4CD5ACA0DED}"/>
              </a:ext>
            </a:extLst>
          </p:cNvPr>
          <p:cNvSpPr>
            <a:spLocks noGrp="1"/>
          </p:cNvSpPr>
          <p:nvPr>
            <p:ph type="ctrTitle"/>
          </p:nvPr>
        </p:nvSpPr>
        <p:spPr>
          <a:xfrm>
            <a:off x="406400" y="2037185"/>
            <a:ext cx="7399688" cy="3000377"/>
          </a:xfrm>
        </p:spPr>
        <p:txBody>
          <a:bodyPr/>
          <a:lstStyle/>
          <a:p>
            <a:r>
              <a:rPr lang="en-US" b="1" i="1" dirty="0"/>
              <a:t>GROUP8</a:t>
            </a:r>
            <a:br>
              <a:rPr lang="en-US" dirty="0"/>
            </a:br>
            <a:br>
              <a:rPr lang="en-US" dirty="0"/>
            </a:br>
            <a:r>
              <a:rPr lang="en-US" sz="2800" b="1" dirty="0"/>
              <a:t>Sai Shiva Maddi</a:t>
            </a:r>
            <a:br>
              <a:rPr lang="en-US" sz="2800" dirty="0"/>
            </a:br>
            <a:r>
              <a:rPr lang="en-US" sz="2800" b="1" dirty="0"/>
              <a:t>Prasad </a:t>
            </a:r>
            <a:r>
              <a:rPr lang="en-US" sz="2800" b="1" dirty="0" err="1"/>
              <a:t>Thatha</a:t>
            </a:r>
            <a:br>
              <a:rPr lang="en-US" sz="2800" dirty="0"/>
            </a:br>
            <a:r>
              <a:rPr lang="en-US" sz="2800" b="1" dirty="0"/>
              <a:t>Poorna Lakshmi Prasanna Ananthu</a:t>
            </a:r>
            <a:endParaRPr lang="en-IN" sz="2800" b="1" dirty="0"/>
          </a:p>
        </p:txBody>
      </p:sp>
      <p:pic>
        <p:nvPicPr>
          <p:cNvPr id="11" name="Picture Placeholder 10" descr="A group of people holding up letters&#10;&#10;Description automatically generated">
            <a:extLst>
              <a:ext uri="{FF2B5EF4-FFF2-40B4-BE49-F238E27FC236}">
                <a16:creationId xmlns:a16="http://schemas.microsoft.com/office/drawing/2014/main" id="{58BB0031-D252-F8DF-2919-7496EF7EA0E4}"/>
              </a:ext>
            </a:extLst>
          </p:cNvPr>
          <p:cNvPicPr>
            <a:picLocks noGrp="1" noChangeAspect="1"/>
          </p:cNvPicPr>
          <p:nvPr>
            <p:ph type="pic" sz="quarter" idx="10"/>
          </p:nvPr>
        </p:nvPicPr>
        <p:blipFill rotWithShape="1">
          <a:blip r:embed="rId2"/>
          <a:srcRect l="7306" r="7306" b="7953"/>
          <a:stretch/>
        </p:blipFill>
        <p:spPr>
          <a:xfrm>
            <a:off x="7873465" y="1039602"/>
            <a:ext cx="4115335" cy="3997960"/>
          </a:xfrm>
        </p:spPr>
      </p:pic>
    </p:spTree>
    <p:extLst>
      <p:ext uri="{BB962C8B-B14F-4D97-AF65-F5344CB8AC3E}">
        <p14:creationId xmlns:p14="http://schemas.microsoft.com/office/powerpoint/2010/main" val="3596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18EB7FD3-6275-4073-ABD9-F064EBDC3EA6}"/>
              </a:ext>
            </a:extLst>
          </p:cNvPr>
          <p:cNvSpPr>
            <a:spLocks noGrp="1"/>
          </p:cNvSpPr>
          <p:nvPr>
            <p:ph type="sldNum" sz="quarter" idx="4"/>
          </p:nvPr>
        </p:nvSpPr>
        <p:spPr>
          <a:xfrm>
            <a:off x="11503152" y="6402070"/>
            <a:ext cx="320040" cy="182880"/>
          </a:xfrm>
        </p:spPr>
        <p:txBody>
          <a:bodyPr/>
          <a:lstStyle/>
          <a:p>
            <a:pPr>
              <a:spcAft>
                <a:spcPts val="600"/>
              </a:spcAft>
            </a:pPr>
            <a:fld id="{B58DE5F1-E0F9-4CCA-92B7-7A6FC4DFEE14}" type="slidenum">
              <a:rPr lang="en-US" smtClean="0"/>
              <a:pPr>
                <a:spcAft>
                  <a:spcPts val="600"/>
                </a:spcAft>
              </a:pPr>
              <a:t>3</a:t>
            </a:fld>
            <a:endParaRPr lang="en-US"/>
          </a:p>
        </p:txBody>
      </p:sp>
      <p:sp>
        <p:nvSpPr>
          <p:cNvPr id="15" name="Text Placeholder 14">
            <a:extLst>
              <a:ext uri="{FF2B5EF4-FFF2-40B4-BE49-F238E27FC236}">
                <a16:creationId xmlns:a16="http://schemas.microsoft.com/office/drawing/2014/main" id="{A251B45E-F7F2-F268-A207-EABB1A66A8AD}"/>
              </a:ext>
            </a:extLst>
          </p:cNvPr>
          <p:cNvSpPr>
            <a:spLocks noGrp="1"/>
          </p:cNvSpPr>
          <p:nvPr>
            <p:ph type="body" sz="quarter" idx="14"/>
          </p:nvPr>
        </p:nvSpPr>
        <p:spPr>
          <a:xfrm>
            <a:off x="1253067" y="1289785"/>
            <a:ext cx="10570125" cy="4971167"/>
          </a:xfrm>
        </p:spPr>
        <p:txBody>
          <a:bodyPr>
            <a:normAutofit/>
          </a:bodyPr>
          <a:lstStyle/>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Select the fields from tables using Inner joins or </a:t>
            </a:r>
            <a:r>
              <a:rPr lang="en-US" sz="2400" dirty="0" err="1"/>
              <a:t>ForAll</a:t>
            </a:r>
            <a:r>
              <a:rPr lang="en-US" sz="2400" dirty="0"/>
              <a:t> Entries.</a:t>
            </a:r>
          </a:p>
          <a:p>
            <a:pPr marL="342900" indent="-342900">
              <a:buFont typeface="Wingdings" panose="05000000000000000000" pitchFamily="2" charset="2"/>
              <a:buChar char="§"/>
            </a:pPr>
            <a:r>
              <a:rPr lang="en-US" sz="2400" dirty="0"/>
              <a:t>Display an OALV of all this selected fields on screen along with buttons ‘Download XLSX’ and ‘Display Form’.</a:t>
            </a:r>
          </a:p>
          <a:p>
            <a:pPr marL="342900" indent="-342900">
              <a:buFont typeface="Wingdings" panose="05000000000000000000" pitchFamily="2" charset="2"/>
              <a:buChar char="§"/>
            </a:pPr>
            <a:r>
              <a:rPr lang="en-US" sz="2400" dirty="0"/>
              <a:t>The downloaded Excel should have the same data that displayed on ALV.</a:t>
            </a:r>
          </a:p>
          <a:p>
            <a:pPr marL="342900" indent="-342900">
              <a:buFont typeface="Wingdings" panose="05000000000000000000" pitchFamily="2" charset="2"/>
              <a:buChar char="§"/>
            </a:pPr>
            <a:r>
              <a:rPr lang="en-US" sz="2400" dirty="0"/>
              <a:t>On ALV screen if any row is selected and click on ‘Display Form’ it should generate the Adobe Form.</a:t>
            </a:r>
          </a:p>
          <a:p>
            <a:pPr marL="342900" indent="-342900">
              <a:buFont typeface="Wingdings" panose="05000000000000000000" pitchFamily="2" charset="2"/>
              <a:buChar char="§"/>
            </a:pPr>
            <a:r>
              <a:rPr lang="en-US" sz="2400" dirty="0"/>
              <a:t>Package Name: ZGROUP8</a:t>
            </a:r>
          </a:p>
        </p:txBody>
      </p:sp>
      <p:sp>
        <p:nvSpPr>
          <p:cNvPr id="18" name="TextBox 17">
            <a:extLst>
              <a:ext uri="{FF2B5EF4-FFF2-40B4-BE49-F238E27FC236}">
                <a16:creationId xmlns:a16="http://schemas.microsoft.com/office/drawing/2014/main" id="{1213B312-6A14-DBE4-5FA4-97961867B16C}"/>
              </a:ext>
            </a:extLst>
          </p:cNvPr>
          <p:cNvSpPr txBox="1"/>
          <p:nvPr/>
        </p:nvSpPr>
        <p:spPr>
          <a:xfrm>
            <a:off x="462011" y="597048"/>
            <a:ext cx="8710863" cy="721894"/>
          </a:xfrm>
          <a:prstGeom prst="rect">
            <a:avLst/>
          </a:prstGeom>
          <a:noFill/>
        </p:spPr>
        <p:txBody>
          <a:bodyPr wrap="none" lIns="0" tIns="0" rIns="0" bIns="0" rtlCol="0">
            <a:noAutofit/>
          </a:bodyPr>
          <a:lstStyle/>
          <a:p>
            <a:pPr>
              <a:lnSpc>
                <a:spcPct val="100000"/>
              </a:lnSpc>
              <a:spcBef>
                <a:spcPts val="1200"/>
              </a:spcBef>
              <a:buSzPct val="100000"/>
            </a:pP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17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CC00AE3-CFFA-2FE1-FE09-2A4619143B15}"/>
              </a:ext>
            </a:extLst>
          </p:cNvPr>
          <p:cNvPicPr>
            <a:picLocks noChangeAspect="1"/>
          </p:cNvPicPr>
          <p:nvPr/>
        </p:nvPicPr>
        <p:blipFill>
          <a:blip r:embed="rId2"/>
          <a:stretch>
            <a:fillRect/>
          </a:stretch>
        </p:blipFill>
        <p:spPr>
          <a:xfrm>
            <a:off x="914399" y="1120709"/>
            <a:ext cx="10176933" cy="4662024"/>
          </a:xfrm>
          <a:prstGeom prst="rect">
            <a:avLst/>
          </a:prstGeom>
        </p:spPr>
      </p:pic>
      <p:sp>
        <p:nvSpPr>
          <p:cNvPr id="20" name="Title 19">
            <a:extLst>
              <a:ext uri="{FF2B5EF4-FFF2-40B4-BE49-F238E27FC236}">
                <a16:creationId xmlns:a16="http://schemas.microsoft.com/office/drawing/2014/main" id="{80E40D35-06B5-89DB-B25D-0427171F6487}"/>
              </a:ext>
            </a:extLst>
          </p:cNvPr>
          <p:cNvSpPr>
            <a:spLocks noGrp="1"/>
          </p:cNvSpPr>
          <p:nvPr>
            <p:ph type="title"/>
          </p:nvPr>
        </p:nvSpPr>
        <p:spPr/>
        <p:txBody>
          <a:bodyPr/>
          <a:lstStyle/>
          <a:p>
            <a:r>
              <a:rPr lang="en-US" dirty="0"/>
              <a:t>INPUTS</a:t>
            </a:r>
            <a:endParaRPr lang="en-IN" dirty="0"/>
          </a:p>
        </p:txBody>
      </p:sp>
    </p:spTree>
    <p:extLst>
      <p:ext uri="{BB962C8B-B14F-4D97-AF65-F5344CB8AC3E}">
        <p14:creationId xmlns:p14="http://schemas.microsoft.com/office/powerpoint/2010/main" val="30183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AACD-553F-7831-C4FA-C89A2FF5B788}"/>
              </a:ext>
            </a:extLst>
          </p:cNvPr>
          <p:cNvSpPr>
            <a:spLocks noGrp="1"/>
          </p:cNvSpPr>
          <p:nvPr>
            <p:ph type="title"/>
          </p:nvPr>
        </p:nvSpPr>
        <p:spPr/>
        <p:txBody>
          <a:bodyPr/>
          <a:lstStyle/>
          <a:p>
            <a:r>
              <a:rPr lang="en-US" dirty="0"/>
              <a:t>OUTPUTS</a:t>
            </a:r>
            <a:endParaRPr lang="en-IN" dirty="0"/>
          </a:p>
        </p:txBody>
      </p:sp>
      <p:pic>
        <p:nvPicPr>
          <p:cNvPr id="4" name="Picture 3">
            <a:extLst>
              <a:ext uri="{FF2B5EF4-FFF2-40B4-BE49-F238E27FC236}">
                <a16:creationId xmlns:a16="http://schemas.microsoft.com/office/drawing/2014/main" id="{0E0791A9-1EEF-8902-9099-C8A0F8544218}"/>
              </a:ext>
            </a:extLst>
          </p:cNvPr>
          <p:cNvPicPr>
            <a:picLocks noChangeAspect="1"/>
          </p:cNvPicPr>
          <p:nvPr/>
        </p:nvPicPr>
        <p:blipFill>
          <a:blip r:embed="rId2"/>
          <a:stretch>
            <a:fillRect/>
          </a:stretch>
        </p:blipFill>
        <p:spPr>
          <a:xfrm>
            <a:off x="734566" y="1117600"/>
            <a:ext cx="10678501" cy="4690533"/>
          </a:xfrm>
          <a:prstGeom prst="rect">
            <a:avLst/>
          </a:prstGeom>
        </p:spPr>
      </p:pic>
    </p:spTree>
    <p:extLst>
      <p:ext uri="{BB962C8B-B14F-4D97-AF65-F5344CB8AC3E}">
        <p14:creationId xmlns:p14="http://schemas.microsoft.com/office/powerpoint/2010/main" val="418173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F851-FAA1-C2E2-7362-1D30C4821D32}"/>
              </a:ext>
            </a:extLst>
          </p:cNvPr>
          <p:cNvSpPr>
            <a:spLocks noGrp="1"/>
          </p:cNvSpPr>
          <p:nvPr>
            <p:ph type="title"/>
          </p:nvPr>
        </p:nvSpPr>
        <p:spPr>
          <a:xfrm>
            <a:off x="365760" y="365760"/>
            <a:ext cx="11457432" cy="625642"/>
          </a:xfrm>
        </p:spPr>
        <p:txBody>
          <a:bodyPr/>
          <a:lstStyle/>
          <a:p>
            <a:r>
              <a:rPr lang="en-US" dirty="0"/>
              <a:t>Downloading Excel From ITAB DATA</a:t>
            </a:r>
            <a:endParaRPr lang="en-IN" dirty="0"/>
          </a:p>
        </p:txBody>
      </p:sp>
      <p:pic>
        <p:nvPicPr>
          <p:cNvPr id="4" name="Picture 3">
            <a:extLst>
              <a:ext uri="{FF2B5EF4-FFF2-40B4-BE49-F238E27FC236}">
                <a16:creationId xmlns:a16="http://schemas.microsoft.com/office/drawing/2014/main" id="{1084EC4C-FFC0-0026-E14F-01E0485DB324}"/>
              </a:ext>
            </a:extLst>
          </p:cNvPr>
          <p:cNvPicPr>
            <a:picLocks noChangeAspect="1"/>
          </p:cNvPicPr>
          <p:nvPr/>
        </p:nvPicPr>
        <p:blipFill rotWithShape="1">
          <a:blip r:embed="rId2"/>
          <a:srcRect l="25038"/>
          <a:stretch/>
        </p:blipFill>
        <p:spPr>
          <a:xfrm>
            <a:off x="490889" y="991402"/>
            <a:ext cx="5929162" cy="3378467"/>
          </a:xfrm>
          <a:prstGeom prst="rect">
            <a:avLst/>
          </a:prstGeom>
        </p:spPr>
      </p:pic>
      <p:pic>
        <p:nvPicPr>
          <p:cNvPr id="6" name="Picture 5">
            <a:extLst>
              <a:ext uri="{FF2B5EF4-FFF2-40B4-BE49-F238E27FC236}">
                <a16:creationId xmlns:a16="http://schemas.microsoft.com/office/drawing/2014/main" id="{1994FB41-115A-5703-4E42-134F85E60029}"/>
              </a:ext>
            </a:extLst>
          </p:cNvPr>
          <p:cNvPicPr>
            <a:picLocks noChangeAspect="1"/>
          </p:cNvPicPr>
          <p:nvPr/>
        </p:nvPicPr>
        <p:blipFill rotWithShape="1">
          <a:blip r:embed="rId3"/>
          <a:srcRect t="40983" r="32895"/>
          <a:stretch/>
        </p:blipFill>
        <p:spPr>
          <a:xfrm>
            <a:off x="4677879" y="3506467"/>
            <a:ext cx="6862812" cy="2506062"/>
          </a:xfrm>
          <a:prstGeom prst="rect">
            <a:avLst/>
          </a:prstGeom>
        </p:spPr>
      </p:pic>
    </p:spTree>
    <p:extLst>
      <p:ext uri="{BB962C8B-B14F-4D97-AF65-F5344CB8AC3E}">
        <p14:creationId xmlns:p14="http://schemas.microsoft.com/office/powerpoint/2010/main" val="371752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9FCD-85BA-1295-AE77-B099FE5AFA00}"/>
              </a:ext>
            </a:extLst>
          </p:cNvPr>
          <p:cNvSpPr>
            <a:spLocks noGrp="1"/>
          </p:cNvSpPr>
          <p:nvPr>
            <p:ph type="title"/>
          </p:nvPr>
        </p:nvSpPr>
        <p:spPr/>
        <p:txBody>
          <a:bodyPr/>
          <a:lstStyle/>
          <a:p>
            <a:r>
              <a:rPr lang="en-US" dirty="0"/>
              <a:t>Downloaded Excel</a:t>
            </a:r>
            <a:endParaRPr lang="en-IN" dirty="0"/>
          </a:p>
        </p:txBody>
      </p:sp>
      <p:pic>
        <p:nvPicPr>
          <p:cNvPr id="8" name="Picture 7">
            <a:extLst>
              <a:ext uri="{FF2B5EF4-FFF2-40B4-BE49-F238E27FC236}">
                <a16:creationId xmlns:a16="http://schemas.microsoft.com/office/drawing/2014/main" id="{1AEB8790-B006-C1B9-E43B-3D30749D7534}"/>
              </a:ext>
            </a:extLst>
          </p:cNvPr>
          <p:cNvPicPr>
            <a:picLocks noChangeAspect="1"/>
          </p:cNvPicPr>
          <p:nvPr/>
        </p:nvPicPr>
        <p:blipFill rotWithShape="1">
          <a:blip r:embed="rId2"/>
          <a:srcRect r="30369"/>
          <a:stretch/>
        </p:blipFill>
        <p:spPr>
          <a:xfrm>
            <a:off x="673768" y="1058779"/>
            <a:ext cx="10886172" cy="5488144"/>
          </a:xfrm>
          <a:prstGeom prst="rect">
            <a:avLst/>
          </a:prstGeom>
        </p:spPr>
      </p:pic>
    </p:spTree>
    <p:extLst>
      <p:ext uri="{BB962C8B-B14F-4D97-AF65-F5344CB8AC3E}">
        <p14:creationId xmlns:p14="http://schemas.microsoft.com/office/powerpoint/2010/main" val="5722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638A-A7AB-D4F3-3136-454E09061FC9}"/>
              </a:ext>
            </a:extLst>
          </p:cNvPr>
          <p:cNvSpPr>
            <a:spLocks noGrp="1"/>
          </p:cNvSpPr>
          <p:nvPr>
            <p:ph type="title"/>
          </p:nvPr>
        </p:nvSpPr>
        <p:spPr/>
        <p:txBody>
          <a:bodyPr/>
          <a:lstStyle/>
          <a:p>
            <a:r>
              <a:rPr lang="en-US" dirty="0"/>
              <a:t>ADOBE FORM</a:t>
            </a:r>
            <a:endParaRPr lang="en-IN" dirty="0"/>
          </a:p>
        </p:txBody>
      </p:sp>
      <p:pic>
        <p:nvPicPr>
          <p:cNvPr id="4" name="Picture 3">
            <a:extLst>
              <a:ext uri="{FF2B5EF4-FFF2-40B4-BE49-F238E27FC236}">
                <a16:creationId xmlns:a16="http://schemas.microsoft.com/office/drawing/2014/main" id="{5A88D323-7045-EDB0-A17F-20DC7B91411A}"/>
              </a:ext>
            </a:extLst>
          </p:cNvPr>
          <p:cNvPicPr>
            <a:picLocks noChangeAspect="1"/>
          </p:cNvPicPr>
          <p:nvPr/>
        </p:nvPicPr>
        <p:blipFill>
          <a:blip r:embed="rId2"/>
          <a:stretch>
            <a:fillRect/>
          </a:stretch>
        </p:blipFill>
        <p:spPr>
          <a:xfrm>
            <a:off x="1155032" y="1203158"/>
            <a:ext cx="9480884" cy="5097629"/>
          </a:xfrm>
          <a:prstGeom prst="rect">
            <a:avLst/>
          </a:prstGeom>
        </p:spPr>
      </p:pic>
    </p:spTree>
    <p:extLst>
      <p:ext uri="{BB962C8B-B14F-4D97-AF65-F5344CB8AC3E}">
        <p14:creationId xmlns:p14="http://schemas.microsoft.com/office/powerpoint/2010/main" val="309671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C75F-403A-6A1D-29B0-380DC165733B}"/>
              </a:ext>
            </a:extLst>
          </p:cNvPr>
          <p:cNvSpPr>
            <a:spLocks noGrp="1"/>
          </p:cNvSpPr>
          <p:nvPr>
            <p:ph type="title"/>
          </p:nvPr>
        </p:nvSpPr>
        <p:spPr/>
        <p:txBody>
          <a:bodyPr/>
          <a:lstStyle/>
          <a:p>
            <a:r>
              <a:rPr lang="en-US" dirty="0"/>
              <a:t>CDS VIEW with ALV IDA</a:t>
            </a:r>
            <a:endParaRPr lang="en-IN" dirty="0"/>
          </a:p>
        </p:txBody>
      </p:sp>
      <p:pic>
        <p:nvPicPr>
          <p:cNvPr id="4" name="Picture 3">
            <a:extLst>
              <a:ext uri="{FF2B5EF4-FFF2-40B4-BE49-F238E27FC236}">
                <a16:creationId xmlns:a16="http://schemas.microsoft.com/office/drawing/2014/main" id="{E5BD17D6-8913-F8E2-FF7A-A725F78A9058}"/>
              </a:ext>
            </a:extLst>
          </p:cNvPr>
          <p:cNvPicPr>
            <a:picLocks noChangeAspect="1"/>
          </p:cNvPicPr>
          <p:nvPr/>
        </p:nvPicPr>
        <p:blipFill>
          <a:blip r:embed="rId2"/>
          <a:stretch>
            <a:fillRect/>
          </a:stretch>
        </p:blipFill>
        <p:spPr>
          <a:xfrm>
            <a:off x="734566" y="1038224"/>
            <a:ext cx="10609709" cy="5124451"/>
          </a:xfrm>
          <a:prstGeom prst="rect">
            <a:avLst/>
          </a:prstGeom>
        </p:spPr>
      </p:pic>
    </p:spTree>
    <p:extLst>
      <p:ext uri="{BB962C8B-B14F-4D97-AF65-F5344CB8AC3E}">
        <p14:creationId xmlns:p14="http://schemas.microsoft.com/office/powerpoint/2010/main" val="252241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BA25364D9C4E4786A27F131F82BF80" ma:contentTypeVersion="6" ma:contentTypeDescription="Create a new document." ma:contentTypeScope="" ma:versionID="257a6a16ae3c46646dc59ec46c0f2f86">
  <xsd:schema xmlns:xsd="http://www.w3.org/2001/XMLSchema" xmlns:xs="http://www.w3.org/2001/XMLSchema" xmlns:p="http://schemas.microsoft.com/office/2006/metadata/properties" xmlns:ns2="a8a48011-3807-46b2-8a7f-148d7d7d2019" xmlns:ns3="a72782fd-4a91-4927-853b-0c820ca2fd49" targetNamespace="http://schemas.microsoft.com/office/2006/metadata/properties" ma:root="true" ma:fieldsID="df31ae3534da61e61aa4fc6b1e36a7c1" ns2:_="" ns3:_="">
    <xsd:import namespace="a8a48011-3807-46b2-8a7f-148d7d7d2019"/>
    <xsd:import namespace="a72782fd-4a91-4927-853b-0c820ca2fd4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a48011-3807-46b2-8a7f-148d7d7d2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2782fd-4a91-4927-853b-0c820ca2fd4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4B4988-AF94-4530-A572-2D8F68FA16E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A8DD57A-72D1-48C6-AD75-D10A1090C28F}">
  <ds:schemaRefs>
    <ds:schemaRef ds:uri="http://schemas.microsoft.com/sharepoint/v3/contenttype/forms"/>
  </ds:schemaRefs>
</ds:datastoreItem>
</file>

<file path=customXml/itemProps3.xml><?xml version="1.0" encoding="utf-8"?>
<ds:datastoreItem xmlns:ds="http://schemas.openxmlformats.org/officeDocument/2006/customXml" ds:itemID="{57B87E24-B5DB-41FB-95E5-193CDAF2A5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a48011-3807-46b2-8a7f-148d7d7d2019"/>
    <ds:schemaRef ds:uri="a72782fd-4a91-4927-853b-0c820ca2fd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UST</Template>
  <TotalTime>9508</TotalTime>
  <Words>131</Words>
  <Application>Microsoft Office PowerPoint</Application>
  <PresentationFormat>Widescreen</PresentationFormat>
  <Paragraphs>20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UST</vt:lpstr>
      <vt:lpstr>  ACCOUNTING DETAILS IN ALV FORMAT  CONVERT ITAB DATA TO EXCEL AND DOWNLOAD FORM</vt:lpstr>
      <vt:lpstr>GROUP8  Sai Shiva Maddi Prasad Thatha Poorna Lakshmi Prasanna Ananthu</vt:lpstr>
      <vt:lpstr>PowerPoint Presentation</vt:lpstr>
      <vt:lpstr>INPUTS</vt:lpstr>
      <vt:lpstr>OUTPUTS</vt:lpstr>
      <vt:lpstr>Downloading Excel From ITAB DATA</vt:lpstr>
      <vt:lpstr>Downloaded Excel</vt:lpstr>
      <vt:lpstr>ADOBE FORM</vt:lpstr>
      <vt:lpstr>CDS VIEW with ALV IDA</vt:lpstr>
      <vt:lpstr>Performance tunning tool - EPC</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Poorna Lakshmi Prasanna Ananthu(UST,IN)</cp:lastModifiedBy>
  <cp:revision>101</cp:revision>
  <cp:lastPrinted>2019-10-06T00:46:52Z</cp:lastPrinted>
  <dcterms:created xsi:type="dcterms:W3CDTF">2020-11-03T11:34:40Z</dcterms:created>
  <dcterms:modified xsi:type="dcterms:W3CDTF">2024-06-11T12:35:43Z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0x010100CFBEC9D8D92F2744944D097F20496B71</vt:lpwstr>
  </property>
</Properties>
</file>