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56" r:id="rId3"/>
    <p:sldId id="287" r:id="rId4"/>
    <p:sldId id="288" r:id="rId5"/>
    <p:sldId id="293" r:id="rId6"/>
    <p:sldId id="257" r:id="rId7"/>
    <p:sldId id="258" r:id="rId8"/>
    <p:sldId id="259" r:id="rId9"/>
    <p:sldId id="260" r:id="rId10"/>
    <p:sldId id="261" r:id="rId11"/>
    <p:sldId id="262" r:id="rId12"/>
    <p:sldId id="297" r:id="rId13"/>
    <p:sldId id="298" r:id="rId14"/>
    <p:sldId id="299" r:id="rId15"/>
    <p:sldId id="264" r:id="rId16"/>
    <p:sldId id="282" r:id="rId17"/>
    <p:sldId id="283" r:id="rId18"/>
    <p:sldId id="284" r:id="rId19"/>
    <p:sldId id="266" r:id="rId20"/>
    <p:sldId id="267" r:id="rId21"/>
    <p:sldId id="289" r:id="rId22"/>
    <p:sldId id="294" r:id="rId23"/>
    <p:sldId id="270" r:id="rId24"/>
    <p:sldId id="271" r:id="rId25"/>
    <p:sldId id="272" r:id="rId26"/>
    <p:sldId id="273" r:id="rId27"/>
    <p:sldId id="291" r:id="rId28"/>
    <p:sldId id="295" r:id="rId29"/>
    <p:sldId id="296" r:id="rId30"/>
    <p:sldId id="292" r:id="rId31"/>
    <p:sldId id="274" r:id="rId32"/>
    <p:sldId id="275" r:id="rId33"/>
    <p:sldId id="276" r:id="rId34"/>
    <p:sldId id="277" r:id="rId35"/>
    <p:sldId id="278" r:id="rId36"/>
    <p:sldId id="279"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CFBF"/>
    <a:srgbClr val="04536C"/>
    <a:srgbClr val="247474"/>
    <a:srgbClr val="87C3C3"/>
    <a:srgbClr val="71C8F3"/>
    <a:srgbClr val="B3979D"/>
    <a:srgbClr val="0E3946"/>
    <a:srgbClr val="0A423B"/>
    <a:srgbClr val="9FB167"/>
    <a:srgbClr val="D3E8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354"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8281-526D-9587-8272-D9512C1558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41E530-8AE2-86B4-7996-B1F6B7D863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6AEC2C-07F7-63C7-3AD6-7A27761D7970}"/>
              </a:ext>
            </a:extLst>
          </p:cNvPr>
          <p:cNvSpPr>
            <a:spLocks noGrp="1"/>
          </p:cNvSpPr>
          <p:nvPr>
            <p:ph type="dt" sz="half" idx="10"/>
          </p:nvPr>
        </p:nvSpPr>
        <p:spPr/>
        <p:txBody>
          <a:bodyPr/>
          <a:lstStyle/>
          <a:p>
            <a:fld id="{529F7F40-245C-4A79-98E5-CADDEFDFACE2}" type="datetimeFigureOut">
              <a:rPr lang="en-IN" smtClean="0"/>
              <a:t>17-01-2025</a:t>
            </a:fld>
            <a:endParaRPr lang="en-IN"/>
          </a:p>
        </p:txBody>
      </p:sp>
      <p:sp>
        <p:nvSpPr>
          <p:cNvPr id="5" name="Footer Placeholder 4">
            <a:extLst>
              <a:ext uri="{FF2B5EF4-FFF2-40B4-BE49-F238E27FC236}">
                <a16:creationId xmlns:a16="http://schemas.microsoft.com/office/drawing/2014/main" id="{818672E7-A27C-B861-8E80-E8D4E5EF73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356AC5-8635-A249-1577-38CF65DA53A7}"/>
              </a:ext>
            </a:extLst>
          </p:cNvPr>
          <p:cNvSpPr>
            <a:spLocks noGrp="1"/>
          </p:cNvSpPr>
          <p:nvPr>
            <p:ph type="sldNum" sz="quarter" idx="12"/>
          </p:nvPr>
        </p:nvSpPr>
        <p:spPr/>
        <p:txBody>
          <a:bodyPr/>
          <a:lstStyle/>
          <a:p>
            <a:fld id="{EB9BB4A7-9B6E-45F9-BE60-4BB2F396F1C9}" type="slidenum">
              <a:rPr lang="en-IN" smtClean="0"/>
              <a:t>‹#›</a:t>
            </a:fld>
            <a:endParaRPr lang="en-IN"/>
          </a:p>
        </p:txBody>
      </p:sp>
    </p:spTree>
    <p:extLst>
      <p:ext uri="{BB962C8B-B14F-4D97-AF65-F5344CB8AC3E}">
        <p14:creationId xmlns:p14="http://schemas.microsoft.com/office/powerpoint/2010/main" val="139365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A6AB5-CA2A-CB55-7AEA-DEC1B1F42C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A3B38B-E9FD-B157-4A74-04E244EC47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434B83-C3B2-227C-EF97-1A46338ADAD2}"/>
              </a:ext>
            </a:extLst>
          </p:cNvPr>
          <p:cNvSpPr>
            <a:spLocks noGrp="1"/>
          </p:cNvSpPr>
          <p:nvPr>
            <p:ph type="dt" sz="half" idx="10"/>
          </p:nvPr>
        </p:nvSpPr>
        <p:spPr/>
        <p:txBody>
          <a:bodyPr/>
          <a:lstStyle/>
          <a:p>
            <a:fld id="{529F7F40-245C-4A79-98E5-CADDEFDFACE2}" type="datetimeFigureOut">
              <a:rPr lang="en-IN" smtClean="0"/>
              <a:t>17-01-2025</a:t>
            </a:fld>
            <a:endParaRPr lang="en-IN"/>
          </a:p>
        </p:txBody>
      </p:sp>
      <p:sp>
        <p:nvSpPr>
          <p:cNvPr id="5" name="Footer Placeholder 4">
            <a:extLst>
              <a:ext uri="{FF2B5EF4-FFF2-40B4-BE49-F238E27FC236}">
                <a16:creationId xmlns:a16="http://schemas.microsoft.com/office/drawing/2014/main" id="{C43A3F09-D211-CC50-F51C-E158EBC230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2D1D88-8A60-60D5-C3DC-5E5410D62F2A}"/>
              </a:ext>
            </a:extLst>
          </p:cNvPr>
          <p:cNvSpPr>
            <a:spLocks noGrp="1"/>
          </p:cNvSpPr>
          <p:nvPr>
            <p:ph type="sldNum" sz="quarter" idx="12"/>
          </p:nvPr>
        </p:nvSpPr>
        <p:spPr/>
        <p:txBody>
          <a:bodyPr/>
          <a:lstStyle/>
          <a:p>
            <a:fld id="{EB9BB4A7-9B6E-45F9-BE60-4BB2F396F1C9}" type="slidenum">
              <a:rPr lang="en-IN" smtClean="0"/>
              <a:t>‹#›</a:t>
            </a:fld>
            <a:endParaRPr lang="en-IN"/>
          </a:p>
        </p:txBody>
      </p:sp>
    </p:spTree>
    <p:extLst>
      <p:ext uri="{BB962C8B-B14F-4D97-AF65-F5344CB8AC3E}">
        <p14:creationId xmlns:p14="http://schemas.microsoft.com/office/powerpoint/2010/main" val="235391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05E8B-3BF3-2C27-1902-876CA49C64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F3A930-B36E-43C0-6F82-F9C3850BE9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9054D8-BD3B-8BCE-6EA8-A0E46BD41C2F}"/>
              </a:ext>
            </a:extLst>
          </p:cNvPr>
          <p:cNvSpPr>
            <a:spLocks noGrp="1"/>
          </p:cNvSpPr>
          <p:nvPr>
            <p:ph type="dt" sz="half" idx="10"/>
          </p:nvPr>
        </p:nvSpPr>
        <p:spPr/>
        <p:txBody>
          <a:bodyPr/>
          <a:lstStyle/>
          <a:p>
            <a:fld id="{529F7F40-245C-4A79-98E5-CADDEFDFACE2}" type="datetimeFigureOut">
              <a:rPr lang="en-IN" smtClean="0"/>
              <a:t>17-01-2025</a:t>
            </a:fld>
            <a:endParaRPr lang="en-IN"/>
          </a:p>
        </p:txBody>
      </p:sp>
      <p:sp>
        <p:nvSpPr>
          <p:cNvPr id="5" name="Footer Placeholder 4">
            <a:extLst>
              <a:ext uri="{FF2B5EF4-FFF2-40B4-BE49-F238E27FC236}">
                <a16:creationId xmlns:a16="http://schemas.microsoft.com/office/drawing/2014/main" id="{6316765E-5680-ADAE-4DE2-B9C7C1810D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076A31-BEC9-82BE-47A7-FC7FAF4377F3}"/>
              </a:ext>
            </a:extLst>
          </p:cNvPr>
          <p:cNvSpPr>
            <a:spLocks noGrp="1"/>
          </p:cNvSpPr>
          <p:nvPr>
            <p:ph type="sldNum" sz="quarter" idx="12"/>
          </p:nvPr>
        </p:nvSpPr>
        <p:spPr/>
        <p:txBody>
          <a:bodyPr/>
          <a:lstStyle/>
          <a:p>
            <a:fld id="{EB9BB4A7-9B6E-45F9-BE60-4BB2F396F1C9}" type="slidenum">
              <a:rPr lang="en-IN" smtClean="0"/>
              <a:t>‹#›</a:t>
            </a:fld>
            <a:endParaRPr lang="en-IN"/>
          </a:p>
        </p:txBody>
      </p:sp>
    </p:spTree>
    <p:extLst>
      <p:ext uri="{BB962C8B-B14F-4D97-AF65-F5344CB8AC3E}">
        <p14:creationId xmlns:p14="http://schemas.microsoft.com/office/powerpoint/2010/main" val="111794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5A6C-F32C-1C5D-FD0F-8683134CC7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0C4ED0-B1AB-B983-5711-AD5208FEEF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26031-E2B2-F73D-9E2D-F3679815A8E0}"/>
              </a:ext>
            </a:extLst>
          </p:cNvPr>
          <p:cNvSpPr>
            <a:spLocks noGrp="1"/>
          </p:cNvSpPr>
          <p:nvPr>
            <p:ph type="dt" sz="half" idx="10"/>
          </p:nvPr>
        </p:nvSpPr>
        <p:spPr/>
        <p:txBody>
          <a:bodyPr/>
          <a:lstStyle/>
          <a:p>
            <a:fld id="{529F7F40-245C-4A79-98E5-CADDEFDFACE2}" type="datetimeFigureOut">
              <a:rPr lang="en-IN" smtClean="0"/>
              <a:t>17-01-2025</a:t>
            </a:fld>
            <a:endParaRPr lang="en-IN"/>
          </a:p>
        </p:txBody>
      </p:sp>
      <p:sp>
        <p:nvSpPr>
          <p:cNvPr id="5" name="Footer Placeholder 4">
            <a:extLst>
              <a:ext uri="{FF2B5EF4-FFF2-40B4-BE49-F238E27FC236}">
                <a16:creationId xmlns:a16="http://schemas.microsoft.com/office/drawing/2014/main" id="{4DC2CFFB-1D83-716D-EF92-C34AB27EB8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4A1D40-365A-EC7C-38B9-A07482FE5750}"/>
              </a:ext>
            </a:extLst>
          </p:cNvPr>
          <p:cNvSpPr>
            <a:spLocks noGrp="1"/>
          </p:cNvSpPr>
          <p:nvPr>
            <p:ph type="sldNum" sz="quarter" idx="12"/>
          </p:nvPr>
        </p:nvSpPr>
        <p:spPr/>
        <p:txBody>
          <a:bodyPr/>
          <a:lstStyle/>
          <a:p>
            <a:fld id="{EB9BB4A7-9B6E-45F9-BE60-4BB2F396F1C9}" type="slidenum">
              <a:rPr lang="en-IN" smtClean="0"/>
              <a:t>‹#›</a:t>
            </a:fld>
            <a:endParaRPr lang="en-IN"/>
          </a:p>
        </p:txBody>
      </p:sp>
    </p:spTree>
    <p:extLst>
      <p:ext uri="{BB962C8B-B14F-4D97-AF65-F5344CB8AC3E}">
        <p14:creationId xmlns:p14="http://schemas.microsoft.com/office/powerpoint/2010/main" val="21824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BC39B-14C6-112D-17A8-536221525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89CE37-0EC6-459F-01C9-E7FE29BE30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1FB502-EBF1-2354-FC55-2E4EC67F5AFE}"/>
              </a:ext>
            </a:extLst>
          </p:cNvPr>
          <p:cNvSpPr>
            <a:spLocks noGrp="1"/>
          </p:cNvSpPr>
          <p:nvPr>
            <p:ph type="dt" sz="half" idx="10"/>
          </p:nvPr>
        </p:nvSpPr>
        <p:spPr/>
        <p:txBody>
          <a:bodyPr/>
          <a:lstStyle/>
          <a:p>
            <a:fld id="{529F7F40-245C-4A79-98E5-CADDEFDFACE2}" type="datetimeFigureOut">
              <a:rPr lang="en-IN" smtClean="0"/>
              <a:t>17-01-2025</a:t>
            </a:fld>
            <a:endParaRPr lang="en-IN"/>
          </a:p>
        </p:txBody>
      </p:sp>
      <p:sp>
        <p:nvSpPr>
          <p:cNvPr id="5" name="Footer Placeholder 4">
            <a:extLst>
              <a:ext uri="{FF2B5EF4-FFF2-40B4-BE49-F238E27FC236}">
                <a16:creationId xmlns:a16="http://schemas.microsoft.com/office/drawing/2014/main" id="{24089FEC-5B76-B333-F7AA-5E5F10955E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71A392-D296-6BCA-8DB7-187B7914241B}"/>
              </a:ext>
            </a:extLst>
          </p:cNvPr>
          <p:cNvSpPr>
            <a:spLocks noGrp="1"/>
          </p:cNvSpPr>
          <p:nvPr>
            <p:ph type="sldNum" sz="quarter" idx="12"/>
          </p:nvPr>
        </p:nvSpPr>
        <p:spPr/>
        <p:txBody>
          <a:bodyPr/>
          <a:lstStyle/>
          <a:p>
            <a:fld id="{EB9BB4A7-9B6E-45F9-BE60-4BB2F396F1C9}" type="slidenum">
              <a:rPr lang="en-IN" smtClean="0"/>
              <a:t>‹#›</a:t>
            </a:fld>
            <a:endParaRPr lang="en-IN"/>
          </a:p>
        </p:txBody>
      </p:sp>
    </p:spTree>
    <p:extLst>
      <p:ext uri="{BB962C8B-B14F-4D97-AF65-F5344CB8AC3E}">
        <p14:creationId xmlns:p14="http://schemas.microsoft.com/office/powerpoint/2010/main" val="779130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5304-C16F-7C3D-0339-567AF3E364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EBE3F7-A3F6-1CF2-2D80-B433AE4980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26A6BD-F051-6416-D57D-3EE1E21421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472C72-98BC-D667-CD7E-4097E04FD288}"/>
              </a:ext>
            </a:extLst>
          </p:cNvPr>
          <p:cNvSpPr>
            <a:spLocks noGrp="1"/>
          </p:cNvSpPr>
          <p:nvPr>
            <p:ph type="dt" sz="half" idx="10"/>
          </p:nvPr>
        </p:nvSpPr>
        <p:spPr/>
        <p:txBody>
          <a:bodyPr/>
          <a:lstStyle/>
          <a:p>
            <a:fld id="{529F7F40-245C-4A79-98E5-CADDEFDFACE2}" type="datetimeFigureOut">
              <a:rPr lang="en-IN" smtClean="0"/>
              <a:t>17-01-2025</a:t>
            </a:fld>
            <a:endParaRPr lang="en-IN"/>
          </a:p>
        </p:txBody>
      </p:sp>
      <p:sp>
        <p:nvSpPr>
          <p:cNvPr id="6" name="Footer Placeholder 5">
            <a:extLst>
              <a:ext uri="{FF2B5EF4-FFF2-40B4-BE49-F238E27FC236}">
                <a16:creationId xmlns:a16="http://schemas.microsoft.com/office/drawing/2014/main" id="{0DE0F1BC-FA14-A677-4628-7260B9144C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E33BBF-B5F0-9B36-1DAB-180384669F47}"/>
              </a:ext>
            </a:extLst>
          </p:cNvPr>
          <p:cNvSpPr>
            <a:spLocks noGrp="1"/>
          </p:cNvSpPr>
          <p:nvPr>
            <p:ph type="sldNum" sz="quarter" idx="12"/>
          </p:nvPr>
        </p:nvSpPr>
        <p:spPr/>
        <p:txBody>
          <a:bodyPr/>
          <a:lstStyle/>
          <a:p>
            <a:fld id="{EB9BB4A7-9B6E-45F9-BE60-4BB2F396F1C9}" type="slidenum">
              <a:rPr lang="en-IN" smtClean="0"/>
              <a:t>‹#›</a:t>
            </a:fld>
            <a:endParaRPr lang="en-IN"/>
          </a:p>
        </p:txBody>
      </p:sp>
    </p:spTree>
    <p:extLst>
      <p:ext uri="{BB962C8B-B14F-4D97-AF65-F5344CB8AC3E}">
        <p14:creationId xmlns:p14="http://schemas.microsoft.com/office/powerpoint/2010/main" val="299859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D018-1D53-5B76-BD26-0E8BFD84E4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A93F81-1DA6-6611-B545-0E8EA3D521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489166-4C2E-E381-01AD-6FE5B066D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874F04-C25E-99C0-D355-2D6D6408E9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F6E20-70E5-40F9-15CD-C33A77D6B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A33019-2E0A-7839-5296-D0B32489BEA6}"/>
              </a:ext>
            </a:extLst>
          </p:cNvPr>
          <p:cNvSpPr>
            <a:spLocks noGrp="1"/>
          </p:cNvSpPr>
          <p:nvPr>
            <p:ph type="dt" sz="half" idx="10"/>
          </p:nvPr>
        </p:nvSpPr>
        <p:spPr/>
        <p:txBody>
          <a:bodyPr/>
          <a:lstStyle/>
          <a:p>
            <a:fld id="{529F7F40-245C-4A79-98E5-CADDEFDFACE2}" type="datetimeFigureOut">
              <a:rPr lang="en-IN" smtClean="0"/>
              <a:t>17-01-2025</a:t>
            </a:fld>
            <a:endParaRPr lang="en-IN"/>
          </a:p>
        </p:txBody>
      </p:sp>
      <p:sp>
        <p:nvSpPr>
          <p:cNvPr id="8" name="Footer Placeholder 7">
            <a:extLst>
              <a:ext uri="{FF2B5EF4-FFF2-40B4-BE49-F238E27FC236}">
                <a16:creationId xmlns:a16="http://schemas.microsoft.com/office/drawing/2014/main" id="{F60379CB-53DC-5F8F-81D1-9A9BC30409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E0A53B-D6C0-ED42-B3A9-6C47AD38ABB0}"/>
              </a:ext>
            </a:extLst>
          </p:cNvPr>
          <p:cNvSpPr>
            <a:spLocks noGrp="1"/>
          </p:cNvSpPr>
          <p:nvPr>
            <p:ph type="sldNum" sz="quarter" idx="12"/>
          </p:nvPr>
        </p:nvSpPr>
        <p:spPr/>
        <p:txBody>
          <a:bodyPr/>
          <a:lstStyle/>
          <a:p>
            <a:fld id="{EB9BB4A7-9B6E-45F9-BE60-4BB2F396F1C9}" type="slidenum">
              <a:rPr lang="en-IN" smtClean="0"/>
              <a:t>‹#›</a:t>
            </a:fld>
            <a:endParaRPr lang="en-IN"/>
          </a:p>
        </p:txBody>
      </p:sp>
    </p:spTree>
    <p:extLst>
      <p:ext uri="{BB962C8B-B14F-4D97-AF65-F5344CB8AC3E}">
        <p14:creationId xmlns:p14="http://schemas.microsoft.com/office/powerpoint/2010/main" val="181527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7E8E-56EF-7E54-096E-15550B78B4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472BBC-AC52-AA22-3BCA-7FE41B6BEA1C}"/>
              </a:ext>
            </a:extLst>
          </p:cNvPr>
          <p:cNvSpPr>
            <a:spLocks noGrp="1"/>
          </p:cNvSpPr>
          <p:nvPr>
            <p:ph type="dt" sz="half" idx="10"/>
          </p:nvPr>
        </p:nvSpPr>
        <p:spPr/>
        <p:txBody>
          <a:bodyPr/>
          <a:lstStyle/>
          <a:p>
            <a:fld id="{529F7F40-245C-4A79-98E5-CADDEFDFACE2}" type="datetimeFigureOut">
              <a:rPr lang="en-IN" smtClean="0"/>
              <a:t>17-01-2025</a:t>
            </a:fld>
            <a:endParaRPr lang="en-IN"/>
          </a:p>
        </p:txBody>
      </p:sp>
      <p:sp>
        <p:nvSpPr>
          <p:cNvPr id="4" name="Footer Placeholder 3">
            <a:extLst>
              <a:ext uri="{FF2B5EF4-FFF2-40B4-BE49-F238E27FC236}">
                <a16:creationId xmlns:a16="http://schemas.microsoft.com/office/drawing/2014/main" id="{B871E0D9-03A8-93B4-AE40-E3F588D282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C7F602-7E0A-654F-2701-61008F811D24}"/>
              </a:ext>
            </a:extLst>
          </p:cNvPr>
          <p:cNvSpPr>
            <a:spLocks noGrp="1"/>
          </p:cNvSpPr>
          <p:nvPr>
            <p:ph type="sldNum" sz="quarter" idx="12"/>
          </p:nvPr>
        </p:nvSpPr>
        <p:spPr/>
        <p:txBody>
          <a:bodyPr/>
          <a:lstStyle/>
          <a:p>
            <a:fld id="{EB9BB4A7-9B6E-45F9-BE60-4BB2F396F1C9}" type="slidenum">
              <a:rPr lang="en-IN" smtClean="0"/>
              <a:t>‹#›</a:t>
            </a:fld>
            <a:endParaRPr lang="en-IN"/>
          </a:p>
        </p:txBody>
      </p:sp>
    </p:spTree>
    <p:extLst>
      <p:ext uri="{BB962C8B-B14F-4D97-AF65-F5344CB8AC3E}">
        <p14:creationId xmlns:p14="http://schemas.microsoft.com/office/powerpoint/2010/main" val="221418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9AB55F-C76C-7DFF-CB02-A81A37796445}"/>
              </a:ext>
            </a:extLst>
          </p:cNvPr>
          <p:cNvSpPr>
            <a:spLocks noGrp="1"/>
          </p:cNvSpPr>
          <p:nvPr>
            <p:ph type="dt" sz="half" idx="10"/>
          </p:nvPr>
        </p:nvSpPr>
        <p:spPr/>
        <p:txBody>
          <a:bodyPr/>
          <a:lstStyle/>
          <a:p>
            <a:fld id="{529F7F40-245C-4A79-98E5-CADDEFDFACE2}" type="datetimeFigureOut">
              <a:rPr lang="en-IN" smtClean="0"/>
              <a:t>17-01-2025</a:t>
            </a:fld>
            <a:endParaRPr lang="en-IN"/>
          </a:p>
        </p:txBody>
      </p:sp>
      <p:sp>
        <p:nvSpPr>
          <p:cNvPr id="3" name="Footer Placeholder 2">
            <a:extLst>
              <a:ext uri="{FF2B5EF4-FFF2-40B4-BE49-F238E27FC236}">
                <a16:creationId xmlns:a16="http://schemas.microsoft.com/office/drawing/2014/main" id="{49441ED5-5E0D-CE99-22F9-26ABFA10C8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9A58DA-1B0F-826A-58CE-342FDAB18465}"/>
              </a:ext>
            </a:extLst>
          </p:cNvPr>
          <p:cNvSpPr>
            <a:spLocks noGrp="1"/>
          </p:cNvSpPr>
          <p:nvPr>
            <p:ph type="sldNum" sz="quarter" idx="12"/>
          </p:nvPr>
        </p:nvSpPr>
        <p:spPr/>
        <p:txBody>
          <a:bodyPr/>
          <a:lstStyle/>
          <a:p>
            <a:fld id="{EB9BB4A7-9B6E-45F9-BE60-4BB2F396F1C9}" type="slidenum">
              <a:rPr lang="en-IN" smtClean="0"/>
              <a:t>‹#›</a:t>
            </a:fld>
            <a:endParaRPr lang="en-IN"/>
          </a:p>
        </p:txBody>
      </p:sp>
    </p:spTree>
    <p:extLst>
      <p:ext uri="{BB962C8B-B14F-4D97-AF65-F5344CB8AC3E}">
        <p14:creationId xmlns:p14="http://schemas.microsoft.com/office/powerpoint/2010/main" val="213311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7422F-D0D1-724A-7B67-5BD915485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F130D6-2755-8F6F-15E8-D6DCA63E0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90DCA3-62F4-29AF-1980-C2AA06175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E12DD-2BE3-BA3A-77AE-EF94C39C07E2}"/>
              </a:ext>
            </a:extLst>
          </p:cNvPr>
          <p:cNvSpPr>
            <a:spLocks noGrp="1"/>
          </p:cNvSpPr>
          <p:nvPr>
            <p:ph type="dt" sz="half" idx="10"/>
          </p:nvPr>
        </p:nvSpPr>
        <p:spPr/>
        <p:txBody>
          <a:bodyPr/>
          <a:lstStyle/>
          <a:p>
            <a:fld id="{529F7F40-245C-4A79-98E5-CADDEFDFACE2}" type="datetimeFigureOut">
              <a:rPr lang="en-IN" smtClean="0"/>
              <a:t>17-01-2025</a:t>
            </a:fld>
            <a:endParaRPr lang="en-IN"/>
          </a:p>
        </p:txBody>
      </p:sp>
      <p:sp>
        <p:nvSpPr>
          <p:cNvPr id="6" name="Footer Placeholder 5">
            <a:extLst>
              <a:ext uri="{FF2B5EF4-FFF2-40B4-BE49-F238E27FC236}">
                <a16:creationId xmlns:a16="http://schemas.microsoft.com/office/drawing/2014/main" id="{E1A99670-0B27-616E-0B32-E5D342D380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7C3528-899A-5773-D1AD-6077FDFD20D5}"/>
              </a:ext>
            </a:extLst>
          </p:cNvPr>
          <p:cNvSpPr>
            <a:spLocks noGrp="1"/>
          </p:cNvSpPr>
          <p:nvPr>
            <p:ph type="sldNum" sz="quarter" idx="12"/>
          </p:nvPr>
        </p:nvSpPr>
        <p:spPr/>
        <p:txBody>
          <a:bodyPr/>
          <a:lstStyle/>
          <a:p>
            <a:fld id="{EB9BB4A7-9B6E-45F9-BE60-4BB2F396F1C9}" type="slidenum">
              <a:rPr lang="en-IN" smtClean="0"/>
              <a:t>‹#›</a:t>
            </a:fld>
            <a:endParaRPr lang="en-IN"/>
          </a:p>
        </p:txBody>
      </p:sp>
    </p:spTree>
    <p:extLst>
      <p:ext uri="{BB962C8B-B14F-4D97-AF65-F5344CB8AC3E}">
        <p14:creationId xmlns:p14="http://schemas.microsoft.com/office/powerpoint/2010/main" val="55074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2929-D006-3F93-4CC2-5A178C212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B19558-8D81-FA9C-5AEE-988A07D9C1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D496D6-B1AE-D32A-4B5F-CE48106BB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67783-190F-7130-1174-54A2E861B1AC}"/>
              </a:ext>
            </a:extLst>
          </p:cNvPr>
          <p:cNvSpPr>
            <a:spLocks noGrp="1"/>
          </p:cNvSpPr>
          <p:nvPr>
            <p:ph type="dt" sz="half" idx="10"/>
          </p:nvPr>
        </p:nvSpPr>
        <p:spPr/>
        <p:txBody>
          <a:bodyPr/>
          <a:lstStyle/>
          <a:p>
            <a:fld id="{529F7F40-245C-4A79-98E5-CADDEFDFACE2}" type="datetimeFigureOut">
              <a:rPr lang="en-IN" smtClean="0"/>
              <a:t>17-01-2025</a:t>
            </a:fld>
            <a:endParaRPr lang="en-IN"/>
          </a:p>
        </p:txBody>
      </p:sp>
      <p:sp>
        <p:nvSpPr>
          <p:cNvPr id="6" name="Footer Placeholder 5">
            <a:extLst>
              <a:ext uri="{FF2B5EF4-FFF2-40B4-BE49-F238E27FC236}">
                <a16:creationId xmlns:a16="http://schemas.microsoft.com/office/drawing/2014/main" id="{92F087D9-CAAD-6FFD-C7D3-8669B8DC98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1C0F78-E5E3-554B-480B-5EB7266AD928}"/>
              </a:ext>
            </a:extLst>
          </p:cNvPr>
          <p:cNvSpPr>
            <a:spLocks noGrp="1"/>
          </p:cNvSpPr>
          <p:nvPr>
            <p:ph type="sldNum" sz="quarter" idx="12"/>
          </p:nvPr>
        </p:nvSpPr>
        <p:spPr/>
        <p:txBody>
          <a:bodyPr/>
          <a:lstStyle/>
          <a:p>
            <a:fld id="{EB9BB4A7-9B6E-45F9-BE60-4BB2F396F1C9}" type="slidenum">
              <a:rPr lang="en-IN" smtClean="0"/>
              <a:t>‹#›</a:t>
            </a:fld>
            <a:endParaRPr lang="en-IN"/>
          </a:p>
        </p:txBody>
      </p:sp>
    </p:spTree>
    <p:extLst>
      <p:ext uri="{BB962C8B-B14F-4D97-AF65-F5344CB8AC3E}">
        <p14:creationId xmlns:p14="http://schemas.microsoft.com/office/powerpoint/2010/main" val="298262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E69827-8DE3-781D-F4EF-F26B3917ED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370729-E1C6-5BCD-871C-F8236764D0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0E7B1B-3A8C-79F8-8A0D-7DE1DDBB8D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9F7F40-245C-4A79-98E5-CADDEFDFACE2}" type="datetimeFigureOut">
              <a:rPr lang="en-IN" smtClean="0"/>
              <a:t>17-01-2025</a:t>
            </a:fld>
            <a:endParaRPr lang="en-IN"/>
          </a:p>
        </p:txBody>
      </p:sp>
      <p:sp>
        <p:nvSpPr>
          <p:cNvPr id="5" name="Footer Placeholder 4">
            <a:extLst>
              <a:ext uri="{FF2B5EF4-FFF2-40B4-BE49-F238E27FC236}">
                <a16:creationId xmlns:a16="http://schemas.microsoft.com/office/drawing/2014/main" id="{DB2E3892-F309-DB01-0BBD-0F6A959C8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A21E5A6-10D3-106C-B643-41FCB5763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9BB4A7-9B6E-45F9-BE60-4BB2F396F1C9}" type="slidenum">
              <a:rPr lang="en-IN" smtClean="0"/>
              <a:t>‹#›</a:t>
            </a:fld>
            <a:endParaRPr lang="en-IN"/>
          </a:p>
        </p:txBody>
      </p:sp>
    </p:spTree>
    <p:extLst>
      <p:ext uri="{BB962C8B-B14F-4D97-AF65-F5344CB8AC3E}">
        <p14:creationId xmlns:p14="http://schemas.microsoft.com/office/powerpoint/2010/main" val="2705140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5169-7162-0A1E-FB29-EBA7D4E3C38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4ADB1F6-68BA-4A9E-991A-7705F5A50124}"/>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EB1DA66A-764A-59CC-968A-B8ACD2D63446}"/>
              </a:ext>
            </a:extLst>
          </p:cNvPr>
          <p:cNvSpPr/>
          <p:nvPr/>
        </p:nvSpPr>
        <p:spPr>
          <a:xfrm>
            <a:off x="-104775" y="0"/>
            <a:ext cx="12420600" cy="6962775"/>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pic>
        <p:nvPicPr>
          <p:cNvPr id="7" name="Picture 6">
            <a:extLst>
              <a:ext uri="{FF2B5EF4-FFF2-40B4-BE49-F238E27FC236}">
                <a16:creationId xmlns:a16="http://schemas.microsoft.com/office/drawing/2014/main" id="{D7B3AB0F-C6DC-A68C-39B6-F7EAD97F81B6}"/>
              </a:ext>
            </a:extLst>
          </p:cNvPr>
          <p:cNvPicPr/>
          <p:nvPr/>
        </p:nvPicPr>
        <p:blipFill>
          <a:blip r:embed="rId2"/>
          <a:stretch>
            <a:fillRect/>
          </a:stretch>
        </p:blipFill>
        <p:spPr>
          <a:xfrm>
            <a:off x="4986942" y="1133316"/>
            <a:ext cx="1667510" cy="1748156"/>
          </a:xfrm>
          <a:prstGeom prst="rect">
            <a:avLst/>
          </a:prstGeom>
          <a:effectLst>
            <a:outerShdw blurRad="482600" dir="21540000" sx="98000" sy="98000" algn="l" rotWithShape="0">
              <a:prstClr val="black">
                <a:alpha val="42000"/>
              </a:prstClr>
            </a:outerShdw>
          </a:effectLst>
        </p:spPr>
      </p:pic>
      <p:sp>
        <p:nvSpPr>
          <p:cNvPr id="8" name="TextBox 7">
            <a:extLst>
              <a:ext uri="{FF2B5EF4-FFF2-40B4-BE49-F238E27FC236}">
                <a16:creationId xmlns:a16="http://schemas.microsoft.com/office/drawing/2014/main" id="{92AE80EF-040E-143D-F4DC-F7FC65B291C3}"/>
              </a:ext>
            </a:extLst>
          </p:cNvPr>
          <p:cNvSpPr txBox="1"/>
          <p:nvPr/>
        </p:nvSpPr>
        <p:spPr>
          <a:xfrm>
            <a:off x="3643344" y="504825"/>
            <a:ext cx="4206240" cy="800219"/>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sym typeface="+mn-ea"/>
              </a:rPr>
              <a:t>           </a:t>
            </a:r>
            <a:r>
              <a:rPr lang="en-IN" sz="2800" b="1" dirty="0" err="1">
                <a:ln w="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B.V.V.Sangha’s</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endParaRPr>
          </a:p>
          <a:p>
            <a:endParaRPr lang="en-IN" dirty="0"/>
          </a:p>
        </p:txBody>
      </p:sp>
      <p:sp>
        <p:nvSpPr>
          <p:cNvPr id="9" name="TextBox 8">
            <a:extLst>
              <a:ext uri="{FF2B5EF4-FFF2-40B4-BE49-F238E27FC236}">
                <a16:creationId xmlns:a16="http://schemas.microsoft.com/office/drawing/2014/main" id="{EE700AD8-5135-288A-7353-5601D5251ED0}"/>
              </a:ext>
            </a:extLst>
          </p:cNvPr>
          <p:cNvSpPr txBox="1"/>
          <p:nvPr/>
        </p:nvSpPr>
        <p:spPr>
          <a:xfrm>
            <a:off x="594822" y="9485777"/>
            <a:ext cx="10896600" cy="311873"/>
          </a:xfrm>
          <a:prstGeom prst="rect">
            <a:avLst/>
          </a:prstGeom>
          <a:noFill/>
        </p:spPr>
        <p:txBody>
          <a:bodyPr wrap="square" rtlCol="0">
            <a:spAutoFit/>
          </a:bodyPr>
          <a:lstStyle/>
          <a:p>
            <a:endParaRPr lang="en-IN" dirty="0"/>
          </a:p>
        </p:txBody>
      </p:sp>
      <p:sp>
        <p:nvSpPr>
          <p:cNvPr id="13" name="Rectangle 12">
            <a:extLst>
              <a:ext uri="{FF2B5EF4-FFF2-40B4-BE49-F238E27FC236}">
                <a16:creationId xmlns:a16="http://schemas.microsoft.com/office/drawing/2014/main" id="{2F453FD4-C1E7-3BAD-97E6-B6C1C37D1EE2}"/>
              </a:ext>
            </a:extLst>
          </p:cNvPr>
          <p:cNvSpPr/>
          <p:nvPr/>
        </p:nvSpPr>
        <p:spPr>
          <a:xfrm rot="852890">
            <a:off x="-2956349" y="-319511"/>
            <a:ext cx="2110740" cy="7132320"/>
          </a:xfrm>
          <a:prstGeom prst="rect">
            <a:avLst/>
          </a:prstGeom>
          <a:solidFill>
            <a:srgbClr val="87C3C3"/>
          </a:solidFill>
          <a:ln>
            <a:noFill/>
          </a:ln>
          <a:effectLst>
            <a:outerShdw blurRad="177800" dist="38100" sx="105000" sy="105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0C779D2-EE34-0482-2C62-D61F73FBA185}"/>
              </a:ext>
            </a:extLst>
          </p:cNvPr>
          <p:cNvSpPr/>
          <p:nvPr/>
        </p:nvSpPr>
        <p:spPr>
          <a:xfrm rot="583190">
            <a:off x="-2856348" y="-351447"/>
            <a:ext cx="2022475" cy="7342146"/>
          </a:xfrm>
          <a:prstGeom prst="rect">
            <a:avLst/>
          </a:prstGeom>
          <a:solidFill>
            <a:srgbClr val="04536C"/>
          </a:solidFill>
          <a:ln>
            <a:noFill/>
          </a:ln>
          <a:effectLst>
            <a:outerShdw blurRad="139700" dist="38100" sx="102000" sy="102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82D66709-0E5A-ABEA-1390-029EA7FFA758}"/>
              </a:ext>
            </a:extLst>
          </p:cNvPr>
          <p:cNvGrpSpPr/>
          <p:nvPr/>
        </p:nvGrpSpPr>
        <p:grpSpPr>
          <a:xfrm>
            <a:off x="-1927123" y="6303452"/>
            <a:ext cx="15495639" cy="5774341"/>
            <a:chOff x="-2849764" y="6232851"/>
            <a:chExt cx="17791340" cy="5774341"/>
          </a:xfrm>
          <a:effectLst>
            <a:outerShdw blurRad="203200" dist="38100" dir="16200000" sx="101000" sy="101000" rotWithShape="0">
              <a:prstClr val="black">
                <a:alpha val="40000"/>
              </a:prstClr>
            </a:outerShdw>
          </a:effectLst>
        </p:grpSpPr>
        <p:sp>
          <p:nvSpPr>
            <p:cNvPr id="18" name="Rectangle: Top Corners Rounded 17">
              <a:extLst>
                <a:ext uri="{FF2B5EF4-FFF2-40B4-BE49-F238E27FC236}">
                  <a16:creationId xmlns:a16="http://schemas.microsoft.com/office/drawing/2014/main" id="{78E1C36B-71FF-A0C2-5B5F-F9E65D7E0FD7}"/>
                </a:ext>
              </a:extLst>
            </p:cNvPr>
            <p:cNvSpPr/>
            <p:nvPr/>
          </p:nvSpPr>
          <p:spPr>
            <a:xfrm>
              <a:off x="-2849764" y="6282574"/>
              <a:ext cx="17791340" cy="5724618"/>
            </a:xfrm>
            <a:prstGeom prst="ellipse">
              <a:avLst/>
            </a:prstGeom>
            <a:solidFill>
              <a:srgbClr val="0453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1602F380-5F5D-F175-D1F1-33B5E906F7F2}"/>
                </a:ext>
              </a:extLst>
            </p:cNvPr>
            <p:cNvSpPr txBox="1"/>
            <p:nvPr/>
          </p:nvSpPr>
          <p:spPr>
            <a:xfrm>
              <a:off x="-637135" y="6232851"/>
              <a:ext cx="13749906" cy="2034123"/>
            </a:xfrm>
            <a:prstGeom prst="ellipse">
              <a:avLst/>
            </a:prstGeom>
            <a:noFill/>
            <a:ln>
              <a:noFill/>
            </a:ln>
          </p:spPr>
          <p:txBody>
            <a:bodyPr wrap="square" rtlCol="0">
              <a:spAutoFit/>
            </a:bodyPr>
            <a:lstStyle/>
            <a:p>
              <a:r>
                <a:rPr lang="en-IN" sz="4400" b="1" dirty="0" err="1">
                  <a:solidFill>
                    <a:schemeClr val="bg1">
                      <a:lumMod val="95000"/>
                    </a:schemeClr>
                  </a:solidFill>
                  <a:latin typeface="Times New Roman" panose="02020603050405020304" pitchFamily="18" charset="0"/>
                  <a:cs typeface="Times New Roman" panose="02020603050405020304" pitchFamily="18" charset="0"/>
                </a:rPr>
                <a:t>Basaveshwar</a:t>
              </a:r>
              <a:r>
                <a:rPr lang="en-IN" sz="4400" b="1" dirty="0">
                  <a:solidFill>
                    <a:schemeClr val="bg1">
                      <a:lumMod val="95000"/>
                    </a:schemeClr>
                  </a:solidFill>
                  <a:latin typeface="Times New Roman" panose="02020603050405020304" pitchFamily="18" charset="0"/>
                  <a:cs typeface="Times New Roman" panose="02020603050405020304" pitchFamily="18" charset="0"/>
                </a:rPr>
                <a:t> Engineering College 		     </a:t>
              </a:r>
              <a:r>
                <a:rPr lang="en-IN" sz="4400" b="1" dirty="0" err="1">
                  <a:solidFill>
                    <a:schemeClr val="bg1">
                      <a:lumMod val="95000"/>
                    </a:schemeClr>
                  </a:solidFill>
                  <a:latin typeface="Times New Roman" panose="02020603050405020304" pitchFamily="18" charset="0"/>
                  <a:cs typeface="Times New Roman" panose="02020603050405020304" pitchFamily="18" charset="0"/>
                </a:rPr>
                <a:t>Bagalkote</a:t>
              </a:r>
              <a:endParaRPr lang="en-IN" sz="4400" dirty="0">
                <a:solidFill>
                  <a:schemeClr val="bg1">
                    <a:lumMod val="95000"/>
                  </a:schemeClr>
                </a:solidFill>
              </a:endParaRPr>
            </a:p>
          </p:txBody>
        </p:sp>
      </p:grpSp>
      <p:grpSp>
        <p:nvGrpSpPr>
          <p:cNvPr id="23" name="Group 22">
            <a:extLst>
              <a:ext uri="{FF2B5EF4-FFF2-40B4-BE49-F238E27FC236}">
                <a16:creationId xmlns:a16="http://schemas.microsoft.com/office/drawing/2014/main" id="{30F68AF3-47D9-A4A8-F395-56837B2E302F}"/>
              </a:ext>
            </a:extLst>
          </p:cNvPr>
          <p:cNvGrpSpPr/>
          <p:nvPr/>
        </p:nvGrpSpPr>
        <p:grpSpPr>
          <a:xfrm>
            <a:off x="-1789778" y="6615456"/>
            <a:ext cx="15790606" cy="6962775"/>
            <a:chOff x="-3926326" y="3765139"/>
            <a:chExt cx="19163789" cy="6962775"/>
          </a:xfrm>
        </p:grpSpPr>
        <p:sp>
          <p:nvSpPr>
            <p:cNvPr id="21" name="Oval 20">
              <a:extLst>
                <a:ext uri="{FF2B5EF4-FFF2-40B4-BE49-F238E27FC236}">
                  <a16:creationId xmlns:a16="http://schemas.microsoft.com/office/drawing/2014/main" id="{F4925292-2B14-CC40-0C06-CDC0F62ADF2E}"/>
                </a:ext>
              </a:extLst>
            </p:cNvPr>
            <p:cNvSpPr/>
            <p:nvPr/>
          </p:nvSpPr>
          <p:spPr>
            <a:xfrm>
              <a:off x="-3926326" y="3765139"/>
              <a:ext cx="19163789" cy="6962775"/>
            </a:xfrm>
            <a:prstGeom prst="ellipse">
              <a:avLst/>
            </a:prstGeom>
            <a:solidFill>
              <a:srgbClr val="87C3C3"/>
            </a:solidFill>
            <a:ln>
              <a:noFill/>
            </a:ln>
            <a:effectLst>
              <a:outerShdw blurRad="127000" dist="38100" dir="16200000" sx="101000" sy="101000" rotWithShape="0">
                <a:prstClr val="black">
                  <a:alpha val="4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8A6D80B1-266C-52F4-E079-927835FFF3BF}"/>
                </a:ext>
              </a:extLst>
            </p:cNvPr>
            <p:cNvSpPr txBox="1"/>
            <p:nvPr/>
          </p:nvSpPr>
          <p:spPr>
            <a:xfrm>
              <a:off x="220918" y="4109984"/>
              <a:ext cx="11872759" cy="1477328"/>
            </a:xfrm>
            <a:prstGeom prst="rect">
              <a:avLst/>
            </a:prstGeom>
            <a:noFill/>
            <a:ln>
              <a:noFill/>
            </a:ln>
          </p:spPr>
          <p:txBody>
            <a:bodyPr wrap="square" rtlCol="0">
              <a:spAutoFit/>
            </a:bodyPr>
            <a:lstStyle/>
            <a:p>
              <a:r>
                <a:rPr lang="en-IN" sz="3600" b="1" dirty="0">
                  <a:solidFill>
                    <a:schemeClr val="bg1">
                      <a:lumMod val="95000"/>
                    </a:schemeClr>
                  </a:solidFill>
                  <a:latin typeface="Times New Roman" panose="02020603050405020304" pitchFamily="18" charset="0"/>
                  <a:cs typeface="Times New Roman" panose="02020603050405020304" pitchFamily="18" charset="0"/>
                </a:rPr>
                <a:t>     Department of Artificial Intelligence and         			Machine Learning</a:t>
              </a:r>
            </a:p>
            <a:p>
              <a:endParaRPr lang="en-IN" dirty="0"/>
            </a:p>
          </p:txBody>
        </p:sp>
      </p:grpSp>
    </p:spTree>
    <p:extLst>
      <p:ext uri="{BB962C8B-B14F-4D97-AF65-F5344CB8AC3E}">
        <p14:creationId xmlns:p14="http://schemas.microsoft.com/office/powerpoint/2010/main" val="394013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13672 -0.01759 L 0.11328 -0.01759 " pathEditMode="relative" rAng="0" ptsTypes="AA">
                                      <p:cBhvr>
                                        <p:cTn id="6" dur="2000" fill="hold"/>
                                        <p:tgtEl>
                                          <p:spTgt spid="13"/>
                                        </p:tgtEl>
                                        <p:attrNameLst>
                                          <p:attrName>ppt_x</p:attrName>
                                          <p:attrName>ppt_y</p:attrName>
                                        </p:attrNameLst>
                                      </p:cBhvr>
                                      <p:rCtr x="12500" y="0"/>
                                    </p:animMotion>
                                  </p:childTnLst>
                                </p:cTn>
                              </p:par>
                              <p:par>
                                <p:cTn id="7" presetID="63" presetClass="path" presetSubtype="0" accel="50000" decel="50000" fill="hold" grpId="0" nodeType="withEffect">
                                  <p:stCondLst>
                                    <p:cond delay="0"/>
                                  </p:stCondLst>
                                  <p:childTnLst>
                                    <p:animMotion origin="layout" path="M -0.16172 0.01551 L 0.08828 0.01551 " pathEditMode="relative" rAng="0" ptsTypes="AA">
                                      <p:cBhvr>
                                        <p:cTn id="8" dur="2000" fill="hold"/>
                                        <p:tgtEl>
                                          <p:spTgt spid="14"/>
                                        </p:tgtEl>
                                        <p:attrNameLst>
                                          <p:attrName>ppt_x</p:attrName>
                                          <p:attrName>ppt_y</p:attrName>
                                        </p:attrNameLst>
                                      </p:cBhvr>
                                      <p:rCtr x="12500" y="0"/>
                                    </p:animMotion>
                                  </p:childTnLst>
                                </p:cTn>
                              </p:par>
                              <p:par>
                                <p:cTn id="9" presetID="64" presetClass="path" presetSubtype="0" accel="50000" decel="50000" fill="hold" nodeType="withEffect">
                                  <p:stCondLst>
                                    <p:cond delay="0"/>
                                  </p:stCondLst>
                                  <p:childTnLst>
                                    <p:animMotion origin="layout" path="M -3.75E-6 3.7037E-6 L 0.00026 -0.49468 " pathEditMode="relative" rAng="0" ptsTypes="AA">
                                      <p:cBhvr>
                                        <p:cTn id="10" dur="2000" fill="hold"/>
                                        <p:tgtEl>
                                          <p:spTgt spid="20"/>
                                        </p:tgtEl>
                                        <p:attrNameLst>
                                          <p:attrName>ppt_x</p:attrName>
                                          <p:attrName>ppt_y</p:attrName>
                                        </p:attrNameLst>
                                      </p:cBhvr>
                                      <p:rCtr x="13" y="-24745"/>
                                    </p:animMotion>
                                  </p:childTnLst>
                                </p:cTn>
                              </p:par>
                              <p:par>
                                <p:cTn id="11" presetID="64" presetClass="path" presetSubtype="0" accel="50000" decel="50000" fill="hold" nodeType="withEffect">
                                  <p:stCondLst>
                                    <p:cond delay="0"/>
                                  </p:stCondLst>
                                  <p:childTnLst>
                                    <p:animMotion origin="layout" path="M -1.25E-6 -2.22222E-6 L -1.25E-6 -0.25 " pathEditMode="relative" rAng="0" ptsTypes="AA">
                                      <p:cBhvr>
                                        <p:cTn id="12" dur="2000" fill="hold"/>
                                        <p:tgtEl>
                                          <p:spTgt spid="23"/>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9683B-EF7B-066B-3A74-D44B85CE5E1E}"/>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0DEE96C2-193F-1CD0-E67D-45BD01C24B2E}"/>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78D79FE2-36F4-F569-C228-39240C830778}"/>
              </a:ext>
            </a:extLst>
          </p:cNvPr>
          <p:cNvGrpSpPr/>
          <p:nvPr/>
        </p:nvGrpSpPr>
        <p:grpSpPr>
          <a:xfrm>
            <a:off x="-8956430" y="-457200"/>
            <a:ext cx="10081261" cy="73152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9DCE27A9-7E36-0B93-8E2D-F2F0E6682898}"/>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AA39AAE8-B318-EF53-8D22-89A20BEE49D0}"/>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03</a:t>
              </a:r>
              <a:endParaRPr lang="en-IN" sz="5400" dirty="0"/>
            </a:p>
          </p:txBody>
        </p:sp>
        <p:sp>
          <p:nvSpPr>
            <p:cNvPr id="175" name="TextBox 174">
              <a:extLst>
                <a:ext uri="{FF2B5EF4-FFF2-40B4-BE49-F238E27FC236}">
                  <a16:creationId xmlns:a16="http://schemas.microsoft.com/office/drawing/2014/main" id="{312A87B5-07E4-E8FC-3910-8F1ED2A90577}"/>
                </a:ext>
              </a:extLst>
            </p:cNvPr>
            <p:cNvSpPr txBox="1"/>
            <p:nvPr/>
          </p:nvSpPr>
          <p:spPr>
            <a:xfrm>
              <a:off x="793648" y="2367171"/>
              <a:ext cx="6720840" cy="2123658"/>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LITERATURE SURVEY</a:t>
              </a:r>
              <a:endParaRPr lang="en-IN" sz="6600" dirty="0">
                <a:solidFill>
                  <a:schemeClr val="bg1"/>
                </a:solidFill>
                <a:latin typeface="Times New Roman" panose="02020603050405020304" pitchFamily="18" charset="0"/>
                <a:cs typeface="Times New Roman" panose="02020603050405020304" pitchFamily="18" charset="0"/>
              </a:endParaRPr>
            </a:p>
          </p:txBody>
        </p:sp>
      </p:grpSp>
      <p:pic>
        <p:nvPicPr>
          <p:cNvPr id="3" name="table">
            <a:extLst>
              <a:ext uri="{FF2B5EF4-FFF2-40B4-BE49-F238E27FC236}">
                <a16:creationId xmlns:a16="http://schemas.microsoft.com/office/drawing/2014/main" id="{08F85206-6C5F-0C1F-FD70-7E56CF084285}"/>
              </a:ext>
            </a:extLst>
          </p:cNvPr>
          <p:cNvPicPr>
            <a:picLocks noChangeAspect="1"/>
          </p:cNvPicPr>
          <p:nvPr/>
        </p:nvPicPr>
        <p:blipFill>
          <a:blip r:embed="rId2"/>
          <a:stretch>
            <a:fillRect/>
          </a:stretch>
        </p:blipFill>
        <p:spPr>
          <a:xfrm>
            <a:off x="1124831" y="463062"/>
            <a:ext cx="10533770" cy="5931876"/>
          </a:xfrm>
          <a:prstGeom prst="rect">
            <a:avLst/>
          </a:prstGeom>
        </p:spPr>
      </p:pic>
    </p:spTree>
    <p:extLst>
      <p:ext uri="{BB962C8B-B14F-4D97-AF65-F5344CB8AC3E}">
        <p14:creationId xmlns:p14="http://schemas.microsoft.com/office/powerpoint/2010/main" val="1677023022"/>
      </p:ext>
    </p:extLst>
  </p:cSld>
  <p:clrMapOvr>
    <a:masterClrMapping/>
  </p:clrMapOvr>
  <p:transition spd="slow">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5682E-1E97-4CE0-1B24-0D78C3640760}"/>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B1EC2AD0-D679-A2AE-81A7-EF81A98C97C7}"/>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9F795351-57F7-C06E-45C3-963DA3A9298B}"/>
              </a:ext>
            </a:extLst>
          </p:cNvPr>
          <p:cNvGrpSpPr/>
          <p:nvPr/>
        </p:nvGrpSpPr>
        <p:grpSpPr>
          <a:xfrm>
            <a:off x="-8956430" y="-457200"/>
            <a:ext cx="10081261" cy="73152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ACD6509E-66C2-26D3-C0E4-4FCEDA948350}"/>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6A6561DE-5DFD-5DAD-A168-5FF6F0975D42}"/>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03</a:t>
              </a:r>
              <a:endParaRPr lang="en-IN" sz="5400" dirty="0"/>
            </a:p>
          </p:txBody>
        </p:sp>
        <p:sp>
          <p:nvSpPr>
            <p:cNvPr id="175" name="TextBox 174">
              <a:extLst>
                <a:ext uri="{FF2B5EF4-FFF2-40B4-BE49-F238E27FC236}">
                  <a16:creationId xmlns:a16="http://schemas.microsoft.com/office/drawing/2014/main" id="{10425E85-8A24-B092-7A54-058917609BFE}"/>
                </a:ext>
              </a:extLst>
            </p:cNvPr>
            <p:cNvSpPr txBox="1"/>
            <p:nvPr/>
          </p:nvSpPr>
          <p:spPr>
            <a:xfrm>
              <a:off x="793648" y="2367171"/>
              <a:ext cx="6720840" cy="2123658"/>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LITERATURE SURVEY</a:t>
              </a:r>
              <a:endParaRPr lang="en-IN" sz="6600" dirty="0">
                <a:solidFill>
                  <a:schemeClr val="bg1"/>
                </a:solidFill>
                <a:latin typeface="Times New Roman" panose="02020603050405020304" pitchFamily="18" charset="0"/>
                <a:cs typeface="Times New Roman" panose="02020603050405020304" pitchFamily="18" charset="0"/>
              </a:endParaRPr>
            </a:p>
          </p:txBody>
        </p:sp>
      </p:grpSp>
      <p:pic>
        <p:nvPicPr>
          <p:cNvPr id="2" name="table">
            <a:extLst>
              <a:ext uri="{FF2B5EF4-FFF2-40B4-BE49-F238E27FC236}">
                <a16:creationId xmlns:a16="http://schemas.microsoft.com/office/drawing/2014/main" id="{49B1D42F-C49D-BFBC-BDFC-10176D6CA405}"/>
              </a:ext>
            </a:extLst>
          </p:cNvPr>
          <p:cNvPicPr>
            <a:picLocks noChangeAspect="1"/>
          </p:cNvPicPr>
          <p:nvPr/>
        </p:nvPicPr>
        <p:blipFill>
          <a:blip r:embed="rId2"/>
          <a:stretch>
            <a:fillRect/>
          </a:stretch>
        </p:blipFill>
        <p:spPr>
          <a:xfrm>
            <a:off x="1277231" y="586154"/>
            <a:ext cx="10409102" cy="5884984"/>
          </a:xfrm>
          <a:prstGeom prst="rect">
            <a:avLst/>
          </a:prstGeom>
        </p:spPr>
      </p:pic>
    </p:spTree>
    <p:extLst>
      <p:ext uri="{BB962C8B-B14F-4D97-AF65-F5344CB8AC3E}">
        <p14:creationId xmlns:p14="http://schemas.microsoft.com/office/powerpoint/2010/main" val="1815303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D05FC-94C0-6DF7-735E-917D83401B5D}"/>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95469B0B-1C67-57A7-0A68-8D39DC3DE7CE}"/>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693E0A13-88DA-E226-8A86-848ECFD0380E}"/>
              </a:ext>
            </a:extLst>
          </p:cNvPr>
          <p:cNvGrpSpPr/>
          <p:nvPr/>
        </p:nvGrpSpPr>
        <p:grpSpPr>
          <a:xfrm>
            <a:off x="-349028" y="-228600"/>
            <a:ext cx="10125489" cy="7315200"/>
            <a:chOff x="-466188" y="-121919"/>
            <a:chExt cx="9541608"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962CA788-8088-97BF-2DD3-E3881E61B3C7}"/>
                </a:ext>
              </a:extLst>
            </p:cNvPr>
            <p:cNvSpPr/>
            <p:nvPr/>
          </p:nvSpPr>
          <p:spPr>
            <a:xfrm>
              <a:off x="-466188"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F12E9B66-0E4E-4F48-94AB-766DFCFB8B81}"/>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04</a:t>
              </a:r>
              <a:endParaRPr lang="en-IN" sz="5400" dirty="0"/>
            </a:p>
          </p:txBody>
        </p:sp>
        <p:sp>
          <p:nvSpPr>
            <p:cNvPr id="175" name="TextBox 174">
              <a:extLst>
                <a:ext uri="{FF2B5EF4-FFF2-40B4-BE49-F238E27FC236}">
                  <a16:creationId xmlns:a16="http://schemas.microsoft.com/office/drawing/2014/main" id="{A4F06890-07BA-F383-D4A3-AD58B5EADB43}"/>
                </a:ext>
              </a:extLst>
            </p:cNvPr>
            <p:cNvSpPr txBox="1"/>
            <p:nvPr/>
          </p:nvSpPr>
          <p:spPr>
            <a:xfrm>
              <a:off x="856478" y="2748171"/>
              <a:ext cx="6720840" cy="1107996"/>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OBJECTIVES</a:t>
              </a:r>
              <a:endParaRPr lang="en-IN" sz="66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29703388"/>
      </p:ext>
    </p:extLst>
  </p:cSld>
  <p:clrMapOvr>
    <a:masterClrMapping/>
  </p:clrMapOvr>
  <p:transition spd="slow">
    <p:push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95EEA-3FD7-B8D2-6EF3-08F9B89C183D}"/>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74148335-96FC-944F-3150-93CC91B16B12}"/>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5FF67FD7-C448-739F-B6D9-07A092CB74A2}"/>
              </a:ext>
            </a:extLst>
          </p:cNvPr>
          <p:cNvGrpSpPr/>
          <p:nvPr/>
        </p:nvGrpSpPr>
        <p:grpSpPr>
          <a:xfrm>
            <a:off x="-9006639" y="-309716"/>
            <a:ext cx="10125489" cy="7315200"/>
            <a:chOff x="-466188" y="-121919"/>
            <a:chExt cx="9541608"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F58971D3-C6C7-2368-3048-9D8787C93A92}"/>
                </a:ext>
              </a:extLst>
            </p:cNvPr>
            <p:cNvSpPr/>
            <p:nvPr/>
          </p:nvSpPr>
          <p:spPr>
            <a:xfrm>
              <a:off x="-466188"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EB074416-F8A3-6C6F-4D3D-08B1A862902E}"/>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04</a:t>
              </a:r>
              <a:endParaRPr lang="en-IN" sz="5400" dirty="0"/>
            </a:p>
          </p:txBody>
        </p:sp>
        <p:sp>
          <p:nvSpPr>
            <p:cNvPr id="175" name="TextBox 174">
              <a:extLst>
                <a:ext uri="{FF2B5EF4-FFF2-40B4-BE49-F238E27FC236}">
                  <a16:creationId xmlns:a16="http://schemas.microsoft.com/office/drawing/2014/main" id="{D71C1DFE-43C2-2B05-3F17-AA1A9757FD89}"/>
                </a:ext>
              </a:extLst>
            </p:cNvPr>
            <p:cNvSpPr txBox="1"/>
            <p:nvPr/>
          </p:nvSpPr>
          <p:spPr>
            <a:xfrm>
              <a:off x="856478" y="2748171"/>
              <a:ext cx="6720840" cy="1107996"/>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OBJECTIVES</a:t>
              </a:r>
              <a:endParaRPr lang="en-IN" sz="6600" dirty="0">
                <a:solidFill>
                  <a:schemeClr val="bg1"/>
                </a:solidFill>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E77F3B2B-E5C2-F329-9AF5-FE3C9545B268}"/>
              </a:ext>
            </a:extLst>
          </p:cNvPr>
          <p:cNvSpPr txBox="1"/>
          <p:nvPr/>
        </p:nvSpPr>
        <p:spPr>
          <a:xfrm>
            <a:off x="1204576" y="1337187"/>
            <a:ext cx="10289334" cy="8679299"/>
          </a:xfrm>
          <a:prstGeom prst="rect">
            <a:avLst/>
          </a:prstGeom>
          <a:noFill/>
        </p:spPr>
        <p:txBody>
          <a:bodyPr wrap="square" rtlCol="0">
            <a:spAutoFit/>
          </a:bodyPr>
          <a:lstStyle/>
          <a:p>
            <a:pPr algn="just">
              <a:lnSpc>
                <a:spcPct val="150000"/>
              </a:lnSpc>
            </a:pPr>
            <a:r>
              <a:rPr lang="en-IN" sz="1800" dirty="0">
                <a:solidFill>
                  <a:srgbClr val="000000"/>
                </a:solidFill>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269875" algn="l"/>
              </a:tabLst>
            </a:pPr>
            <a:r>
              <a:rPr lang="en-US" sz="1800" b="1" dirty="0">
                <a:solidFill>
                  <a:srgbClr val="000000"/>
                </a:solidFill>
                <a:effectLst/>
                <a:latin typeface="Times New Roman" panose="02020603050405020304" pitchFamily="18" charset="0"/>
                <a:ea typeface="SimSun" panose="02010600030101010101" pitchFamily="2" charset="-122"/>
              </a:rPr>
              <a:t>Provide Efficient Customer Service </a:t>
            </a:r>
            <a:r>
              <a:rPr lang="en-US" sz="1800" dirty="0">
                <a:solidFill>
                  <a:srgbClr val="000000"/>
                </a:solidFill>
                <a:effectLst/>
                <a:latin typeface="Times New Roman" panose="02020603050405020304" pitchFamily="18" charset="0"/>
                <a:ea typeface="SimSun" panose="02010600030101010101" pitchFamily="2" charset="-122"/>
              </a:rPr>
              <a:t>: To offer customers a virtual assistant that can handle queries efficiently in natural language, mimicking a real human conversation, thereby improving customer experience.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269875" algn="l"/>
              </a:tabLst>
            </a:pPr>
            <a:r>
              <a:rPr lang="en-US" sz="1800" b="1" dirty="0">
                <a:solidFill>
                  <a:srgbClr val="000000"/>
                </a:solidFill>
                <a:effectLst/>
                <a:latin typeface="Times New Roman" panose="02020603050405020304" pitchFamily="18" charset="0"/>
                <a:ea typeface="SimSun" panose="02010600030101010101" pitchFamily="2" charset="-122"/>
              </a:rPr>
              <a:t>Reduce Wait Times and Minimize Human Load</a:t>
            </a:r>
            <a:r>
              <a:rPr lang="en-US" sz="1800" dirty="0">
                <a:solidFill>
                  <a:srgbClr val="000000"/>
                </a:solidFill>
                <a:effectLst/>
                <a:latin typeface="Times New Roman" panose="02020603050405020304" pitchFamily="18" charset="0"/>
                <a:ea typeface="SimSun" panose="02010600030101010101" pitchFamily="2" charset="-122"/>
              </a:rPr>
              <a:t>: To address customer inquiries promptly without the need for human intervention, thus reducing wait times and easing the burden on human customer service representatives.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269875" algn="l"/>
              </a:tabLst>
            </a:pPr>
            <a:r>
              <a:rPr lang="en-US" sz="1800" b="1" dirty="0">
                <a:solidFill>
                  <a:srgbClr val="000000"/>
                </a:solidFill>
                <a:effectLst/>
                <a:latin typeface="Times New Roman" panose="02020603050405020304" pitchFamily="18" charset="0"/>
                <a:ea typeface="SimSun" panose="02010600030101010101" pitchFamily="2" charset="-122"/>
              </a:rPr>
              <a:t>Increase Availability of Customer Support</a:t>
            </a:r>
            <a:r>
              <a:rPr lang="en-US" sz="1800" dirty="0">
                <a:solidFill>
                  <a:srgbClr val="000000"/>
                </a:solidFill>
                <a:effectLst/>
                <a:latin typeface="Times New Roman" panose="02020603050405020304" pitchFamily="18" charset="0"/>
                <a:ea typeface="SimSun" panose="02010600030101010101" pitchFamily="2" charset="-122"/>
              </a:rPr>
              <a:t>: To make customer support accessible 24/7, allowing customers to receive assistance at any time without being limited by traditional business hours.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269875" algn="l"/>
              </a:tabLst>
            </a:pPr>
            <a:r>
              <a:rPr lang="en-US" sz="1800" b="1" dirty="0">
                <a:solidFill>
                  <a:srgbClr val="000000"/>
                </a:solidFill>
                <a:effectLst/>
                <a:latin typeface="Times New Roman" panose="02020603050405020304" pitchFamily="18" charset="0"/>
                <a:ea typeface="SimSun" panose="02010600030101010101" pitchFamily="2" charset="-122"/>
              </a:rPr>
              <a:t>Enhance Accessibility and Ease of Use</a:t>
            </a:r>
            <a:r>
              <a:rPr lang="en-US" sz="1800" dirty="0">
                <a:solidFill>
                  <a:srgbClr val="000000"/>
                </a:solidFill>
                <a:effectLst/>
                <a:latin typeface="Times New Roman" panose="02020603050405020304" pitchFamily="18" charset="0"/>
                <a:ea typeface="SimSun" panose="02010600030101010101" pitchFamily="2" charset="-122"/>
              </a:rPr>
              <a:t>: To create an intuitive, user-friendly interface that can be accessed on various platforms, such as web browsers and mobile devices, providing a seamless experience across all devices.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269875" algn="l"/>
              </a:tabLst>
            </a:pPr>
            <a:endParaRPr lang="en-US" sz="1800" b="1" dirty="0">
              <a:solidFill>
                <a:srgbClr val="000000"/>
              </a:solidFill>
              <a:effectLst/>
              <a:latin typeface="Times New Roman" panose="02020603050405020304" pitchFamily="18" charset="0"/>
              <a:ea typeface="SimSun" panose="02010600030101010101" pitchFamily="2" charset="-122"/>
            </a:endParaRPr>
          </a:p>
          <a:p>
            <a:pPr marL="342900" lvl="0" indent="-342900" algn="just">
              <a:lnSpc>
                <a:spcPct val="150000"/>
              </a:lnSpc>
              <a:buFont typeface="+mj-lt"/>
              <a:buAutoNum type="arabicPeriod"/>
              <a:tabLst>
                <a:tab pos="269875" algn="l"/>
              </a:tabLst>
            </a:pPr>
            <a:endParaRPr lang="en-US" b="1" dirty="0">
              <a:solidFill>
                <a:srgbClr val="000000"/>
              </a:solidFill>
              <a:latin typeface="Times New Roman" panose="02020603050405020304" pitchFamily="18" charset="0"/>
              <a:ea typeface="SimSun" panose="02010600030101010101" pitchFamily="2" charset="-122"/>
            </a:endParaRPr>
          </a:p>
          <a:p>
            <a:pPr marL="342900" lvl="0" indent="-342900" algn="just">
              <a:lnSpc>
                <a:spcPct val="150000"/>
              </a:lnSpc>
              <a:buFont typeface="+mj-lt"/>
              <a:buAutoNum type="arabicPeriod"/>
              <a:tabLst>
                <a:tab pos="269875" algn="l"/>
              </a:tabLst>
            </a:pPr>
            <a:r>
              <a:rPr lang="en-US" sz="1800" b="1" dirty="0">
                <a:solidFill>
                  <a:srgbClr val="000000"/>
                </a:solidFill>
                <a:effectLst/>
                <a:latin typeface="Times New Roman" panose="02020603050405020304" pitchFamily="18" charset="0"/>
                <a:ea typeface="SimSun" panose="02010600030101010101" pitchFamily="2" charset="-122"/>
              </a:rPr>
              <a:t>Automate Common Queries and Information Delivery</a:t>
            </a:r>
            <a:r>
              <a:rPr lang="en-US" sz="1800" dirty="0">
                <a:solidFill>
                  <a:srgbClr val="000000"/>
                </a:solidFill>
                <a:effectLst/>
                <a:latin typeface="Times New Roman" panose="02020603050405020304" pitchFamily="18" charset="0"/>
                <a:ea typeface="SimSun" panose="02010600030101010101" pitchFamily="2" charset="-122"/>
              </a:rPr>
              <a:t> : To answer frequent questions on topics like bank policies, loans, fixed deposits, and other banking products, helping reduce the influx of common inquiries that would otherwise require staff assistance.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269875" algn="l"/>
              </a:tabLst>
            </a:pPr>
            <a:r>
              <a:rPr lang="en-US" sz="1800" b="1" dirty="0">
                <a:solidFill>
                  <a:srgbClr val="000000"/>
                </a:solidFill>
                <a:effectLst/>
                <a:latin typeface="Times New Roman" panose="02020603050405020304" pitchFamily="18" charset="0"/>
                <a:ea typeface="SimSun" panose="02010600030101010101" pitchFamily="2" charset="-122"/>
              </a:rPr>
              <a:t>Reduce Operational Costs and Boost Productivity</a:t>
            </a:r>
            <a:r>
              <a:rPr lang="en-US" sz="1800" dirty="0">
                <a:solidFill>
                  <a:srgbClr val="000000"/>
                </a:solidFill>
                <a:effectLst/>
                <a:latin typeface="Times New Roman" panose="02020603050405020304" pitchFamily="18" charset="0"/>
                <a:ea typeface="SimSun" panose="02010600030101010101" pitchFamily="2" charset="-122"/>
              </a:rPr>
              <a:t> : To streamline customer service processes, cut down on operational costs related to human staffing, and increase the productivity of customer service by enabling faster, automated responses.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E525CFBC-C090-CEB5-D0AB-EC9F02CEA394}"/>
              </a:ext>
            </a:extLst>
          </p:cNvPr>
          <p:cNvSpPr txBox="1"/>
          <p:nvPr/>
        </p:nvSpPr>
        <p:spPr>
          <a:xfrm>
            <a:off x="1118850" y="542414"/>
            <a:ext cx="10709356" cy="984885"/>
          </a:xfrm>
          <a:prstGeom prst="rect">
            <a:avLst/>
          </a:prstGeom>
          <a:noFill/>
        </p:spPr>
        <p:txBody>
          <a:bodyPr wrap="square" rtlCol="0">
            <a:spAutoFit/>
          </a:bodyPr>
          <a:lstStyle/>
          <a:p>
            <a:r>
              <a:rPr lang="en-US" sz="2000" b="0" dirty="0">
                <a:effectLst/>
                <a:latin typeface="Times New Roman" panose="02020603050405020304" pitchFamily="18" charset="0"/>
                <a:ea typeface="SimSun" panose="02010600030101010101" pitchFamily="2" charset="-122"/>
              </a:rPr>
              <a:t>The primary objectives of developing the Banking Chatbot LEO using Natural Language Processing (NLP) </a:t>
            </a:r>
            <a:r>
              <a:rPr lang="en-US" sz="2000" b="0" dirty="0">
                <a:effectLst/>
                <a:latin typeface="Times New Roman" panose="02020603050405020304" pitchFamily="18" charset="0"/>
                <a:ea typeface="Times New Roman" panose="02020603050405020304" pitchFamily="18" charset="0"/>
              </a:rPr>
              <a:t>Specific objectives include:</a:t>
            </a:r>
            <a:endParaRPr lang="en-IN" sz="20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622508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1DB07-D892-17B6-4816-46CD0395ABD8}"/>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6BF7F1D7-ED04-B227-E819-EE5C66445FF7}"/>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2E25D4BF-1810-EEFE-CEB8-291F1D328484}"/>
              </a:ext>
            </a:extLst>
          </p:cNvPr>
          <p:cNvGrpSpPr/>
          <p:nvPr/>
        </p:nvGrpSpPr>
        <p:grpSpPr>
          <a:xfrm>
            <a:off x="-9006639" y="-309716"/>
            <a:ext cx="10125489" cy="7315200"/>
            <a:chOff x="-466188" y="-121919"/>
            <a:chExt cx="9541608"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B70C8502-31A2-8AA3-8133-A2E26873A187}"/>
                </a:ext>
              </a:extLst>
            </p:cNvPr>
            <p:cNvSpPr/>
            <p:nvPr/>
          </p:nvSpPr>
          <p:spPr>
            <a:xfrm>
              <a:off x="-466188"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73A02266-6554-7D13-462C-38B85C5134B2}"/>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04</a:t>
              </a:r>
              <a:endParaRPr lang="en-IN" sz="5400" dirty="0"/>
            </a:p>
          </p:txBody>
        </p:sp>
        <p:sp>
          <p:nvSpPr>
            <p:cNvPr id="175" name="TextBox 174">
              <a:extLst>
                <a:ext uri="{FF2B5EF4-FFF2-40B4-BE49-F238E27FC236}">
                  <a16:creationId xmlns:a16="http://schemas.microsoft.com/office/drawing/2014/main" id="{992B74D1-9010-41B0-608C-201DB10C37B0}"/>
                </a:ext>
              </a:extLst>
            </p:cNvPr>
            <p:cNvSpPr txBox="1"/>
            <p:nvPr/>
          </p:nvSpPr>
          <p:spPr>
            <a:xfrm>
              <a:off x="856478" y="2748171"/>
              <a:ext cx="6720840" cy="1107996"/>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OBJECTIVES</a:t>
              </a:r>
              <a:endParaRPr lang="en-IN" sz="6600" dirty="0">
                <a:solidFill>
                  <a:schemeClr val="bg1"/>
                </a:solidFill>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7F1A16A4-4355-F06E-265E-1A946B6FB99C}"/>
              </a:ext>
            </a:extLst>
          </p:cNvPr>
          <p:cNvSpPr txBox="1"/>
          <p:nvPr/>
        </p:nvSpPr>
        <p:spPr>
          <a:xfrm>
            <a:off x="1204576" y="-4925961"/>
            <a:ext cx="10289334" cy="8679299"/>
          </a:xfrm>
          <a:prstGeom prst="rect">
            <a:avLst/>
          </a:prstGeom>
          <a:noFill/>
        </p:spPr>
        <p:txBody>
          <a:bodyPr wrap="square" rtlCol="0">
            <a:spAutoFit/>
          </a:bodyPr>
          <a:lstStyle/>
          <a:p>
            <a:pPr algn="just">
              <a:lnSpc>
                <a:spcPct val="150000"/>
              </a:lnSpc>
            </a:pPr>
            <a:r>
              <a:rPr lang="en-IN" sz="1800" dirty="0">
                <a:solidFill>
                  <a:srgbClr val="000000"/>
                </a:solidFill>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269875" algn="l"/>
              </a:tabLst>
            </a:pPr>
            <a:r>
              <a:rPr lang="en-US" sz="1800" b="1" dirty="0">
                <a:solidFill>
                  <a:srgbClr val="000000"/>
                </a:solidFill>
                <a:effectLst/>
                <a:latin typeface="Times New Roman" panose="02020603050405020304" pitchFamily="18" charset="0"/>
                <a:ea typeface="SimSun" panose="02010600030101010101" pitchFamily="2" charset="-122"/>
              </a:rPr>
              <a:t>Provide Efficient Customer Service </a:t>
            </a:r>
            <a:r>
              <a:rPr lang="en-US" sz="1800" dirty="0">
                <a:solidFill>
                  <a:srgbClr val="000000"/>
                </a:solidFill>
                <a:effectLst/>
                <a:latin typeface="Times New Roman" panose="02020603050405020304" pitchFamily="18" charset="0"/>
                <a:ea typeface="SimSun" panose="02010600030101010101" pitchFamily="2" charset="-122"/>
              </a:rPr>
              <a:t>: To offer customers a virtual assistant that can handle queries efficiently in natural language, mimicking a real human conversation, thereby improving customer experience.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269875" algn="l"/>
              </a:tabLst>
            </a:pPr>
            <a:r>
              <a:rPr lang="en-US" sz="1800" b="1" dirty="0">
                <a:solidFill>
                  <a:srgbClr val="000000"/>
                </a:solidFill>
                <a:effectLst/>
                <a:latin typeface="Times New Roman" panose="02020603050405020304" pitchFamily="18" charset="0"/>
                <a:ea typeface="SimSun" panose="02010600030101010101" pitchFamily="2" charset="-122"/>
              </a:rPr>
              <a:t>Reduce Wait Times and Minimize Human Load</a:t>
            </a:r>
            <a:r>
              <a:rPr lang="en-US" sz="1800" dirty="0">
                <a:solidFill>
                  <a:srgbClr val="000000"/>
                </a:solidFill>
                <a:effectLst/>
                <a:latin typeface="Times New Roman" panose="02020603050405020304" pitchFamily="18" charset="0"/>
                <a:ea typeface="SimSun" panose="02010600030101010101" pitchFamily="2" charset="-122"/>
              </a:rPr>
              <a:t>: To address customer inquiries promptly without the need for human intervention, thus reducing wait times and easing the burden on human customer service representatives.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269875" algn="l"/>
              </a:tabLst>
            </a:pPr>
            <a:r>
              <a:rPr lang="en-US" sz="1800" b="1" dirty="0">
                <a:solidFill>
                  <a:srgbClr val="000000"/>
                </a:solidFill>
                <a:effectLst/>
                <a:latin typeface="Times New Roman" panose="02020603050405020304" pitchFamily="18" charset="0"/>
                <a:ea typeface="SimSun" panose="02010600030101010101" pitchFamily="2" charset="-122"/>
              </a:rPr>
              <a:t>Increase Availability of Customer Support</a:t>
            </a:r>
            <a:r>
              <a:rPr lang="en-US" sz="1800" dirty="0">
                <a:solidFill>
                  <a:srgbClr val="000000"/>
                </a:solidFill>
                <a:effectLst/>
                <a:latin typeface="Times New Roman" panose="02020603050405020304" pitchFamily="18" charset="0"/>
                <a:ea typeface="SimSun" panose="02010600030101010101" pitchFamily="2" charset="-122"/>
              </a:rPr>
              <a:t>: To make customer support accessible 24/7, allowing customers to receive assistance at any time without being limited by traditional business hours.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269875" algn="l"/>
              </a:tabLst>
            </a:pPr>
            <a:r>
              <a:rPr lang="en-US" sz="1800" b="1" dirty="0">
                <a:solidFill>
                  <a:srgbClr val="000000"/>
                </a:solidFill>
                <a:effectLst/>
                <a:latin typeface="Times New Roman" panose="02020603050405020304" pitchFamily="18" charset="0"/>
                <a:ea typeface="SimSun" panose="02010600030101010101" pitchFamily="2" charset="-122"/>
              </a:rPr>
              <a:t>Enhance Accessibility and Ease of Use</a:t>
            </a:r>
            <a:r>
              <a:rPr lang="en-US" sz="1800" dirty="0">
                <a:solidFill>
                  <a:srgbClr val="000000"/>
                </a:solidFill>
                <a:effectLst/>
                <a:latin typeface="Times New Roman" panose="02020603050405020304" pitchFamily="18" charset="0"/>
                <a:ea typeface="SimSun" panose="02010600030101010101" pitchFamily="2" charset="-122"/>
              </a:rPr>
              <a:t>: To create an intuitive, user-friendly interface that can be accessed on various platforms, such as web browsers and mobile devices, providing a seamless experience across all devices.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269875" algn="l"/>
              </a:tabLst>
            </a:pPr>
            <a:endParaRPr lang="en-US" sz="1800" b="1" dirty="0">
              <a:solidFill>
                <a:srgbClr val="000000"/>
              </a:solidFill>
              <a:effectLst/>
              <a:latin typeface="Times New Roman" panose="02020603050405020304" pitchFamily="18" charset="0"/>
              <a:ea typeface="SimSun" panose="02010600030101010101" pitchFamily="2" charset="-122"/>
            </a:endParaRPr>
          </a:p>
          <a:p>
            <a:pPr marL="342900" lvl="0" indent="-342900" algn="just">
              <a:lnSpc>
                <a:spcPct val="150000"/>
              </a:lnSpc>
              <a:buFont typeface="+mj-lt"/>
              <a:buAutoNum type="arabicPeriod"/>
              <a:tabLst>
                <a:tab pos="269875" algn="l"/>
              </a:tabLst>
            </a:pPr>
            <a:endParaRPr lang="en-US" b="1" dirty="0">
              <a:solidFill>
                <a:srgbClr val="000000"/>
              </a:solidFill>
              <a:latin typeface="Times New Roman" panose="02020603050405020304" pitchFamily="18" charset="0"/>
              <a:ea typeface="SimSun" panose="02010600030101010101" pitchFamily="2" charset="-122"/>
            </a:endParaRPr>
          </a:p>
          <a:p>
            <a:pPr marL="342900" lvl="0" indent="-342900" algn="just">
              <a:lnSpc>
                <a:spcPct val="150000"/>
              </a:lnSpc>
              <a:buFont typeface="+mj-lt"/>
              <a:buAutoNum type="arabicPeriod"/>
              <a:tabLst>
                <a:tab pos="269875" algn="l"/>
              </a:tabLst>
            </a:pPr>
            <a:r>
              <a:rPr lang="en-US" sz="1800" b="1" dirty="0">
                <a:solidFill>
                  <a:srgbClr val="000000"/>
                </a:solidFill>
                <a:effectLst/>
                <a:latin typeface="Times New Roman" panose="02020603050405020304" pitchFamily="18" charset="0"/>
                <a:ea typeface="SimSun" panose="02010600030101010101" pitchFamily="2" charset="-122"/>
              </a:rPr>
              <a:t>Automate Common Queries and Information Delivery</a:t>
            </a:r>
            <a:r>
              <a:rPr lang="en-US" sz="1800" dirty="0">
                <a:solidFill>
                  <a:srgbClr val="000000"/>
                </a:solidFill>
                <a:effectLst/>
                <a:latin typeface="Times New Roman" panose="02020603050405020304" pitchFamily="18" charset="0"/>
                <a:ea typeface="SimSun" panose="02010600030101010101" pitchFamily="2" charset="-122"/>
              </a:rPr>
              <a:t> : To answer frequent questions on topics like bank policies, loans, fixed deposits, and other banking products, helping reduce the influx of common inquiries that would otherwise require staff assistance.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269875" algn="l"/>
              </a:tabLst>
            </a:pPr>
            <a:r>
              <a:rPr lang="en-US" sz="1800" b="1" dirty="0">
                <a:solidFill>
                  <a:srgbClr val="000000"/>
                </a:solidFill>
                <a:effectLst/>
                <a:latin typeface="Times New Roman" panose="02020603050405020304" pitchFamily="18" charset="0"/>
                <a:ea typeface="SimSun" panose="02010600030101010101" pitchFamily="2" charset="-122"/>
              </a:rPr>
              <a:t>Reduce Operational Costs and Boost Productivity</a:t>
            </a:r>
            <a:r>
              <a:rPr lang="en-US" sz="1800" dirty="0">
                <a:solidFill>
                  <a:srgbClr val="000000"/>
                </a:solidFill>
                <a:effectLst/>
                <a:latin typeface="Times New Roman" panose="02020603050405020304" pitchFamily="18" charset="0"/>
                <a:ea typeface="SimSun" panose="02010600030101010101" pitchFamily="2" charset="-122"/>
              </a:rPr>
              <a:t> : To streamline customer service processes, cut down on operational costs related to human staffing, and increase the productivity of customer service by enabling faster, automated responses.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101019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B07E6-CD14-5504-827E-89AB46144B39}"/>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7677110C-A2A6-1781-CB0E-AB70F9FDD291}"/>
              </a:ext>
            </a:extLst>
          </p:cNvPr>
          <p:cNvSpPr/>
          <p:nvPr/>
        </p:nvSpPr>
        <p:spPr>
          <a:xfrm>
            <a:off x="211408" y="-122170"/>
            <a:ext cx="11980591" cy="6980170"/>
          </a:xfrm>
          <a:prstGeom prst="rect">
            <a:avLst/>
          </a:prstGeom>
          <a:solidFill>
            <a:srgbClr val="04536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9" name="Group 28">
            <a:extLst>
              <a:ext uri="{FF2B5EF4-FFF2-40B4-BE49-F238E27FC236}">
                <a16:creationId xmlns:a16="http://schemas.microsoft.com/office/drawing/2014/main" id="{B1114A5B-9593-AB0F-A44D-17135FE89420}"/>
              </a:ext>
            </a:extLst>
          </p:cNvPr>
          <p:cNvGrpSpPr/>
          <p:nvPr/>
        </p:nvGrpSpPr>
        <p:grpSpPr>
          <a:xfrm>
            <a:off x="-9907825" y="-122170"/>
            <a:ext cx="10536732" cy="8299940"/>
            <a:chOff x="-28393" y="-720971"/>
            <a:chExt cx="10536732" cy="8299940"/>
          </a:xfrm>
          <a:solidFill>
            <a:srgbClr val="D3E8D0"/>
          </a:solidFill>
          <a:effectLst>
            <a:outerShdw blurRad="139700" dir="13680000" sx="106000" sy="106000" algn="ctr" rotWithShape="0">
              <a:prstClr val="black">
                <a:alpha val="38000"/>
              </a:prstClr>
            </a:outerShdw>
          </a:effectLst>
        </p:grpSpPr>
        <p:grpSp>
          <p:nvGrpSpPr>
            <p:cNvPr id="26" name="Group 25">
              <a:extLst>
                <a:ext uri="{FF2B5EF4-FFF2-40B4-BE49-F238E27FC236}">
                  <a16:creationId xmlns:a16="http://schemas.microsoft.com/office/drawing/2014/main" id="{AB254D0B-3DA6-2DD6-B0E1-45E5027D88BB}"/>
                </a:ext>
              </a:extLst>
            </p:cNvPr>
            <p:cNvGrpSpPr/>
            <p:nvPr/>
          </p:nvGrpSpPr>
          <p:grpSpPr>
            <a:xfrm>
              <a:off x="-28393" y="-720971"/>
              <a:ext cx="10536732" cy="8299940"/>
              <a:chOff x="-376112" y="-926124"/>
              <a:chExt cx="10536732" cy="8299940"/>
            </a:xfrm>
            <a:grpFill/>
          </p:grpSpPr>
          <p:sp>
            <p:nvSpPr>
              <p:cNvPr id="19" name="Rectangle 18">
                <a:extLst>
                  <a:ext uri="{FF2B5EF4-FFF2-40B4-BE49-F238E27FC236}">
                    <a16:creationId xmlns:a16="http://schemas.microsoft.com/office/drawing/2014/main" id="{41B02D81-4D4E-5758-F022-F59BFA4692C0}"/>
                  </a:ext>
                </a:extLst>
              </p:cNvPr>
              <p:cNvSpPr/>
              <p:nvPr/>
            </p:nvSpPr>
            <p:spPr>
              <a:xfrm>
                <a:off x="-376112" y="-926124"/>
                <a:ext cx="10536732" cy="829994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AE7EBC55-A6EF-8BD3-2B3F-3CBCB6EDC141}"/>
                  </a:ext>
                </a:extLst>
              </p:cNvPr>
              <p:cNvSpPr txBox="1"/>
              <p:nvPr/>
            </p:nvSpPr>
            <p:spPr>
              <a:xfrm>
                <a:off x="70146" y="-689760"/>
                <a:ext cx="9644215" cy="584775"/>
              </a:xfrm>
              <a:prstGeom prst="rect">
                <a:avLst/>
              </a:prstGeom>
              <a:grpFill/>
            </p:spPr>
            <p:txBody>
              <a:bodyPr wrap="square" rtlCol="0">
                <a:spAutoFit/>
              </a:bodyPr>
              <a:lstStyle/>
              <a:p>
                <a:r>
                  <a:rPr lang="en-US" sz="3200" dirty="0"/>
                  <a:t>SOFTWARE REQUIREMENTS</a:t>
                </a:r>
                <a:endParaRPr lang="en-IN" sz="3200" dirty="0"/>
              </a:p>
            </p:txBody>
          </p:sp>
        </p:grpSp>
        <p:sp>
          <p:nvSpPr>
            <p:cNvPr id="28" name="TextBox 27">
              <a:extLst>
                <a:ext uri="{FF2B5EF4-FFF2-40B4-BE49-F238E27FC236}">
                  <a16:creationId xmlns:a16="http://schemas.microsoft.com/office/drawing/2014/main" id="{538CC285-7A86-A9BA-A3D4-070F6132DEF4}"/>
                </a:ext>
              </a:extLst>
            </p:cNvPr>
            <p:cNvSpPr txBox="1"/>
            <p:nvPr/>
          </p:nvSpPr>
          <p:spPr>
            <a:xfrm>
              <a:off x="417865" y="115760"/>
              <a:ext cx="8970468" cy="7115409"/>
            </a:xfrm>
            <a:prstGeom prst="rect">
              <a:avLst/>
            </a:prstGeom>
            <a:noFill/>
          </p:spPr>
          <p:txBody>
            <a:bodyPr wrap="square" rtlCol="0">
              <a:spAutoFit/>
            </a:bodyPr>
            <a:lstStyle/>
            <a:p>
              <a:pPr marL="457200" lvl="0" indent="-457200">
                <a:lnSpc>
                  <a:spcPct val="115000"/>
                </a:lnSpc>
                <a:spcAft>
                  <a:spcPts val="800"/>
                </a:spcAft>
                <a:buAutoNum type="arabicPeriod"/>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Operating System</a:t>
              </a:r>
            </a:p>
            <a:p>
              <a:pPr marL="457200" lvl="0" indent="-457200">
                <a:lnSpc>
                  <a:spcPct val="115000"/>
                </a:lnSpc>
                <a:spcAft>
                  <a:spcPts val="800"/>
                </a:spcAft>
                <a:buAutoNum type="alphaLcParenR"/>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Development: Windows 10/11, macOS, or Linux (Ubuntu 20.04+ preferred). </a:t>
              </a:r>
            </a:p>
            <a:p>
              <a:pPr marL="457200" lvl="0" indent="-457200">
                <a:lnSpc>
                  <a:spcPct val="115000"/>
                </a:lnSpc>
                <a:spcAft>
                  <a:spcPts val="800"/>
                </a:spcAft>
                <a:buAutoNum type="alphaLcParenR"/>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Deployment: Any server-compatible OS (e.g., Linux-based distributions for scalability). </a:t>
              </a:r>
            </a:p>
            <a:p>
              <a:pPr lvl="0">
                <a:lnSpc>
                  <a:spcPct val="115000"/>
                </a:lnSpc>
                <a:spcAft>
                  <a:spcPts val="800"/>
                </a:spcAft>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2. Programming Language and Frameworks</a:t>
              </a:r>
            </a:p>
            <a:p>
              <a:pPr marL="457200" lvl="0" indent="-457200">
                <a:lnSpc>
                  <a:spcPct val="115000"/>
                </a:lnSpc>
                <a:spcAft>
                  <a:spcPts val="800"/>
                </a:spcAft>
                <a:buAutoNum type="alphaLcParenR"/>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Python 3.7+: Required for the chatbot backend and script execution. </a:t>
              </a:r>
            </a:p>
            <a:p>
              <a:pPr lvl="0">
                <a:lnSpc>
                  <a:spcPct val="115000"/>
                </a:lnSpc>
                <a:spcAft>
                  <a:spcPts val="800"/>
                </a:spcAft>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b) Flask: Lightweight web framework for building and hosting the chatbot. Install via pip install flask. </a:t>
              </a:r>
            </a:p>
            <a:p>
              <a:pPr lvl="0">
                <a:lnSpc>
                  <a:spcPct val="115000"/>
                </a:lnSpc>
                <a:spcAft>
                  <a:spcPts val="800"/>
                </a:spcAft>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c) NLTK: For natural language processing tasks such as tokenization and lemmatization. Install via pip install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nltk</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lvl="0">
                <a:lnSpc>
                  <a:spcPct val="115000"/>
                </a:lnSpc>
                <a:spcAft>
                  <a:spcPts val="800"/>
                </a:spcAft>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d) scikit-learn: For TF-IDF vectorization and similarity calculations. Install via pip install scikit-learn. </a:t>
              </a:r>
            </a:p>
            <a:p>
              <a:pPr lvl="0">
                <a:lnSpc>
                  <a:spcPct val="115000"/>
                </a:lnSpc>
                <a:spcAft>
                  <a:spcPts val="800"/>
                </a:spcAft>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e) pyttsx3: For text-to-speech functionalities. Install via pip install pyttsx3.</a:t>
              </a:r>
            </a:p>
            <a:p>
              <a:pPr lvl="0">
                <a:lnSpc>
                  <a:spcPct val="115000"/>
                </a:lnSpc>
                <a:spcAft>
                  <a:spcPts val="800"/>
                </a:spcAft>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f)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SpeechRecognition</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To capture and process voice input. Install via pip install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SpeechRecognition</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lvl="0">
                <a:lnSpc>
                  <a:spcPct val="115000"/>
                </a:lnSpc>
                <a:spcAft>
                  <a:spcPts val="800"/>
                </a:spcAft>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g)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Googletrans</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or Deep Translator: For language translation support. Install via pip install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googletrans</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==4.0.0-rc1 or pip install deep-translator.</a:t>
              </a:r>
              <a:endParaRPr lang="en-IN" sz="2000" dirty="0"/>
            </a:p>
          </p:txBody>
        </p:sp>
      </p:grpSp>
      <p:grpSp>
        <p:nvGrpSpPr>
          <p:cNvPr id="31" name="Group 30">
            <a:extLst>
              <a:ext uri="{FF2B5EF4-FFF2-40B4-BE49-F238E27FC236}">
                <a16:creationId xmlns:a16="http://schemas.microsoft.com/office/drawing/2014/main" id="{5C9BD850-3940-0B6C-0EC2-2F8944DED9C1}"/>
              </a:ext>
            </a:extLst>
          </p:cNvPr>
          <p:cNvGrpSpPr/>
          <p:nvPr/>
        </p:nvGrpSpPr>
        <p:grpSpPr>
          <a:xfrm>
            <a:off x="-10325324" y="-122170"/>
            <a:ext cx="10536732" cy="8299939"/>
            <a:chOff x="37483" y="-655865"/>
            <a:chExt cx="10536732" cy="8299939"/>
          </a:xfrm>
          <a:solidFill>
            <a:srgbClr val="87C3C3"/>
          </a:solidFill>
          <a:effectLst>
            <a:outerShdw blurRad="292100" dir="4620000" sx="106000" sy="106000" algn="ctr" rotWithShape="0">
              <a:prstClr val="black">
                <a:alpha val="48000"/>
              </a:prstClr>
            </a:outerShdw>
          </a:effectLst>
        </p:grpSpPr>
        <p:sp>
          <p:nvSpPr>
            <p:cNvPr id="2" name="Rectangle 1">
              <a:extLst>
                <a:ext uri="{FF2B5EF4-FFF2-40B4-BE49-F238E27FC236}">
                  <a16:creationId xmlns:a16="http://schemas.microsoft.com/office/drawing/2014/main" id="{9168CAF6-A26C-5096-65DE-66520FF4A6AF}"/>
                </a:ext>
              </a:extLst>
            </p:cNvPr>
            <p:cNvSpPr/>
            <p:nvPr/>
          </p:nvSpPr>
          <p:spPr>
            <a:xfrm>
              <a:off x="37483" y="-655865"/>
              <a:ext cx="10536732" cy="8299939"/>
            </a:xfrm>
            <a:prstGeom prst="rect">
              <a:avLst/>
            </a:prstGeom>
            <a:grpFill/>
            <a:ln>
              <a:noFill/>
            </a:ln>
            <a:effectLst>
              <a:outerShdw blurRad="63500" sx="106000" sy="106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BBA34092-5850-7787-927D-A78D2BAD3D54}"/>
                </a:ext>
              </a:extLst>
            </p:cNvPr>
            <p:cNvSpPr txBox="1"/>
            <p:nvPr/>
          </p:nvSpPr>
          <p:spPr>
            <a:xfrm>
              <a:off x="917970" y="-419502"/>
              <a:ext cx="8159847" cy="646331"/>
            </a:xfrm>
            <a:prstGeom prst="rect">
              <a:avLst/>
            </a:prstGeom>
            <a:grpFill/>
          </p:spPr>
          <p:txBody>
            <a:bodyPr wrap="square" rtlCol="0">
              <a:spAutoFit/>
            </a:bodyPr>
            <a:lstStyle/>
            <a:p>
              <a:r>
                <a:rPr lang="en-US" sz="3600" dirty="0">
                  <a:latin typeface="Times New Roman" panose="02020603050405020304" pitchFamily="18" charset="0"/>
                  <a:cs typeface="Times New Roman" panose="02020603050405020304" pitchFamily="18" charset="0"/>
                </a:rPr>
                <a:t>HARDWARE REQUIREMENTS</a:t>
              </a:r>
              <a:endParaRPr lang="en-IN" sz="36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EA79FDED-D71E-E73C-4A88-DB6F504D53D6}"/>
                </a:ext>
              </a:extLst>
            </p:cNvPr>
            <p:cNvSpPr txBox="1"/>
            <p:nvPr/>
          </p:nvSpPr>
          <p:spPr>
            <a:xfrm>
              <a:off x="362738" y="256083"/>
              <a:ext cx="9934881" cy="7107587"/>
            </a:xfrm>
            <a:prstGeom prst="rect">
              <a:avLst/>
            </a:prstGeom>
            <a:grpFill/>
          </p:spPr>
          <p:txBody>
            <a:bodyPr wrap="square" rtlCol="0">
              <a:spAutoFit/>
            </a:bodyPr>
            <a:lstStyle/>
            <a:p>
              <a:pPr marL="342900" lvl="0" indent="-342900">
                <a:lnSpc>
                  <a:spcPct val="115000"/>
                </a:lnSpc>
                <a:spcAft>
                  <a:spcPts val="800"/>
                </a:spcAft>
                <a:buFont typeface="+mj-lt"/>
                <a:buAutoNum type="arabicPeriod"/>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Processor</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Minimum: Intel Core i3 or equivalent</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Recommended: Intel Core i5 or higher</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RAM</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Minimum: 4 GB</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Recommended: 8 GB or higher</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b="1" dirty="0">
                  <a:effectLst/>
                  <a:latin typeface="Times New Roman" panose="02020603050405020304" pitchFamily="18" charset="0"/>
                  <a:ea typeface="Aptos" panose="020B0004020202020204" pitchFamily="34" charset="0"/>
                </a:rPr>
                <a:t>Storage</a:t>
              </a:r>
              <a:r>
                <a:rPr lang="en-IN" dirty="0">
                  <a:effectLst/>
                  <a:latin typeface="Times New Roman" panose="02020603050405020304" pitchFamily="18" charset="0"/>
                  <a:ea typeface="Aptos" panose="020B0004020202020204" pitchFamily="34" charset="0"/>
                </a:rPr>
                <a:t>: </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Recommended: SSD for faster data access</a:t>
              </a:r>
            </a:p>
            <a:p>
              <a:pPr marL="342900" lvl="0" indent="-342900">
                <a:lnSpc>
                  <a:spcPct val="115000"/>
                </a:lnSpc>
                <a:spcAft>
                  <a:spcPts val="800"/>
                </a:spcAft>
                <a:buFont typeface="+mj-lt"/>
                <a:buAutoNum type="arabicPeriod"/>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Speakers</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Essential for audio output when in Voice mode</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15000"/>
                </a:lnSpc>
                <a:spcAft>
                  <a:spcPts val="800"/>
                </a:spcAft>
                <a:buNone/>
                <a:tabLst>
                  <a:tab pos="457200" algn="l"/>
                </a:tabLst>
              </a:pPr>
              <a:r>
                <a:rPr lang="en-IN" b="1" kern="100" dirty="0">
                  <a:latin typeface="Times New Roman" panose="02020603050405020304" pitchFamily="18" charset="0"/>
                  <a:ea typeface="Aptos" panose="020B0004020202020204" pitchFamily="34" charset="0"/>
                  <a:cs typeface="Times New Roman" panose="02020603050405020304" pitchFamily="18" charset="0"/>
                </a:rPr>
                <a:t>5</a:t>
              </a: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.Microphone</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A working microphone is essential for voice-based input in Voice mode (for recognizing speech).</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15000"/>
                </a:lnSpc>
                <a:spcAft>
                  <a:spcPts val="800"/>
                </a:spcAft>
                <a:buNone/>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6.Internet</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0" lvl="0" indent="0">
                <a:lnSpc>
                  <a:spcPct val="115000"/>
                </a:lnSpc>
                <a:spcAft>
                  <a:spcPts val="800"/>
                </a:spcAft>
                <a:buNone/>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Required for: </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Downloading NLP models and other NLTK data.</a:t>
              </a:r>
            </a:p>
            <a:p>
              <a:pPr>
                <a:lnSpc>
                  <a:spcPct val="115000"/>
                </a:lnSpc>
                <a:spcAft>
                  <a:spcPts val="800"/>
                </a:spcAft>
                <a:tabLst>
                  <a:tab pos="457200" algn="l"/>
                </a:tabLst>
              </a:pP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15000"/>
                </a:lnSpc>
                <a:spcAft>
                  <a:spcPts val="800"/>
                </a:spcAft>
                <a:buSzPts val="1000"/>
                <a:buNone/>
                <a:tabLst>
                  <a:tab pos="914400" algn="l"/>
                </a:tabLst>
              </a:pP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grpSp>
      <p:sp>
        <p:nvSpPr>
          <p:cNvPr id="39" name="TextBox 38">
            <a:extLst>
              <a:ext uri="{FF2B5EF4-FFF2-40B4-BE49-F238E27FC236}">
                <a16:creationId xmlns:a16="http://schemas.microsoft.com/office/drawing/2014/main" id="{A1C1A614-1B9A-08AE-FE37-45A7E04D1A09}"/>
              </a:ext>
            </a:extLst>
          </p:cNvPr>
          <p:cNvSpPr txBox="1"/>
          <p:nvPr/>
        </p:nvSpPr>
        <p:spPr>
          <a:xfrm>
            <a:off x="1261547" y="85014"/>
            <a:ext cx="10590507" cy="3785652"/>
          </a:xfrm>
          <a:prstGeom prst="rect">
            <a:avLst/>
          </a:prstGeom>
          <a:noFill/>
        </p:spPr>
        <p:txBody>
          <a:bodyPr wrap="square" rtlCol="0">
            <a:spAutoFit/>
          </a:bodyPr>
          <a:lstStyle/>
          <a:p>
            <a:endParaRPr lang="en-US" sz="6000" dirty="0">
              <a:solidFill>
                <a:schemeClr val="bg1"/>
              </a:solidFill>
              <a:latin typeface="Times New Roman" panose="02020603050405020304" pitchFamily="18" charset="0"/>
              <a:cs typeface="Times New Roman" panose="02020603050405020304" pitchFamily="18" charset="0"/>
            </a:endParaRPr>
          </a:p>
          <a:p>
            <a:r>
              <a:rPr lang="en-US" sz="6000" dirty="0">
                <a:solidFill>
                  <a:schemeClr val="bg1"/>
                </a:solidFill>
                <a:latin typeface="Times New Roman" panose="02020603050405020304" pitchFamily="18" charset="0"/>
                <a:cs typeface="Times New Roman" panose="02020603050405020304" pitchFamily="18" charset="0"/>
              </a:rPr>
              <a:t>HARDWARE AND SOFTWARE     		REQUIREMENTS</a:t>
            </a:r>
            <a:endParaRPr lang="en-IN" sz="6000" dirty="0">
              <a:solidFill>
                <a:schemeClr val="bg1"/>
              </a:solidFill>
              <a:latin typeface="Times New Roman" panose="02020603050405020304" pitchFamily="18" charset="0"/>
              <a:cs typeface="Times New Roman" panose="02020603050405020304" pitchFamily="18" charset="0"/>
            </a:endParaRPr>
          </a:p>
          <a:p>
            <a:endParaRPr lang="en-IN" sz="6000" dirty="0"/>
          </a:p>
        </p:txBody>
      </p:sp>
    </p:spTree>
    <p:extLst>
      <p:ext uri="{BB962C8B-B14F-4D97-AF65-F5344CB8AC3E}">
        <p14:creationId xmlns:p14="http://schemas.microsoft.com/office/powerpoint/2010/main" val="14159490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50"/>
                                        <p:tgtEl>
                                          <p:spTgt spid="39"/>
                                        </p:tgtEl>
                                      </p:cBhvr>
                                    </p:animEffect>
                                    <p:anim calcmode="lin" valueType="num">
                                      <p:cBhvr>
                                        <p:cTn id="8" dur="250" fill="hold"/>
                                        <p:tgtEl>
                                          <p:spTgt spid="39"/>
                                        </p:tgtEl>
                                        <p:attrNameLst>
                                          <p:attrName>ppt_x</p:attrName>
                                        </p:attrNameLst>
                                      </p:cBhvr>
                                      <p:tavLst>
                                        <p:tav tm="0">
                                          <p:val>
                                            <p:strVal val="#ppt_x"/>
                                          </p:val>
                                        </p:tav>
                                        <p:tav tm="100000">
                                          <p:val>
                                            <p:strVal val="#ppt_x"/>
                                          </p:val>
                                        </p:tav>
                                      </p:tavLst>
                                    </p:anim>
                                    <p:anim calcmode="lin" valueType="num">
                                      <p:cBhvr>
                                        <p:cTn id="9"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750"/>
                                        <p:tgtEl>
                                          <p:spTgt spid="39"/>
                                        </p:tgtEl>
                                      </p:cBhvr>
                                    </p:animEffect>
                                    <p:set>
                                      <p:cBhvr>
                                        <p:cTn id="14" dur="1" fill="hold">
                                          <p:stCondLst>
                                            <p:cond delay="749"/>
                                          </p:stCondLst>
                                        </p:cTn>
                                        <p:tgtEl>
                                          <p:spTgt spid="39"/>
                                        </p:tgtEl>
                                        <p:attrNameLst>
                                          <p:attrName>style.visibility</p:attrName>
                                        </p:attrNameLst>
                                      </p:cBhvr>
                                      <p:to>
                                        <p:strVal val="hidden"/>
                                      </p:to>
                                    </p:set>
                                  </p:childTnLst>
                                </p:cTn>
                              </p:par>
                              <p:par>
                                <p:cTn id="15" presetID="63" presetClass="path" presetSubtype="0" accel="50000" decel="50000" fill="hold" nodeType="withEffect">
                                  <p:stCondLst>
                                    <p:cond delay="0"/>
                                  </p:stCondLst>
                                  <p:childTnLst>
                                    <p:animMotion origin="layout" path="M -0.52266 1.48148E-6 L 0.83451 -0.01296 " pathEditMode="relative" rAng="0" ptsTypes="AA">
                                      <p:cBhvr>
                                        <p:cTn id="16" dur="1500" fill="hold"/>
                                        <p:tgtEl>
                                          <p:spTgt spid="29"/>
                                        </p:tgtEl>
                                        <p:attrNameLst>
                                          <p:attrName>ppt_x</p:attrName>
                                          <p:attrName>ppt_y</p:attrName>
                                        </p:attrNameLst>
                                      </p:cBhvr>
                                      <p:rCtr x="67865" y="-648"/>
                                    </p:animMotion>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0.19636 -0.00972 L 0.8358 0.02477 " pathEditMode="relative" rAng="0" ptsTypes="AA">
                                      <p:cBhvr>
                                        <p:cTn id="20" dur="1500" fill="hold"/>
                                        <p:tgtEl>
                                          <p:spTgt spid="31"/>
                                        </p:tgtEl>
                                        <p:attrNameLst>
                                          <p:attrName>ppt_x</p:attrName>
                                          <p:attrName>ppt_y</p:attrName>
                                        </p:attrNameLst>
                                      </p:cBhvr>
                                      <p:rCtr x="51615" y="1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7BAAD-7680-01A0-78B1-6A036AE24DED}"/>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992528D5-128B-3C09-0448-E38CB260E540}"/>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D169648B-B97D-3DC2-63D8-DC831442F11C}"/>
              </a:ext>
            </a:extLst>
          </p:cNvPr>
          <p:cNvGrpSpPr/>
          <p:nvPr/>
        </p:nvGrpSpPr>
        <p:grpSpPr>
          <a:xfrm>
            <a:off x="0" y="0"/>
            <a:ext cx="10081261" cy="73152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A03367A7-7282-6AD7-6912-413A40E80337}"/>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6A4425BE-649A-BD2D-2F3C-89F6E5C228A6}"/>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05</a:t>
              </a:r>
              <a:endParaRPr lang="en-IN" sz="5400" dirty="0"/>
            </a:p>
          </p:txBody>
        </p:sp>
        <p:sp>
          <p:nvSpPr>
            <p:cNvPr id="175" name="TextBox 174">
              <a:extLst>
                <a:ext uri="{FF2B5EF4-FFF2-40B4-BE49-F238E27FC236}">
                  <a16:creationId xmlns:a16="http://schemas.microsoft.com/office/drawing/2014/main" id="{390B04EA-EE06-974B-3113-8781D3F5281F}"/>
                </a:ext>
              </a:extLst>
            </p:cNvPr>
            <p:cNvSpPr txBox="1"/>
            <p:nvPr/>
          </p:nvSpPr>
          <p:spPr>
            <a:xfrm>
              <a:off x="-11328" y="732205"/>
              <a:ext cx="8040008" cy="4154984"/>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SYSTEM ARCHITECTURE  &amp; PROPOSED METHODOLOGY</a:t>
              </a:r>
              <a:endParaRPr lang="en-IN" sz="66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70384333"/>
      </p:ext>
    </p:extLst>
  </p:cSld>
  <p:clrMapOvr>
    <a:masterClrMapping/>
  </p:clrMapOvr>
  <p:transition spd="slow">
    <p:cover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8772C-1265-D329-8466-56AF57067EAB}"/>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E38E19FC-BC34-3D68-5ECD-A21CB806953C}"/>
              </a:ext>
            </a:extLst>
          </p:cNvPr>
          <p:cNvSpPr/>
          <p:nvPr/>
        </p:nvSpPr>
        <p:spPr>
          <a:xfrm>
            <a:off x="0" y="-106681"/>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883B67DB-3A5C-BD3F-1B7E-D6FEE3C70798}"/>
              </a:ext>
            </a:extLst>
          </p:cNvPr>
          <p:cNvGrpSpPr/>
          <p:nvPr/>
        </p:nvGrpSpPr>
        <p:grpSpPr>
          <a:xfrm>
            <a:off x="-8956431" y="-228600"/>
            <a:ext cx="10081261" cy="73152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28A8B1ED-0963-3C35-1522-6397CCFCCDBB}"/>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E817CC29-BFF2-1B68-DE57-5A8D59B83E63}"/>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05</a:t>
              </a:r>
              <a:endParaRPr lang="en-IN" sz="5400" dirty="0"/>
            </a:p>
          </p:txBody>
        </p:sp>
        <p:sp>
          <p:nvSpPr>
            <p:cNvPr id="175" name="TextBox 174">
              <a:extLst>
                <a:ext uri="{FF2B5EF4-FFF2-40B4-BE49-F238E27FC236}">
                  <a16:creationId xmlns:a16="http://schemas.microsoft.com/office/drawing/2014/main" id="{7C5AC4A8-BD89-DD2F-D674-F193924E017B}"/>
                </a:ext>
              </a:extLst>
            </p:cNvPr>
            <p:cNvSpPr txBox="1"/>
            <p:nvPr/>
          </p:nvSpPr>
          <p:spPr>
            <a:xfrm>
              <a:off x="-11328" y="732205"/>
              <a:ext cx="8040008" cy="4154984"/>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SYSTEM ARCHITECTURE  &amp; PROPOSED METHODOLOGY</a:t>
              </a:r>
              <a:endParaRPr lang="en-IN" sz="6600" dirty="0">
                <a:solidFill>
                  <a:schemeClr val="bg1"/>
                </a:solidFill>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52C7E000-D58A-431F-B199-C764CFB56F9B}"/>
              </a:ext>
            </a:extLst>
          </p:cNvPr>
          <p:cNvSpPr txBox="1"/>
          <p:nvPr/>
        </p:nvSpPr>
        <p:spPr>
          <a:xfrm>
            <a:off x="1055369" y="184841"/>
            <a:ext cx="20023601" cy="52322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SYSTEM ARCHITECTURE</a:t>
            </a:r>
            <a:endParaRPr lang="en-IN" sz="2800" dirty="0">
              <a:latin typeface="Times New Roman" panose="02020603050405020304" pitchFamily="18" charset="0"/>
              <a:cs typeface="Times New Roman" panose="02020603050405020304" pitchFamily="18" charset="0"/>
            </a:endParaRPr>
          </a:p>
        </p:txBody>
      </p:sp>
      <p:pic>
        <p:nvPicPr>
          <p:cNvPr id="3" name="Picture 2" descr="A diagram of a computer&#10;&#10;Description automatically generated with medium confidence">
            <a:extLst>
              <a:ext uri="{FF2B5EF4-FFF2-40B4-BE49-F238E27FC236}">
                <a16:creationId xmlns:a16="http://schemas.microsoft.com/office/drawing/2014/main" id="{A332F41D-8F06-7E83-AA97-44E53C78F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830" y="708061"/>
            <a:ext cx="10551355" cy="5564260"/>
          </a:xfrm>
          <a:prstGeom prst="rect">
            <a:avLst/>
          </a:prstGeom>
        </p:spPr>
      </p:pic>
    </p:spTree>
    <p:extLst>
      <p:ext uri="{BB962C8B-B14F-4D97-AF65-F5344CB8AC3E}">
        <p14:creationId xmlns:p14="http://schemas.microsoft.com/office/powerpoint/2010/main" val="21321414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ABA02-9036-670F-C2A1-4138B791B0B4}"/>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46847034-277A-27EA-0E73-FBF23A18DD8A}"/>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0184C4FE-B40A-028D-E4B1-338214D97493}"/>
              </a:ext>
            </a:extLst>
          </p:cNvPr>
          <p:cNvGrpSpPr/>
          <p:nvPr/>
        </p:nvGrpSpPr>
        <p:grpSpPr>
          <a:xfrm>
            <a:off x="-8979877" y="-316523"/>
            <a:ext cx="10081261" cy="73152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B7E2A664-873D-F8CC-1672-4590CBDF52A4}"/>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FB1537A5-D20C-DFC9-32BD-DCDF347D641F}"/>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05</a:t>
              </a:r>
              <a:endParaRPr lang="en-IN" sz="5400" dirty="0"/>
            </a:p>
          </p:txBody>
        </p:sp>
        <p:sp>
          <p:nvSpPr>
            <p:cNvPr id="175" name="TextBox 174">
              <a:extLst>
                <a:ext uri="{FF2B5EF4-FFF2-40B4-BE49-F238E27FC236}">
                  <a16:creationId xmlns:a16="http://schemas.microsoft.com/office/drawing/2014/main" id="{F2D6B51E-1C2E-A5EE-FE5A-A856D3F48089}"/>
                </a:ext>
              </a:extLst>
            </p:cNvPr>
            <p:cNvSpPr txBox="1"/>
            <p:nvPr/>
          </p:nvSpPr>
          <p:spPr>
            <a:xfrm>
              <a:off x="-11328" y="732205"/>
              <a:ext cx="8040008" cy="4154984"/>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SYSTEM ARCHITECTURE  &amp; PROPOSED METHODOLOGY</a:t>
              </a:r>
              <a:endParaRPr lang="en-IN" sz="6600" dirty="0">
                <a:solidFill>
                  <a:schemeClr val="bg1"/>
                </a:solidFill>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48FD2675-8463-C971-883F-6E823B976F28}"/>
              </a:ext>
            </a:extLst>
          </p:cNvPr>
          <p:cNvSpPr txBox="1"/>
          <p:nvPr/>
        </p:nvSpPr>
        <p:spPr>
          <a:xfrm>
            <a:off x="1110793" y="139016"/>
            <a:ext cx="10846745" cy="710963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LEO chatbot system is built to support both text and voice-based interactions, allowing users to choose their preferred communication mode. It also offers multilingual support, enabling users to select from languages like English, Hindi, or Kannada. The frontend, developed with HTML, CSS, and JavaScript, ensures smooth message exchange, while voice input is converted to text using Google Speech Recognition.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the Natural Language Processing (NLP) layer, user input is processed through tokenization, lemmatization, and punctuation removal. The system detects greetings and responds appropriately. For general queries, it uses TF-IDF and cosine similarity to match user input with predefined responses, ensuring relevant replies. If no match is found, the chatbot apologizes.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backend, powered by Flask, manages the user input and response flow. It interacts with the chatbot’s predefined FAQ corpus and translates responses using Google Translate for multilingual support. Text-to-speech output is handled by pyttsx3, enhancing the voice interaction experience. This architecture ensures a seamless and engaging user experience.</a:t>
            </a:r>
          </a:p>
          <a:p>
            <a:endParaRPr lang="en-IN" sz="2400" dirty="0"/>
          </a:p>
        </p:txBody>
      </p:sp>
    </p:spTree>
    <p:extLst>
      <p:ext uri="{BB962C8B-B14F-4D97-AF65-F5344CB8AC3E}">
        <p14:creationId xmlns:p14="http://schemas.microsoft.com/office/powerpoint/2010/main" val="2766550862"/>
      </p:ext>
    </p:extLst>
  </p:cSld>
  <p:clrMapOvr>
    <a:masterClrMapping/>
  </p:clrMapOvr>
  <p:transition spd="slow">
    <p:cover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83A8B-80DC-21CF-4273-E7E47CF1F8C9}"/>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A5A59274-10D0-DA5B-0E89-A182032396C0}"/>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93DE161F-DE77-D471-7C5D-E749EA9AE161}"/>
              </a:ext>
            </a:extLst>
          </p:cNvPr>
          <p:cNvGrpSpPr/>
          <p:nvPr/>
        </p:nvGrpSpPr>
        <p:grpSpPr>
          <a:xfrm>
            <a:off x="0" y="0"/>
            <a:ext cx="10081261" cy="73152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61D4729A-DDFA-4661-26D7-2477F178946D}"/>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D1406BFC-4C1E-F92B-C907-C415A333C8CB}"/>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05</a:t>
              </a:r>
              <a:endParaRPr lang="en-IN" sz="5400" dirty="0"/>
            </a:p>
          </p:txBody>
        </p:sp>
        <p:sp>
          <p:nvSpPr>
            <p:cNvPr id="175" name="TextBox 174">
              <a:extLst>
                <a:ext uri="{FF2B5EF4-FFF2-40B4-BE49-F238E27FC236}">
                  <a16:creationId xmlns:a16="http://schemas.microsoft.com/office/drawing/2014/main" id="{AF57CE4E-5BD0-9723-10C9-ED3CD43ACB9D}"/>
                </a:ext>
              </a:extLst>
            </p:cNvPr>
            <p:cNvSpPr txBox="1"/>
            <p:nvPr/>
          </p:nvSpPr>
          <p:spPr>
            <a:xfrm>
              <a:off x="793648" y="2367171"/>
              <a:ext cx="6720840" cy="2123658"/>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PROPOSED METHODOLOGY</a:t>
              </a:r>
              <a:endParaRPr lang="en-IN" sz="66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51697894"/>
      </p:ext>
    </p:extLst>
  </p:cSld>
  <p:clrMapOvr>
    <a:masterClrMapping/>
  </p:clrMapOvr>
  <p:transition spd="slow">
    <p:cover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42663FF9-7DC1-8019-2AFF-6D5240608C1B}"/>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4AD44015-3F64-5DDA-C959-E44CFBDCC244}"/>
              </a:ext>
            </a:extLst>
          </p:cNvPr>
          <p:cNvSpPr txBox="1"/>
          <p:nvPr/>
        </p:nvSpPr>
        <p:spPr>
          <a:xfrm>
            <a:off x="694481" y="1619250"/>
            <a:ext cx="5766398" cy="2677656"/>
          </a:xfrm>
          <a:prstGeom prst="rect">
            <a:avLst/>
          </a:prstGeom>
          <a:noFill/>
        </p:spPr>
        <p:txBody>
          <a:bodyPr wrap="square" rtlCol="0">
            <a:spAutoFit/>
          </a:body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a:t>
            </a:r>
          </a:p>
          <a:p>
            <a:endPar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BANKING CHATBOT</a:t>
            </a:r>
          </a:p>
          <a:p>
            <a:r>
              <a:rPr lang="en-US" alt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Intelligent Assistant System Using Natural Language Processing(NLP)</a:t>
            </a:r>
          </a:p>
          <a:p>
            <a:endParaRPr lang="en-IN" dirty="0"/>
          </a:p>
        </p:txBody>
      </p:sp>
      <p:pic>
        <p:nvPicPr>
          <p:cNvPr id="8" name="Picture 7" descr="A robot with a sign&#10;&#10;Description automatically generated with medium confidence">
            <a:extLst>
              <a:ext uri="{FF2B5EF4-FFF2-40B4-BE49-F238E27FC236}">
                <a16:creationId xmlns:a16="http://schemas.microsoft.com/office/drawing/2014/main" id="{898DC4C6-C55A-934B-FA9A-D755DA9C8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0" y="318134"/>
            <a:ext cx="5457826" cy="5857875"/>
          </a:xfrm>
          <a:prstGeom prst="rect">
            <a:avLst/>
          </a:prstGeom>
          <a:effectLst>
            <a:outerShdw blurRad="76200" dist="38100" dir="5400000" sx="102000" sy="102000" algn="t" rotWithShape="0">
              <a:prstClr val="black">
                <a:alpha val="44000"/>
              </a:prstClr>
            </a:outerShdw>
          </a:effectLst>
        </p:spPr>
      </p:pic>
      <p:sp>
        <p:nvSpPr>
          <p:cNvPr id="9" name="Rectangle 8">
            <a:extLst>
              <a:ext uri="{FF2B5EF4-FFF2-40B4-BE49-F238E27FC236}">
                <a16:creationId xmlns:a16="http://schemas.microsoft.com/office/drawing/2014/main" id="{C5498B68-F6C6-6DB5-71AF-7881DE280ABF}"/>
              </a:ext>
            </a:extLst>
          </p:cNvPr>
          <p:cNvSpPr/>
          <p:nvPr/>
        </p:nvSpPr>
        <p:spPr>
          <a:xfrm rot="852890">
            <a:off x="-2956349" y="-319511"/>
            <a:ext cx="2110740" cy="7132320"/>
          </a:xfrm>
          <a:prstGeom prst="rect">
            <a:avLst/>
          </a:prstGeom>
          <a:solidFill>
            <a:srgbClr val="87C3C3"/>
          </a:solidFill>
          <a:ln>
            <a:noFill/>
          </a:ln>
          <a:effectLst>
            <a:outerShdw blurRad="177800" dist="38100" sx="105000" sy="105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7174051-DE2D-D748-34E6-4724E2EC04C9}"/>
              </a:ext>
            </a:extLst>
          </p:cNvPr>
          <p:cNvSpPr/>
          <p:nvPr/>
        </p:nvSpPr>
        <p:spPr>
          <a:xfrm rot="583190">
            <a:off x="-2957825" y="-351447"/>
            <a:ext cx="2022475" cy="7342146"/>
          </a:xfrm>
          <a:prstGeom prst="rect">
            <a:avLst/>
          </a:prstGeom>
          <a:solidFill>
            <a:srgbClr val="04536C"/>
          </a:solidFill>
          <a:ln>
            <a:noFill/>
          </a:ln>
          <a:effectLst>
            <a:outerShdw blurRad="139700" dist="38100" sx="102000" sy="102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907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p:cTn id="13"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4">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p:cTn id="19"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4">
                                            <p:txEl>
                                              <p:pRg st="3" end="3"/>
                                            </p:txEl>
                                          </p:spTgt>
                                        </p:tgtEl>
                                      </p:cBhvr>
                                    </p:animEffect>
                                  </p:childTnLst>
                                </p:cTn>
                              </p:par>
                              <p:par>
                                <p:cTn id="23" presetID="35" presetClass="path" presetSubtype="0" accel="50000" decel="50000" fill="hold" nodeType="withEffect">
                                  <p:stCondLst>
                                    <p:cond delay="0"/>
                                  </p:stCondLst>
                                  <p:childTnLst>
                                    <p:animMotion origin="layout" path="M 1.875E-6 3.7037E-7 L -0.4681 0.02662 " pathEditMode="relative" rAng="0" ptsTypes="AA">
                                      <p:cBhvr>
                                        <p:cTn id="24" dur="2000" fill="hold"/>
                                        <p:tgtEl>
                                          <p:spTgt spid="8"/>
                                        </p:tgtEl>
                                        <p:attrNameLst>
                                          <p:attrName>ppt_x</p:attrName>
                                          <p:attrName>ppt_y</p:attrName>
                                        </p:attrNameLst>
                                      </p:cBhvr>
                                      <p:rCtr x="-23411" y="1319"/>
                                    </p:animMotion>
                                  </p:childTnLst>
                                </p:cTn>
                              </p:par>
                              <p:par>
                                <p:cTn id="25" presetID="63" presetClass="path" presetSubtype="0" accel="50000" decel="50000" fill="hold" grpId="0" nodeType="withEffect">
                                  <p:stCondLst>
                                    <p:cond delay="0"/>
                                  </p:stCondLst>
                                  <p:childTnLst>
                                    <p:animMotion origin="layout" path="M -0.13672 -0.01759 L 0.08281 -0.00926 " pathEditMode="relative" rAng="0" ptsTypes="AA">
                                      <p:cBhvr>
                                        <p:cTn id="26" dur="2000" fill="hold"/>
                                        <p:tgtEl>
                                          <p:spTgt spid="9"/>
                                        </p:tgtEl>
                                        <p:attrNameLst>
                                          <p:attrName>ppt_x</p:attrName>
                                          <p:attrName>ppt_y</p:attrName>
                                        </p:attrNameLst>
                                      </p:cBhvr>
                                      <p:rCtr x="10977" y="417"/>
                                    </p:animMotion>
                                  </p:childTnLst>
                                </p:cTn>
                              </p:par>
                              <p:par>
                                <p:cTn id="27" presetID="63" presetClass="path" presetSubtype="0" accel="50000" decel="50000" fill="hold" grpId="0" nodeType="withEffect">
                                  <p:stCondLst>
                                    <p:cond delay="0"/>
                                  </p:stCondLst>
                                  <p:childTnLst>
                                    <p:animMotion origin="layout" path="M -0.16171 0.01551 L 0.07709 0.01597 " pathEditMode="relative" rAng="0" ptsTypes="AA">
                                      <p:cBhvr>
                                        <p:cTn id="28" dur="2000" fill="hold"/>
                                        <p:tgtEl>
                                          <p:spTgt spid="10"/>
                                        </p:tgtEl>
                                        <p:attrNameLst>
                                          <p:attrName>ppt_x</p:attrName>
                                          <p:attrName>ppt_y</p:attrName>
                                        </p:attrNameLst>
                                      </p:cBhvr>
                                      <p:rCtr x="1194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D35B0-E9C6-1E02-E878-012B340A4C99}"/>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D13FAE6F-1668-1541-FC7B-A879C3942A83}"/>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5BE0FC53-81C0-C838-3150-5A9ABD4D1EB2}"/>
              </a:ext>
            </a:extLst>
          </p:cNvPr>
          <p:cNvGrpSpPr/>
          <p:nvPr/>
        </p:nvGrpSpPr>
        <p:grpSpPr>
          <a:xfrm>
            <a:off x="-8956431" y="-228600"/>
            <a:ext cx="10081261" cy="73152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C870213C-7F27-73F3-D09A-8493346CE31B}"/>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6C035BAB-3BF8-9DFA-0556-8C10CC87AD2C}"/>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05</a:t>
              </a:r>
              <a:endParaRPr lang="en-IN" sz="5400" dirty="0"/>
            </a:p>
          </p:txBody>
        </p:sp>
        <p:sp>
          <p:nvSpPr>
            <p:cNvPr id="175" name="TextBox 174">
              <a:extLst>
                <a:ext uri="{FF2B5EF4-FFF2-40B4-BE49-F238E27FC236}">
                  <a16:creationId xmlns:a16="http://schemas.microsoft.com/office/drawing/2014/main" id="{EC5F8ED0-D249-C517-E883-63E45E6F38FD}"/>
                </a:ext>
              </a:extLst>
            </p:cNvPr>
            <p:cNvSpPr txBox="1"/>
            <p:nvPr/>
          </p:nvSpPr>
          <p:spPr>
            <a:xfrm>
              <a:off x="793648" y="2367171"/>
              <a:ext cx="6720840" cy="2123658"/>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PROPOSED METHODOLOGY</a:t>
              </a:r>
              <a:endParaRPr lang="en-IN" sz="6600" dirty="0">
                <a:solidFill>
                  <a:schemeClr val="bg1"/>
                </a:solidFill>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EBBB3C1A-AFFB-5C04-B2EA-090F2E019581}"/>
              </a:ext>
            </a:extLst>
          </p:cNvPr>
          <p:cNvSpPr txBox="1"/>
          <p:nvPr/>
        </p:nvSpPr>
        <p:spPr>
          <a:xfrm>
            <a:off x="1277230" y="458956"/>
            <a:ext cx="10281724" cy="20174754"/>
          </a:xfrm>
          <a:prstGeom prst="rect">
            <a:avLst/>
          </a:prstGeom>
          <a:noFill/>
        </p:spPr>
        <p:txBody>
          <a:bodyPr wrap="square" rtlCol="0">
            <a:spAutoFit/>
          </a:bodyPr>
          <a:lstStyle/>
          <a:p>
            <a:pPr marL="342900" lvl="0" indent="-342900">
              <a:lnSpc>
                <a:spcPct val="115000"/>
              </a:lnSpc>
              <a:spcAft>
                <a:spcPts val="800"/>
              </a:spcAft>
              <a:buFont typeface="+mj-lt"/>
              <a:buAutoNum type="arabicPeriod"/>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Data Collection and Preprocessing</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Load and preprocess a text corpus for training, including tokenization, lemmatization, and punctuation removal using NLTK.</a:t>
            </a:r>
          </a:p>
          <a:p>
            <a:pPr marL="342900" lvl="0" indent="-342900">
              <a:lnSpc>
                <a:spcPct val="115000"/>
              </a:lnSpc>
              <a:spcAft>
                <a:spcPts val="800"/>
              </a:spcAft>
              <a:buFont typeface="+mj-lt"/>
              <a:buAutoNum type="arabicPeriod"/>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Greeting Recognition</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Detect greetings in the user’s input and return an appropriate random greeting response.</a:t>
            </a:r>
          </a:p>
          <a:p>
            <a:pPr marL="342900" lvl="0" indent="-342900">
              <a:lnSpc>
                <a:spcPct val="115000"/>
              </a:lnSpc>
              <a:spcAft>
                <a:spcPts val="800"/>
              </a:spcAft>
              <a:buFont typeface="+mj-lt"/>
              <a:buAutoNum type="arabicPeriod"/>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User Input Handling</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Handle both text and voice input. Voice input is converted to text using the Speech Recognition library.</a:t>
            </a:r>
          </a:p>
          <a:p>
            <a:pPr marL="742950" lvl="1" indent="-285750">
              <a:lnSpc>
                <a:spcPct val="115000"/>
              </a:lnSpc>
              <a:spcAft>
                <a:spcPts val="800"/>
              </a:spcAft>
              <a:buSzPts val="1000"/>
              <a:buFont typeface="Courier New" panose="02070309020205020404" pitchFamily="49" charset="0"/>
              <a:buChar char="o"/>
              <a:tabLst>
                <a:tab pos="685800" algn="l"/>
              </a:tabLst>
            </a:pPr>
            <a:endParaRPr lang="en-IN" sz="2800" kern="100" dirty="0">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685800" algn="l"/>
              </a:tabLst>
            </a:pPr>
            <a:endParaRPr lang="en-IN"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4. Response Generation</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Use TF-IDF vectorization and cosine similarity to find the most relevant pre-existing sentence from the corpus and generate a response.</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If no relevant response is found, provide a default response.</a:t>
            </a: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5. Language Translation</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Translate responses into the selected user language using the google trans library.</a:t>
            </a: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6. Text-to-Speech (TTS)</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If in voice mode, use pyttsx3 to read the response aloud after translation.</a:t>
            </a:r>
          </a:p>
          <a:p>
            <a:pPr marL="742950" lvl="1" indent="-285750">
              <a:lnSpc>
                <a:spcPct val="115000"/>
              </a:lnSpc>
              <a:spcAft>
                <a:spcPts val="800"/>
              </a:spcAft>
              <a:buSzPts val="1000"/>
              <a:buFont typeface="Courier New" panose="02070309020205020404" pitchFamily="49" charset="0"/>
              <a:buChar char="o"/>
              <a:tabLst>
                <a:tab pos="685800" algn="l"/>
              </a:tabLst>
            </a:pPr>
            <a:endParaRPr lang="en-IN"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685800" algn="l"/>
              </a:tabLst>
            </a:pPr>
            <a:endParaRPr lang="en-IN" sz="2800" kern="100" dirty="0">
              <a:latin typeface="Times New Roman" panose="02020603050405020304" pitchFamily="18" charset="0"/>
              <a:ea typeface="Aptos" panose="020B0004020202020204" pitchFamily="34" charset="0"/>
              <a:cs typeface="Times New Roman" panose="02020603050405020304" pitchFamily="18" charset="0"/>
            </a:endParaRP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7. Session Flow</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Prompt the user for language and interaction mode at the start. Continue conversation until the user exits with a "bye".</a:t>
            </a: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8. Error Handling</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Gracefully handle speech recognition errors, API issues, and unrecognized queries with default fallback responses.</a:t>
            </a: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9. Evaluation</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Test the system for accuracy in response relevance and user satisfaction based on interactions</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685800" algn="l"/>
              </a:tabLst>
            </a:pPr>
            <a:endParaRPr lang="en-IN"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62053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BE0CE-273C-9A39-2AF7-7BCA0192AE31}"/>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A71CB3F6-500B-8391-E032-B996BAFE4433}"/>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8FBBF396-BA91-A417-57C8-6E924640F5B9}"/>
              </a:ext>
            </a:extLst>
          </p:cNvPr>
          <p:cNvGrpSpPr/>
          <p:nvPr/>
        </p:nvGrpSpPr>
        <p:grpSpPr>
          <a:xfrm>
            <a:off x="-8956431" y="-228600"/>
            <a:ext cx="10081261" cy="73152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2EFF9FC9-A1D5-0461-4A37-D6331D79969E}"/>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8FC85B47-136D-151E-EE42-F319C1476217}"/>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05</a:t>
              </a:r>
              <a:endParaRPr lang="en-IN" sz="5400" dirty="0"/>
            </a:p>
          </p:txBody>
        </p:sp>
        <p:sp>
          <p:nvSpPr>
            <p:cNvPr id="175" name="TextBox 174">
              <a:extLst>
                <a:ext uri="{FF2B5EF4-FFF2-40B4-BE49-F238E27FC236}">
                  <a16:creationId xmlns:a16="http://schemas.microsoft.com/office/drawing/2014/main" id="{2AF2EAC5-7403-2E99-353F-D82034945FC7}"/>
                </a:ext>
              </a:extLst>
            </p:cNvPr>
            <p:cNvSpPr txBox="1"/>
            <p:nvPr/>
          </p:nvSpPr>
          <p:spPr>
            <a:xfrm>
              <a:off x="793648" y="2367171"/>
              <a:ext cx="6720840" cy="2123658"/>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PROPOSED METHODOLOGY</a:t>
              </a:r>
              <a:endParaRPr lang="en-IN" sz="6600" dirty="0">
                <a:solidFill>
                  <a:schemeClr val="bg1"/>
                </a:solidFill>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4C9D739B-C8CE-DD54-BD10-47CA2E8EBEB4}"/>
              </a:ext>
            </a:extLst>
          </p:cNvPr>
          <p:cNvSpPr txBox="1"/>
          <p:nvPr/>
        </p:nvSpPr>
        <p:spPr>
          <a:xfrm>
            <a:off x="1306738" y="-6383804"/>
            <a:ext cx="10281724" cy="20174754"/>
          </a:xfrm>
          <a:prstGeom prst="rect">
            <a:avLst/>
          </a:prstGeom>
          <a:noFill/>
        </p:spPr>
        <p:txBody>
          <a:bodyPr wrap="square" rtlCol="0">
            <a:spAutoFit/>
          </a:bodyPr>
          <a:lstStyle/>
          <a:p>
            <a:pPr marL="342900" lvl="0" indent="-342900">
              <a:lnSpc>
                <a:spcPct val="115000"/>
              </a:lnSpc>
              <a:spcAft>
                <a:spcPts val="800"/>
              </a:spcAft>
              <a:buFont typeface="+mj-lt"/>
              <a:buAutoNum type="arabicPeriod"/>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Data Collection and Preprocessing</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Load and preprocess a text corpus for training, including tokenization, lemmatization, and punctuation removal using NLTK.</a:t>
            </a:r>
          </a:p>
          <a:p>
            <a:pPr marL="342900" lvl="0" indent="-342900">
              <a:lnSpc>
                <a:spcPct val="115000"/>
              </a:lnSpc>
              <a:spcAft>
                <a:spcPts val="800"/>
              </a:spcAft>
              <a:buFont typeface="+mj-lt"/>
              <a:buAutoNum type="arabicPeriod"/>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Greeting Recognition</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Detect greetings in the user’s input and return an appropriate random greeting response.</a:t>
            </a:r>
          </a:p>
          <a:p>
            <a:pPr marL="342900" lvl="0" indent="-342900">
              <a:lnSpc>
                <a:spcPct val="115000"/>
              </a:lnSpc>
              <a:spcAft>
                <a:spcPts val="800"/>
              </a:spcAft>
              <a:buFont typeface="+mj-lt"/>
              <a:buAutoNum type="arabicPeriod"/>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User Input Handling</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Handle both text and voice input. Voice input is converted to text using the Speech Recognition library.</a:t>
            </a:r>
          </a:p>
          <a:p>
            <a:pPr marL="742950" lvl="1" indent="-285750">
              <a:lnSpc>
                <a:spcPct val="115000"/>
              </a:lnSpc>
              <a:spcAft>
                <a:spcPts val="800"/>
              </a:spcAft>
              <a:buSzPts val="1000"/>
              <a:buFont typeface="Courier New" panose="02070309020205020404" pitchFamily="49" charset="0"/>
              <a:buChar char="o"/>
              <a:tabLst>
                <a:tab pos="685800" algn="l"/>
              </a:tabLst>
            </a:pPr>
            <a:endParaRPr lang="en-IN" sz="2800" kern="100" dirty="0">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685800" algn="l"/>
              </a:tabLst>
            </a:pPr>
            <a:endParaRPr lang="en-IN"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4. Response Generation</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Use TF-IDF vectorization and cosine similarity to find the most relevant pre-existing sentence from the corpus and generate a response.</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If no relevant response is found, provide a default response.</a:t>
            </a: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5. Language Translation</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Translate responses into the selected user language using the google trans library.</a:t>
            </a: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6. Text-to-Speech (TTS)</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If in voice mode, use pyttsx3 to read the response aloud after translation.</a:t>
            </a:r>
          </a:p>
          <a:p>
            <a:pPr marL="742950" lvl="1" indent="-285750">
              <a:lnSpc>
                <a:spcPct val="115000"/>
              </a:lnSpc>
              <a:spcAft>
                <a:spcPts val="800"/>
              </a:spcAft>
              <a:buSzPts val="1000"/>
              <a:buFont typeface="Courier New" panose="02070309020205020404" pitchFamily="49" charset="0"/>
              <a:buChar char="o"/>
              <a:tabLst>
                <a:tab pos="685800" algn="l"/>
              </a:tabLst>
            </a:pPr>
            <a:endParaRPr lang="en-IN"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685800" algn="l"/>
              </a:tabLst>
            </a:pPr>
            <a:endParaRPr lang="en-IN" sz="2800" kern="100" dirty="0">
              <a:latin typeface="Times New Roman" panose="02020603050405020304" pitchFamily="18" charset="0"/>
              <a:ea typeface="Aptos" panose="020B0004020202020204" pitchFamily="34" charset="0"/>
              <a:cs typeface="Times New Roman" panose="02020603050405020304" pitchFamily="18" charset="0"/>
            </a:endParaRP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7. Session Flow</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Prompt the user for language and interaction mode at the start. Continue conversation until the user exits with a "bye".</a:t>
            </a: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8. Error Handling</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Gracefully handle speech recognition errors, API issues, and unrecognized queries with default fallback responses.</a:t>
            </a: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9. Evaluation</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Test the system for accuracy in response relevance and user satisfaction based on interactions</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685800" algn="l"/>
              </a:tabLst>
            </a:pPr>
            <a:endParaRPr lang="en-IN"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55077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CAA08-EAA1-FDD5-F5B0-3A83FE67068C}"/>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A108CB16-FB04-8206-D8CF-CCDB0507EE27}"/>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F4F7E9D0-B4C3-7E43-C771-A6F702B6E745}"/>
              </a:ext>
            </a:extLst>
          </p:cNvPr>
          <p:cNvGrpSpPr/>
          <p:nvPr/>
        </p:nvGrpSpPr>
        <p:grpSpPr>
          <a:xfrm>
            <a:off x="-8956431" y="-228600"/>
            <a:ext cx="10081261" cy="73152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D29A5B3E-44D6-6B7A-367A-02C3DEB75D78}"/>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999A457F-FA34-EB4A-BDFA-0949D2BA74C4}"/>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05</a:t>
              </a:r>
              <a:endParaRPr lang="en-IN" sz="5400" dirty="0"/>
            </a:p>
          </p:txBody>
        </p:sp>
        <p:sp>
          <p:nvSpPr>
            <p:cNvPr id="175" name="TextBox 174">
              <a:extLst>
                <a:ext uri="{FF2B5EF4-FFF2-40B4-BE49-F238E27FC236}">
                  <a16:creationId xmlns:a16="http://schemas.microsoft.com/office/drawing/2014/main" id="{E82F338F-7BF7-F7B7-D130-79C82FA69636}"/>
                </a:ext>
              </a:extLst>
            </p:cNvPr>
            <p:cNvSpPr txBox="1"/>
            <p:nvPr/>
          </p:nvSpPr>
          <p:spPr>
            <a:xfrm>
              <a:off x="793648" y="2367171"/>
              <a:ext cx="6720840" cy="2123658"/>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PROPOSED METHODOLOGY</a:t>
              </a:r>
              <a:endParaRPr lang="en-IN" sz="6600" dirty="0">
                <a:solidFill>
                  <a:schemeClr val="bg1"/>
                </a:solidFill>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4339AC2C-7DDC-7074-8D6F-7731842583B7}"/>
              </a:ext>
            </a:extLst>
          </p:cNvPr>
          <p:cNvSpPr txBox="1"/>
          <p:nvPr/>
        </p:nvSpPr>
        <p:spPr>
          <a:xfrm>
            <a:off x="1277230" y="-13316754"/>
            <a:ext cx="10281724" cy="20174754"/>
          </a:xfrm>
          <a:prstGeom prst="rect">
            <a:avLst/>
          </a:prstGeom>
          <a:noFill/>
        </p:spPr>
        <p:txBody>
          <a:bodyPr wrap="square" rtlCol="0">
            <a:spAutoFit/>
          </a:bodyPr>
          <a:lstStyle/>
          <a:p>
            <a:pPr marL="342900" lvl="0" indent="-342900">
              <a:lnSpc>
                <a:spcPct val="115000"/>
              </a:lnSpc>
              <a:spcAft>
                <a:spcPts val="800"/>
              </a:spcAft>
              <a:buFont typeface="+mj-lt"/>
              <a:buAutoNum type="arabicPeriod"/>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Data Collection and Preprocessing</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Load and preprocess a text corpus for training, including tokenization, lemmatization, and punctuation removal using NLTK.</a:t>
            </a:r>
          </a:p>
          <a:p>
            <a:pPr marL="342900" lvl="0" indent="-342900">
              <a:lnSpc>
                <a:spcPct val="115000"/>
              </a:lnSpc>
              <a:spcAft>
                <a:spcPts val="800"/>
              </a:spcAft>
              <a:buFont typeface="+mj-lt"/>
              <a:buAutoNum type="arabicPeriod"/>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Greeting Recognition</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Detect greetings in the user’s input and return an appropriate random greeting response.</a:t>
            </a:r>
          </a:p>
          <a:p>
            <a:pPr marL="342900" lvl="0" indent="-342900">
              <a:lnSpc>
                <a:spcPct val="115000"/>
              </a:lnSpc>
              <a:spcAft>
                <a:spcPts val="800"/>
              </a:spcAft>
              <a:buFont typeface="+mj-lt"/>
              <a:buAutoNum type="arabicPeriod"/>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User Input Handling</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Handle both text and voice input. Voice input is converted to text using the Speech Recognition library.</a:t>
            </a:r>
          </a:p>
          <a:p>
            <a:pPr marL="742950" lvl="1" indent="-285750">
              <a:lnSpc>
                <a:spcPct val="115000"/>
              </a:lnSpc>
              <a:spcAft>
                <a:spcPts val="800"/>
              </a:spcAft>
              <a:buSzPts val="1000"/>
              <a:buFont typeface="Courier New" panose="02070309020205020404" pitchFamily="49" charset="0"/>
              <a:buChar char="o"/>
              <a:tabLst>
                <a:tab pos="685800" algn="l"/>
              </a:tabLst>
            </a:pPr>
            <a:endParaRPr lang="en-IN" sz="2800" kern="100" dirty="0">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685800" algn="l"/>
              </a:tabLst>
            </a:pPr>
            <a:endParaRPr lang="en-IN"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4. Response Generation</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Use TF-IDF vectorization and cosine similarity to find the most relevant pre-existing sentence from the corpus and generate a response.</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If no relevant response is found, provide a default response.</a:t>
            </a: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5. Language Translation</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Translate responses into the selected user language using the google trans library.</a:t>
            </a: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6. Text-to-Speech (TTS)</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If in voice mode, use pyttsx3 to read the response aloud after translation.</a:t>
            </a:r>
          </a:p>
          <a:p>
            <a:pPr marL="742950" lvl="1" indent="-285750">
              <a:lnSpc>
                <a:spcPct val="115000"/>
              </a:lnSpc>
              <a:spcAft>
                <a:spcPts val="800"/>
              </a:spcAft>
              <a:buSzPts val="1000"/>
              <a:buFont typeface="Courier New" panose="02070309020205020404" pitchFamily="49" charset="0"/>
              <a:buChar char="o"/>
              <a:tabLst>
                <a:tab pos="685800" algn="l"/>
              </a:tabLst>
            </a:pPr>
            <a:endParaRPr lang="en-IN"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685800" algn="l"/>
              </a:tabLst>
            </a:pPr>
            <a:endParaRPr lang="en-IN" sz="2800" kern="100" dirty="0">
              <a:latin typeface="Times New Roman" panose="02020603050405020304" pitchFamily="18" charset="0"/>
              <a:ea typeface="Aptos" panose="020B0004020202020204" pitchFamily="34" charset="0"/>
              <a:cs typeface="Times New Roman" panose="02020603050405020304" pitchFamily="18" charset="0"/>
            </a:endParaRP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7. Session Flow</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Prompt the user for language and interaction mode at the start. Continue conversation until the user exits with a "bye".</a:t>
            </a: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8. Error Handling</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Gracefully handle speech recognition errors, API issues, and unrecognized queries with default fallback responses.</a:t>
            </a:r>
          </a:p>
          <a:p>
            <a:pPr lvl="0">
              <a:lnSpc>
                <a:spcPct val="115000"/>
              </a:lnSpc>
              <a:spcAft>
                <a:spcPts val="800"/>
              </a:spcAft>
              <a:tabLst>
                <a:tab pos="457200" algn="l"/>
              </a:tabLs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9. Evaluation</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685800" algn="l"/>
              </a:tabLs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Test the system for accuracy in response relevance and user satisfaction based on interactions</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685800" algn="l"/>
              </a:tabLst>
            </a:pPr>
            <a:endParaRPr lang="en-IN"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84645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7F72E-BB10-5501-DA7E-388198E0FF76}"/>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2837762D-2C08-92F8-2D35-F00B00754C8E}"/>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9B71F141-2275-3FCD-F34D-3E5C39F87C60}"/>
              </a:ext>
            </a:extLst>
          </p:cNvPr>
          <p:cNvGrpSpPr/>
          <p:nvPr/>
        </p:nvGrpSpPr>
        <p:grpSpPr>
          <a:xfrm>
            <a:off x="0" y="0"/>
            <a:ext cx="10081261" cy="68580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CFDED2F8-5B44-9AC8-A9F8-C5D8EC37A567}"/>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30D6FF79-0732-8BB2-0B58-AE4D85F53C0D}"/>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06</a:t>
              </a:r>
              <a:endParaRPr lang="en-IN" sz="5400" dirty="0"/>
            </a:p>
          </p:txBody>
        </p:sp>
        <p:sp>
          <p:nvSpPr>
            <p:cNvPr id="175" name="TextBox 174">
              <a:extLst>
                <a:ext uri="{FF2B5EF4-FFF2-40B4-BE49-F238E27FC236}">
                  <a16:creationId xmlns:a16="http://schemas.microsoft.com/office/drawing/2014/main" id="{7EEF2C79-16BE-C33D-5866-E39DE67C6C11}"/>
                </a:ext>
              </a:extLst>
            </p:cNvPr>
            <p:cNvSpPr txBox="1"/>
            <p:nvPr/>
          </p:nvSpPr>
          <p:spPr>
            <a:xfrm>
              <a:off x="512041" y="2706916"/>
              <a:ext cx="6720840" cy="1200329"/>
            </a:xfrm>
            <a:prstGeom prst="rect">
              <a:avLst/>
            </a:prstGeom>
            <a:noFill/>
          </p:spPr>
          <p:txBody>
            <a:bodyPr wrap="square" rtlCol="0">
              <a:spAutoFit/>
            </a:bodyPr>
            <a:lstStyle/>
            <a:p>
              <a:r>
                <a:rPr lang="en-US" sz="7200" dirty="0">
                  <a:solidFill>
                    <a:schemeClr val="bg1"/>
                  </a:solidFill>
                  <a:latin typeface="Times New Roman" panose="02020603050405020304" pitchFamily="18" charset="0"/>
                  <a:cs typeface="Times New Roman" panose="02020603050405020304" pitchFamily="18" charset="0"/>
                </a:rPr>
                <a:t>ADVANTAGES</a:t>
              </a:r>
              <a:endParaRPr lang="en-IN" sz="72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90308675"/>
      </p:ext>
    </p:extLst>
  </p:cSld>
  <p:clrMapOvr>
    <a:masterClrMapping/>
  </p:clrMapOvr>
  <p:transition spd="slow">
    <p:cover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0E57F-B5AE-9032-780C-A2E109832BDA}"/>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81A998CA-3957-A6A0-B0BB-EBBD06A48BB4}"/>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76" name="Group 175">
            <a:extLst>
              <a:ext uri="{FF2B5EF4-FFF2-40B4-BE49-F238E27FC236}">
                <a16:creationId xmlns:a16="http://schemas.microsoft.com/office/drawing/2014/main" id="{1935B6D6-9A0A-6541-96E2-6EE008E968FE}"/>
              </a:ext>
            </a:extLst>
          </p:cNvPr>
          <p:cNvGrpSpPr/>
          <p:nvPr/>
        </p:nvGrpSpPr>
        <p:grpSpPr>
          <a:xfrm>
            <a:off x="-8979877" y="0"/>
            <a:ext cx="10081261" cy="68580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F1245560-6582-355E-0A40-620D68FB348E}"/>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4ED0723D-6FBB-87B5-A465-4C2806D7822F}"/>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06</a:t>
              </a:r>
              <a:endParaRPr lang="en-IN" sz="5400" dirty="0"/>
            </a:p>
          </p:txBody>
        </p:sp>
        <p:sp>
          <p:nvSpPr>
            <p:cNvPr id="175" name="TextBox 174">
              <a:extLst>
                <a:ext uri="{FF2B5EF4-FFF2-40B4-BE49-F238E27FC236}">
                  <a16:creationId xmlns:a16="http://schemas.microsoft.com/office/drawing/2014/main" id="{0DC46F1E-A4EC-144E-77A6-B2599A3C4380}"/>
                </a:ext>
              </a:extLst>
            </p:cNvPr>
            <p:cNvSpPr txBox="1"/>
            <p:nvPr/>
          </p:nvSpPr>
          <p:spPr>
            <a:xfrm>
              <a:off x="512041" y="2706916"/>
              <a:ext cx="6720840" cy="1200329"/>
            </a:xfrm>
            <a:prstGeom prst="rect">
              <a:avLst/>
            </a:prstGeom>
            <a:noFill/>
          </p:spPr>
          <p:txBody>
            <a:bodyPr wrap="square" rtlCol="0">
              <a:spAutoFit/>
            </a:bodyPr>
            <a:lstStyle/>
            <a:p>
              <a:r>
                <a:rPr lang="en-US" sz="7200" dirty="0">
                  <a:solidFill>
                    <a:schemeClr val="bg1"/>
                  </a:solidFill>
                  <a:latin typeface="Times New Roman" panose="02020603050405020304" pitchFamily="18" charset="0"/>
                  <a:cs typeface="Times New Roman" panose="02020603050405020304" pitchFamily="18" charset="0"/>
                </a:rPr>
                <a:t>ADVANTAGES</a:t>
              </a:r>
              <a:endParaRPr lang="en-IN" sz="7200" dirty="0">
                <a:solidFill>
                  <a:schemeClr val="bg1"/>
                </a:solidFill>
                <a:latin typeface="Times New Roman" panose="02020603050405020304" pitchFamily="18" charset="0"/>
                <a:cs typeface="Times New Roman" panose="02020603050405020304" pitchFamily="18" charset="0"/>
              </a:endParaRPr>
            </a:p>
          </p:txBody>
        </p:sp>
      </p:grpSp>
      <p:sp>
        <p:nvSpPr>
          <p:cNvPr id="3" name="TextBox 2">
            <a:extLst>
              <a:ext uri="{FF2B5EF4-FFF2-40B4-BE49-F238E27FC236}">
                <a16:creationId xmlns:a16="http://schemas.microsoft.com/office/drawing/2014/main" id="{95B87CCD-7240-0B98-0C18-D261EC21D049}"/>
              </a:ext>
            </a:extLst>
          </p:cNvPr>
          <p:cNvSpPr txBox="1"/>
          <p:nvPr/>
        </p:nvSpPr>
        <p:spPr>
          <a:xfrm>
            <a:off x="1547153" y="586153"/>
            <a:ext cx="10199077" cy="33046995"/>
          </a:xfrm>
          <a:prstGeom prst="rect">
            <a:avLst/>
          </a:prstGeom>
          <a:noFill/>
        </p:spPr>
        <p:txBody>
          <a:bodyPr wrap="square" rtlCol="0">
            <a:spAutoFit/>
          </a:bodyPr>
          <a:lstStyle/>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Multilingual Support</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The bot can handle multiple languages (English, Hindi, Kannada), making it accessible to a diverse customer base.</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Voice &amp; Text Interaction</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Users can choose between voice or text mode, enhancing accessibility and convenience.</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Natural Language Processing (NLP)</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Uses tokenization, lemmatization, and cosine similarity for accurate, context-aware responses to customer queries.</a:t>
            </a:r>
          </a:p>
          <a:p>
            <a:pPr marL="514350" lvl="0" indent="-51435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Scalability</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The bot can easily be extended with more banking-related FAQs and services.</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24/7 Availability</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Provides round-the-clock support, improving customer engagement and satisfaction.</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Error Handling</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Gracefully handles speech recognition errors and unrecognized inputs, ensuring a smooth user experience.</a:t>
            </a:r>
          </a:p>
          <a:p>
            <a:pPr marL="514350" lvl="0" indent="-51435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Text-to-Speech</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Offers hands-free interaction, useful for users on the move.</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Easy Customization</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The bot’s responses can be easily updated, allowing quick adaptation to new banking products and services.</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Proactive Assistance</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Can be used for reminders, advice, and alerts, enhancing customer service</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47730240"/>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65D48-19BA-8AED-0D32-D3C7501950F8}"/>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52B93EC9-E8F6-788B-093A-62E6F2616CDC}"/>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76" name="Group 175">
            <a:extLst>
              <a:ext uri="{FF2B5EF4-FFF2-40B4-BE49-F238E27FC236}">
                <a16:creationId xmlns:a16="http://schemas.microsoft.com/office/drawing/2014/main" id="{C251080A-A1F2-DA6F-7C11-AEE4BE851C51}"/>
              </a:ext>
            </a:extLst>
          </p:cNvPr>
          <p:cNvGrpSpPr/>
          <p:nvPr/>
        </p:nvGrpSpPr>
        <p:grpSpPr>
          <a:xfrm>
            <a:off x="-8979877" y="0"/>
            <a:ext cx="10081261" cy="68580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B60D33FE-3C7C-BD5A-FEB7-7631AE4F6DCE}"/>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A4A52CB4-298C-7BDF-F43A-292D1870280A}"/>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06</a:t>
              </a:r>
              <a:endParaRPr lang="en-IN" sz="5400" dirty="0"/>
            </a:p>
          </p:txBody>
        </p:sp>
        <p:sp>
          <p:nvSpPr>
            <p:cNvPr id="175" name="TextBox 174">
              <a:extLst>
                <a:ext uri="{FF2B5EF4-FFF2-40B4-BE49-F238E27FC236}">
                  <a16:creationId xmlns:a16="http://schemas.microsoft.com/office/drawing/2014/main" id="{2B6B452D-4208-802D-6270-4B2EA2DFAEE2}"/>
                </a:ext>
              </a:extLst>
            </p:cNvPr>
            <p:cNvSpPr txBox="1"/>
            <p:nvPr/>
          </p:nvSpPr>
          <p:spPr>
            <a:xfrm>
              <a:off x="512041" y="2706916"/>
              <a:ext cx="6720840" cy="1200329"/>
            </a:xfrm>
            <a:prstGeom prst="rect">
              <a:avLst/>
            </a:prstGeom>
            <a:noFill/>
          </p:spPr>
          <p:txBody>
            <a:bodyPr wrap="square" rtlCol="0">
              <a:spAutoFit/>
            </a:bodyPr>
            <a:lstStyle/>
            <a:p>
              <a:r>
                <a:rPr lang="en-US" sz="7200" dirty="0">
                  <a:solidFill>
                    <a:schemeClr val="bg1"/>
                  </a:solidFill>
                  <a:latin typeface="Times New Roman" panose="02020603050405020304" pitchFamily="18" charset="0"/>
                  <a:cs typeface="Times New Roman" panose="02020603050405020304" pitchFamily="18" charset="0"/>
                </a:rPr>
                <a:t>ADVANTAGES</a:t>
              </a:r>
              <a:endParaRPr lang="en-IN" sz="7200" dirty="0">
                <a:solidFill>
                  <a:schemeClr val="bg1"/>
                </a:solidFill>
                <a:latin typeface="Times New Roman" panose="02020603050405020304" pitchFamily="18" charset="0"/>
                <a:cs typeface="Times New Roman" panose="02020603050405020304" pitchFamily="18" charset="0"/>
              </a:endParaRPr>
            </a:p>
          </p:txBody>
        </p:sp>
      </p:grpSp>
      <p:sp>
        <p:nvSpPr>
          <p:cNvPr id="3" name="TextBox 2">
            <a:extLst>
              <a:ext uri="{FF2B5EF4-FFF2-40B4-BE49-F238E27FC236}">
                <a16:creationId xmlns:a16="http://schemas.microsoft.com/office/drawing/2014/main" id="{502982E8-1666-1920-EFDA-4D7856FAAB2C}"/>
              </a:ext>
            </a:extLst>
          </p:cNvPr>
          <p:cNvSpPr txBox="1"/>
          <p:nvPr/>
        </p:nvSpPr>
        <p:spPr>
          <a:xfrm>
            <a:off x="1547153" y="-6189786"/>
            <a:ext cx="10199077" cy="33046995"/>
          </a:xfrm>
          <a:prstGeom prst="rect">
            <a:avLst/>
          </a:prstGeom>
          <a:noFill/>
        </p:spPr>
        <p:txBody>
          <a:bodyPr wrap="square" rtlCol="0">
            <a:spAutoFit/>
          </a:bodyPr>
          <a:lstStyle/>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Multilingual Support</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The bot can handle multiple languages (English, Hindi, Kannada), making it accessible to a diverse customer base.</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Voice &amp; Text Interaction</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Users can choose between voice or text mode, enhancing accessibility and convenience.</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Natural Language Processing (NLP)</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Uses tokenization, lemmatization, and cosine similarity for accurate, context-aware responses to customer queries.</a:t>
            </a:r>
          </a:p>
          <a:p>
            <a:pPr marL="514350" lvl="0" indent="-51435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Scalability</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The bot can easily be extended with more banking-related FAQs and services.</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24/7 Availability</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Provides round-the-clock support, improving customer engagement and satisfaction.</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Error Handling</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Gracefully handles speech recognition errors and unrecognized inputs, ensuring a smooth user experience.</a:t>
            </a:r>
          </a:p>
          <a:p>
            <a:pPr marL="514350" lvl="0" indent="-51435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Text-to-Speech</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Offers hands-free interaction, useful for users on the move.</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Easy Customization</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The bot’s responses can be easily updated, allowing quick adaptation to new banking products and services.</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Proactive Assistance</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Can be used for reminders, advice, and alerts, enhancing customer service</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27436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EE72F-DE3D-6B5D-58A1-272D27F77F06}"/>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E514910B-330A-DEFA-90C1-8ABBA4C611A4}"/>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76" name="Group 175">
            <a:extLst>
              <a:ext uri="{FF2B5EF4-FFF2-40B4-BE49-F238E27FC236}">
                <a16:creationId xmlns:a16="http://schemas.microsoft.com/office/drawing/2014/main" id="{2EB31263-08B8-F195-7D5C-D89513D9A9B7}"/>
              </a:ext>
            </a:extLst>
          </p:cNvPr>
          <p:cNvGrpSpPr/>
          <p:nvPr/>
        </p:nvGrpSpPr>
        <p:grpSpPr>
          <a:xfrm>
            <a:off x="-8979877" y="0"/>
            <a:ext cx="10081261" cy="68580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857E4FE8-57FF-0C92-5313-2B639A975CFC}"/>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6E7BF982-2C3B-96D9-26EF-99DB5FCFA617}"/>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06</a:t>
              </a:r>
              <a:endParaRPr lang="en-IN" sz="5400" dirty="0"/>
            </a:p>
          </p:txBody>
        </p:sp>
        <p:sp>
          <p:nvSpPr>
            <p:cNvPr id="175" name="TextBox 174">
              <a:extLst>
                <a:ext uri="{FF2B5EF4-FFF2-40B4-BE49-F238E27FC236}">
                  <a16:creationId xmlns:a16="http://schemas.microsoft.com/office/drawing/2014/main" id="{ACA2B730-15AC-0223-3D05-6A300567E1C8}"/>
                </a:ext>
              </a:extLst>
            </p:cNvPr>
            <p:cNvSpPr txBox="1"/>
            <p:nvPr/>
          </p:nvSpPr>
          <p:spPr>
            <a:xfrm>
              <a:off x="512041" y="2706916"/>
              <a:ext cx="6720840" cy="1200329"/>
            </a:xfrm>
            <a:prstGeom prst="rect">
              <a:avLst/>
            </a:prstGeom>
            <a:noFill/>
          </p:spPr>
          <p:txBody>
            <a:bodyPr wrap="square" rtlCol="0">
              <a:spAutoFit/>
            </a:bodyPr>
            <a:lstStyle/>
            <a:p>
              <a:r>
                <a:rPr lang="en-US" sz="7200" dirty="0">
                  <a:solidFill>
                    <a:schemeClr val="bg1"/>
                  </a:solidFill>
                  <a:latin typeface="Times New Roman" panose="02020603050405020304" pitchFamily="18" charset="0"/>
                  <a:cs typeface="Times New Roman" panose="02020603050405020304" pitchFamily="18" charset="0"/>
                </a:rPr>
                <a:t>ADVANTAGES</a:t>
              </a:r>
              <a:endParaRPr lang="en-IN" sz="7200" dirty="0">
                <a:solidFill>
                  <a:schemeClr val="bg1"/>
                </a:solidFill>
                <a:latin typeface="Times New Roman" panose="02020603050405020304" pitchFamily="18" charset="0"/>
                <a:cs typeface="Times New Roman" panose="02020603050405020304" pitchFamily="18" charset="0"/>
              </a:endParaRPr>
            </a:p>
          </p:txBody>
        </p:sp>
      </p:grpSp>
      <p:sp>
        <p:nvSpPr>
          <p:cNvPr id="3" name="TextBox 2">
            <a:extLst>
              <a:ext uri="{FF2B5EF4-FFF2-40B4-BE49-F238E27FC236}">
                <a16:creationId xmlns:a16="http://schemas.microsoft.com/office/drawing/2014/main" id="{20287945-2074-767E-CBC4-490937BB124C}"/>
              </a:ext>
            </a:extLst>
          </p:cNvPr>
          <p:cNvSpPr txBox="1"/>
          <p:nvPr/>
        </p:nvSpPr>
        <p:spPr>
          <a:xfrm>
            <a:off x="1547153" y="-13194511"/>
            <a:ext cx="10199077" cy="33046995"/>
          </a:xfrm>
          <a:prstGeom prst="rect">
            <a:avLst/>
          </a:prstGeom>
          <a:noFill/>
        </p:spPr>
        <p:txBody>
          <a:bodyPr wrap="square" rtlCol="0">
            <a:spAutoFit/>
          </a:bodyPr>
          <a:lstStyle/>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Multilingual Support</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The bot can handle multiple languages (English, Hindi, Kannada), making it accessible to a diverse customer base.</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Voice &amp; Text Interaction</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Users can choose between voice or text mode, enhancing accessibility and convenience.</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Natural Language Processing (NLP)</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Uses tokenization, lemmatization, and cosine similarity for accurate, context-aware responses to customer queries.</a:t>
            </a:r>
          </a:p>
          <a:p>
            <a:pPr marL="514350" lvl="0" indent="-51435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Scalability</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The bot can easily be extended with more banking-related FAQs and services.</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24/7 Availability</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Provides round-the-clock support, improving customer engagement and satisfaction.</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Error Handling</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Gracefully handles speech recognition errors and unrecognized inputs, ensuring a smooth user experience.</a:t>
            </a:r>
          </a:p>
          <a:p>
            <a:pPr marL="514350" lvl="0" indent="-51435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Text-to-Speech</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Offers hands-free interaction, useful for users on the move.</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Easy Customization</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The bot’s responses can be easily updated, allowing quick adaptation to new banking products and services.</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lvl="0" indent="-514350">
              <a:lnSpc>
                <a:spcPct val="115000"/>
              </a:lnSpc>
              <a:spcAft>
                <a:spcPts val="800"/>
              </a:spcAft>
              <a:buFont typeface="+mj-lt"/>
              <a:buAutoNum type="arabicParenR"/>
              <a:tabLst>
                <a:tab pos="457200" algn="l"/>
              </a:tabLs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Proactive Assistance</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Can be used for reminders, advice, and alerts, enhancing customer service</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arenR"/>
              <a:tabLst>
                <a:tab pos="457200" algn="l"/>
              </a:tabLst>
            </a:pP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75405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052D1-AEB0-284A-71C9-1EC47D9A9E5E}"/>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E4132ED8-F4BA-6325-F61D-19102094C093}"/>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CC7CE4DC-E626-5476-7503-AD2CBA9CCBB0}"/>
              </a:ext>
            </a:extLst>
          </p:cNvPr>
          <p:cNvGrpSpPr/>
          <p:nvPr/>
        </p:nvGrpSpPr>
        <p:grpSpPr>
          <a:xfrm>
            <a:off x="0" y="0"/>
            <a:ext cx="10081261" cy="68580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9BBA92EE-4D0D-112E-B51B-C1AB47953F2B}"/>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A86CA26F-F1E7-6BCB-0797-4152E06FF469}"/>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07</a:t>
              </a:r>
              <a:endParaRPr lang="en-IN" sz="5400" dirty="0"/>
            </a:p>
          </p:txBody>
        </p:sp>
        <p:sp>
          <p:nvSpPr>
            <p:cNvPr id="175" name="TextBox 174">
              <a:extLst>
                <a:ext uri="{FF2B5EF4-FFF2-40B4-BE49-F238E27FC236}">
                  <a16:creationId xmlns:a16="http://schemas.microsoft.com/office/drawing/2014/main" id="{FCA143FA-28B6-7AE2-1AF3-313DC15070FC}"/>
                </a:ext>
              </a:extLst>
            </p:cNvPr>
            <p:cNvSpPr txBox="1"/>
            <p:nvPr/>
          </p:nvSpPr>
          <p:spPr>
            <a:xfrm>
              <a:off x="306541" y="2936558"/>
              <a:ext cx="8562861" cy="984885"/>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RESULT &amp; DISCUSSION</a:t>
              </a:r>
              <a:endParaRPr lang="en-IN" sz="54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20499819"/>
      </p:ext>
    </p:extLst>
  </p:cSld>
  <p:clrMapOvr>
    <a:masterClrMapping/>
  </p:clrMapOvr>
  <p:transition spd="slow">
    <p:cover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540B2-E6AB-884F-87E7-3D8E7F465124}"/>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AB771406-B8D3-61CD-7210-B2A02EC62E5F}"/>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9E7207CD-3EDE-14BA-9A21-65736DD4BC56}"/>
              </a:ext>
            </a:extLst>
          </p:cNvPr>
          <p:cNvGrpSpPr/>
          <p:nvPr/>
        </p:nvGrpSpPr>
        <p:grpSpPr>
          <a:xfrm>
            <a:off x="-8991600" y="0"/>
            <a:ext cx="10081261" cy="68580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F6573D1C-7F74-2800-B071-5D77BE2C5BE5}"/>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0960B2CB-5F12-19CE-BA07-0389307BB255}"/>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07</a:t>
              </a:r>
              <a:endParaRPr lang="en-IN" sz="5400" dirty="0"/>
            </a:p>
          </p:txBody>
        </p:sp>
        <p:sp>
          <p:nvSpPr>
            <p:cNvPr id="175" name="TextBox 174">
              <a:extLst>
                <a:ext uri="{FF2B5EF4-FFF2-40B4-BE49-F238E27FC236}">
                  <a16:creationId xmlns:a16="http://schemas.microsoft.com/office/drawing/2014/main" id="{65503935-6196-B451-BC4F-5186B3C2BA0B}"/>
                </a:ext>
              </a:extLst>
            </p:cNvPr>
            <p:cNvSpPr txBox="1"/>
            <p:nvPr/>
          </p:nvSpPr>
          <p:spPr>
            <a:xfrm>
              <a:off x="306541" y="2936558"/>
              <a:ext cx="8562861" cy="984885"/>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RESULT &amp; DISCUSSION</a:t>
              </a:r>
              <a:endParaRPr lang="en-IN" sz="5400" dirty="0">
                <a:solidFill>
                  <a:schemeClr val="bg1"/>
                </a:solidFill>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A5D6976A-94B7-E405-C51E-FF3626DE364C}"/>
              </a:ext>
            </a:extLst>
          </p:cNvPr>
          <p:cNvSpPr txBox="1"/>
          <p:nvPr/>
        </p:nvSpPr>
        <p:spPr>
          <a:xfrm>
            <a:off x="1288026" y="230212"/>
            <a:ext cx="7275871"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Final Result </a:t>
            </a:r>
          </a:p>
        </p:txBody>
      </p:sp>
      <p:pic>
        <p:nvPicPr>
          <p:cNvPr id="3" name="Picture 2">
            <a:extLst>
              <a:ext uri="{FF2B5EF4-FFF2-40B4-BE49-F238E27FC236}">
                <a16:creationId xmlns:a16="http://schemas.microsoft.com/office/drawing/2014/main" id="{5925A14E-DBC6-06E1-7DCD-F091D4A66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174" y="1106754"/>
            <a:ext cx="10215716" cy="257051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2E1FAED8-FD48-0FD4-6063-688B1CD6EFA8}"/>
              </a:ext>
            </a:extLst>
          </p:cNvPr>
          <p:cNvSpPr txBox="1"/>
          <p:nvPr/>
        </p:nvSpPr>
        <p:spPr>
          <a:xfrm>
            <a:off x="1376516" y="4295006"/>
            <a:ext cx="10294374" cy="1846659"/>
          </a:xfrm>
          <a:prstGeom prst="rect">
            <a:avLst/>
          </a:prstGeom>
          <a:noFill/>
        </p:spPr>
        <p:txBody>
          <a:bodyPr wrap="square" rtlCol="0">
            <a:spAutoFit/>
          </a:bodyPr>
          <a:lstStyle/>
          <a:p>
            <a:pPr algn="just"/>
            <a:r>
              <a:rPr lang="en-US" sz="2400" dirty="0">
                <a:solidFill>
                  <a:srgbClr val="1B1C1D"/>
                </a:solidFill>
                <a:effectLst/>
                <a:latin typeface="Times New Roman" panose="02020603050405020304" pitchFamily="18" charset="0"/>
                <a:ea typeface="SimSun" panose="02010600030101010101" pitchFamily="2" charset="-122"/>
              </a:rPr>
              <a:t>T</a:t>
            </a:r>
            <a:r>
              <a:rPr lang="en-IN" sz="2400" dirty="0">
                <a:solidFill>
                  <a:srgbClr val="1B1C1D"/>
                </a:solidFill>
                <a:effectLst/>
                <a:latin typeface="Times New Roman" panose="02020603050405020304" pitchFamily="18" charset="0"/>
                <a:ea typeface="SimSun" panose="02010600030101010101" pitchFamily="2" charset="-122"/>
              </a:rPr>
              <a:t>he Fig </a:t>
            </a:r>
            <a:r>
              <a:rPr lang="en-US" sz="2400" dirty="0">
                <a:solidFill>
                  <a:srgbClr val="1B1C1D"/>
                </a:solidFill>
                <a:effectLst/>
                <a:latin typeface="Times New Roman" panose="02020603050405020304" pitchFamily="18" charset="0"/>
                <a:ea typeface="SimSun" panose="02010600030101010101" pitchFamily="2" charset="-122"/>
              </a:rPr>
              <a:t>shows a text-based interface for a chatbot named LEO. The chatbot welcomes the user and provides instructions for starting a conversation. It also presents a list of language options: English, Hindi, and Kannada. The user is prompted to select their preferred language by entering the corresponding number.</a:t>
            </a:r>
            <a:endParaRPr lang="en-IN" sz="24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4183609976"/>
      </p:ext>
    </p:extLst>
  </p:cSld>
  <p:clrMapOvr>
    <a:masterClrMapping/>
  </p:clrMapOvr>
  <p:transition spd="slow">
    <p:cover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F25EE-26D8-2647-1749-66CFC63D6F99}"/>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FE616AA2-09A0-9A34-8E2F-3B1364BB8822}"/>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0601C2FE-600B-C28B-18B9-4DD58D21F43E}"/>
              </a:ext>
            </a:extLst>
          </p:cNvPr>
          <p:cNvGrpSpPr/>
          <p:nvPr/>
        </p:nvGrpSpPr>
        <p:grpSpPr>
          <a:xfrm>
            <a:off x="-9001125" y="0"/>
            <a:ext cx="10081261" cy="68580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9ECF0D1D-8C0D-943E-6FC2-AFFAC9911855}"/>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65A406CB-F63A-A8CB-87FF-30754882D3A3}"/>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07</a:t>
              </a:r>
              <a:endParaRPr lang="en-IN" sz="5400" dirty="0"/>
            </a:p>
          </p:txBody>
        </p:sp>
        <p:sp>
          <p:nvSpPr>
            <p:cNvPr id="175" name="TextBox 174">
              <a:extLst>
                <a:ext uri="{FF2B5EF4-FFF2-40B4-BE49-F238E27FC236}">
                  <a16:creationId xmlns:a16="http://schemas.microsoft.com/office/drawing/2014/main" id="{E506C5B1-E291-45A6-C664-BD283948AE87}"/>
                </a:ext>
              </a:extLst>
            </p:cNvPr>
            <p:cNvSpPr txBox="1"/>
            <p:nvPr/>
          </p:nvSpPr>
          <p:spPr>
            <a:xfrm>
              <a:off x="306541" y="2936558"/>
              <a:ext cx="8562861" cy="984885"/>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RESULT &amp; DISCUSSION</a:t>
              </a:r>
              <a:endParaRPr lang="en-IN" sz="5400" dirty="0">
                <a:solidFill>
                  <a:schemeClr val="bg1"/>
                </a:solidFill>
                <a:latin typeface="Times New Roman" panose="02020603050405020304" pitchFamily="18" charset="0"/>
                <a:cs typeface="Times New Roman" panose="02020603050405020304" pitchFamily="18" charset="0"/>
              </a:endParaRPr>
            </a:p>
          </p:txBody>
        </p:sp>
      </p:grpSp>
      <p:pic>
        <p:nvPicPr>
          <p:cNvPr id="2" name="Picture 1">
            <a:extLst>
              <a:ext uri="{FF2B5EF4-FFF2-40B4-BE49-F238E27FC236}">
                <a16:creationId xmlns:a16="http://schemas.microsoft.com/office/drawing/2014/main" id="{FE334431-2CC2-50BA-509A-A864BD884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696" y="521006"/>
            <a:ext cx="10097729" cy="326964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73435A82-3EBD-BD08-99E2-1F53D42B1DBA}"/>
              </a:ext>
            </a:extLst>
          </p:cNvPr>
          <p:cNvSpPr txBox="1"/>
          <p:nvPr/>
        </p:nvSpPr>
        <p:spPr>
          <a:xfrm>
            <a:off x="1248697" y="4345858"/>
            <a:ext cx="10255046" cy="2215991"/>
          </a:xfrm>
          <a:prstGeom prst="rect">
            <a:avLst/>
          </a:prstGeom>
          <a:noFill/>
        </p:spPr>
        <p:txBody>
          <a:bodyPr wrap="square" rtlCol="0">
            <a:spAutoFit/>
          </a:bodyPr>
          <a:lstStyle/>
          <a:p>
            <a:pPr algn="just"/>
            <a:r>
              <a:rPr lang="en-US" sz="2400" dirty="0">
                <a:solidFill>
                  <a:srgbClr val="1B1C1D"/>
                </a:solidFill>
                <a:effectLst/>
                <a:latin typeface="Times New Roman" panose="02020603050405020304" pitchFamily="18" charset="0"/>
                <a:ea typeface="Times New Roman" panose="02020603050405020304" pitchFamily="18" charset="0"/>
              </a:rPr>
              <a:t>The image shows a chat conversation between a user and a chatbot named LEO. The user requests information on how to check their bank balance. LEO responds by providing multiple methods, including online banking, mobile apps, and visiting a bank branch. The user then attempts to search their conversation history with the chatbot.</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84180427"/>
      </p:ext>
    </p:extLst>
  </p:cSld>
  <p:clrMapOvr>
    <a:masterClrMapping/>
  </p:clrMapOvr>
  <p:transition spd="slow">
    <p:cover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37757-94E1-7390-CF22-40DD282E35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E3F2C-820E-D150-EEDD-8A65B9A9CC6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5314842-F058-3315-1817-7092D483CDBB}"/>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60AE2E74-3506-3F4B-B9EB-203AD41E091E}"/>
              </a:ext>
            </a:extLst>
          </p:cNvPr>
          <p:cNvSpPr/>
          <p:nvPr/>
        </p:nvSpPr>
        <p:spPr>
          <a:xfrm>
            <a:off x="-104775" y="0"/>
            <a:ext cx="12420600" cy="6962775"/>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8" name="TextBox 7">
            <a:extLst>
              <a:ext uri="{FF2B5EF4-FFF2-40B4-BE49-F238E27FC236}">
                <a16:creationId xmlns:a16="http://schemas.microsoft.com/office/drawing/2014/main" id="{F46E1B33-AF9B-C582-333E-DCFFA20A02BF}"/>
              </a:ext>
            </a:extLst>
          </p:cNvPr>
          <p:cNvSpPr txBox="1"/>
          <p:nvPr/>
        </p:nvSpPr>
        <p:spPr>
          <a:xfrm>
            <a:off x="1951672" y="522198"/>
            <a:ext cx="7375207" cy="1200329"/>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sym typeface="+mn-ea"/>
              </a:rPr>
              <a:t>        </a:t>
            </a:r>
            <a:r>
              <a:rPr lang="en-IN" sz="5400" dirty="0">
                <a:latin typeface="Times New Roman" panose="02020603050405020304" pitchFamily="18" charset="0"/>
                <a:cs typeface="Times New Roman" panose="02020603050405020304" pitchFamily="18" charset="0"/>
                <a:sym typeface="+mn-ea"/>
              </a:rPr>
              <a:t>   </a:t>
            </a:r>
            <a:r>
              <a:rPr lang="en-IN" sz="5400" dirty="0">
                <a:latin typeface="Times New Roman" panose="02020603050405020304" charset="0"/>
                <a:sym typeface="+mn-ea"/>
              </a:rPr>
              <a:t>TEAM MEMBERS</a:t>
            </a:r>
            <a:endParaRPr lang="en-IN" sz="5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endParaRPr>
          </a:p>
          <a:p>
            <a:endParaRPr lang="en-IN" dirty="0"/>
          </a:p>
        </p:txBody>
      </p:sp>
      <p:sp>
        <p:nvSpPr>
          <p:cNvPr id="13" name="Rectangle 12">
            <a:extLst>
              <a:ext uri="{FF2B5EF4-FFF2-40B4-BE49-F238E27FC236}">
                <a16:creationId xmlns:a16="http://schemas.microsoft.com/office/drawing/2014/main" id="{DCC4D6C8-A4E4-2933-B8E8-49108788F97D}"/>
              </a:ext>
            </a:extLst>
          </p:cNvPr>
          <p:cNvSpPr/>
          <p:nvPr/>
        </p:nvSpPr>
        <p:spPr>
          <a:xfrm rot="852890">
            <a:off x="-2956349" y="-319511"/>
            <a:ext cx="2110740" cy="7132320"/>
          </a:xfrm>
          <a:prstGeom prst="rect">
            <a:avLst/>
          </a:prstGeom>
          <a:solidFill>
            <a:srgbClr val="87C3C3"/>
          </a:solidFill>
          <a:effectLst>
            <a:outerShdw blurRad="177800" dist="38100" sx="105000" sy="105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54CDF1C-FF01-84B5-22A3-BF001872C1C0}"/>
              </a:ext>
            </a:extLst>
          </p:cNvPr>
          <p:cNvSpPr/>
          <p:nvPr/>
        </p:nvSpPr>
        <p:spPr>
          <a:xfrm rot="583190">
            <a:off x="-2856348" y="-351447"/>
            <a:ext cx="2022475" cy="7342146"/>
          </a:xfrm>
          <a:prstGeom prst="rect">
            <a:avLst/>
          </a:prstGeom>
          <a:effectLst>
            <a:outerShdw blurRad="139700" dist="38100" sx="102000" sy="102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Content Placeholder 3">
            <a:extLst>
              <a:ext uri="{FF2B5EF4-FFF2-40B4-BE49-F238E27FC236}">
                <a16:creationId xmlns:a16="http://schemas.microsoft.com/office/drawing/2014/main" id="{47300008-6EBE-9462-113C-375BAA578902}"/>
              </a:ext>
            </a:extLst>
          </p:cNvPr>
          <p:cNvGraphicFramePr>
            <a:graphicFrameLocks/>
          </p:cNvGraphicFramePr>
          <p:nvPr>
            <p:custDataLst>
              <p:tags r:id="rId1"/>
            </p:custDataLst>
            <p:extLst>
              <p:ext uri="{D42A27DB-BD31-4B8C-83A1-F6EECF244321}">
                <p14:modId xmlns:p14="http://schemas.microsoft.com/office/powerpoint/2010/main" val="465045845"/>
              </p:ext>
            </p:extLst>
          </p:nvPr>
        </p:nvGraphicFramePr>
        <p:xfrm>
          <a:off x="914241" y="1722527"/>
          <a:ext cx="10485120" cy="3228448"/>
        </p:xfrm>
        <a:graphic>
          <a:graphicData uri="http://schemas.openxmlformats.org/drawingml/2006/table">
            <a:tbl>
              <a:tblPr firstRow="1" bandRow="1">
                <a:tableStyleId>{5C22544A-7EE6-4342-B048-85BDC9FD1C3A}</a:tableStyleId>
              </a:tblPr>
              <a:tblGrid>
                <a:gridCol w="5242560">
                  <a:extLst>
                    <a:ext uri="{9D8B030D-6E8A-4147-A177-3AD203B41FA5}">
                      <a16:colId xmlns:a16="http://schemas.microsoft.com/office/drawing/2014/main" val="20000"/>
                    </a:ext>
                  </a:extLst>
                </a:gridCol>
                <a:gridCol w="5242560">
                  <a:extLst>
                    <a:ext uri="{9D8B030D-6E8A-4147-A177-3AD203B41FA5}">
                      <a16:colId xmlns:a16="http://schemas.microsoft.com/office/drawing/2014/main" val="20001"/>
                    </a:ext>
                  </a:extLst>
                </a:gridCol>
              </a:tblGrid>
              <a:tr h="780997">
                <a:tc>
                  <a:txBody>
                    <a:bodyPr/>
                    <a:lstStyle/>
                    <a:p>
                      <a:pPr>
                        <a:buNone/>
                      </a:pP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Name </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txBody>
                  <a:tcPr/>
                </a:tc>
                <a:tc>
                  <a:txBody>
                    <a:bodyPr/>
                    <a:lstStyle/>
                    <a:p>
                      <a:pPr>
                        <a:buNone/>
                      </a:pPr>
                      <a:r>
                        <a:rPr lang="en-US" sz="2800" dirty="0">
                          <a:latin typeface="Times New Roman" panose="02020603050405020304" pitchFamily="18" charset="0"/>
                          <a:cs typeface="Times New Roman" panose="02020603050405020304" pitchFamily="18" charset="0"/>
                        </a:rPr>
                        <a:t>                        USN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608992">
                <a:tc>
                  <a:txBody>
                    <a:bodyPr/>
                    <a:lstStyle/>
                    <a:p>
                      <a:pPr>
                        <a:buNone/>
                      </a:pPr>
                      <a:r>
                        <a:rPr lang="en-US" altLang="en-US" sz="2800" dirty="0">
                          <a:latin typeface="Times New Roman" panose="02020603050405020304" pitchFamily="18" charset="0"/>
                          <a:cs typeface="Times New Roman" panose="02020603050405020304" pitchFamily="18" charset="0"/>
                        </a:rPr>
                        <a:t>Abhishek. R. Adannavar</a:t>
                      </a:r>
                    </a:p>
                  </a:txBody>
                  <a:tcPr/>
                </a:tc>
                <a:tc>
                  <a:txBody>
                    <a:bodyPr/>
                    <a:lstStyle/>
                    <a:p>
                      <a:pPr algn="ctr">
                        <a:buNone/>
                      </a:pPr>
                      <a:r>
                        <a:rPr lang="en-IN" sz="2800" dirty="0">
                          <a:solidFill>
                            <a:srgbClr val="000000"/>
                          </a:solidFill>
                          <a:effectLst/>
                          <a:latin typeface="Times New Roman" panose="02020603050405020304" pitchFamily="18" charset="0"/>
                          <a:cs typeface="Times New Roman" panose="02020603050405020304" pitchFamily="18" charset="0"/>
                          <a:sym typeface="+mn-ea"/>
                        </a:rPr>
                        <a:t>2BA21AI005 </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608992">
                <a:tc>
                  <a:txBody>
                    <a:bodyPr/>
                    <a:lstStyle/>
                    <a:p>
                      <a:pPr>
                        <a:buNone/>
                      </a:pPr>
                      <a:r>
                        <a:rPr lang="en-US" altLang="en-US" sz="2800" dirty="0">
                          <a:solidFill>
                            <a:srgbClr val="000000"/>
                          </a:solidFill>
                          <a:effectLst/>
                          <a:latin typeface="Times New Roman" panose="02020603050405020304" pitchFamily="18" charset="0"/>
                          <a:cs typeface="Times New Roman" panose="02020603050405020304" pitchFamily="18" charset="0"/>
                          <a:sym typeface="+mn-ea"/>
                        </a:rPr>
                        <a:t>Prasanna.S. Nagarale</a:t>
                      </a:r>
                      <a:r>
                        <a:rPr lang="en-IN" sz="2800" dirty="0">
                          <a:solidFill>
                            <a:srgbClr val="000000"/>
                          </a:solidFill>
                          <a:effectLst/>
                          <a:latin typeface="Times New Roman" panose="02020603050405020304" pitchFamily="18" charset="0"/>
                          <a:cs typeface="Times New Roman" panose="02020603050405020304" pitchFamily="18" charset="0"/>
                          <a:sym typeface="+mn-ea"/>
                        </a:rPr>
                        <a:t>	</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buNone/>
                      </a:pPr>
                      <a:r>
                        <a:rPr lang="en-IN" sz="2800" dirty="0">
                          <a:solidFill>
                            <a:srgbClr val="000000"/>
                          </a:solidFill>
                          <a:effectLst/>
                          <a:latin typeface="Times New Roman" panose="02020603050405020304" pitchFamily="18" charset="0"/>
                          <a:cs typeface="Times New Roman" panose="02020603050405020304" pitchFamily="18" charset="0"/>
                          <a:sym typeface="+mn-ea"/>
                        </a:rPr>
                        <a:t>2BA21AI030</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08992">
                <a:tc>
                  <a:txBody>
                    <a:bodyPr/>
                    <a:lstStyle/>
                    <a:p>
                      <a:pPr>
                        <a:buNone/>
                      </a:pPr>
                      <a:r>
                        <a:rPr lang="en-IN" altLang="en-US" sz="2800" dirty="0">
                          <a:latin typeface="Times New Roman" panose="02020603050405020304" pitchFamily="18" charset="0"/>
                          <a:cs typeface="Times New Roman" panose="02020603050405020304" pitchFamily="18" charset="0"/>
                        </a:rPr>
                        <a:t>Sukesh </a:t>
                      </a:r>
                      <a:r>
                        <a:rPr lang="en-US" altLang="en-US" sz="2800" dirty="0">
                          <a:latin typeface="Times New Roman" panose="02020603050405020304" pitchFamily="18" charset="0"/>
                          <a:cs typeface="Times New Roman" panose="02020603050405020304" pitchFamily="18" charset="0"/>
                        </a:rPr>
                        <a:t>Padagatti</a:t>
                      </a:r>
                    </a:p>
                  </a:txBody>
                  <a:tcPr/>
                </a:tc>
                <a:tc>
                  <a:txBody>
                    <a:bodyPr/>
                    <a:lstStyle/>
                    <a:p>
                      <a:pPr algn="ctr">
                        <a:buNone/>
                      </a:pPr>
                      <a:r>
                        <a:rPr lang="en-IN" sz="2800" dirty="0">
                          <a:solidFill>
                            <a:srgbClr val="000000"/>
                          </a:solidFill>
                          <a:effectLst/>
                          <a:latin typeface="Times New Roman" panose="02020603050405020304" pitchFamily="18" charset="0"/>
                          <a:cs typeface="Times New Roman" panose="02020603050405020304" pitchFamily="18" charset="0"/>
                          <a:sym typeface="+mn-ea"/>
                        </a:rPr>
                        <a:t>2BA21AI054</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608992">
                <a:tc>
                  <a:txBody>
                    <a:bodyPr/>
                    <a:lstStyle/>
                    <a:p>
                      <a:pPr>
                        <a:buNone/>
                      </a:pPr>
                      <a:r>
                        <a:rPr lang="en-IN" sz="2800" dirty="0">
                          <a:solidFill>
                            <a:srgbClr val="000000"/>
                          </a:solidFill>
                          <a:effectLst/>
                          <a:latin typeface="Times New Roman" panose="02020603050405020304" pitchFamily="18" charset="0"/>
                          <a:cs typeface="Times New Roman" panose="02020603050405020304" pitchFamily="18" charset="0"/>
                          <a:sym typeface="+mn-ea"/>
                        </a:rPr>
                        <a:t>Supreeth Madari  </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buNone/>
                      </a:pPr>
                      <a:r>
                        <a:rPr lang="en-IN" sz="2800" dirty="0">
                          <a:solidFill>
                            <a:srgbClr val="000000"/>
                          </a:solidFill>
                          <a:effectLst/>
                          <a:latin typeface="Times New Roman" panose="02020603050405020304" pitchFamily="18" charset="0"/>
                          <a:cs typeface="Times New Roman" panose="02020603050405020304" pitchFamily="18" charset="0"/>
                          <a:sym typeface="+mn-ea"/>
                        </a:rPr>
                        <a:t>2BA21AI055 </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11" name="TextBox 10">
            <a:extLst>
              <a:ext uri="{FF2B5EF4-FFF2-40B4-BE49-F238E27FC236}">
                <a16:creationId xmlns:a16="http://schemas.microsoft.com/office/drawing/2014/main" id="{565B01DE-51AA-3D2C-4BCA-190CC769F350}"/>
              </a:ext>
            </a:extLst>
          </p:cNvPr>
          <p:cNvSpPr txBox="1"/>
          <p:nvPr/>
        </p:nvSpPr>
        <p:spPr>
          <a:xfrm>
            <a:off x="212067" y="5393115"/>
            <a:ext cx="11979933" cy="1200329"/>
          </a:xfrm>
          <a:prstGeom prst="rect">
            <a:avLst/>
          </a:prstGeom>
          <a:noFill/>
        </p:spPr>
        <p:txBody>
          <a:bodyPr wrap="square" rtlCol="0">
            <a:spAutoFit/>
          </a:bodyPr>
          <a:lstStyle/>
          <a:p>
            <a:pPr algn="l"/>
            <a:r>
              <a:rPr lang="en-IN" sz="2400" dirty="0">
                <a:solidFill>
                  <a:schemeClr val="tx1"/>
                </a:solidFill>
                <a:effectLst/>
                <a:latin typeface="Times New Roman" panose="02020603050405020304" pitchFamily="18" charset="0"/>
                <a:cs typeface="Times New Roman" panose="02020603050405020304" pitchFamily="18" charset="0"/>
                <a:sym typeface="+mn-ea"/>
              </a:rPr>
              <a:t>Project Guide                                          Coordinator </a:t>
            </a:r>
            <a:r>
              <a:rPr lang="en-IN" sz="2400" dirty="0">
                <a:solidFill>
                  <a:schemeClr val="tx1"/>
                </a:solidFill>
                <a:latin typeface="Times New Roman" panose="02020603050405020304" pitchFamily="18" charset="0"/>
                <a:cs typeface="Times New Roman" panose="02020603050405020304" pitchFamily="18" charset="0"/>
                <a:sym typeface="+mn-ea"/>
              </a:rPr>
              <a:t>                                </a:t>
            </a:r>
            <a:r>
              <a:rPr lang="en-IN" sz="2400" dirty="0">
                <a:solidFill>
                  <a:schemeClr val="tx1"/>
                </a:solidFill>
                <a:effectLst/>
                <a:latin typeface="Times New Roman" panose="02020603050405020304" pitchFamily="18" charset="0"/>
                <a:cs typeface="Times New Roman" panose="02020603050405020304" pitchFamily="18" charset="0"/>
                <a:sym typeface="+mn-ea"/>
              </a:rPr>
              <a:t>Head Of Department</a:t>
            </a:r>
            <a:endParaRPr lang="en-IN" sz="2400" dirty="0">
              <a:solidFill>
                <a:schemeClr val="tx1"/>
              </a:solidFill>
              <a:latin typeface="Times New Roman" panose="02020603050405020304" pitchFamily="18" charset="0"/>
              <a:cs typeface="Times New Roman" panose="02020603050405020304" pitchFamily="18" charset="0"/>
            </a:endParaRPr>
          </a:p>
          <a:p>
            <a:pPr algn="l"/>
            <a:r>
              <a:rPr lang="en-IN" sz="2400" b="1" dirty="0">
                <a:solidFill>
                  <a:schemeClr val="tx1"/>
                </a:solidFill>
                <a:effectLst/>
                <a:latin typeface="Times New Roman" panose="02020603050405020304" pitchFamily="18" charset="0"/>
                <a:cs typeface="Times New Roman" panose="02020603050405020304" pitchFamily="18" charset="0"/>
                <a:sym typeface="+mn-ea"/>
              </a:rPr>
              <a:t>Prof. </a:t>
            </a:r>
            <a:r>
              <a:rPr lang="en-IN" sz="2400" b="1" dirty="0" err="1">
                <a:solidFill>
                  <a:schemeClr val="tx1"/>
                </a:solidFill>
                <a:effectLst/>
                <a:latin typeface="Times New Roman" panose="02020603050405020304" pitchFamily="18" charset="0"/>
                <a:cs typeface="Times New Roman" panose="02020603050405020304" pitchFamily="18" charset="0"/>
                <a:sym typeface="+mn-ea"/>
              </a:rPr>
              <a:t>Jayasheela</a:t>
            </a:r>
            <a:r>
              <a:rPr lang="en-IN" sz="2400" b="1" dirty="0">
                <a:solidFill>
                  <a:schemeClr val="tx1"/>
                </a:solidFill>
                <a:effectLst/>
                <a:latin typeface="Times New Roman" panose="02020603050405020304" pitchFamily="18" charset="0"/>
                <a:cs typeface="Times New Roman" panose="02020603050405020304" pitchFamily="18" charset="0"/>
                <a:sym typeface="+mn-ea"/>
              </a:rPr>
              <a:t> D. K.</a:t>
            </a:r>
            <a:r>
              <a:rPr lang="en-IN" sz="2400" dirty="0">
                <a:solidFill>
                  <a:schemeClr val="tx1"/>
                </a:solidFill>
                <a:effectLst/>
                <a:latin typeface="Times New Roman" panose="02020603050405020304" pitchFamily="18" charset="0"/>
                <a:cs typeface="Times New Roman" panose="02020603050405020304" pitchFamily="18" charset="0"/>
                <a:sym typeface="+mn-ea"/>
              </a:rPr>
              <a:t>                      </a:t>
            </a:r>
            <a:r>
              <a:rPr lang="en-IN" sz="2400" b="1" dirty="0">
                <a:solidFill>
                  <a:schemeClr val="tx1"/>
                </a:solidFill>
                <a:effectLst/>
                <a:latin typeface="Times New Roman" panose="02020603050405020304" pitchFamily="18" charset="0"/>
                <a:cs typeface="Times New Roman" panose="02020603050405020304" pitchFamily="18" charset="0"/>
                <a:sym typeface="+mn-ea"/>
              </a:rPr>
              <a:t>Prof. </a:t>
            </a:r>
            <a:r>
              <a:rPr lang="en-IN" sz="2400" b="1" dirty="0" err="1">
                <a:solidFill>
                  <a:schemeClr val="tx1"/>
                </a:solidFill>
                <a:effectLst/>
                <a:latin typeface="Times New Roman" panose="02020603050405020304" pitchFamily="18" charset="0"/>
                <a:cs typeface="Times New Roman" panose="02020603050405020304" pitchFamily="18" charset="0"/>
                <a:sym typeface="+mn-ea"/>
              </a:rPr>
              <a:t>Jayasheela</a:t>
            </a:r>
            <a:r>
              <a:rPr lang="en-IN" sz="2400" b="1" dirty="0">
                <a:solidFill>
                  <a:schemeClr val="tx1"/>
                </a:solidFill>
                <a:effectLst/>
                <a:latin typeface="Times New Roman" panose="02020603050405020304" pitchFamily="18" charset="0"/>
                <a:cs typeface="Times New Roman" panose="02020603050405020304" pitchFamily="18" charset="0"/>
                <a:sym typeface="+mn-ea"/>
              </a:rPr>
              <a:t> D. K</a:t>
            </a:r>
            <a:r>
              <a:rPr lang="en-IN" sz="2400" dirty="0">
                <a:solidFill>
                  <a:schemeClr val="tx1"/>
                </a:solidFill>
                <a:effectLst/>
                <a:latin typeface="Times New Roman" panose="02020603050405020304" pitchFamily="18" charset="0"/>
                <a:cs typeface="Times New Roman" panose="02020603050405020304" pitchFamily="18" charset="0"/>
                <a:sym typeface="+mn-ea"/>
              </a:rPr>
              <a:t>                   </a:t>
            </a:r>
            <a:r>
              <a:rPr lang="en-IN" sz="2400" b="1" dirty="0" err="1">
                <a:solidFill>
                  <a:schemeClr val="tx1"/>
                </a:solidFill>
                <a:effectLst/>
                <a:latin typeface="Times New Roman" panose="02020603050405020304" pitchFamily="18" charset="0"/>
                <a:cs typeface="Times New Roman" panose="02020603050405020304" pitchFamily="18" charset="0"/>
                <a:sym typeface="+mn-ea"/>
              </a:rPr>
              <a:t>Dr.</a:t>
            </a:r>
            <a:r>
              <a:rPr lang="en-IN" sz="2400" b="1" dirty="0">
                <a:solidFill>
                  <a:schemeClr val="tx1"/>
                </a:solidFill>
                <a:effectLst/>
                <a:latin typeface="Times New Roman" panose="02020603050405020304" pitchFamily="18" charset="0"/>
                <a:cs typeface="Times New Roman" panose="02020603050405020304" pitchFamily="18" charset="0"/>
                <a:sym typeface="+mn-ea"/>
              </a:rPr>
              <a:t> Anil D </a:t>
            </a:r>
            <a:r>
              <a:rPr lang="en-IN" sz="2400" b="1" dirty="0" err="1">
                <a:solidFill>
                  <a:schemeClr val="tx1"/>
                </a:solidFill>
                <a:effectLst/>
                <a:latin typeface="Times New Roman" panose="02020603050405020304" pitchFamily="18" charset="0"/>
                <a:cs typeface="Times New Roman" panose="02020603050405020304" pitchFamily="18" charset="0"/>
                <a:sym typeface="+mn-ea"/>
              </a:rPr>
              <a:t>Devangavi</a:t>
            </a:r>
            <a:endParaRPr lang="en-IN" sz="2400" b="1" dirty="0">
              <a:solidFill>
                <a:schemeClr val="tx1"/>
              </a:solidFill>
              <a:effectLst/>
              <a:latin typeface="Times New Roman" panose="02020603050405020304" pitchFamily="18" charset="0"/>
              <a:cs typeface="Times New Roman" panose="02020603050405020304" pitchFamily="18" charset="0"/>
              <a:sym typeface="+mn-ea"/>
            </a:endParaRPr>
          </a:p>
          <a:p>
            <a:endParaRPr lang="en-IN" sz="2400" dirty="0"/>
          </a:p>
        </p:txBody>
      </p:sp>
    </p:spTree>
    <p:extLst>
      <p:ext uri="{BB962C8B-B14F-4D97-AF65-F5344CB8AC3E}">
        <p14:creationId xmlns:p14="http://schemas.microsoft.com/office/powerpoint/2010/main" val="1059141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13672 -0.01759 L 0.11328 -0.01759 " pathEditMode="relative" rAng="0" ptsTypes="AA">
                                      <p:cBhvr>
                                        <p:cTn id="6" dur="2000" fill="hold"/>
                                        <p:tgtEl>
                                          <p:spTgt spid="13"/>
                                        </p:tgtEl>
                                        <p:attrNameLst>
                                          <p:attrName>ppt_x</p:attrName>
                                          <p:attrName>ppt_y</p:attrName>
                                        </p:attrNameLst>
                                      </p:cBhvr>
                                      <p:rCtr x="12500" y="0"/>
                                    </p:animMotion>
                                  </p:childTnLst>
                                </p:cTn>
                              </p:par>
                              <p:par>
                                <p:cTn id="7" presetID="63" presetClass="path" presetSubtype="0" accel="50000" decel="50000" fill="hold" grpId="0" nodeType="withEffect">
                                  <p:stCondLst>
                                    <p:cond delay="0"/>
                                  </p:stCondLst>
                                  <p:childTnLst>
                                    <p:animMotion origin="layout" path="M -0.16172 0.01551 L 0.08828 0.01551 " pathEditMode="relative" rAng="0" ptsTypes="AA">
                                      <p:cBhvr>
                                        <p:cTn id="8" dur="2000" fill="hold"/>
                                        <p:tgtEl>
                                          <p:spTgt spid="14"/>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9C746-155F-2CC0-7B10-74DE8085413F}"/>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723A74DA-E4F6-F8D9-AB7F-493E04A8D69E}"/>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4792B2B5-D152-B149-8C56-2399668D5EAF}"/>
              </a:ext>
            </a:extLst>
          </p:cNvPr>
          <p:cNvGrpSpPr/>
          <p:nvPr/>
        </p:nvGrpSpPr>
        <p:grpSpPr>
          <a:xfrm>
            <a:off x="-9010650" y="0"/>
            <a:ext cx="10081261" cy="68580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19FF39B6-217D-A08D-9CCC-B5D4F2CA2B29}"/>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1C7BC4AE-BC44-3A0C-5FF1-F8157AF5DD9F}"/>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07</a:t>
              </a:r>
              <a:endParaRPr lang="en-IN" sz="5400" dirty="0"/>
            </a:p>
          </p:txBody>
        </p:sp>
        <p:sp>
          <p:nvSpPr>
            <p:cNvPr id="175" name="TextBox 174">
              <a:extLst>
                <a:ext uri="{FF2B5EF4-FFF2-40B4-BE49-F238E27FC236}">
                  <a16:creationId xmlns:a16="http://schemas.microsoft.com/office/drawing/2014/main" id="{D1728C14-CDD8-13A5-FB24-91A887588D67}"/>
                </a:ext>
              </a:extLst>
            </p:cNvPr>
            <p:cNvSpPr txBox="1"/>
            <p:nvPr/>
          </p:nvSpPr>
          <p:spPr>
            <a:xfrm>
              <a:off x="306541" y="2936558"/>
              <a:ext cx="8562861" cy="984885"/>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RESULT &amp; DISCUSSION</a:t>
              </a:r>
              <a:endParaRPr lang="en-IN" sz="5400" dirty="0">
                <a:solidFill>
                  <a:schemeClr val="bg1"/>
                </a:solidFill>
                <a:latin typeface="Times New Roman" panose="02020603050405020304" pitchFamily="18" charset="0"/>
                <a:cs typeface="Times New Roman" panose="02020603050405020304" pitchFamily="18" charset="0"/>
              </a:endParaRPr>
            </a:p>
          </p:txBody>
        </p:sp>
      </p:grpSp>
      <p:pic>
        <p:nvPicPr>
          <p:cNvPr id="3" name="Picture 2">
            <a:extLst>
              <a:ext uri="{FF2B5EF4-FFF2-40B4-BE49-F238E27FC236}">
                <a16:creationId xmlns:a16="http://schemas.microsoft.com/office/drawing/2014/main" id="{75EA34EF-CF6D-CB19-F5DF-8FEF45684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689" y="510870"/>
            <a:ext cx="10026130" cy="5836260"/>
          </a:xfrm>
          <a:prstGeom prst="rect">
            <a:avLst/>
          </a:prstGeom>
        </p:spPr>
      </p:pic>
    </p:spTree>
    <p:extLst>
      <p:ext uri="{BB962C8B-B14F-4D97-AF65-F5344CB8AC3E}">
        <p14:creationId xmlns:p14="http://schemas.microsoft.com/office/powerpoint/2010/main" val="3565961759"/>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5A3EC-C766-E1CF-662C-C1FEF05FF098}"/>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9B40AEF4-551B-0498-9141-2FEDBE2995F7}"/>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E77822F7-7C35-8DB0-C1ED-7D306E7B33A3}"/>
              </a:ext>
            </a:extLst>
          </p:cNvPr>
          <p:cNvGrpSpPr/>
          <p:nvPr/>
        </p:nvGrpSpPr>
        <p:grpSpPr>
          <a:xfrm>
            <a:off x="0" y="0"/>
            <a:ext cx="10081261" cy="68580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76C21FD9-7DF6-C660-A30C-E8CB83412D83}"/>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44D3BF88-4F02-38D2-E503-0CB84B9BE4F2}"/>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08</a:t>
              </a:r>
              <a:endParaRPr lang="en-IN" sz="5400" dirty="0"/>
            </a:p>
          </p:txBody>
        </p:sp>
        <p:sp>
          <p:nvSpPr>
            <p:cNvPr id="175" name="TextBox 174">
              <a:extLst>
                <a:ext uri="{FF2B5EF4-FFF2-40B4-BE49-F238E27FC236}">
                  <a16:creationId xmlns:a16="http://schemas.microsoft.com/office/drawing/2014/main" id="{A4CCAD48-CF88-0EB5-7B1A-C6700BDABB79}"/>
                </a:ext>
              </a:extLst>
            </p:cNvPr>
            <p:cNvSpPr txBox="1"/>
            <p:nvPr/>
          </p:nvSpPr>
          <p:spPr>
            <a:xfrm>
              <a:off x="512041" y="2706916"/>
              <a:ext cx="6720840" cy="1280351"/>
            </a:xfrm>
            <a:prstGeom prst="rect">
              <a:avLst/>
            </a:prstGeom>
            <a:noFill/>
          </p:spPr>
          <p:txBody>
            <a:bodyPr wrap="square" rtlCol="0">
              <a:spAutoFit/>
            </a:bodyPr>
            <a:lstStyle/>
            <a:p>
              <a:r>
                <a:rPr lang="en-US" sz="7200" dirty="0">
                  <a:solidFill>
                    <a:schemeClr val="bg1"/>
                  </a:solidFill>
                  <a:latin typeface="Times New Roman" panose="02020603050405020304" pitchFamily="18" charset="0"/>
                  <a:cs typeface="Times New Roman" panose="02020603050405020304" pitchFamily="18" charset="0"/>
                </a:rPr>
                <a:t>APPLICATION</a:t>
              </a:r>
              <a:endParaRPr lang="en-IN" sz="72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69670759"/>
      </p:ext>
    </p:extLst>
  </p:cSld>
  <p:clrMapOvr>
    <a:masterClrMapping/>
  </p:clrMapOvr>
  <p:transition spd="slow">
    <p:cover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8051F-8BAF-361A-443F-AC9CB5602292}"/>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2F4057E5-C23E-1E06-F12E-D6A2B9C80538}"/>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AB29CCE8-6051-F6BE-090C-503BD6ECFC0F}"/>
              </a:ext>
            </a:extLst>
          </p:cNvPr>
          <p:cNvGrpSpPr/>
          <p:nvPr/>
        </p:nvGrpSpPr>
        <p:grpSpPr>
          <a:xfrm>
            <a:off x="-8956431" y="0"/>
            <a:ext cx="10081261" cy="68580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8120A618-4635-515C-4726-65096FD3F354}"/>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BE37C957-BDE4-DFE2-B300-D3E4A1FC9035}"/>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08</a:t>
              </a:r>
              <a:endParaRPr lang="en-IN" sz="5400" dirty="0"/>
            </a:p>
          </p:txBody>
        </p:sp>
        <p:sp>
          <p:nvSpPr>
            <p:cNvPr id="175" name="TextBox 174">
              <a:extLst>
                <a:ext uri="{FF2B5EF4-FFF2-40B4-BE49-F238E27FC236}">
                  <a16:creationId xmlns:a16="http://schemas.microsoft.com/office/drawing/2014/main" id="{0CF94F75-DB24-8DA8-AB50-A24917628D5A}"/>
                </a:ext>
              </a:extLst>
            </p:cNvPr>
            <p:cNvSpPr txBox="1"/>
            <p:nvPr/>
          </p:nvSpPr>
          <p:spPr>
            <a:xfrm>
              <a:off x="512041" y="2706916"/>
              <a:ext cx="6720840" cy="1200329"/>
            </a:xfrm>
            <a:prstGeom prst="rect">
              <a:avLst/>
            </a:prstGeom>
            <a:noFill/>
          </p:spPr>
          <p:txBody>
            <a:bodyPr wrap="square" rtlCol="0">
              <a:spAutoFit/>
            </a:bodyPr>
            <a:lstStyle/>
            <a:p>
              <a:r>
                <a:rPr lang="en-US" sz="7200" dirty="0">
                  <a:solidFill>
                    <a:schemeClr val="bg1"/>
                  </a:solidFill>
                  <a:latin typeface="Times New Roman" panose="02020603050405020304" pitchFamily="18" charset="0"/>
                  <a:cs typeface="Times New Roman" panose="02020603050405020304" pitchFamily="18" charset="0"/>
                </a:rPr>
                <a:t>ADVANTAGES</a:t>
              </a:r>
              <a:endParaRPr lang="en-IN" sz="7200" dirty="0">
                <a:solidFill>
                  <a:schemeClr val="bg1"/>
                </a:solidFill>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DD949E81-1441-041A-E4A5-4873AE799A9D}"/>
              </a:ext>
            </a:extLst>
          </p:cNvPr>
          <p:cNvSpPr txBox="1"/>
          <p:nvPr/>
        </p:nvSpPr>
        <p:spPr>
          <a:xfrm>
            <a:off x="1477108" y="515815"/>
            <a:ext cx="9988061" cy="13400143"/>
          </a:xfrm>
          <a:prstGeom prst="rect">
            <a:avLst/>
          </a:prstGeom>
          <a:noFill/>
        </p:spPr>
        <p:txBody>
          <a:bodyPr wrap="square" rtlCol="0">
            <a:spAutoFit/>
          </a:bodyPr>
          <a:lstStyle/>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1.Customer Support Automation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Explanation</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b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chatbot can handle FAQs such as account opening procedures, interest rates, credit card details, and more. By automating these routine inquiries, it reduces the workload on human support agents and ensures 24/7 availability.</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2.Multilingual Banking Services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Explanation</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b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chatbot’s support for multiple languages (like English, Hindi, and Kannada) enables it to cater to customers from diverse linguistic backgrounds. This increases accessibility and ensures effective communication.</a:t>
            </a:r>
          </a:p>
          <a:p>
            <a:pPr>
              <a:lnSpc>
                <a:spcPct val="115000"/>
              </a:lnSpc>
              <a:spcAft>
                <a:spcPts val="800"/>
              </a:spcAft>
            </a:pPr>
            <a:endParaRPr lang="en-US" sz="2400" kern="100" dirty="0">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endParaRPr lang="en-US" sz="2400" kern="100" dirty="0">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3.Voice-Enabled Banking</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Explanation</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b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With its speech-to-text and text-to-speech capabilities, the chatbot allows hands-free banking interactions. This is especially useful for visually impaired customers or users who prefer voice commands.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4.Loan and Credit Services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Explanation</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b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chatbot provides information about loan types and Respective Interests and also give the information related to Credit and debit Cards.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5.Personalized Financial Advice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Explanation</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b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chatbot analyzes user inputs to offer personalized financial advice, such as budgeting tips or suitable investment plans. It acts as a virtual financial advisor</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58471579"/>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9AB83-3D6B-24EB-9F23-86A76C321034}"/>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606DA9B5-C7C5-DC5C-A428-9A998058DCB4}"/>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81CCF0DC-7420-571A-C12F-42314DAB8624}"/>
              </a:ext>
            </a:extLst>
          </p:cNvPr>
          <p:cNvGrpSpPr/>
          <p:nvPr/>
        </p:nvGrpSpPr>
        <p:grpSpPr>
          <a:xfrm>
            <a:off x="-8956431" y="0"/>
            <a:ext cx="10081261" cy="68580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AFE3F971-1E8D-87F1-C2F2-F55A0EF7B210}"/>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39DD9A88-9AA9-88B8-2EB6-1292FE58ACFB}"/>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08</a:t>
              </a:r>
              <a:endParaRPr lang="en-IN" sz="5400" dirty="0"/>
            </a:p>
          </p:txBody>
        </p:sp>
        <p:sp>
          <p:nvSpPr>
            <p:cNvPr id="175" name="TextBox 174">
              <a:extLst>
                <a:ext uri="{FF2B5EF4-FFF2-40B4-BE49-F238E27FC236}">
                  <a16:creationId xmlns:a16="http://schemas.microsoft.com/office/drawing/2014/main" id="{03155DBF-9AA6-DDD1-155A-F2EAABD073C1}"/>
                </a:ext>
              </a:extLst>
            </p:cNvPr>
            <p:cNvSpPr txBox="1"/>
            <p:nvPr/>
          </p:nvSpPr>
          <p:spPr>
            <a:xfrm>
              <a:off x="512041" y="2706916"/>
              <a:ext cx="6720840" cy="1200329"/>
            </a:xfrm>
            <a:prstGeom prst="rect">
              <a:avLst/>
            </a:prstGeom>
            <a:noFill/>
          </p:spPr>
          <p:txBody>
            <a:bodyPr wrap="square" rtlCol="0">
              <a:spAutoFit/>
            </a:bodyPr>
            <a:lstStyle/>
            <a:p>
              <a:r>
                <a:rPr lang="en-US" sz="7200" dirty="0">
                  <a:solidFill>
                    <a:schemeClr val="bg1"/>
                  </a:solidFill>
                  <a:latin typeface="Times New Roman" panose="02020603050405020304" pitchFamily="18" charset="0"/>
                  <a:cs typeface="Times New Roman" panose="02020603050405020304" pitchFamily="18" charset="0"/>
                </a:rPr>
                <a:t>ADVANTAGES</a:t>
              </a:r>
              <a:endParaRPr lang="en-IN" sz="7200" dirty="0">
                <a:solidFill>
                  <a:schemeClr val="bg1"/>
                </a:solidFill>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0A63643A-D0E9-1AD9-FF0D-03B6ED525765}"/>
              </a:ext>
            </a:extLst>
          </p:cNvPr>
          <p:cNvSpPr txBox="1"/>
          <p:nvPr/>
        </p:nvSpPr>
        <p:spPr>
          <a:xfrm>
            <a:off x="1504050" y="-6330462"/>
            <a:ext cx="9988061" cy="13400143"/>
          </a:xfrm>
          <a:prstGeom prst="rect">
            <a:avLst/>
          </a:prstGeom>
          <a:noFill/>
        </p:spPr>
        <p:txBody>
          <a:bodyPr wrap="square" rtlCol="0">
            <a:spAutoFit/>
          </a:bodyPr>
          <a:lstStyle/>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1.Customer Support Automation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Explanation</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b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chatbot can handle FAQs such as account opening procedures, interest rates, credit card details, and more. By automating these routine inquiries, it reduces the workload on human support agents and ensures 24/7 availability.</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2.Multilingual Banking Services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Explanation</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b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chatbot’s support for multiple languages (like English, Hindi, and Kannada) enables it to cater to customers from diverse linguistic backgrounds. This increases accessibility and ensures effective communication.</a:t>
            </a:r>
          </a:p>
          <a:p>
            <a:pPr>
              <a:lnSpc>
                <a:spcPct val="115000"/>
              </a:lnSpc>
              <a:spcAft>
                <a:spcPts val="800"/>
              </a:spcAft>
            </a:pPr>
            <a:endParaRPr lang="en-US" sz="2400" kern="100" dirty="0">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endParaRPr lang="en-US" sz="2400" kern="100" dirty="0">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3.Voice-Enabled Banking</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Explanation</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b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With its speech-to-text and text-to-speech capabilities, the chatbot allows hands-free banking interactions. This is especially useful for visually impaired customers or users who prefer voice commands.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4.Loan and Credit Services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Explanation</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b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chatbot provides information about loan types and Respective Interests and also give the information related to Credit and debit Cards.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5.Personalized Financial Advice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Explanation</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b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chatbot analyzes user inputs to offer personalized financial advice, such as budgeting tips or suitable investment plans. It acts as a virtual financial advisor</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3343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E1095-74FA-ACD4-D3F1-13C4DC5A36A1}"/>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F2327998-925F-C3D6-511C-28602388E937}"/>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03038613-3270-DBB1-9D5C-9F24A62E64A7}"/>
              </a:ext>
            </a:extLst>
          </p:cNvPr>
          <p:cNvGrpSpPr/>
          <p:nvPr/>
        </p:nvGrpSpPr>
        <p:grpSpPr>
          <a:xfrm>
            <a:off x="0" y="0"/>
            <a:ext cx="10081261" cy="68580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02D97511-EDDA-A867-9683-13A059399C58}"/>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ACD46DDB-026D-723A-6B74-52C2F2076351}"/>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09</a:t>
              </a:r>
              <a:endParaRPr lang="en-IN" sz="5400" dirty="0"/>
            </a:p>
          </p:txBody>
        </p:sp>
        <p:sp>
          <p:nvSpPr>
            <p:cNvPr id="175" name="TextBox 174">
              <a:extLst>
                <a:ext uri="{FF2B5EF4-FFF2-40B4-BE49-F238E27FC236}">
                  <a16:creationId xmlns:a16="http://schemas.microsoft.com/office/drawing/2014/main" id="{CA4259BD-C73A-47CA-3231-B7A55F7A4220}"/>
                </a:ext>
              </a:extLst>
            </p:cNvPr>
            <p:cNvSpPr txBox="1"/>
            <p:nvPr/>
          </p:nvSpPr>
          <p:spPr>
            <a:xfrm>
              <a:off x="512041" y="2706916"/>
              <a:ext cx="6720840" cy="1280351"/>
            </a:xfrm>
            <a:prstGeom prst="rect">
              <a:avLst/>
            </a:prstGeom>
            <a:noFill/>
          </p:spPr>
          <p:txBody>
            <a:bodyPr wrap="square" rtlCol="0">
              <a:spAutoFit/>
            </a:bodyPr>
            <a:lstStyle/>
            <a:p>
              <a:r>
                <a:rPr lang="en-US" sz="7200" dirty="0">
                  <a:solidFill>
                    <a:schemeClr val="bg1"/>
                  </a:solidFill>
                  <a:latin typeface="Times New Roman" panose="02020603050405020304" pitchFamily="18" charset="0"/>
                  <a:cs typeface="Times New Roman" panose="02020603050405020304" pitchFamily="18" charset="0"/>
                </a:rPr>
                <a:t>CONCLUSION</a:t>
              </a:r>
              <a:endParaRPr lang="en-IN" sz="72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11487852"/>
      </p:ext>
    </p:extLst>
  </p:cSld>
  <p:clrMapOvr>
    <a:masterClrMapping/>
  </p:clrMapOvr>
  <p:transition spd="slow">
    <p:cover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C789A-E56E-3189-4A8C-5D564DF945BD}"/>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AE9925E3-FFE4-B5D6-0CA0-8BF41B3DE3D5}"/>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088A0802-B1DF-6648-B4D2-82A6FBA5E5DA}"/>
              </a:ext>
            </a:extLst>
          </p:cNvPr>
          <p:cNvGrpSpPr/>
          <p:nvPr/>
        </p:nvGrpSpPr>
        <p:grpSpPr>
          <a:xfrm>
            <a:off x="-9003323" y="0"/>
            <a:ext cx="10081261" cy="68580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5BC7D116-2F41-C1D6-E71A-43122A5BC5BF}"/>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A17D5E21-687C-3D9D-7DDA-4DEE96AD4C5A}"/>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09</a:t>
              </a:r>
              <a:endParaRPr lang="en-IN" sz="5400" dirty="0"/>
            </a:p>
          </p:txBody>
        </p:sp>
        <p:sp>
          <p:nvSpPr>
            <p:cNvPr id="175" name="TextBox 174">
              <a:extLst>
                <a:ext uri="{FF2B5EF4-FFF2-40B4-BE49-F238E27FC236}">
                  <a16:creationId xmlns:a16="http://schemas.microsoft.com/office/drawing/2014/main" id="{69356235-0FBB-CD58-B8F6-9A493C1291DB}"/>
                </a:ext>
              </a:extLst>
            </p:cNvPr>
            <p:cNvSpPr txBox="1"/>
            <p:nvPr/>
          </p:nvSpPr>
          <p:spPr>
            <a:xfrm>
              <a:off x="512041" y="2706916"/>
              <a:ext cx="6720840" cy="1280351"/>
            </a:xfrm>
            <a:prstGeom prst="rect">
              <a:avLst/>
            </a:prstGeom>
            <a:noFill/>
          </p:spPr>
          <p:txBody>
            <a:bodyPr wrap="square" rtlCol="0">
              <a:spAutoFit/>
            </a:bodyPr>
            <a:lstStyle/>
            <a:p>
              <a:r>
                <a:rPr lang="en-US" sz="7200" dirty="0">
                  <a:solidFill>
                    <a:schemeClr val="bg1"/>
                  </a:solidFill>
                  <a:latin typeface="Times New Roman" panose="02020603050405020304" pitchFamily="18" charset="0"/>
                  <a:cs typeface="Times New Roman" panose="02020603050405020304" pitchFamily="18" charset="0"/>
                </a:rPr>
                <a:t>CONCLUSION</a:t>
              </a:r>
              <a:endParaRPr lang="en-IN" sz="7200" dirty="0">
                <a:solidFill>
                  <a:schemeClr val="bg1"/>
                </a:solidFill>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D03D012C-25A4-2717-ADC7-24CDA76AE7CF}"/>
              </a:ext>
            </a:extLst>
          </p:cNvPr>
          <p:cNvSpPr txBox="1"/>
          <p:nvPr/>
        </p:nvSpPr>
        <p:spPr>
          <a:xfrm>
            <a:off x="1157394" y="1028343"/>
            <a:ext cx="10316306" cy="143423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conclusion, this banking chatbot project demonstrates the effective use of natural language processing (NLP) techniques to create an interactive and responsive system. By leveraging libraries like NLTK and Scikit-learn, the chatbot processes user inputs, recognizes greetings, and generates relevant responses based on text similarity. The integration of Flask allows for smooth communication between the front-end and back-end, enabling real time interactions. The chatbot is capable of learning from user input, adapting its responses accordingly, and ensuring a seamless conversational experience. While the system can handle a variety of queries, there is room for further enhancements, such as adding more complex banking-related functions or improving response accuracy. This project serves as a solid foundation for developing intelligent chatbots capable of assisting users in various domains, with potential for future scalability and customization.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References</a:t>
            </a:r>
          </a:p>
          <a:p>
            <a:pPr algn="just"/>
            <a:endParaRPr lang="en-US" sz="3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1.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N. Madrid and R. P. L. </a:t>
            </a:r>
            <a:r>
              <a:rPr lang="en-IN" sz="2000" dirty="0" err="1">
                <a:solidFill>
                  <a:schemeClr val="tx1">
                    <a:lumMod val="95000"/>
                    <a:lumOff val="5000"/>
                  </a:schemeClr>
                </a:solidFill>
                <a:latin typeface="Times New Roman" panose="02020603050405020304" pitchFamily="18" charset="0"/>
                <a:cs typeface="Times New Roman" panose="02020603050405020304" pitchFamily="18" charset="0"/>
              </a:rPr>
              <a:t>Leitão</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"Bank chatbot: An intelligent assistant based on natural language processing." Proceedings of the 2018 IEEE International Conference on Systems, Man, and Cybernetics (SMC), pp. 292-297, 2018. </a:t>
            </a:r>
          </a:p>
          <a:p>
            <a:pPr algn="just"/>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2.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S. B. Srinivasan, S. Raja, and M. Kumar, "Intelligent bank chatbot using natural language processing." Proceedings of the 2018 International Conference on Smart Computing and Communication (ICSCC), pp. 21-25, 2018. </a:t>
            </a:r>
          </a:p>
          <a:p>
            <a:pPr algn="just"/>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3.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H. Liu and R. Li, "Design of an intelligent bank chatbot based on natural language processing." Proceedings of the 2019 International Conference on Intelligent Manufacturing and Automation (ICA), pp. 87-90, 2019. </a:t>
            </a:r>
          </a:p>
          <a:p>
            <a:pPr algn="just"/>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4.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Mohamed, A. Ibrahim, A. F. A. Jalil, and A. K. Abdullah, "Natural language processing based on bank chatbot." International Journal of Academic Research in Computer Engineering (IJARCE), vol. 1, no. 2, pp. 18-25, 2018. </a:t>
            </a:r>
          </a:p>
          <a:p>
            <a:pPr algn="just"/>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5.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S. S. Alghamdi, "Designing an intelligent chatbot for banking customer service using natural language processing." International Journal on Recent Trends in Business and Tourism, vol. 1, no. 1, pp. 1-10, 2019. </a:t>
            </a:r>
          </a:p>
          <a:p>
            <a:pPr algn="just"/>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0035356"/>
      </p:ext>
    </p:extLst>
  </p:cSld>
  <p:clrMapOvr>
    <a:masterClrMapping/>
  </p:clrMapOvr>
  <p:transition spd="slow">
    <p:cover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0A194-4F51-3495-C11A-4292395A92C9}"/>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5251CB26-1D09-8B63-C75E-20AF71B7FC55}"/>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E58ADD80-28A3-42D4-EF17-00A5080BAD87}"/>
              </a:ext>
            </a:extLst>
          </p:cNvPr>
          <p:cNvGrpSpPr/>
          <p:nvPr/>
        </p:nvGrpSpPr>
        <p:grpSpPr>
          <a:xfrm>
            <a:off x="-9003323" y="0"/>
            <a:ext cx="10081261" cy="68580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6BBEC10C-B8CF-B7AC-6F15-DAAD0ABA31AD}"/>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1807573A-6441-0B3B-3913-35D7E17F660D}"/>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09</a:t>
              </a:r>
              <a:endParaRPr lang="en-IN" sz="5400" dirty="0"/>
            </a:p>
          </p:txBody>
        </p:sp>
        <p:sp>
          <p:nvSpPr>
            <p:cNvPr id="175" name="TextBox 174">
              <a:extLst>
                <a:ext uri="{FF2B5EF4-FFF2-40B4-BE49-F238E27FC236}">
                  <a16:creationId xmlns:a16="http://schemas.microsoft.com/office/drawing/2014/main" id="{D31E21C9-9DD1-2760-71DE-31ECBD8E4F2C}"/>
                </a:ext>
              </a:extLst>
            </p:cNvPr>
            <p:cNvSpPr txBox="1"/>
            <p:nvPr/>
          </p:nvSpPr>
          <p:spPr>
            <a:xfrm>
              <a:off x="512041" y="2706916"/>
              <a:ext cx="6720840" cy="1280351"/>
            </a:xfrm>
            <a:prstGeom prst="rect">
              <a:avLst/>
            </a:prstGeom>
            <a:noFill/>
          </p:spPr>
          <p:txBody>
            <a:bodyPr wrap="square" rtlCol="0">
              <a:spAutoFit/>
            </a:bodyPr>
            <a:lstStyle/>
            <a:p>
              <a:r>
                <a:rPr lang="en-US" sz="7200" dirty="0">
                  <a:solidFill>
                    <a:schemeClr val="bg1"/>
                  </a:solidFill>
                  <a:latin typeface="Times New Roman" panose="02020603050405020304" pitchFamily="18" charset="0"/>
                  <a:cs typeface="Times New Roman" panose="02020603050405020304" pitchFamily="18" charset="0"/>
                </a:rPr>
                <a:t>CONCLUSION</a:t>
              </a:r>
              <a:endParaRPr lang="en-IN" sz="7200" dirty="0">
                <a:solidFill>
                  <a:schemeClr val="bg1"/>
                </a:solidFill>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CC1DA229-92DE-A205-D3DB-908EEB78EC84}"/>
              </a:ext>
            </a:extLst>
          </p:cNvPr>
          <p:cNvSpPr txBox="1"/>
          <p:nvPr/>
        </p:nvSpPr>
        <p:spPr>
          <a:xfrm>
            <a:off x="1086762" y="-6310303"/>
            <a:ext cx="10316306" cy="143423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conclusion, this banking chatbot project demonstrates the effective use of natural language processing (NLP) techniques to create an interactive and responsive system. By leveraging libraries like NLTK and Scikit-learn, the chatbot processes user inputs, recognizes greetings, and generates relevant responses based on text similarity. The integration of Flask allows for smooth communication between the front-end and back-end, enabling real time interactions. The chatbot is capable of learning from user input, adapting its responses accordingly, and ensuring a seamless conversational experience. While the system can handle a variety of queries, there is room for further enhancements, such as adding more complex banking-related functions or improving response accuracy. This project serves as a solid foundation for developing intelligent chatbots capable of assisting users in various domains, with potential for future scalability and customization.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References</a:t>
            </a:r>
          </a:p>
          <a:p>
            <a:pPr algn="just"/>
            <a:endParaRPr lang="en-US" sz="3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1.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N. Madrid and R. P. L. </a:t>
            </a:r>
            <a:r>
              <a:rPr lang="en-IN" sz="2000" dirty="0" err="1">
                <a:solidFill>
                  <a:schemeClr val="tx1">
                    <a:lumMod val="95000"/>
                    <a:lumOff val="5000"/>
                  </a:schemeClr>
                </a:solidFill>
                <a:latin typeface="Times New Roman" panose="02020603050405020304" pitchFamily="18" charset="0"/>
                <a:cs typeface="Times New Roman" panose="02020603050405020304" pitchFamily="18" charset="0"/>
              </a:rPr>
              <a:t>Leitão</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"Bank chatbot: An intelligent assistant based on natural language processing." Proceedings of the 2018 IEEE International Conference on Systems, Man, and Cybernetics (SMC), pp. 292-297, 2018. </a:t>
            </a:r>
          </a:p>
          <a:p>
            <a:pPr algn="just"/>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2.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S. B. Srinivasan, S. Raja, and M. Kumar, "Intelligent bank chatbot using natural language processing." Proceedings of the 2018 International Conference on Smart Computing and Communication (ICSCC), pp. 21-25, 2018. </a:t>
            </a:r>
          </a:p>
          <a:p>
            <a:pPr algn="just"/>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3.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H. Liu and R. Li, "Design of an intelligent bank chatbot based on natural language processing." Proceedings of the 2019 International Conference on Intelligent Manufacturing and Automation (ICA), pp. 87-90, 2019. </a:t>
            </a:r>
          </a:p>
          <a:p>
            <a:pPr algn="just"/>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4.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Mohamed, A. Ibrahim, A. F. A. Jalil, and A. K. Abdullah, "Natural language processing based on bank chatbot." International Journal of Academic Research in Computer Engineering (IJARCE), vol. 1, no. 2, pp. 18-25, 2018. </a:t>
            </a:r>
          </a:p>
          <a:p>
            <a:pPr algn="just"/>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5.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S. S. Alghamdi, "Designing an intelligent chatbot for banking customer service using natural language processing." International Journal on Recent Trends in Business and Tourism, vol. 1, no. 1, pp. 1-10, 2019. </a:t>
            </a:r>
          </a:p>
          <a:p>
            <a:pPr algn="just"/>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27934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C50A1-9F48-4F28-FD27-6CDD1ADFBC32}"/>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8EE4142F-3733-D655-16D1-97BBD5FF28BA}"/>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B38FF5D-2A27-B485-0057-CD5A58383B78}"/>
              </a:ext>
            </a:extLst>
          </p:cNvPr>
          <p:cNvSpPr txBox="1"/>
          <p:nvPr/>
        </p:nvSpPr>
        <p:spPr>
          <a:xfrm>
            <a:off x="5524500" y="4000500"/>
            <a:ext cx="1143000" cy="230832"/>
          </a:xfrm>
          <a:prstGeom prst="rect">
            <a:avLst/>
          </a:prstGeom>
          <a:noFill/>
        </p:spPr>
        <p:txBody>
          <a:bodyPr wrap="square" rtlCol="0">
            <a:spAutoFit/>
          </a:bodyPr>
          <a:lstStyle/>
          <a:p>
            <a:endParaRPr lang="en-IN" sz="900" dirty="0"/>
          </a:p>
        </p:txBody>
      </p:sp>
      <p:sp>
        <p:nvSpPr>
          <p:cNvPr id="9" name="Freeform: Shape 8">
            <a:extLst>
              <a:ext uri="{FF2B5EF4-FFF2-40B4-BE49-F238E27FC236}">
                <a16:creationId xmlns:a16="http://schemas.microsoft.com/office/drawing/2014/main" id="{5FC5598A-C973-5EB3-2B6C-4E9EF304AD09}"/>
              </a:ext>
            </a:extLst>
          </p:cNvPr>
          <p:cNvSpPr/>
          <p:nvPr/>
        </p:nvSpPr>
        <p:spPr>
          <a:xfrm>
            <a:off x="2393396" y="2924175"/>
            <a:ext cx="7107435" cy="844748"/>
          </a:xfrm>
          <a:custGeom>
            <a:avLst/>
            <a:gdLst/>
            <a:ahLst/>
            <a:cxnLst/>
            <a:rect l="l" t="t" r="r" b="b"/>
            <a:pathLst>
              <a:path w="7107435" h="844748">
                <a:moveTo>
                  <a:pt x="1986558" y="185142"/>
                </a:moveTo>
                <a:lnTo>
                  <a:pt x="1846064" y="511373"/>
                </a:lnTo>
                <a:lnTo>
                  <a:pt x="2123479" y="511373"/>
                </a:lnTo>
                <a:close/>
                <a:moveTo>
                  <a:pt x="5798343" y="43458"/>
                </a:moveTo>
                <a:cubicBezTo>
                  <a:pt x="5726112" y="43458"/>
                  <a:pt x="5668168" y="70247"/>
                  <a:pt x="5624512" y="123825"/>
                </a:cubicBezTo>
                <a:cubicBezTo>
                  <a:pt x="5570140" y="190500"/>
                  <a:pt x="5542954" y="288131"/>
                  <a:pt x="5542954" y="416718"/>
                </a:cubicBezTo>
                <a:cubicBezTo>
                  <a:pt x="5542954" y="548481"/>
                  <a:pt x="5571132" y="649883"/>
                  <a:pt x="5627488" y="720923"/>
                </a:cubicBezTo>
                <a:cubicBezTo>
                  <a:pt x="5670748" y="774898"/>
                  <a:pt x="5727898" y="801886"/>
                  <a:pt x="5798938" y="801886"/>
                </a:cubicBezTo>
                <a:cubicBezTo>
                  <a:pt x="5874741" y="801886"/>
                  <a:pt x="5937349" y="772318"/>
                  <a:pt x="5986760" y="713184"/>
                </a:cubicBezTo>
                <a:cubicBezTo>
                  <a:pt x="6036170" y="654050"/>
                  <a:pt x="6060876" y="560784"/>
                  <a:pt x="6060876" y="433387"/>
                </a:cubicBezTo>
                <a:cubicBezTo>
                  <a:pt x="6060876" y="295275"/>
                  <a:pt x="6033690" y="192286"/>
                  <a:pt x="5979318" y="124420"/>
                </a:cubicBezTo>
                <a:cubicBezTo>
                  <a:pt x="5935662" y="70445"/>
                  <a:pt x="5875337" y="43458"/>
                  <a:pt x="5798343" y="43458"/>
                </a:cubicBezTo>
                <a:close/>
                <a:moveTo>
                  <a:pt x="6246613" y="18455"/>
                </a:moveTo>
                <a:lnTo>
                  <a:pt x="6595466" y="18455"/>
                </a:lnTo>
                <a:lnTo>
                  <a:pt x="6595466" y="40481"/>
                </a:lnTo>
                <a:lnTo>
                  <a:pt x="6564510" y="40481"/>
                </a:lnTo>
                <a:cubicBezTo>
                  <a:pt x="6531172" y="40481"/>
                  <a:pt x="6507360" y="50998"/>
                  <a:pt x="6493072" y="72033"/>
                </a:cubicBezTo>
                <a:cubicBezTo>
                  <a:pt x="6483150" y="86320"/>
                  <a:pt x="6478190" y="116086"/>
                  <a:pt x="6478190" y="161329"/>
                </a:cubicBezTo>
                <a:lnTo>
                  <a:pt x="6478190" y="513159"/>
                </a:lnTo>
                <a:cubicBezTo>
                  <a:pt x="6478190" y="544512"/>
                  <a:pt x="6481067" y="580429"/>
                  <a:pt x="6486822" y="620911"/>
                </a:cubicBezTo>
                <a:cubicBezTo>
                  <a:pt x="6492576" y="661392"/>
                  <a:pt x="6502994" y="692944"/>
                  <a:pt x="6518076" y="715566"/>
                </a:cubicBezTo>
                <a:cubicBezTo>
                  <a:pt x="6533157" y="738187"/>
                  <a:pt x="6554886" y="756840"/>
                  <a:pt x="6583262" y="771525"/>
                </a:cubicBezTo>
                <a:cubicBezTo>
                  <a:pt x="6611639" y="786209"/>
                  <a:pt x="6646465" y="793551"/>
                  <a:pt x="6687740" y="793551"/>
                </a:cubicBezTo>
                <a:cubicBezTo>
                  <a:pt x="6740524" y="793551"/>
                  <a:pt x="6787752" y="782042"/>
                  <a:pt x="6829424" y="759023"/>
                </a:cubicBezTo>
                <a:cubicBezTo>
                  <a:pt x="6871096" y="736004"/>
                  <a:pt x="6899572" y="706536"/>
                  <a:pt x="6914852" y="670619"/>
                </a:cubicBezTo>
                <a:cubicBezTo>
                  <a:pt x="6930132" y="634702"/>
                  <a:pt x="6937771" y="573881"/>
                  <a:pt x="6937771" y="488156"/>
                </a:cubicBezTo>
                <a:lnTo>
                  <a:pt x="6937771" y="161329"/>
                </a:lnTo>
                <a:cubicBezTo>
                  <a:pt x="6937771" y="110926"/>
                  <a:pt x="6932215" y="79375"/>
                  <a:pt x="6921102" y="66675"/>
                </a:cubicBezTo>
                <a:cubicBezTo>
                  <a:pt x="6905624" y="49212"/>
                  <a:pt x="6882605" y="40481"/>
                  <a:pt x="6852046" y="40481"/>
                </a:cubicBezTo>
                <a:lnTo>
                  <a:pt x="6821685" y="40481"/>
                </a:lnTo>
                <a:lnTo>
                  <a:pt x="6821685" y="18455"/>
                </a:lnTo>
                <a:lnTo>
                  <a:pt x="7107435" y="18455"/>
                </a:lnTo>
                <a:lnTo>
                  <a:pt x="7107435" y="40481"/>
                </a:lnTo>
                <a:lnTo>
                  <a:pt x="7077074" y="40481"/>
                </a:lnTo>
                <a:cubicBezTo>
                  <a:pt x="7045324" y="40481"/>
                  <a:pt x="7020916" y="53777"/>
                  <a:pt x="7003850" y="80367"/>
                </a:cubicBezTo>
                <a:cubicBezTo>
                  <a:pt x="6995516" y="92670"/>
                  <a:pt x="6991349" y="121245"/>
                  <a:pt x="6991349" y="166092"/>
                </a:cubicBezTo>
                <a:lnTo>
                  <a:pt x="6991349" y="493514"/>
                </a:lnTo>
                <a:cubicBezTo>
                  <a:pt x="6991349" y="574476"/>
                  <a:pt x="6983312" y="637282"/>
                  <a:pt x="6967239" y="681930"/>
                </a:cubicBezTo>
                <a:cubicBezTo>
                  <a:pt x="6951166" y="726579"/>
                  <a:pt x="6919614" y="764877"/>
                  <a:pt x="6872584" y="796826"/>
                </a:cubicBezTo>
                <a:cubicBezTo>
                  <a:pt x="6825554" y="828774"/>
                  <a:pt x="6761558" y="844748"/>
                  <a:pt x="6680596" y="844748"/>
                </a:cubicBezTo>
                <a:cubicBezTo>
                  <a:pt x="6592490" y="844748"/>
                  <a:pt x="6525616" y="829468"/>
                  <a:pt x="6479976" y="798909"/>
                </a:cubicBezTo>
                <a:cubicBezTo>
                  <a:pt x="6434335" y="768350"/>
                  <a:pt x="6401990" y="727273"/>
                  <a:pt x="6382940" y="675680"/>
                </a:cubicBezTo>
                <a:cubicBezTo>
                  <a:pt x="6370240" y="640358"/>
                  <a:pt x="6363890" y="574079"/>
                  <a:pt x="6363890" y="476845"/>
                </a:cubicBezTo>
                <a:lnTo>
                  <a:pt x="6363890" y="161329"/>
                </a:lnTo>
                <a:cubicBezTo>
                  <a:pt x="6363890" y="111720"/>
                  <a:pt x="6357044" y="79176"/>
                  <a:pt x="6343352" y="63698"/>
                </a:cubicBezTo>
                <a:cubicBezTo>
                  <a:pt x="6329660" y="48220"/>
                  <a:pt x="6307534" y="40481"/>
                  <a:pt x="6276974" y="40481"/>
                </a:cubicBezTo>
                <a:lnTo>
                  <a:pt x="6246613" y="40481"/>
                </a:lnTo>
                <a:close/>
                <a:moveTo>
                  <a:pt x="4498776" y="18455"/>
                </a:moveTo>
                <a:lnTo>
                  <a:pt x="4844057" y="18455"/>
                </a:lnTo>
                <a:lnTo>
                  <a:pt x="4844057" y="40481"/>
                </a:lnTo>
                <a:lnTo>
                  <a:pt x="4826198" y="40481"/>
                </a:lnTo>
                <a:cubicBezTo>
                  <a:pt x="4807545" y="40481"/>
                  <a:pt x="4790380" y="44847"/>
                  <a:pt x="4774703" y="53578"/>
                </a:cubicBezTo>
                <a:cubicBezTo>
                  <a:pt x="4759027" y="62309"/>
                  <a:pt x="4751188" y="75406"/>
                  <a:pt x="4751188" y="92869"/>
                </a:cubicBezTo>
                <a:cubicBezTo>
                  <a:pt x="4751188" y="107156"/>
                  <a:pt x="4763294" y="132953"/>
                  <a:pt x="4787503" y="170259"/>
                </a:cubicBezTo>
                <a:lnTo>
                  <a:pt x="4955976" y="430411"/>
                </a:lnTo>
                <a:lnTo>
                  <a:pt x="5114329" y="181570"/>
                </a:lnTo>
                <a:cubicBezTo>
                  <a:pt x="5138142" y="144264"/>
                  <a:pt x="5150048" y="116482"/>
                  <a:pt x="5150048" y="98226"/>
                </a:cubicBezTo>
                <a:cubicBezTo>
                  <a:pt x="5150048" y="87114"/>
                  <a:pt x="5147171" y="77192"/>
                  <a:pt x="5141416" y="68461"/>
                </a:cubicBezTo>
                <a:cubicBezTo>
                  <a:pt x="5135661" y="59730"/>
                  <a:pt x="5127426" y="52883"/>
                  <a:pt x="5116710" y="47922"/>
                </a:cubicBezTo>
                <a:cubicBezTo>
                  <a:pt x="5105995" y="42961"/>
                  <a:pt x="5089921" y="40481"/>
                  <a:pt x="5068490" y="40481"/>
                </a:cubicBezTo>
                <a:lnTo>
                  <a:pt x="5068490" y="18455"/>
                </a:lnTo>
                <a:lnTo>
                  <a:pt x="5350073" y="18455"/>
                </a:lnTo>
                <a:lnTo>
                  <a:pt x="5350073" y="40481"/>
                </a:lnTo>
                <a:lnTo>
                  <a:pt x="5334595" y="40481"/>
                </a:lnTo>
                <a:cubicBezTo>
                  <a:pt x="5324276" y="40481"/>
                  <a:pt x="5309195" y="45045"/>
                  <a:pt x="5289351" y="54173"/>
                </a:cubicBezTo>
                <a:cubicBezTo>
                  <a:pt x="5269507" y="63301"/>
                  <a:pt x="5251449" y="76398"/>
                  <a:pt x="5235178" y="93464"/>
                </a:cubicBezTo>
                <a:cubicBezTo>
                  <a:pt x="5218906" y="110529"/>
                  <a:pt x="5198863" y="138311"/>
                  <a:pt x="5175051" y="176808"/>
                </a:cubicBezTo>
                <a:lnTo>
                  <a:pt x="4980384" y="483394"/>
                </a:lnTo>
                <a:lnTo>
                  <a:pt x="4980384" y="685800"/>
                </a:lnTo>
                <a:cubicBezTo>
                  <a:pt x="4980384" y="735409"/>
                  <a:pt x="4985940" y="766365"/>
                  <a:pt x="4997053" y="778669"/>
                </a:cubicBezTo>
                <a:cubicBezTo>
                  <a:pt x="5012134" y="795337"/>
                  <a:pt x="5035946" y="803672"/>
                  <a:pt x="5068490" y="803672"/>
                </a:cubicBezTo>
                <a:lnTo>
                  <a:pt x="5094684" y="803672"/>
                </a:lnTo>
                <a:lnTo>
                  <a:pt x="5094684" y="825698"/>
                </a:lnTo>
                <a:lnTo>
                  <a:pt x="4751784" y="825698"/>
                </a:lnTo>
                <a:lnTo>
                  <a:pt x="4751784" y="803672"/>
                </a:lnTo>
                <a:lnTo>
                  <a:pt x="4780359" y="803672"/>
                </a:lnTo>
                <a:cubicBezTo>
                  <a:pt x="4814490" y="803672"/>
                  <a:pt x="4838699" y="793353"/>
                  <a:pt x="4852987" y="772715"/>
                </a:cubicBezTo>
                <a:cubicBezTo>
                  <a:pt x="4861718" y="760015"/>
                  <a:pt x="4866084" y="731044"/>
                  <a:pt x="4866084" y="685800"/>
                </a:cubicBezTo>
                <a:lnTo>
                  <a:pt x="4866084" y="494704"/>
                </a:lnTo>
                <a:lnTo>
                  <a:pt x="4644628" y="156567"/>
                </a:lnTo>
                <a:cubicBezTo>
                  <a:pt x="4618434" y="116879"/>
                  <a:pt x="4600674" y="92075"/>
                  <a:pt x="4591347" y="82153"/>
                </a:cubicBezTo>
                <a:cubicBezTo>
                  <a:pt x="4582021" y="72231"/>
                  <a:pt x="4562673" y="60325"/>
                  <a:pt x="4533304" y="46434"/>
                </a:cubicBezTo>
                <a:cubicBezTo>
                  <a:pt x="4525367" y="42465"/>
                  <a:pt x="4513858" y="40481"/>
                  <a:pt x="4498776" y="40481"/>
                </a:cubicBezTo>
                <a:close/>
                <a:moveTo>
                  <a:pt x="3355182" y="18455"/>
                </a:moveTo>
                <a:lnTo>
                  <a:pt x="3699271" y="18455"/>
                </a:lnTo>
                <a:lnTo>
                  <a:pt x="3699271" y="40481"/>
                </a:lnTo>
                <a:lnTo>
                  <a:pt x="3671888" y="40481"/>
                </a:lnTo>
                <a:cubicBezTo>
                  <a:pt x="3653234" y="40481"/>
                  <a:pt x="3635176" y="45045"/>
                  <a:pt x="3617714" y="54173"/>
                </a:cubicBezTo>
                <a:cubicBezTo>
                  <a:pt x="3605411" y="60523"/>
                  <a:pt x="3596878" y="70048"/>
                  <a:pt x="3592115" y="82748"/>
                </a:cubicBezTo>
                <a:cubicBezTo>
                  <a:pt x="3587353" y="95448"/>
                  <a:pt x="3584972" y="121642"/>
                  <a:pt x="3584972" y="161329"/>
                </a:cubicBezTo>
                <a:lnTo>
                  <a:pt x="3584972" y="408384"/>
                </a:lnTo>
                <a:cubicBezTo>
                  <a:pt x="3592909" y="400843"/>
                  <a:pt x="3620095" y="375642"/>
                  <a:pt x="3666529" y="332780"/>
                </a:cubicBezTo>
                <a:cubicBezTo>
                  <a:pt x="3784401" y="224829"/>
                  <a:pt x="3855640" y="152797"/>
                  <a:pt x="3880246" y="116681"/>
                </a:cubicBezTo>
                <a:cubicBezTo>
                  <a:pt x="3890962" y="100806"/>
                  <a:pt x="3896321" y="86916"/>
                  <a:pt x="3896321" y="75009"/>
                </a:cubicBezTo>
                <a:cubicBezTo>
                  <a:pt x="3896321" y="65881"/>
                  <a:pt x="3892153" y="57844"/>
                  <a:pt x="3883818" y="50899"/>
                </a:cubicBezTo>
                <a:cubicBezTo>
                  <a:pt x="3875484" y="43954"/>
                  <a:pt x="3861395" y="40481"/>
                  <a:pt x="3841552" y="40481"/>
                </a:cubicBezTo>
                <a:lnTo>
                  <a:pt x="3823096" y="40481"/>
                </a:lnTo>
                <a:lnTo>
                  <a:pt x="3823096" y="18455"/>
                </a:lnTo>
                <a:lnTo>
                  <a:pt x="4119562" y="18455"/>
                </a:lnTo>
                <a:lnTo>
                  <a:pt x="4119562" y="40481"/>
                </a:lnTo>
                <a:cubicBezTo>
                  <a:pt x="4102100" y="40878"/>
                  <a:pt x="4086225" y="43259"/>
                  <a:pt x="4071937" y="47625"/>
                </a:cubicBezTo>
                <a:cubicBezTo>
                  <a:pt x="4057650" y="51991"/>
                  <a:pt x="4040187" y="60424"/>
                  <a:pt x="4019550" y="72925"/>
                </a:cubicBezTo>
                <a:cubicBezTo>
                  <a:pt x="3998912" y="85427"/>
                  <a:pt x="3973512" y="105568"/>
                  <a:pt x="3943350" y="133350"/>
                </a:cubicBezTo>
                <a:cubicBezTo>
                  <a:pt x="3934618" y="141287"/>
                  <a:pt x="3894335" y="181967"/>
                  <a:pt x="3822502" y="255389"/>
                </a:cubicBezTo>
                <a:lnTo>
                  <a:pt x="3699271" y="378023"/>
                </a:lnTo>
                <a:lnTo>
                  <a:pt x="3996928" y="673894"/>
                </a:lnTo>
                <a:cubicBezTo>
                  <a:pt x="4045743" y="722709"/>
                  <a:pt x="4087415" y="755947"/>
                  <a:pt x="4121943" y="773608"/>
                </a:cubicBezTo>
                <a:cubicBezTo>
                  <a:pt x="4156472" y="791269"/>
                  <a:pt x="4191000" y="801290"/>
                  <a:pt x="4225528" y="803672"/>
                </a:cubicBezTo>
                <a:lnTo>
                  <a:pt x="4225528" y="825698"/>
                </a:lnTo>
                <a:lnTo>
                  <a:pt x="3841552" y="825698"/>
                </a:lnTo>
                <a:lnTo>
                  <a:pt x="3841552" y="803672"/>
                </a:lnTo>
                <a:cubicBezTo>
                  <a:pt x="3864570" y="803672"/>
                  <a:pt x="3881139" y="799802"/>
                  <a:pt x="3891260" y="792063"/>
                </a:cubicBezTo>
                <a:cubicBezTo>
                  <a:pt x="3901380" y="784324"/>
                  <a:pt x="3906440" y="775692"/>
                  <a:pt x="3906440" y="766167"/>
                </a:cubicBezTo>
                <a:cubicBezTo>
                  <a:pt x="3906440" y="756642"/>
                  <a:pt x="3904556" y="748109"/>
                  <a:pt x="3900785" y="740569"/>
                </a:cubicBezTo>
                <a:cubicBezTo>
                  <a:pt x="3897014" y="733028"/>
                  <a:pt x="3884612" y="718939"/>
                  <a:pt x="3863578" y="698301"/>
                </a:cubicBezTo>
                <a:lnTo>
                  <a:pt x="3584972" y="422672"/>
                </a:lnTo>
                <a:lnTo>
                  <a:pt x="3584972" y="682823"/>
                </a:lnTo>
                <a:cubicBezTo>
                  <a:pt x="3584972" y="723701"/>
                  <a:pt x="3587552" y="750689"/>
                  <a:pt x="3592710" y="763786"/>
                </a:cubicBezTo>
                <a:cubicBezTo>
                  <a:pt x="3596679" y="773708"/>
                  <a:pt x="3605014" y="782240"/>
                  <a:pt x="3617714" y="789384"/>
                </a:cubicBezTo>
                <a:cubicBezTo>
                  <a:pt x="3634779" y="798909"/>
                  <a:pt x="3652838" y="803672"/>
                  <a:pt x="3671888" y="803672"/>
                </a:cubicBezTo>
                <a:lnTo>
                  <a:pt x="3699271" y="803672"/>
                </a:lnTo>
                <a:lnTo>
                  <a:pt x="3699271" y="825698"/>
                </a:lnTo>
                <a:lnTo>
                  <a:pt x="3355182" y="825698"/>
                </a:lnTo>
                <a:lnTo>
                  <a:pt x="3355182" y="803672"/>
                </a:lnTo>
                <a:lnTo>
                  <a:pt x="3383757" y="803672"/>
                </a:lnTo>
                <a:cubicBezTo>
                  <a:pt x="3417093" y="803672"/>
                  <a:pt x="3441303" y="793948"/>
                  <a:pt x="3456384" y="774501"/>
                </a:cubicBezTo>
                <a:cubicBezTo>
                  <a:pt x="3465909" y="761801"/>
                  <a:pt x="3470671" y="731242"/>
                  <a:pt x="3470671" y="682823"/>
                </a:cubicBezTo>
                <a:lnTo>
                  <a:pt x="3470671" y="161329"/>
                </a:lnTo>
                <a:cubicBezTo>
                  <a:pt x="3470671" y="120451"/>
                  <a:pt x="3468092" y="93266"/>
                  <a:pt x="3462933" y="79772"/>
                </a:cubicBezTo>
                <a:cubicBezTo>
                  <a:pt x="3458964" y="70247"/>
                  <a:pt x="3450828" y="61912"/>
                  <a:pt x="3438525" y="54769"/>
                </a:cubicBezTo>
                <a:cubicBezTo>
                  <a:pt x="3421062" y="45243"/>
                  <a:pt x="3402806" y="40481"/>
                  <a:pt x="3383757" y="40481"/>
                </a:cubicBezTo>
                <a:lnTo>
                  <a:pt x="3355182" y="40481"/>
                </a:lnTo>
                <a:close/>
                <a:moveTo>
                  <a:pt x="2442567" y="18455"/>
                </a:moveTo>
                <a:lnTo>
                  <a:pt x="2661642" y="18455"/>
                </a:lnTo>
                <a:lnTo>
                  <a:pt x="3155156" y="623887"/>
                </a:lnTo>
                <a:lnTo>
                  <a:pt x="3155156" y="158353"/>
                </a:lnTo>
                <a:cubicBezTo>
                  <a:pt x="3155156" y="108743"/>
                  <a:pt x="3149599" y="77787"/>
                  <a:pt x="3138487" y="65484"/>
                </a:cubicBezTo>
                <a:cubicBezTo>
                  <a:pt x="3123803" y="48816"/>
                  <a:pt x="3100586" y="40481"/>
                  <a:pt x="3068836" y="40481"/>
                </a:cubicBezTo>
                <a:lnTo>
                  <a:pt x="3040857" y="40481"/>
                </a:lnTo>
                <a:lnTo>
                  <a:pt x="3040857" y="18455"/>
                </a:lnTo>
                <a:lnTo>
                  <a:pt x="3321843" y="18455"/>
                </a:lnTo>
                <a:lnTo>
                  <a:pt x="3321843" y="40481"/>
                </a:lnTo>
                <a:lnTo>
                  <a:pt x="3293269" y="40481"/>
                </a:lnTo>
                <a:cubicBezTo>
                  <a:pt x="3259137" y="40481"/>
                  <a:pt x="3234928" y="50800"/>
                  <a:pt x="3220640" y="71437"/>
                </a:cubicBezTo>
                <a:cubicBezTo>
                  <a:pt x="3211909" y="84137"/>
                  <a:pt x="3207544" y="113109"/>
                  <a:pt x="3207544" y="158353"/>
                </a:cubicBezTo>
                <a:lnTo>
                  <a:pt x="3207544" y="838795"/>
                </a:lnTo>
                <a:lnTo>
                  <a:pt x="3186112" y="838795"/>
                </a:lnTo>
                <a:lnTo>
                  <a:pt x="2653903" y="188714"/>
                </a:lnTo>
                <a:lnTo>
                  <a:pt x="2653903" y="685800"/>
                </a:lnTo>
                <a:cubicBezTo>
                  <a:pt x="2653903" y="735409"/>
                  <a:pt x="2659260" y="766365"/>
                  <a:pt x="2669976" y="778669"/>
                </a:cubicBezTo>
                <a:cubicBezTo>
                  <a:pt x="2685057" y="795337"/>
                  <a:pt x="2708275" y="803672"/>
                  <a:pt x="2739628" y="803672"/>
                </a:cubicBezTo>
                <a:lnTo>
                  <a:pt x="2768203" y="803672"/>
                </a:lnTo>
                <a:lnTo>
                  <a:pt x="2768203" y="825698"/>
                </a:lnTo>
                <a:lnTo>
                  <a:pt x="2487215" y="825698"/>
                </a:lnTo>
                <a:lnTo>
                  <a:pt x="2487215" y="803672"/>
                </a:lnTo>
                <a:lnTo>
                  <a:pt x="2515195" y="803672"/>
                </a:lnTo>
                <a:cubicBezTo>
                  <a:pt x="2549723" y="803672"/>
                  <a:pt x="2574131" y="793353"/>
                  <a:pt x="2588419" y="772715"/>
                </a:cubicBezTo>
                <a:cubicBezTo>
                  <a:pt x="2597149" y="760015"/>
                  <a:pt x="2601516" y="731044"/>
                  <a:pt x="2601516" y="685800"/>
                </a:cubicBezTo>
                <a:lnTo>
                  <a:pt x="2601516" y="124420"/>
                </a:lnTo>
                <a:cubicBezTo>
                  <a:pt x="2578100" y="97036"/>
                  <a:pt x="2560339" y="78978"/>
                  <a:pt x="2548235" y="70247"/>
                </a:cubicBezTo>
                <a:cubicBezTo>
                  <a:pt x="2536130" y="61515"/>
                  <a:pt x="2518370" y="53380"/>
                  <a:pt x="2494954" y="45839"/>
                </a:cubicBezTo>
                <a:cubicBezTo>
                  <a:pt x="2483445" y="42267"/>
                  <a:pt x="2465982" y="40481"/>
                  <a:pt x="2442567" y="40481"/>
                </a:cubicBezTo>
                <a:close/>
                <a:moveTo>
                  <a:pt x="726876" y="18455"/>
                </a:moveTo>
                <a:lnTo>
                  <a:pt x="1072753" y="18455"/>
                </a:lnTo>
                <a:lnTo>
                  <a:pt x="1072753" y="40481"/>
                </a:lnTo>
                <a:lnTo>
                  <a:pt x="1043583" y="40481"/>
                </a:lnTo>
                <a:cubicBezTo>
                  <a:pt x="1024533" y="40481"/>
                  <a:pt x="1006475" y="45045"/>
                  <a:pt x="989409" y="54173"/>
                </a:cubicBezTo>
                <a:cubicBezTo>
                  <a:pt x="977106" y="60523"/>
                  <a:pt x="968573" y="70148"/>
                  <a:pt x="963811" y="83046"/>
                </a:cubicBezTo>
                <a:cubicBezTo>
                  <a:pt x="959048" y="95944"/>
                  <a:pt x="956667" y="122237"/>
                  <a:pt x="956667" y="161925"/>
                </a:cubicBezTo>
                <a:lnTo>
                  <a:pt x="956667" y="392906"/>
                </a:lnTo>
                <a:lnTo>
                  <a:pt x="1331714" y="392906"/>
                </a:lnTo>
                <a:lnTo>
                  <a:pt x="1331714" y="161925"/>
                </a:lnTo>
                <a:cubicBezTo>
                  <a:pt x="1331714" y="120650"/>
                  <a:pt x="1329134" y="93464"/>
                  <a:pt x="1323975" y="80367"/>
                </a:cubicBezTo>
                <a:cubicBezTo>
                  <a:pt x="1320006" y="70445"/>
                  <a:pt x="1311672" y="61912"/>
                  <a:pt x="1298972" y="54769"/>
                </a:cubicBezTo>
                <a:cubicBezTo>
                  <a:pt x="1281906" y="45243"/>
                  <a:pt x="1263848" y="40481"/>
                  <a:pt x="1244798" y="40481"/>
                </a:cubicBezTo>
                <a:lnTo>
                  <a:pt x="1216223" y="40481"/>
                </a:lnTo>
                <a:lnTo>
                  <a:pt x="1216223" y="18455"/>
                </a:lnTo>
                <a:lnTo>
                  <a:pt x="1561504" y="18455"/>
                </a:lnTo>
                <a:lnTo>
                  <a:pt x="1561504" y="40481"/>
                </a:lnTo>
                <a:lnTo>
                  <a:pt x="1532929" y="40481"/>
                </a:lnTo>
                <a:cubicBezTo>
                  <a:pt x="1513879" y="40481"/>
                  <a:pt x="1495822" y="45045"/>
                  <a:pt x="1478756" y="54173"/>
                </a:cubicBezTo>
                <a:cubicBezTo>
                  <a:pt x="1466056" y="60523"/>
                  <a:pt x="1457424" y="70148"/>
                  <a:pt x="1452860" y="83046"/>
                </a:cubicBezTo>
                <a:cubicBezTo>
                  <a:pt x="1448296" y="95944"/>
                  <a:pt x="1446014" y="122237"/>
                  <a:pt x="1446014" y="161925"/>
                </a:cubicBezTo>
                <a:lnTo>
                  <a:pt x="1446014" y="682823"/>
                </a:lnTo>
                <a:cubicBezTo>
                  <a:pt x="1446014" y="723701"/>
                  <a:pt x="1448593" y="750689"/>
                  <a:pt x="1453753" y="763786"/>
                </a:cubicBezTo>
                <a:cubicBezTo>
                  <a:pt x="1457722" y="773708"/>
                  <a:pt x="1465858" y="782240"/>
                  <a:pt x="1478161" y="789384"/>
                </a:cubicBezTo>
                <a:cubicBezTo>
                  <a:pt x="1495623" y="798909"/>
                  <a:pt x="1513879" y="803672"/>
                  <a:pt x="1532929" y="803672"/>
                </a:cubicBezTo>
                <a:lnTo>
                  <a:pt x="1561504" y="803672"/>
                </a:lnTo>
                <a:lnTo>
                  <a:pt x="1561504" y="825698"/>
                </a:lnTo>
                <a:lnTo>
                  <a:pt x="1216223" y="825698"/>
                </a:lnTo>
                <a:lnTo>
                  <a:pt x="1216223" y="803672"/>
                </a:lnTo>
                <a:lnTo>
                  <a:pt x="1244798" y="803672"/>
                </a:lnTo>
                <a:cubicBezTo>
                  <a:pt x="1277739" y="803672"/>
                  <a:pt x="1301750" y="793948"/>
                  <a:pt x="1316831" y="774501"/>
                </a:cubicBezTo>
                <a:cubicBezTo>
                  <a:pt x="1326753" y="761801"/>
                  <a:pt x="1331714" y="731242"/>
                  <a:pt x="1331714" y="682823"/>
                </a:cubicBezTo>
                <a:lnTo>
                  <a:pt x="1331714" y="436959"/>
                </a:lnTo>
                <a:lnTo>
                  <a:pt x="956667" y="436959"/>
                </a:lnTo>
                <a:lnTo>
                  <a:pt x="956667" y="682823"/>
                </a:lnTo>
                <a:cubicBezTo>
                  <a:pt x="956667" y="723701"/>
                  <a:pt x="959247" y="750689"/>
                  <a:pt x="964406" y="763786"/>
                </a:cubicBezTo>
                <a:cubicBezTo>
                  <a:pt x="968375" y="773708"/>
                  <a:pt x="976709" y="782240"/>
                  <a:pt x="989409" y="789384"/>
                </a:cubicBezTo>
                <a:cubicBezTo>
                  <a:pt x="1006475" y="798909"/>
                  <a:pt x="1024533" y="803672"/>
                  <a:pt x="1043583" y="803672"/>
                </a:cubicBezTo>
                <a:lnTo>
                  <a:pt x="1072753" y="803672"/>
                </a:lnTo>
                <a:lnTo>
                  <a:pt x="1072753" y="825698"/>
                </a:lnTo>
                <a:lnTo>
                  <a:pt x="726876" y="825698"/>
                </a:lnTo>
                <a:lnTo>
                  <a:pt x="726876" y="803672"/>
                </a:lnTo>
                <a:lnTo>
                  <a:pt x="755451" y="803672"/>
                </a:lnTo>
                <a:cubicBezTo>
                  <a:pt x="788789" y="803672"/>
                  <a:pt x="812998" y="793948"/>
                  <a:pt x="828079" y="774501"/>
                </a:cubicBezTo>
                <a:cubicBezTo>
                  <a:pt x="837604" y="761801"/>
                  <a:pt x="842367" y="731242"/>
                  <a:pt x="842367" y="682823"/>
                </a:cubicBezTo>
                <a:lnTo>
                  <a:pt x="842367" y="161925"/>
                </a:lnTo>
                <a:cubicBezTo>
                  <a:pt x="842367" y="120650"/>
                  <a:pt x="839787" y="93464"/>
                  <a:pt x="834628" y="80367"/>
                </a:cubicBezTo>
                <a:cubicBezTo>
                  <a:pt x="830659" y="70445"/>
                  <a:pt x="822523" y="61912"/>
                  <a:pt x="810220" y="54769"/>
                </a:cubicBezTo>
                <a:cubicBezTo>
                  <a:pt x="792758" y="45243"/>
                  <a:pt x="774501" y="40481"/>
                  <a:pt x="755451" y="40481"/>
                </a:cubicBezTo>
                <a:lnTo>
                  <a:pt x="726876" y="40481"/>
                </a:lnTo>
                <a:close/>
                <a:moveTo>
                  <a:pt x="9525" y="18455"/>
                </a:moveTo>
                <a:lnTo>
                  <a:pt x="668536" y="18455"/>
                </a:lnTo>
                <a:lnTo>
                  <a:pt x="677465" y="207764"/>
                </a:lnTo>
                <a:lnTo>
                  <a:pt x="654843" y="207764"/>
                </a:lnTo>
                <a:cubicBezTo>
                  <a:pt x="650478" y="174426"/>
                  <a:pt x="644525" y="150614"/>
                  <a:pt x="636984" y="136326"/>
                </a:cubicBezTo>
                <a:cubicBezTo>
                  <a:pt x="624681" y="113308"/>
                  <a:pt x="608310" y="96341"/>
                  <a:pt x="587871" y="85427"/>
                </a:cubicBezTo>
                <a:cubicBezTo>
                  <a:pt x="567432" y="74513"/>
                  <a:pt x="540544" y="69056"/>
                  <a:pt x="507206" y="69056"/>
                </a:cubicBezTo>
                <a:lnTo>
                  <a:pt x="393501" y="69056"/>
                </a:lnTo>
                <a:lnTo>
                  <a:pt x="393501" y="685800"/>
                </a:lnTo>
                <a:cubicBezTo>
                  <a:pt x="393501" y="735409"/>
                  <a:pt x="398859" y="766365"/>
                  <a:pt x="409575" y="778669"/>
                </a:cubicBezTo>
                <a:cubicBezTo>
                  <a:pt x="424656" y="795337"/>
                  <a:pt x="447873" y="803672"/>
                  <a:pt x="479226" y="803672"/>
                </a:cubicBezTo>
                <a:lnTo>
                  <a:pt x="507206" y="803672"/>
                </a:lnTo>
                <a:lnTo>
                  <a:pt x="507206" y="825698"/>
                </a:lnTo>
                <a:lnTo>
                  <a:pt x="164901" y="825698"/>
                </a:lnTo>
                <a:lnTo>
                  <a:pt x="164901" y="803672"/>
                </a:lnTo>
                <a:lnTo>
                  <a:pt x="193476" y="803672"/>
                </a:lnTo>
                <a:cubicBezTo>
                  <a:pt x="227607" y="803672"/>
                  <a:pt x="251817" y="793353"/>
                  <a:pt x="266105" y="772715"/>
                </a:cubicBezTo>
                <a:cubicBezTo>
                  <a:pt x="274836" y="760015"/>
                  <a:pt x="279201" y="731044"/>
                  <a:pt x="279201" y="685800"/>
                </a:cubicBezTo>
                <a:lnTo>
                  <a:pt x="279201" y="69056"/>
                </a:lnTo>
                <a:lnTo>
                  <a:pt x="182165" y="69056"/>
                </a:lnTo>
                <a:cubicBezTo>
                  <a:pt x="144462" y="69056"/>
                  <a:pt x="117673" y="71834"/>
                  <a:pt x="101798" y="77390"/>
                </a:cubicBezTo>
                <a:cubicBezTo>
                  <a:pt x="81161" y="84931"/>
                  <a:pt x="63500" y="99417"/>
                  <a:pt x="48815" y="120848"/>
                </a:cubicBezTo>
                <a:cubicBezTo>
                  <a:pt x="34131" y="142279"/>
                  <a:pt x="25400" y="171251"/>
                  <a:pt x="22622" y="207764"/>
                </a:cubicBezTo>
                <a:lnTo>
                  <a:pt x="0" y="207764"/>
                </a:lnTo>
                <a:close/>
                <a:moveTo>
                  <a:pt x="5809654" y="0"/>
                </a:moveTo>
                <a:cubicBezTo>
                  <a:pt x="5914429" y="0"/>
                  <a:pt x="6005214" y="39787"/>
                  <a:pt x="6082010" y="119360"/>
                </a:cubicBezTo>
                <a:cubicBezTo>
                  <a:pt x="6158805" y="198933"/>
                  <a:pt x="6197203" y="298251"/>
                  <a:pt x="6197203" y="417314"/>
                </a:cubicBezTo>
                <a:cubicBezTo>
                  <a:pt x="6197203" y="539948"/>
                  <a:pt x="6158507" y="641747"/>
                  <a:pt x="6081117" y="722709"/>
                </a:cubicBezTo>
                <a:cubicBezTo>
                  <a:pt x="6003726" y="803672"/>
                  <a:pt x="5910064" y="844153"/>
                  <a:pt x="5800129" y="844153"/>
                </a:cubicBezTo>
                <a:cubicBezTo>
                  <a:pt x="5689004" y="844153"/>
                  <a:pt x="5595639" y="804664"/>
                  <a:pt x="5520035" y="725686"/>
                </a:cubicBezTo>
                <a:cubicBezTo>
                  <a:pt x="5444430" y="646708"/>
                  <a:pt x="5406628" y="544512"/>
                  <a:pt x="5406628" y="419100"/>
                </a:cubicBezTo>
                <a:cubicBezTo>
                  <a:pt x="5406628" y="290909"/>
                  <a:pt x="5450284" y="186333"/>
                  <a:pt x="5537596" y="105370"/>
                </a:cubicBezTo>
                <a:cubicBezTo>
                  <a:pt x="5613399" y="35123"/>
                  <a:pt x="5704086" y="0"/>
                  <a:pt x="5809654" y="0"/>
                </a:cubicBezTo>
                <a:close/>
                <a:moveTo>
                  <a:pt x="2008584" y="0"/>
                </a:moveTo>
                <a:lnTo>
                  <a:pt x="2029420" y="0"/>
                </a:lnTo>
                <a:lnTo>
                  <a:pt x="2310407" y="671512"/>
                </a:lnTo>
                <a:cubicBezTo>
                  <a:pt x="2333029" y="725487"/>
                  <a:pt x="2353568" y="760511"/>
                  <a:pt x="2372022" y="776585"/>
                </a:cubicBezTo>
                <a:cubicBezTo>
                  <a:pt x="2390478" y="792658"/>
                  <a:pt x="2416175" y="801687"/>
                  <a:pt x="2449115" y="803672"/>
                </a:cubicBezTo>
                <a:lnTo>
                  <a:pt x="2449115" y="825698"/>
                </a:lnTo>
                <a:lnTo>
                  <a:pt x="2130623" y="825698"/>
                </a:lnTo>
                <a:lnTo>
                  <a:pt x="2130623" y="803672"/>
                </a:lnTo>
                <a:cubicBezTo>
                  <a:pt x="2162770" y="802084"/>
                  <a:pt x="2184499" y="796726"/>
                  <a:pt x="2195810" y="787598"/>
                </a:cubicBezTo>
                <a:cubicBezTo>
                  <a:pt x="2207121" y="778470"/>
                  <a:pt x="2212777" y="767358"/>
                  <a:pt x="2212777" y="754261"/>
                </a:cubicBezTo>
                <a:cubicBezTo>
                  <a:pt x="2212777" y="736798"/>
                  <a:pt x="2204839" y="709215"/>
                  <a:pt x="2188964" y="671512"/>
                </a:cubicBezTo>
                <a:lnTo>
                  <a:pt x="2140148" y="555426"/>
                </a:lnTo>
                <a:lnTo>
                  <a:pt x="1827609" y="555426"/>
                </a:lnTo>
                <a:lnTo>
                  <a:pt x="1772841" y="682823"/>
                </a:lnTo>
                <a:cubicBezTo>
                  <a:pt x="1759347" y="714176"/>
                  <a:pt x="1752600" y="737592"/>
                  <a:pt x="1752600" y="753070"/>
                </a:cubicBezTo>
                <a:cubicBezTo>
                  <a:pt x="1752600" y="765373"/>
                  <a:pt x="1758454" y="776188"/>
                  <a:pt x="1770161" y="785515"/>
                </a:cubicBezTo>
                <a:cubicBezTo>
                  <a:pt x="1781869" y="794841"/>
                  <a:pt x="1807170" y="800894"/>
                  <a:pt x="1846064" y="803672"/>
                </a:cubicBezTo>
                <a:lnTo>
                  <a:pt x="1846064" y="825698"/>
                </a:lnTo>
                <a:lnTo>
                  <a:pt x="1591866" y="825698"/>
                </a:lnTo>
                <a:lnTo>
                  <a:pt x="1591866" y="803672"/>
                </a:lnTo>
                <a:cubicBezTo>
                  <a:pt x="1625600" y="797719"/>
                  <a:pt x="1647428" y="789980"/>
                  <a:pt x="1657350" y="780454"/>
                </a:cubicBezTo>
                <a:cubicBezTo>
                  <a:pt x="1677590" y="761405"/>
                  <a:pt x="1700014" y="722709"/>
                  <a:pt x="1724620" y="664369"/>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37479719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7116F-13B7-E575-767C-F2D83D747C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04BE2-E6DF-5E24-727B-9368FA5C7D1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1A75E5B-2420-AC3E-FF11-7FFCDC5A576E}"/>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63D9A726-BFB7-992F-F5B9-844C1C86FCE2}"/>
              </a:ext>
            </a:extLst>
          </p:cNvPr>
          <p:cNvSpPr/>
          <p:nvPr/>
        </p:nvSpPr>
        <p:spPr>
          <a:xfrm>
            <a:off x="-104775" y="0"/>
            <a:ext cx="12420600" cy="6962775"/>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8" name="TextBox 7">
            <a:extLst>
              <a:ext uri="{FF2B5EF4-FFF2-40B4-BE49-F238E27FC236}">
                <a16:creationId xmlns:a16="http://schemas.microsoft.com/office/drawing/2014/main" id="{7DFE624E-96E8-8DD2-A87C-12EAA1AE528D}"/>
              </a:ext>
            </a:extLst>
          </p:cNvPr>
          <p:cNvSpPr txBox="1"/>
          <p:nvPr/>
        </p:nvSpPr>
        <p:spPr>
          <a:xfrm>
            <a:off x="-190500" y="-170041"/>
            <a:ext cx="7375207" cy="1200329"/>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sym typeface="+mn-ea"/>
              </a:rPr>
              <a:t>        </a:t>
            </a:r>
            <a:r>
              <a:rPr lang="en-IN" sz="5400" dirty="0">
                <a:latin typeface="Times New Roman" panose="02020603050405020304" pitchFamily="18" charset="0"/>
                <a:cs typeface="Times New Roman" panose="02020603050405020304" pitchFamily="18" charset="0"/>
                <a:sym typeface="+mn-ea"/>
              </a:rPr>
              <a:t>   </a:t>
            </a:r>
            <a:r>
              <a:rPr lang="en-US" sz="4400" b="1" dirty="0">
                <a:solidFill>
                  <a:schemeClr val="tx1">
                    <a:lumMod val="95000"/>
                    <a:lumOff val="5000"/>
                  </a:schemeClr>
                </a:solidFill>
                <a:latin typeface="Times New Roman" panose="02020603050405020304" charset="0"/>
                <a:sym typeface="+mn-ea"/>
              </a:rPr>
              <a:t>Table of Contents</a:t>
            </a:r>
            <a:endPar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endParaRPr>
          </a:p>
          <a:p>
            <a:endParaRPr lang="en-IN" dirty="0"/>
          </a:p>
        </p:txBody>
      </p:sp>
      <p:graphicFrame>
        <p:nvGraphicFramePr>
          <p:cNvPr id="7" name="Table 6">
            <a:extLst>
              <a:ext uri="{FF2B5EF4-FFF2-40B4-BE49-F238E27FC236}">
                <a16:creationId xmlns:a16="http://schemas.microsoft.com/office/drawing/2014/main" id="{CAE4116F-0ED0-9F7A-67DC-0304883D24EB}"/>
              </a:ext>
            </a:extLst>
          </p:cNvPr>
          <p:cNvGraphicFramePr/>
          <p:nvPr>
            <p:custDataLst>
              <p:tags r:id="rId1"/>
            </p:custDataLst>
            <p:extLst>
              <p:ext uri="{D42A27DB-BD31-4B8C-83A1-F6EECF244321}">
                <p14:modId xmlns:p14="http://schemas.microsoft.com/office/powerpoint/2010/main" val="3236681274"/>
              </p:ext>
            </p:extLst>
          </p:nvPr>
        </p:nvGraphicFramePr>
        <p:xfrm>
          <a:off x="1051560" y="653519"/>
          <a:ext cx="9264650" cy="6204481"/>
        </p:xfrm>
        <a:graphic>
          <a:graphicData uri="http://schemas.openxmlformats.org/drawingml/2006/table">
            <a:tbl>
              <a:tblPr firstRow="1" bandRow="1">
                <a:tableStyleId>{5C22544A-7EE6-4342-B048-85BDC9FD1C3A}</a:tableStyleId>
              </a:tblPr>
              <a:tblGrid>
                <a:gridCol w="1363600">
                  <a:extLst>
                    <a:ext uri="{9D8B030D-6E8A-4147-A177-3AD203B41FA5}">
                      <a16:colId xmlns:a16="http://schemas.microsoft.com/office/drawing/2014/main" val="20000"/>
                    </a:ext>
                  </a:extLst>
                </a:gridCol>
                <a:gridCol w="7901050">
                  <a:extLst>
                    <a:ext uri="{9D8B030D-6E8A-4147-A177-3AD203B41FA5}">
                      <a16:colId xmlns:a16="http://schemas.microsoft.com/office/drawing/2014/main" val="20001"/>
                    </a:ext>
                  </a:extLst>
                </a:gridCol>
              </a:tblGrid>
              <a:tr h="636381">
                <a:tc>
                  <a:txBody>
                    <a:bodyPr/>
                    <a:lstStyle/>
                    <a:p>
                      <a:pPr algn="ctr">
                        <a:lnSpc>
                          <a:spcPct val="120000"/>
                        </a:lnSpc>
                        <a:spcBef>
                          <a:spcPts val="0"/>
                        </a:spcBef>
                        <a:spcAft>
                          <a:spcPts val="0"/>
                        </a:spcAft>
                        <a:buNone/>
                      </a:pPr>
                      <a:r>
                        <a:rPr lang="en-IN" altLang="en-US" sz="1600" spc="120" dirty="0">
                          <a:latin typeface="Times New Roman" panose="02020603050405020304" pitchFamily="18" charset="0"/>
                          <a:ea typeface="Microsoft YaHei" panose="020B0503020204020204" charset="-122"/>
                          <a:cs typeface="Times New Roman" panose="02020603050405020304" pitchFamily="18" charset="0"/>
                        </a:rPr>
                        <a:t>Sl.no</a:t>
                      </a:r>
                    </a:p>
                  </a:txBody>
                  <a:tcPr marL="177800" marR="177800" marT="57150" marB="57150" anchor="ctr"/>
                </a:tc>
                <a:tc>
                  <a:txBody>
                    <a:bodyPr/>
                    <a:lstStyle/>
                    <a:p>
                      <a:pPr algn="ctr">
                        <a:lnSpc>
                          <a:spcPct val="120000"/>
                        </a:lnSpc>
                        <a:spcBef>
                          <a:spcPts val="0"/>
                        </a:spcBef>
                        <a:spcAft>
                          <a:spcPts val="0"/>
                        </a:spcAft>
                        <a:buNone/>
                      </a:pPr>
                      <a:r>
                        <a:rPr lang="en-US" sz="1600" spc="120" dirty="0">
                          <a:solidFill>
                            <a:schemeClr val="bg1"/>
                          </a:solidFill>
                          <a:effectLst/>
                          <a:latin typeface="Times New Roman" panose="02020603050405020304" pitchFamily="18" charset="0"/>
                          <a:ea typeface="Microsoft YaHei" panose="020B0503020204020204" charset="-122"/>
                          <a:cs typeface="Times New Roman" panose="02020603050405020304" pitchFamily="18" charset="0"/>
                          <a:sym typeface="+mn-ea"/>
                        </a:rPr>
                        <a:t>Topics</a:t>
                      </a:r>
                    </a:p>
                  </a:txBody>
                  <a:tcPr marL="177800" marR="177800" marT="57150" marB="57150" anchor="ctr"/>
                </a:tc>
                <a:extLst>
                  <a:ext uri="{0D108BD9-81ED-4DB2-BD59-A6C34878D82A}">
                    <a16:rowId xmlns:a16="http://schemas.microsoft.com/office/drawing/2014/main" val="10000"/>
                  </a:ext>
                </a:extLst>
              </a:tr>
              <a:tr h="557162">
                <a:tc>
                  <a:txBody>
                    <a:bodyPr/>
                    <a:lstStyle/>
                    <a:p>
                      <a:pPr algn="ctr">
                        <a:lnSpc>
                          <a:spcPct val="120000"/>
                        </a:lnSpc>
                        <a:spcBef>
                          <a:spcPts val="0"/>
                        </a:spcBef>
                        <a:spcAft>
                          <a:spcPts val="0"/>
                        </a:spcAft>
                        <a:buNone/>
                      </a:pPr>
                      <a:r>
                        <a:rPr lang="en-IN" altLang="en-US" sz="1400" spc="120" dirty="0">
                          <a:latin typeface="Times New Roman" panose="02020603050405020304" pitchFamily="18" charset="0"/>
                          <a:ea typeface="Microsoft YaHei" panose="020B0503020204020204" charset="-122"/>
                          <a:cs typeface="Times New Roman" panose="02020603050405020304" pitchFamily="18" charset="0"/>
                        </a:rPr>
                        <a:t>01</a:t>
                      </a:r>
                    </a:p>
                  </a:txBody>
                  <a:tcPr marL="177800" marR="177800" marT="57150" marB="57150" anchor="ctr"/>
                </a:tc>
                <a:tc>
                  <a:txBody>
                    <a:bodyPr/>
                    <a:lstStyle/>
                    <a:p>
                      <a:pPr algn="l">
                        <a:lnSpc>
                          <a:spcPct val="120000"/>
                        </a:lnSpc>
                        <a:spcBef>
                          <a:spcPts val="0"/>
                        </a:spcBef>
                        <a:spcAft>
                          <a:spcPts val="0"/>
                        </a:spcAft>
                        <a:buNone/>
                      </a:pPr>
                      <a:r>
                        <a:rPr lang="en-US" sz="1400" spc="120" dirty="0">
                          <a:latin typeface="Times New Roman" panose="02020603050405020304" pitchFamily="18" charset="0"/>
                          <a:ea typeface="Microsoft YaHei" panose="020B0503020204020204" charset="-122"/>
                          <a:cs typeface="Times New Roman" panose="02020603050405020304" pitchFamily="18" charset="0"/>
                          <a:sym typeface="+mn-ea"/>
                        </a:rPr>
                        <a:t>Introduction</a:t>
                      </a:r>
                    </a:p>
                  </a:txBody>
                  <a:tcPr marL="177800" marR="177800" marT="57150" marB="57150" anchor="ctr"/>
                </a:tc>
                <a:extLst>
                  <a:ext uri="{0D108BD9-81ED-4DB2-BD59-A6C34878D82A}">
                    <a16:rowId xmlns:a16="http://schemas.microsoft.com/office/drawing/2014/main" val="10001"/>
                  </a:ext>
                </a:extLst>
              </a:tr>
              <a:tr h="555402">
                <a:tc>
                  <a:txBody>
                    <a:bodyPr/>
                    <a:lstStyle/>
                    <a:p>
                      <a:pPr algn="ctr">
                        <a:lnSpc>
                          <a:spcPct val="120000"/>
                        </a:lnSpc>
                        <a:spcBef>
                          <a:spcPts val="0"/>
                        </a:spcBef>
                        <a:spcAft>
                          <a:spcPts val="0"/>
                        </a:spcAft>
                        <a:buNone/>
                      </a:pPr>
                      <a:r>
                        <a:rPr lang="en-IN" altLang="en-US" sz="1400" spc="120" dirty="0">
                          <a:latin typeface="Times New Roman" panose="02020603050405020304" pitchFamily="18" charset="0"/>
                          <a:ea typeface="Microsoft YaHei" panose="020B0503020204020204" charset="-122"/>
                          <a:cs typeface="Times New Roman" panose="02020603050405020304" pitchFamily="18" charset="0"/>
                        </a:rPr>
                        <a:t>02</a:t>
                      </a:r>
                    </a:p>
                  </a:txBody>
                  <a:tcPr marL="177800" marR="177800" marT="57150" marB="57150" anchor="ctr"/>
                </a:tc>
                <a:tc>
                  <a:txBody>
                    <a:bodyPr/>
                    <a:lstStyle/>
                    <a:p>
                      <a:pPr algn="l">
                        <a:lnSpc>
                          <a:spcPct val="120000"/>
                        </a:lnSpc>
                        <a:spcBef>
                          <a:spcPts val="0"/>
                        </a:spcBef>
                        <a:spcAft>
                          <a:spcPts val="0"/>
                        </a:spcAft>
                        <a:buNone/>
                      </a:pPr>
                      <a:r>
                        <a:rPr lang="en-US" sz="1400" spc="120" dirty="0">
                          <a:solidFill>
                            <a:srgbClr val="000000"/>
                          </a:solidFill>
                          <a:effectLst/>
                          <a:latin typeface="Times New Roman" panose="02020603050405020304" pitchFamily="18" charset="0"/>
                          <a:ea typeface="Microsoft YaHei" panose="020B0503020204020204" charset="-122"/>
                          <a:cs typeface="Times New Roman" panose="02020603050405020304" pitchFamily="18" charset="0"/>
                          <a:sym typeface="+mn-ea"/>
                        </a:rPr>
                        <a:t>Problem Definition</a:t>
                      </a:r>
                    </a:p>
                  </a:txBody>
                  <a:tcPr marL="177800" marR="177800" marT="57150" marB="57150" anchor="ctr"/>
                </a:tc>
                <a:extLst>
                  <a:ext uri="{0D108BD9-81ED-4DB2-BD59-A6C34878D82A}">
                    <a16:rowId xmlns:a16="http://schemas.microsoft.com/office/drawing/2014/main" val="10002"/>
                  </a:ext>
                </a:extLst>
              </a:tr>
              <a:tr h="557162">
                <a:tc>
                  <a:txBody>
                    <a:bodyPr/>
                    <a:lstStyle/>
                    <a:p>
                      <a:pPr algn="ctr">
                        <a:lnSpc>
                          <a:spcPct val="120000"/>
                        </a:lnSpc>
                        <a:spcBef>
                          <a:spcPts val="0"/>
                        </a:spcBef>
                        <a:spcAft>
                          <a:spcPts val="0"/>
                        </a:spcAft>
                        <a:buNone/>
                      </a:pPr>
                      <a:r>
                        <a:rPr lang="en-IN" altLang="en-US" sz="1400" spc="120" dirty="0">
                          <a:latin typeface="Times New Roman" panose="02020603050405020304" pitchFamily="18" charset="0"/>
                          <a:ea typeface="Microsoft YaHei" panose="020B0503020204020204" charset="-122"/>
                          <a:cs typeface="Times New Roman" panose="02020603050405020304" pitchFamily="18" charset="0"/>
                        </a:rPr>
                        <a:t>03</a:t>
                      </a:r>
                    </a:p>
                  </a:txBody>
                  <a:tcPr marL="177800" marR="177800" marT="57150" marB="57150" anchor="ctr"/>
                </a:tc>
                <a:tc>
                  <a:txBody>
                    <a:bodyPr/>
                    <a:lstStyle/>
                    <a:p>
                      <a:pPr algn="l">
                        <a:lnSpc>
                          <a:spcPct val="120000"/>
                        </a:lnSpc>
                        <a:spcBef>
                          <a:spcPts val="0"/>
                        </a:spcBef>
                        <a:spcAft>
                          <a:spcPts val="0"/>
                        </a:spcAft>
                        <a:buNone/>
                      </a:pPr>
                      <a:r>
                        <a:rPr lang="en-IN" altLang="en-US" sz="1400" b="0" spc="120" dirty="0">
                          <a:latin typeface="Times New Roman" panose="02020603050405020304" pitchFamily="18" charset="0"/>
                          <a:ea typeface="Microsoft YaHei" panose="020B0503020204020204" charset="-122"/>
                          <a:cs typeface="Times New Roman" panose="02020603050405020304" pitchFamily="18" charset="0"/>
                        </a:rPr>
                        <a:t>Literature survey</a:t>
                      </a:r>
                    </a:p>
                  </a:txBody>
                  <a:tcPr marL="177800" marR="177800" marT="57150" marB="57150" anchor="ctr"/>
                </a:tc>
                <a:extLst>
                  <a:ext uri="{0D108BD9-81ED-4DB2-BD59-A6C34878D82A}">
                    <a16:rowId xmlns:a16="http://schemas.microsoft.com/office/drawing/2014/main" val="10003"/>
                  </a:ext>
                </a:extLst>
              </a:tr>
              <a:tr h="557162">
                <a:tc>
                  <a:txBody>
                    <a:bodyPr/>
                    <a:lstStyle/>
                    <a:p>
                      <a:pPr algn="ctr">
                        <a:lnSpc>
                          <a:spcPct val="120000"/>
                        </a:lnSpc>
                        <a:spcBef>
                          <a:spcPts val="0"/>
                        </a:spcBef>
                        <a:spcAft>
                          <a:spcPts val="0"/>
                        </a:spcAft>
                        <a:buNone/>
                      </a:pPr>
                      <a:r>
                        <a:rPr lang="en-US" altLang="en-US" sz="1400" spc="120" dirty="0">
                          <a:latin typeface="Times New Roman" panose="02020603050405020304" pitchFamily="18" charset="0"/>
                          <a:ea typeface="Microsoft YaHei" panose="020B0503020204020204" charset="-122"/>
                          <a:cs typeface="Times New Roman" panose="02020603050405020304" pitchFamily="18" charset="0"/>
                        </a:rPr>
                        <a:t>04</a:t>
                      </a:r>
                      <a:endParaRPr lang="en-IN" altLang="en-US" sz="1400" spc="120" dirty="0">
                        <a:latin typeface="Times New Roman" panose="02020603050405020304" pitchFamily="18" charset="0"/>
                        <a:ea typeface="Microsoft YaHei" panose="020B0503020204020204" charset="-122"/>
                        <a:cs typeface="Times New Roman" panose="02020603050405020304" pitchFamily="18" charset="0"/>
                      </a:endParaRPr>
                    </a:p>
                  </a:txBody>
                  <a:tcPr marL="177800" marR="177800" marT="57150" marB="57150" anchor="ctr"/>
                </a:tc>
                <a:tc>
                  <a:txBody>
                    <a:bodyPr/>
                    <a:lstStyle/>
                    <a:p>
                      <a:pPr algn="l">
                        <a:lnSpc>
                          <a:spcPct val="120000"/>
                        </a:lnSpc>
                        <a:spcBef>
                          <a:spcPts val="0"/>
                        </a:spcBef>
                        <a:spcAft>
                          <a:spcPts val="0"/>
                        </a:spcAft>
                        <a:buNone/>
                      </a:pPr>
                      <a:r>
                        <a:rPr lang="en-US" altLang="en-US" sz="1400" b="0" spc="120" dirty="0">
                          <a:latin typeface="Times New Roman" panose="02020603050405020304" pitchFamily="18" charset="0"/>
                          <a:ea typeface="Microsoft YaHei" panose="020B0503020204020204" charset="-122"/>
                          <a:cs typeface="Times New Roman" panose="02020603050405020304" pitchFamily="18" charset="0"/>
                        </a:rPr>
                        <a:t>Objectives</a:t>
                      </a:r>
                      <a:endParaRPr lang="en-IN" altLang="en-US" sz="1400" b="0" spc="120" dirty="0">
                        <a:latin typeface="Times New Roman" panose="02020603050405020304" pitchFamily="18" charset="0"/>
                        <a:ea typeface="Microsoft YaHei" panose="020B0503020204020204" charset="-122"/>
                        <a:cs typeface="Times New Roman" panose="02020603050405020304" pitchFamily="18" charset="0"/>
                      </a:endParaRPr>
                    </a:p>
                  </a:txBody>
                  <a:tcPr marL="177800" marR="177800" marT="57150" marB="57150" anchor="ctr"/>
                </a:tc>
                <a:extLst>
                  <a:ext uri="{0D108BD9-81ED-4DB2-BD59-A6C34878D82A}">
                    <a16:rowId xmlns:a16="http://schemas.microsoft.com/office/drawing/2014/main" val="3076737431"/>
                  </a:ext>
                </a:extLst>
              </a:tr>
              <a:tr h="557162">
                <a:tc>
                  <a:txBody>
                    <a:bodyPr/>
                    <a:lstStyle/>
                    <a:p>
                      <a:pPr algn="ctr">
                        <a:lnSpc>
                          <a:spcPct val="120000"/>
                        </a:lnSpc>
                        <a:spcBef>
                          <a:spcPts val="0"/>
                        </a:spcBef>
                        <a:spcAft>
                          <a:spcPts val="0"/>
                        </a:spcAft>
                        <a:buNone/>
                      </a:pPr>
                      <a:r>
                        <a:rPr lang="en-US" altLang="en-US" sz="1400" spc="120" dirty="0">
                          <a:latin typeface="Times New Roman" panose="02020603050405020304" pitchFamily="18" charset="0"/>
                          <a:ea typeface="Microsoft YaHei" panose="020B0503020204020204" charset="-122"/>
                          <a:cs typeface="Times New Roman" panose="02020603050405020304" pitchFamily="18" charset="0"/>
                        </a:rPr>
                        <a:t>05</a:t>
                      </a:r>
                      <a:endParaRPr lang="en-IN" altLang="en-US" sz="1400" spc="120" dirty="0">
                        <a:latin typeface="Times New Roman" panose="02020603050405020304" pitchFamily="18" charset="0"/>
                        <a:ea typeface="Microsoft YaHei" panose="020B0503020204020204" charset="-122"/>
                        <a:cs typeface="Times New Roman" panose="02020603050405020304" pitchFamily="18" charset="0"/>
                      </a:endParaRPr>
                    </a:p>
                  </a:txBody>
                  <a:tcPr marL="177800" marR="177800" marT="57150" marB="57150" anchor="ctr"/>
                </a:tc>
                <a:tc>
                  <a:txBody>
                    <a:bodyPr/>
                    <a:lstStyle/>
                    <a:p>
                      <a:pPr algn="l">
                        <a:lnSpc>
                          <a:spcPct val="120000"/>
                        </a:lnSpc>
                        <a:spcBef>
                          <a:spcPts val="0"/>
                        </a:spcBef>
                        <a:spcAft>
                          <a:spcPts val="0"/>
                        </a:spcAft>
                        <a:buNone/>
                      </a:pPr>
                      <a:r>
                        <a:rPr lang="en-US" altLang="en-US" sz="1400" b="0" spc="120" dirty="0">
                          <a:latin typeface="Times New Roman" panose="02020603050405020304" pitchFamily="18" charset="0"/>
                          <a:ea typeface="Microsoft YaHei" panose="020B0503020204020204" charset="-122"/>
                          <a:cs typeface="Times New Roman" panose="02020603050405020304" pitchFamily="18" charset="0"/>
                        </a:rPr>
                        <a:t>Hardware and Software requirements</a:t>
                      </a:r>
                      <a:endParaRPr lang="en-IN" altLang="en-US" sz="1400" b="0" spc="120" dirty="0">
                        <a:latin typeface="Times New Roman" panose="02020603050405020304" pitchFamily="18" charset="0"/>
                        <a:ea typeface="Microsoft YaHei" panose="020B0503020204020204" charset="-122"/>
                        <a:cs typeface="Times New Roman" panose="02020603050405020304" pitchFamily="18" charset="0"/>
                      </a:endParaRPr>
                    </a:p>
                  </a:txBody>
                  <a:tcPr marL="177800" marR="177800" marT="57150" marB="57150" anchor="ctr"/>
                </a:tc>
                <a:extLst>
                  <a:ext uri="{0D108BD9-81ED-4DB2-BD59-A6C34878D82A}">
                    <a16:rowId xmlns:a16="http://schemas.microsoft.com/office/drawing/2014/main" val="1019314663"/>
                  </a:ext>
                </a:extLst>
              </a:tr>
              <a:tr h="557162">
                <a:tc>
                  <a:txBody>
                    <a:bodyPr/>
                    <a:lstStyle/>
                    <a:p>
                      <a:pPr algn="ctr">
                        <a:lnSpc>
                          <a:spcPct val="120000"/>
                        </a:lnSpc>
                        <a:spcBef>
                          <a:spcPts val="0"/>
                        </a:spcBef>
                        <a:spcAft>
                          <a:spcPts val="0"/>
                        </a:spcAft>
                        <a:buNone/>
                      </a:pPr>
                      <a:r>
                        <a:rPr lang="en-IN" altLang="en-US" sz="1400" spc="120" dirty="0">
                          <a:latin typeface="Times New Roman" panose="02020603050405020304" pitchFamily="18" charset="0"/>
                          <a:ea typeface="Microsoft YaHei" panose="020B0503020204020204" charset="-122"/>
                          <a:cs typeface="Times New Roman" panose="02020603050405020304" pitchFamily="18" charset="0"/>
                        </a:rPr>
                        <a:t>06</a:t>
                      </a:r>
                    </a:p>
                  </a:txBody>
                  <a:tcPr marL="177800" marR="177800" marT="57150" marB="57150" anchor="ct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en-US" sz="1400" b="0" u="none" spc="120" dirty="0">
                          <a:latin typeface="Times New Roman" panose="02020603050405020304" pitchFamily="18" charset="0"/>
                          <a:ea typeface="Microsoft YaHei" panose="020B0503020204020204" charset="-122"/>
                          <a:cs typeface="Times New Roman" panose="02020603050405020304" pitchFamily="18" charset="0"/>
                        </a:rPr>
                        <a:t>System Architecture and proposed Methodology</a:t>
                      </a:r>
                    </a:p>
                  </a:txBody>
                  <a:tcPr marL="177800" marR="177800" marT="57150" marB="57150" anchor="ctr"/>
                </a:tc>
                <a:extLst>
                  <a:ext uri="{0D108BD9-81ED-4DB2-BD59-A6C34878D82A}">
                    <a16:rowId xmlns:a16="http://schemas.microsoft.com/office/drawing/2014/main" val="10005"/>
                  </a:ext>
                </a:extLst>
              </a:tr>
              <a:tr h="557162">
                <a:tc>
                  <a:txBody>
                    <a:bodyPr/>
                    <a:lstStyle/>
                    <a:p>
                      <a:pPr algn="ctr">
                        <a:lnSpc>
                          <a:spcPct val="120000"/>
                        </a:lnSpc>
                        <a:spcBef>
                          <a:spcPts val="0"/>
                        </a:spcBef>
                        <a:spcAft>
                          <a:spcPts val="0"/>
                        </a:spcAft>
                        <a:buNone/>
                      </a:pPr>
                      <a:r>
                        <a:rPr lang="en-IN" altLang="en-US" sz="1400" spc="120" dirty="0">
                          <a:latin typeface="Times New Roman" panose="02020603050405020304" pitchFamily="18" charset="0"/>
                          <a:ea typeface="Microsoft YaHei" panose="020B0503020204020204" charset="-122"/>
                          <a:cs typeface="Times New Roman" panose="02020603050405020304" pitchFamily="18" charset="0"/>
                        </a:rPr>
                        <a:t>07</a:t>
                      </a:r>
                    </a:p>
                  </a:txBody>
                  <a:tcPr marL="177800" marR="177800" marT="57150" marB="57150" anchor="ct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en-IN" sz="1400" b="0" u="none" spc="120" dirty="0">
                          <a:latin typeface="Times New Roman" panose="02020603050405020304" pitchFamily="18" charset="0"/>
                          <a:ea typeface="Microsoft YaHei" panose="020B0503020204020204" charset="-122"/>
                          <a:cs typeface="Times New Roman" panose="02020603050405020304" pitchFamily="18" charset="0"/>
                        </a:rPr>
                        <a:t>Advantages </a:t>
                      </a:r>
                    </a:p>
                  </a:txBody>
                  <a:tcPr marL="177800" marR="177800" marT="57150" marB="57150" anchor="ctr"/>
                </a:tc>
                <a:extLst>
                  <a:ext uri="{0D108BD9-81ED-4DB2-BD59-A6C34878D82A}">
                    <a16:rowId xmlns:a16="http://schemas.microsoft.com/office/drawing/2014/main" val="10007"/>
                  </a:ext>
                </a:extLst>
              </a:tr>
              <a:tr h="557162">
                <a:tc>
                  <a:txBody>
                    <a:bodyPr/>
                    <a:lstStyle/>
                    <a:p>
                      <a:pPr algn="ctr">
                        <a:lnSpc>
                          <a:spcPct val="120000"/>
                        </a:lnSpc>
                        <a:spcBef>
                          <a:spcPts val="0"/>
                        </a:spcBef>
                        <a:spcAft>
                          <a:spcPts val="0"/>
                        </a:spcAft>
                        <a:buNone/>
                      </a:pPr>
                      <a:r>
                        <a:rPr lang="en-US" altLang="en-US" sz="1400" spc="120" dirty="0">
                          <a:latin typeface="Times New Roman" panose="02020603050405020304" pitchFamily="18" charset="0"/>
                          <a:ea typeface="Microsoft YaHei" panose="020B0503020204020204" charset="-122"/>
                          <a:cs typeface="Times New Roman" panose="02020603050405020304" pitchFamily="18" charset="0"/>
                        </a:rPr>
                        <a:t>08</a:t>
                      </a:r>
                      <a:endParaRPr lang="en-IN" altLang="en-US" sz="1400" spc="120" dirty="0">
                        <a:latin typeface="Times New Roman" panose="02020603050405020304" pitchFamily="18" charset="0"/>
                        <a:ea typeface="Microsoft YaHei" panose="020B0503020204020204" charset="-122"/>
                        <a:cs typeface="Times New Roman" panose="02020603050405020304" pitchFamily="18" charset="0"/>
                      </a:endParaRPr>
                    </a:p>
                  </a:txBody>
                  <a:tcPr marL="177800" marR="177800" marT="57150" marB="57150" anchor="ct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en-US" sz="1400" b="0" u="none" spc="120" dirty="0">
                          <a:latin typeface="Times New Roman" panose="02020603050405020304" pitchFamily="18" charset="0"/>
                          <a:ea typeface="Microsoft YaHei" panose="020B0503020204020204" charset="-122"/>
                          <a:cs typeface="Times New Roman" panose="02020603050405020304" pitchFamily="18" charset="0"/>
                        </a:rPr>
                        <a:t>Result and Discussion</a:t>
                      </a:r>
                      <a:endParaRPr lang="en-IN" sz="1400" b="0" u="none" spc="120" dirty="0">
                        <a:latin typeface="Times New Roman" panose="02020603050405020304" pitchFamily="18" charset="0"/>
                        <a:ea typeface="Microsoft YaHei" panose="020B0503020204020204" charset="-122"/>
                        <a:cs typeface="Times New Roman" panose="02020603050405020304" pitchFamily="18" charset="0"/>
                      </a:endParaRPr>
                    </a:p>
                  </a:txBody>
                  <a:tcPr marL="177800" marR="177800" marT="57150" marB="57150" anchor="ctr"/>
                </a:tc>
                <a:extLst>
                  <a:ext uri="{0D108BD9-81ED-4DB2-BD59-A6C34878D82A}">
                    <a16:rowId xmlns:a16="http://schemas.microsoft.com/office/drawing/2014/main" val="1977613442"/>
                  </a:ext>
                </a:extLst>
              </a:tr>
              <a:tr h="555402">
                <a:tc>
                  <a:txBody>
                    <a:bodyPr/>
                    <a:lstStyle/>
                    <a:p>
                      <a:pPr algn="ctr">
                        <a:lnSpc>
                          <a:spcPct val="120000"/>
                        </a:lnSpc>
                        <a:spcBef>
                          <a:spcPts val="0"/>
                        </a:spcBef>
                        <a:spcAft>
                          <a:spcPts val="0"/>
                        </a:spcAft>
                        <a:buNone/>
                      </a:pPr>
                      <a:r>
                        <a:rPr lang="en-IN" altLang="en-US" sz="1400" spc="120" dirty="0">
                          <a:latin typeface="Times New Roman" panose="02020603050405020304" pitchFamily="18" charset="0"/>
                          <a:ea typeface="Microsoft YaHei" panose="020B0503020204020204" charset="-122"/>
                          <a:cs typeface="Times New Roman" panose="02020603050405020304" pitchFamily="18" charset="0"/>
                        </a:rPr>
                        <a:t>09</a:t>
                      </a:r>
                    </a:p>
                  </a:txBody>
                  <a:tcPr marL="177800" marR="177800" marT="57150" marB="57150" anchor="ct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en-US" sz="1400" b="0" u="none" spc="120" dirty="0">
                          <a:latin typeface="Times New Roman" panose="02020603050405020304" pitchFamily="18" charset="0"/>
                          <a:ea typeface="Microsoft YaHei" panose="020B0503020204020204" charset="-122"/>
                          <a:cs typeface="Times New Roman" panose="02020603050405020304" pitchFamily="18" charset="0"/>
                        </a:rPr>
                        <a:t>Applications</a:t>
                      </a:r>
                    </a:p>
                  </a:txBody>
                  <a:tcPr marL="177800" marR="177800" marT="57150" marB="57150" anchor="ctr"/>
                </a:tc>
                <a:extLst>
                  <a:ext uri="{0D108BD9-81ED-4DB2-BD59-A6C34878D82A}">
                    <a16:rowId xmlns:a16="http://schemas.microsoft.com/office/drawing/2014/main" val="10008"/>
                  </a:ext>
                </a:extLst>
              </a:tr>
              <a:tr h="557162">
                <a:tc>
                  <a:txBody>
                    <a:bodyPr/>
                    <a:lstStyle/>
                    <a:p>
                      <a:pPr algn="ctr">
                        <a:lnSpc>
                          <a:spcPct val="120000"/>
                        </a:lnSpc>
                        <a:spcBef>
                          <a:spcPts val="0"/>
                        </a:spcBef>
                        <a:spcAft>
                          <a:spcPts val="0"/>
                        </a:spcAft>
                        <a:buNone/>
                      </a:pPr>
                      <a:r>
                        <a:rPr lang="en-US" altLang="en-US" sz="1400" spc="120" dirty="0">
                          <a:latin typeface="Times New Roman" panose="02020603050405020304" pitchFamily="18" charset="0"/>
                          <a:ea typeface="Microsoft YaHei" panose="020B0503020204020204" charset="-122"/>
                          <a:cs typeface="Times New Roman" panose="02020603050405020304" pitchFamily="18" charset="0"/>
                        </a:rPr>
                        <a:t>10</a:t>
                      </a:r>
                      <a:endParaRPr lang="en-IN" altLang="en-US" sz="1400" spc="120" dirty="0">
                        <a:latin typeface="Times New Roman" panose="02020603050405020304" pitchFamily="18" charset="0"/>
                        <a:ea typeface="Microsoft YaHei" panose="020B0503020204020204" charset="-122"/>
                        <a:cs typeface="Times New Roman" panose="02020603050405020304" pitchFamily="18" charset="0"/>
                      </a:endParaRPr>
                    </a:p>
                  </a:txBody>
                  <a:tcPr marL="177800" marR="177800" marT="57150" marB="57150" anchor="ctr"/>
                </a:tc>
                <a:tc>
                  <a:txBody>
                    <a:bodyPr/>
                    <a:lstStyle/>
                    <a:p>
                      <a:pPr algn="l">
                        <a:lnSpc>
                          <a:spcPct val="120000"/>
                        </a:lnSpc>
                        <a:spcBef>
                          <a:spcPts val="0"/>
                        </a:spcBef>
                        <a:spcAft>
                          <a:spcPts val="0"/>
                        </a:spcAft>
                        <a:buNone/>
                      </a:pPr>
                      <a:r>
                        <a:rPr lang="en-US" sz="1400" b="0" spc="120" dirty="0">
                          <a:solidFill>
                            <a:srgbClr val="000000"/>
                          </a:solidFill>
                          <a:latin typeface="Times New Roman" panose="02020603050405020304" pitchFamily="18" charset="0"/>
                          <a:ea typeface="Microsoft YaHei" panose="020B0503020204020204" charset="-122"/>
                          <a:cs typeface="Times New Roman" panose="02020603050405020304" pitchFamily="18" charset="0"/>
                        </a:rPr>
                        <a:t>Conclusion</a:t>
                      </a:r>
                    </a:p>
                  </a:txBody>
                  <a:tcPr marL="177800" marR="177800" marT="57150" marB="5715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46173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C25DC-085A-60C4-A8E5-B26ADFD348CC}"/>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EE6B9227-2975-C094-55D4-B6359C505D4C}"/>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F10ACD47-E7FD-8C3B-AACE-EEB6D6540BF2}"/>
              </a:ext>
            </a:extLst>
          </p:cNvPr>
          <p:cNvGrpSpPr/>
          <p:nvPr/>
        </p:nvGrpSpPr>
        <p:grpSpPr>
          <a:xfrm>
            <a:off x="-304800" y="-228600"/>
            <a:ext cx="10081261" cy="7315200"/>
            <a:chOff x="-424510" y="-121919"/>
            <a:chExt cx="9499930" cy="7315200"/>
          </a:xfrm>
          <a:effectLst>
            <a:outerShdw blurRad="88900" sx="102000" sy="102000" algn="ctr" rotWithShape="0">
              <a:prstClr val="black">
                <a:alpha val="49000"/>
              </a:prstClr>
            </a:outerShdw>
          </a:effectLst>
        </p:grpSpPr>
        <p:sp>
          <p:nvSpPr>
            <p:cNvPr id="67" name="Rectangle 66">
              <a:extLst>
                <a:ext uri="{FF2B5EF4-FFF2-40B4-BE49-F238E27FC236}">
                  <a16:creationId xmlns:a16="http://schemas.microsoft.com/office/drawing/2014/main" id="{267FA444-1FE0-C8DB-EA08-4DB9C4392A30}"/>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3126F555-A46C-63A8-5EBD-74E115F70457}"/>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01</a:t>
              </a:r>
              <a:endParaRPr lang="en-IN" sz="5400" dirty="0"/>
            </a:p>
          </p:txBody>
        </p:sp>
        <p:sp>
          <p:nvSpPr>
            <p:cNvPr id="175" name="TextBox 174">
              <a:extLst>
                <a:ext uri="{FF2B5EF4-FFF2-40B4-BE49-F238E27FC236}">
                  <a16:creationId xmlns:a16="http://schemas.microsoft.com/office/drawing/2014/main" id="{615BB799-CE38-D5EF-C176-3FB02A1C73E7}"/>
                </a:ext>
              </a:extLst>
            </p:cNvPr>
            <p:cNvSpPr txBox="1"/>
            <p:nvPr/>
          </p:nvSpPr>
          <p:spPr>
            <a:xfrm>
              <a:off x="793648" y="3429000"/>
              <a:ext cx="6720840" cy="1107996"/>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INTRODUCTION</a:t>
              </a:r>
              <a:endParaRPr lang="en-IN" sz="66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43221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D6BE1-A274-5E8F-B433-EA592F9BED53}"/>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2F14DDAB-8D7E-73CB-3D2F-86F01B670EAE}"/>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BA1B9A77-2431-B8B7-3FEE-ACF4CD6081C0}"/>
              </a:ext>
            </a:extLst>
          </p:cNvPr>
          <p:cNvGrpSpPr/>
          <p:nvPr/>
        </p:nvGrpSpPr>
        <p:grpSpPr>
          <a:xfrm>
            <a:off x="-8992772" y="-228600"/>
            <a:ext cx="10081261" cy="73152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06E2270C-9BA0-6AB5-902A-C4987D58BF32}"/>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7347BE42-49E7-28A5-E57E-21EF735F2FB5}"/>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01</a:t>
              </a:r>
              <a:endParaRPr lang="en-IN" sz="5400" dirty="0"/>
            </a:p>
          </p:txBody>
        </p:sp>
        <p:sp>
          <p:nvSpPr>
            <p:cNvPr id="175" name="TextBox 174">
              <a:extLst>
                <a:ext uri="{FF2B5EF4-FFF2-40B4-BE49-F238E27FC236}">
                  <a16:creationId xmlns:a16="http://schemas.microsoft.com/office/drawing/2014/main" id="{51FE364B-CC4E-C3AC-3156-04C14D338463}"/>
                </a:ext>
              </a:extLst>
            </p:cNvPr>
            <p:cNvSpPr txBox="1"/>
            <p:nvPr/>
          </p:nvSpPr>
          <p:spPr>
            <a:xfrm>
              <a:off x="793648" y="3429000"/>
              <a:ext cx="6720840" cy="1107996"/>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INTRODUCTION</a:t>
              </a:r>
              <a:endParaRPr lang="en-IN" sz="6600" dirty="0">
                <a:solidFill>
                  <a:schemeClr val="bg1"/>
                </a:solidFill>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C2C51B0E-F572-BD86-7724-3D90C58E281A}"/>
              </a:ext>
            </a:extLst>
          </p:cNvPr>
          <p:cNvSpPr txBox="1"/>
          <p:nvPr/>
        </p:nvSpPr>
        <p:spPr>
          <a:xfrm>
            <a:off x="1270397" y="386304"/>
            <a:ext cx="10241665" cy="7038850"/>
          </a:xfrm>
          <a:prstGeom prst="rect">
            <a:avLst/>
          </a:prstGeom>
          <a:noFill/>
        </p:spPr>
        <p:txBody>
          <a:bodyPr wrap="square" rtlCol="0">
            <a:spAutoFit/>
          </a:bodyPr>
          <a:lstStyle/>
          <a:p>
            <a:pPr marL="457200" indent="-457200" algn="just">
              <a:lnSpc>
                <a:spcPct val="110000"/>
              </a:lnSpc>
              <a:spcBef>
                <a:spcPts val="600"/>
              </a:spcBef>
              <a:buFont typeface="Arial" panose="020B0604020202020204" pitchFamily="34" charset="0"/>
              <a:buChar char="•"/>
            </a:pPr>
            <a:r>
              <a:rPr lang="en-US" sz="2800" dirty="0">
                <a:solidFill>
                  <a:srgbClr val="000000"/>
                </a:solidFill>
                <a:latin typeface="Times New Roman" panose="02020603050405020304" charset="0"/>
                <a:sym typeface="+mn-ea"/>
              </a:rPr>
              <a:t>With the rapid growth of Natural Language Processing (NLP) and Machine Learning (ML), chatbots have become widely used in many fields, especially in banking. In today’s digital age, customers want fast, efficient, and personalized support available 24/7. </a:t>
            </a:r>
          </a:p>
          <a:p>
            <a:pPr marL="457200" indent="-457200" algn="just">
              <a:lnSpc>
                <a:spcPct val="110000"/>
              </a:lnSpc>
              <a:spcBef>
                <a:spcPts val="600"/>
              </a:spcBef>
              <a:buFont typeface="Arial" panose="020B0604020202020204" pitchFamily="34" charset="0"/>
              <a:buChar char="•"/>
            </a:pPr>
            <a:r>
              <a:rPr lang="en-US" sz="2800" dirty="0">
                <a:solidFill>
                  <a:srgbClr val="000000"/>
                </a:solidFill>
                <a:latin typeface="Times New Roman" panose="02020603050405020304" charset="0"/>
                <a:sym typeface="+mn-ea"/>
              </a:rPr>
              <a:t>Traditional ways of customer service, like phone support or visiting a bank in person, often fall short because of long waiting times and limited hours.</a:t>
            </a:r>
          </a:p>
          <a:p>
            <a:pPr marL="457200" indent="-457200" algn="just">
              <a:lnSpc>
                <a:spcPct val="110000"/>
              </a:lnSpc>
              <a:spcBef>
                <a:spcPts val="600"/>
              </a:spcBef>
              <a:buFont typeface="Arial" panose="020B0604020202020204" pitchFamily="34" charset="0"/>
              <a:buChar char="•"/>
            </a:pPr>
            <a:r>
              <a:rPr lang="en-US" sz="2800" dirty="0">
                <a:solidFill>
                  <a:srgbClr val="000000"/>
                </a:solidFill>
                <a:latin typeface="Times New Roman" panose="02020603050405020304" charset="0"/>
                <a:sym typeface="+mn-ea"/>
              </a:rPr>
              <a:t>A chatbot is a type of software designed to have a conversation with a user in everyday language, similar to talking to a human. </a:t>
            </a:r>
          </a:p>
          <a:p>
            <a:pPr marL="457200" indent="-457200" algn="just">
              <a:lnSpc>
                <a:spcPct val="110000"/>
              </a:lnSpc>
              <a:spcBef>
                <a:spcPts val="600"/>
              </a:spcBef>
              <a:buFont typeface="Arial" panose="020B0604020202020204" pitchFamily="34" charset="0"/>
              <a:buChar char="•"/>
            </a:pPr>
            <a:r>
              <a:rPr lang="en-US" sz="2800" dirty="0">
                <a:solidFill>
                  <a:srgbClr val="000000"/>
                </a:solidFill>
                <a:latin typeface="Times New Roman" panose="02020603050405020304" charset="0"/>
                <a:sym typeface="+mn-ea"/>
              </a:rPr>
              <a:t>These chatbots use artificial intelligence (AI) to understand questions, provide accurate answers, and share relevant information from their knowledge base</a:t>
            </a:r>
            <a:r>
              <a:rPr lang="en-IN" altLang="en-US" sz="2800" dirty="0">
                <a:solidFill>
                  <a:srgbClr val="000000"/>
                </a:solidFill>
                <a:latin typeface="Times New Roman" panose="02020603050405020304" charset="0"/>
                <a:sym typeface="+mn-ea"/>
              </a:rPr>
              <a:t>.</a:t>
            </a:r>
            <a:endParaRPr lang="en-US" sz="2800" dirty="0">
              <a:latin typeface="Tahoma" panose="020B0604030504040204" pitchFamily="34" charset="0"/>
              <a:ea typeface="Tahoma" panose="020B0604030504040204" pitchFamily="34" charset="0"/>
              <a:cs typeface="Tahoma" panose="020B0604030504040204" pitchFamily="34" charset="0"/>
            </a:endParaRPr>
          </a:p>
          <a:p>
            <a:pPr algn="just"/>
            <a:endParaRPr lang="en-IN" sz="3600" dirty="0">
              <a:solidFill>
                <a:schemeClr val="accent1">
                  <a:lumMod val="50000"/>
                </a:schemeClr>
              </a:solidFill>
            </a:endParaRPr>
          </a:p>
        </p:txBody>
      </p:sp>
    </p:spTree>
    <p:extLst>
      <p:ext uri="{BB962C8B-B14F-4D97-AF65-F5344CB8AC3E}">
        <p14:creationId xmlns:p14="http://schemas.microsoft.com/office/powerpoint/2010/main" val="19216599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55358-B275-7339-7FDC-2E70C552AC5C}"/>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5150EF06-BE9B-C74F-2779-FB1BBF0914B3}"/>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4384A37F-345C-E81D-0325-23F2D762C8A2}"/>
              </a:ext>
            </a:extLst>
          </p:cNvPr>
          <p:cNvGrpSpPr/>
          <p:nvPr/>
        </p:nvGrpSpPr>
        <p:grpSpPr>
          <a:xfrm>
            <a:off x="-304800" y="-228600"/>
            <a:ext cx="10081261" cy="73152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F3ECAB5D-A161-1E1D-6D44-FD9AE5CED021}"/>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BF1C14C5-B46C-4336-45AA-59914FBF862D}"/>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02</a:t>
              </a:r>
              <a:endParaRPr lang="en-IN" sz="5400" dirty="0"/>
            </a:p>
          </p:txBody>
        </p:sp>
        <p:sp>
          <p:nvSpPr>
            <p:cNvPr id="175" name="TextBox 174">
              <a:extLst>
                <a:ext uri="{FF2B5EF4-FFF2-40B4-BE49-F238E27FC236}">
                  <a16:creationId xmlns:a16="http://schemas.microsoft.com/office/drawing/2014/main" id="{FD703F85-687A-3075-5A87-48A15E83CE59}"/>
                </a:ext>
              </a:extLst>
            </p:cNvPr>
            <p:cNvSpPr txBox="1"/>
            <p:nvPr/>
          </p:nvSpPr>
          <p:spPr>
            <a:xfrm>
              <a:off x="441665" y="2473852"/>
              <a:ext cx="6720840" cy="2123658"/>
            </a:xfrm>
            <a:prstGeom prst="rect">
              <a:avLst/>
            </a:prstGeom>
            <a:noFill/>
          </p:spPr>
          <p:txBody>
            <a:bodyPr wrap="square" rtlCol="0">
              <a:spAutoFit/>
            </a:bodyPr>
            <a:lstStyle/>
            <a:p>
              <a:pPr algn="ctr"/>
              <a:r>
                <a:rPr lang="en-US" sz="6600" dirty="0">
                  <a:solidFill>
                    <a:schemeClr val="bg1"/>
                  </a:solidFill>
                  <a:latin typeface="Times New Roman" panose="02020603050405020304" pitchFamily="18" charset="0"/>
                  <a:cs typeface="Times New Roman" panose="02020603050405020304" pitchFamily="18" charset="0"/>
                </a:rPr>
                <a:t>PROBLEM DEFINITION</a:t>
              </a:r>
              <a:endParaRPr lang="en-IN" sz="66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134757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132F3-1816-FF75-CF47-A8247C42AA42}"/>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D45E50FA-9BB2-AA22-7801-2DFDA8709564}"/>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801888F1-CCB2-4FF0-0C04-4732CBB3C17B}"/>
              </a:ext>
            </a:extLst>
          </p:cNvPr>
          <p:cNvGrpSpPr/>
          <p:nvPr/>
        </p:nvGrpSpPr>
        <p:grpSpPr>
          <a:xfrm>
            <a:off x="-8962960" y="-457200"/>
            <a:ext cx="10081261" cy="73152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243A24C4-1D6C-6C5F-C019-C869321D5743}"/>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960ED1EC-2702-B469-D743-2E31B34B0372}"/>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02</a:t>
              </a:r>
              <a:endParaRPr lang="en-IN" sz="5400" dirty="0"/>
            </a:p>
          </p:txBody>
        </p:sp>
        <p:sp>
          <p:nvSpPr>
            <p:cNvPr id="175" name="TextBox 174">
              <a:extLst>
                <a:ext uri="{FF2B5EF4-FFF2-40B4-BE49-F238E27FC236}">
                  <a16:creationId xmlns:a16="http://schemas.microsoft.com/office/drawing/2014/main" id="{32F5C868-C30F-F06B-FF78-1096117C9247}"/>
                </a:ext>
              </a:extLst>
            </p:cNvPr>
            <p:cNvSpPr txBox="1"/>
            <p:nvPr/>
          </p:nvSpPr>
          <p:spPr>
            <a:xfrm>
              <a:off x="793648" y="2367171"/>
              <a:ext cx="6720840" cy="2123658"/>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PROBLEM DEFINITION</a:t>
              </a:r>
              <a:endParaRPr lang="en-IN" sz="6600" dirty="0">
                <a:solidFill>
                  <a:schemeClr val="bg1"/>
                </a:solidFill>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C373E99F-7400-42F4-5111-27F506DA18F5}"/>
              </a:ext>
            </a:extLst>
          </p:cNvPr>
          <p:cNvSpPr txBox="1"/>
          <p:nvPr/>
        </p:nvSpPr>
        <p:spPr>
          <a:xfrm>
            <a:off x="1300209" y="1031631"/>
            <a:ext cx="10024283" cy="5355312"/>
          </a:xfrm>
          <a:prstGeom prst="rect">
            <a:avLst/>
          </a:prstGeom>
          <a:noFill/>
        </p:spPr>
        <p:txBody>
          <a:bodyPr wrap="square" rtlCol="0">
            <a:spAutoFit/>
          </a:bodyPr>
          <a:lstStyle/>
          <a:p>
            <a:pPr algn="just"/>
            <a:r>
              <a:rPr lang="en-US" sz="3600" dirty="0">
                <a:solidFill>
                  <a:schemeClr val="accent1">
                    <a:lumMod val="50000"/>
                  </a:schemeClr>
                </a:solidFill>
                <a:latin typeface="Times New Roman" panose="02020603050405020304" pitchFamily="18" charset="0"/>
                <a:cs typeface="Times New Roman" panose="02020603050405020304" pitchFamily="18" charset="0"/>
              </a:rPr>
              <a:t>    This project aims to improve slow and expensive customer service in banks by creating a smart chatbot using Natural Language Processing(NLP). Traditional customer service methods often have long wait times and can be confusing. The chatbot will provide quick, clear answers to questions about account types, loans and bank policies, making it easier for customer to get help anytime. This will also reduce the bank workload and costs.</a:t>
            </a:r>
            <a:endParaRPr lang="en-IN" sz="3600" dirty="0">
              <a:solidFill>
                <a:schemeClr val="accent1">
                  <a:lumMod val="5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0557610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63A8E-4FF7-2382-BDCB-C4EC876069D3}"/>
            </a:ext>
          </a:extLst>
        </p:cNvPr>
        <p:cNvGrpSpPr/>
        <p:nvPr/>
      </p:nvGrpSpPr>
      <p:grpSpPr>
        <a:xfrm>
          <a:off x="0" y="0"/>
          <a:ext cx="0" cy="0"/>
          <a:chOff x="0" y="0"/>
          <a:chExt cx="0" cy="0"/>
        </a:xfrm>
      </p:grpSpPr>
      <p:sp>
        <p:nvSpPr>
          <p:cNvPr id="65" name="Rectangle 64">
            <a:extLst>
              <a:ext uri="{FF2B5EF4-FFF2-40B4-BE49-F238E27FC236}">
                <a16:creationId xmlns:a16="http://schemas.microsoft.com/office/drawing/2014/main" id="{70D65A59-8401-7154-0F36-8A9DFFC79E40}"/>
              </a:ext>
            </a:extLst>
          </p:cNvPr>
          <p:cNvSpPr/>
          <p:nvPr/>
        </p:nvSpPr>
        <p:spPr>
          <a:xfrm>
            <a:off x="0" y="0"/>
            <a:ext cx="12192000" cy="6858000"/>
          </a:xfrm>
          <a:prstGeom prst="rect">
            <a:avLst/>
          </a:prstGeom>
          <a:solidFill>
            <a:srgbClr val="D3E8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DB2771EC-9248-4FC3-1874-08C9EC03E28F}"/>
              </a:ext>
            </a:extLst>
          </p:cNvPr>
          <p:cNvGrpSpPr/>
          <p:nvPr/>
        </p:nvGrpSpPr>
        <p:grpSpPr>
          <a:xfrm>
            <a:off x="-304800" y="-228600"/>
            <a:ext cx="10081261" cy="7315200"/>
            <a:chOff x="-424510" y="-121919"/>
            <a:chExt cx="9499930" cy="7315200"/>
          </a:xfrm>
          <a:effectLst>
            <a:outerShdw blurRad="63500" sx="102000" sy="102000" algn="ctr" rotWithShape="0">
              <a:prstClr val="black">
                <a:alpha val="40000"/>
              </a:prstClr>
            </a:outerShdw>
          </a:effectLst>
        </p:grpSpPr>
        <p:sp>
          <p:nvSpPr>
            <p:cNvPr id="67" name="Rectangle 66">
              <a:extLst>
                <a:ext uri="{FF2B5EF4-FFF2-40B4-BE49-F238E27FC236}">
                  <a16:creationId xmlns:a16="http://schemas.microsoft.com/office/drawing/2014/main" id="{DFBF7AC3-DEBC-E870-FE1A-F941B496A17D}"/>
                </a:ext>
              </a:extLst>
            </p:cNvPr>
            <p:cNvSpPr/>
            <p:nvPr/>
          </p:nvSpPr>
          <p:spPr>
            <a:xfrm>
              <a:off x="-424510" y="-121919"/>
              <a:ext cx="8453190" cy="731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294134A1-52C8-B4A7-872A-C4BFD9EF1328}"/>
                </a:ext>
              </a:extLst>
            </p:cNvPr>
            <p:cNvSpPr/>
            <p:nvPr/>
          </p:nvSpPr>
          <p:spPr>
            <a:xfrm>
              <a:off x="7658100" y="3429000"/>
              <a:ext cx="1417320" cy="121920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   03</a:t>
              </a:r>
              <a:endParaRPr lang="en-IN" sz="5400" dirty="0"/>
            </a:p>
          </p:txBody>
        </p:sp>
        <p:sp>
          <p:nvSpPr>
            <p:cNvPr id="175" name="TextBox 174">
              <a:extLst>
                <a:ext uri="{FF2B5EF4-FFF2-40B4-BE49-F238E27FC236}">
                  <a16:creationId xmlns:a16="http://schemas.microsoft.com/office/drawing/2014/main" id="{F58C44DA-EC2F-8ACE-2686-40F7E5DFBBC0}"/>
                </a:ext>
              </a:extLst>
            </p:cNvPr>
            <p:cNvSpPr txBox="1"/>
            <p:nvPr/>
          </p:nvSpPr>
          <p:spPr>
            <a:xfrm>
              <a:off x="793648" y="2367171"/>
              <a:ext cx="6720840" cy="2123658"/>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LITERATURE SURVEY</a:t>
              </a:r>
              <a:endParaRPr lang="en-IN" sz="66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59453250"/>
      </p:ext>
    </p:extLst>
  </p:cSld>
  <p:clrMapOvr>
    <a:masterClrMapping/>
  </p:clrMapOvr>
  <p:transition spd="slow">
    <p:push dir="d"/>
  </p:transition>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756*196"/>
  <p:tag name="TABLE_ENDDRAG_RECT" val="114*158*756*196"/>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710*376"/>
  <p:tag name="TABLE_ENDDRAG_RECT" val="88*113*710*376"/>
  <p:tag name="TABLE_AUTOADJUST_FLAG"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860</TotalTime>
  <Words>3767</Words>
  <Application>Microsoft Office PowerPoint</Application>
  <PresentationFormat>Widescreen</PresentationFormat>
  <Paragraphs>409</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Aptos</vt:lpstr>
      <vt:lpstr>Aptos Display</vt:lpstr>
      <vt:lpstr>Arial</vt:lpstr>
      <vt:lpstr>Courier New</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sukeshpadagatti53@outlook.com</dc:creator>
  <cp:lastModifiedBy>sukeshpadagatti53@outlook.com</cp:lastModifiedBy>
  <cp:revision>12</cp:revision>
  <dcterms:created xsi:type="dcterms:W3CDTF">2025-01-14T09:06:22Z</dcterms:created>
  <dcterms:modified xsi:type="dcterms:W3CDTF">2025-01-17T04:44:00Z</dcterms:modified>
</cp:coreProperties>
</file>