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2" d="100"/>
          <a:sy n="92" d="100"/>
        </p:scale>
        <p:origin x="859"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FC00-FF10-49A5-CB06-A324BD57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B6B6D5-4945-D1F1-2F33-920915ECD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7B0BC0-B841-CDCC-9F51-4B86F15CCD24}"/>
              </a:ext>
            </a:extLst>
          </p:cNvPr>
          <p:cNvSpPr>
            <a:spLocks noGrp="1"/>
          </p:cNvSpPr>
          <p:nvPr>
            <p:ph type="dt" sz="half" idx="10"/>
          </p:nvPr>
        </p:nvSpPr>
        <p:spPr/>
        <p:txBody>
          <a:bodyPr/>
          <a:lstStyle/>
          <a:p>
            <a:fld id="{6E9033E2-7D0F-4B9C-B12E-BEDA5A621B2F}" type="datetimeFigureOut">
              <a:rPr lang="en-IN" smtClean="0"/>
              <a:t>08-04-2024</a:t>
            </a:fld>
            <a:endParaRPr lang="en-IN"/>
          </a:p>
        </p:txBody>
      </p:sp>
      <p:sp>
        <p:nvSpPr>
          <p:cNvPr id="5" name="Footer Placeholder 4">
            <a:extLst>
              <a:ext uri="{FF2B5EF4-FFF2-40B4-BE49-F238E27FC236}">
                <a16:creationId xmlns:a16="http://schemas.microsoft.com/office/drawing/2014/main" id="{EDCC045F-21D2-788F-9C75-BFBF8AB2BA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DFFFA3-4E6A-2982-07D4-3C509A34B8B1}"/>
              </a:ext>
            </a:extLst>
          </p:cNvPr>
          <p:cNvSpPr>
            <a:spLocks noGrp="1"/>
          </p:cNvSpPr>
          <p:nvPr>
            <p:ph type="sldNum" sz="quarter" idx="12"/>
          </p:nvPr>
        </p:nvSpPr>
        <p:spPr/>
        <p:txBody>
          <a:bodyPr/>
          <a:lstStyle/>
          <a:p>
            <a:fld id="{2785FC8C-4205-469B-A1C8-79320C6000E3}" type="slidenum">
              <a:rPr lang="en-IN" smtClean="0"/>
              <a:t>‹#›</a:t>
            </a:fld>
            <a:endParaRPr lang="en-IN"/>
          </a:p>
        </p:txBody>
      </p:sp>
    </p:spTree>
    <p:extLst>
      <p:ext uri="{BB962C8B-B14F-4D97-AF65-F5344CB8AC3E}">
        <p14:creationId xmlns:p14="http://schemas.microsoft.com/office/powerpoint/2010/main" val="402134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C2F8-197E-4059-2A2C-6FDE7FC60B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91D01C-74CC-C551-1416-6214EDEE00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43BB72-B820-90CA-5B66-18FE3C30F78A}"/>
              </a:ext>
            </a:extLst>
          </p:cNvPr>
          <p:cNvSpPr>
            <a:spLocks noGrp="1"/>
          </p:cNvSpPr>
          <p:nvPr>
            <p:ph type="dt" sz="half" idx="10"/>
          </p:nvPr>
        </p:nvSpPr>
        <p:spPr/>
        <p:txBody>
          <a:bodyPr/>
          <a:lstStyle/>
          <a:p>
            <a:fld id="{6E9033E2-7D0F-4B9C-B12E-BEDA5A621B2F}" type="datetimeFigureOut">
              <a:rPr lang="en-IN" smtClean="0"/>
              <a:t>08-04-2024</a:t>
            </a:fld>
            <a:endParaRPr lang="en-IN"/>
          </a:p>
        </p:txBody>
      </p:sp>
      <p:sp>
        <p:nvSpPr>
          <p:cNvPr id="5" name="Footer Placeholder 4">
            <a:extLst>
              <a:ext uri="{FF2B5EF4-FFF2-40B4-BE49-F238E27FC236}">
                <a16:creationId xmlns:a16="http://schemas.microsoft.com/office/drawing/2014/main" id="{F53E604B-7C5C-660F-79A8-20BF3F2D19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B37174-2C01-4921-5D39-34945E163DC6}"/>
              </a:ext>
            </a:extLst>
          </p:cNvPr>
          <p:cNvSpPr>
            <a:spLocks noGrp="1"/>
          </p:cNvSpPr>
          <p:nvPr>
            <p:ph type="sldNum" sz="quarter" idx="12"/>
          </p:nvPr>
        </p:nvSpPr>
        <p:spPr/>
        <p:txBody>
          <a:bodyPr/>
          <a:lstStyle/>
          <a:p>
            <a:fld id="{2785FC8C-4205-469B-A1C8-79320C6000E3}" type="slidenum">
              <a:rPr lang="en-IN" smtClean="0"/>
              <a:t>‹#›</a:t>
            </a:fld>
            <a:endParaRPr lang="en-IN"/>
          </a:p>
        </p:txBody>
      </p:sp>
    </p:spTree>
    <p:extLst>
      <p:ext uri="{BB962C8B-B14F-4D97-AF65-F5344CB8AC3E}">
        <p14:creationId xmlns:p14="http://schemas.microsoft.com/office/powerpoint/2010/main" val="59156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C9200F-40BC-AA40-061D-8621E90E61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448636-7873-6993-A3B3-9483B30D0A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204003-0AF7-83D3-2327-2AEAA952FDC4}"/>
              </a:ext>
            </a:extLst>
          </p:cNvPr>
          <p:cNvSpPr>
            <a:spLocks noGrp="1"/>
          </p:cNvSpPr>
          <p:nvPr>
            <p:ph type="dt" sz="half" idx="10"/>
          </p:nvPr>
        </p:nvSpPr>
        <p:spPr/>
        <p:txBody>
          <a:bodyPr/>
          <a:lstStyle/>
          <a:p>
            <a:fld id="{6E9033E2-7D0F-4B9C-B12E-BEDA5A621B2F}" type="datetimeFigureOut">
              <a:rPr lang="en-IN" smtClean="0"/>
              <a:t>08-04-2024</a:t>
            </a:fld>
            <a:endParaRPr lang="en-IN"/>
          </a:p>
        </p:txBody>
      </p:sp>
      <p:sp>
        <p:nvSpPr>
          <p:cNvPr id="5" name="Footer Placeholder 4">
            <a:extLst>
              <a:ext uri="{FF2B5EF4-FFF2-40B4-BE49-F238E27FC236}">
                <a16:creationId xmlns:a16="http://schemas.microsoft.com/office/drawing/2014/main" id="{2A3FFFE8-9C02-15B4-A69A-4E0F61C67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A9855-0CA2-A64E-E80A-419B40BDCFA9}"/>
              </a:ext>
            </a:extLst>
          </p:cNvPr>
          <p:cNvSpPr>
            <a:spLocks noGrp="1"/>
          </p:cNvSpPr>
          <p:nvPr>
            <p:ph type="sldNum" sz="quarter" idx="12"/>
          </p:nvPr>
        </p:nvSpPr>
        <p:spPr/>
        <p:txBody>
          <a:bodyPr/>
          <a:lstStyle/>
          <a:p>
            <a:fld id="{2785FC8C-4205-469B-A1C8-79320C6000E3}" type="slidenum">
              <a:rPr lang="en-IN" smtClean="0"/>
              <a:t>‹#›</a:t>
            </a:fld>
            <a:endParaRPr lang="en-IN"/>
          </a:p>
        </p:txBody>
      </p:sp>
    </p:spTree>
    <p:extLst>
      <p:ext uri="{BB962C8B-B14F-4D97-AF65-F5344CB8AC3E}">
        <p14:creationId xmlns:p14="http://schemas.microsoft.com/office/powerpoint/2010/main" val="852821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6CD3-D62D-54FB-3646-43B8EA8263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B5BBBD-7228-65A0-9111-C48D0CFFBB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F39AB4-B558-96CD-6203-C0551ADA3388}"/>
              </a:ext>
            </a:extLst>
          </p:cNvPr>
          <p:cNvSpPr>
            <a:spLocks noGrp="1"/>
          </p:cNvSpPr>
          <p:nvPr>
            <p:ph type="dt" sz="half" idx="10"/>
          </p:nvPr>
        </p:nvSpPr>
        <p:spPr/>
        <p:txBody>
          <a:bodyPr/>
          <a:lstStyle/>
          <a:p>
            <a:fld id="{6E9033E2-7D0F-4B9C-B12E-BEDA5A621B2F}" type="datetimeFigureOut">
              <a:rPr lang="en-IN" smtClean="0"/>
              <a:t>08-04-2024</a:t>
            </a:fld>
            <a:endParaRPr lang="en-IN"/>
          </a:p>
        </p:txBody>
      </p:sp>
      <p:sp>
        <p:nvSpPr>
          <p:cNvPr id="5" name="Footer Placeholder 4">
            <a:extLst>
              <a:ext uri="{FF2B5EF4-FFF2-40B4-BE49-F238E27FC236}">
                <a16:creationId xmlns:a16="http://schemas.microsoft.com/office/drawing/2014/main" id="{FE56CAED-4F92-C013-5CCE-C27FE905DB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09C16A-70F0-5AB3-6422-73352D921BC4}"/>
              </a:ext>
            </a:extLst>
          </p:cNvPr>
          <p:cNvSpPr>
            <a:spLocks noGrp="1"/>
          </p:cNvSpPr>
          <p:nvPr>
            <p:ph type="sldNum" sz="quarter" idx="12"/>
          </p:nvPr>
        </p:nvSpPr>
        <p:spPr/>
        <p:txBody>
          <a:bodyPr/>
          <a:lstStyle/>
          <a:p>
            <a:fld id="{2785FC8C-4205-469B-A1C8-79320C6000E3}" type="slidenum">
              <a:rPr lang="en-IN" smtClean="0"/>
              <a:t>‹#›</a:t>
            </a:fld>
            <a:endParaRPr lang="en-IN"/>
          </a:p>
        </p:txBody>
      </p:sp>
    </p:spTree>
    <p:extLst>
      <p:ext uri="{BB962C8B-B14F-4D97-AF65-F5344CB8AC3E}">
        <p14:creationId xmlns:p14="http://schemas.microsoft.com/office/powerpoint/2010/main" val="256982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9F02E-95EB-8761-A33F-AD6E937A74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58F5BE-D176-411F-D3A7-A92E7CEE98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E307F8-53B0-8867-6E21-72C0242FAB66}"/>
              </a:ext>
            </a:extLst>
          </p:cNvPr>
          <p:cNvSpPr>
            <a:spLocks noGrp="1"/>
          </p:cNvSpPr>
          <p:nvPr>
            <p:ph type="dt" sz="half" idx="10"/>
          </p:nvPr>
        </p:nvSpPr>
        <p:spPr/>
        <p:txBody>
          <a:bodyPr/>
          <a:lstStyle/>
          <a:p>
            <a:fld id="{6E9033E2-7D0F-4B9C-B12E-BEDA5A621B2F}" type="datetimeFigureOut">
              <a:rPr lang="en-IN" smtClean="0"/>
              <a:t>08-04-2024</a:t>
            </a:fld>
            <a:endParaRPr lang="en-IN"/>
          </a:p>
        </p:txBody>
      </p:sp>
      <p:sp>
        <p:nvSpPr>
          <p:cNvPr id="5" name="Footer Placeholder 4">
            <a:extLst>
              <a:ext uri="{FF2B5EF4-FFF2-40B4-BE49-F238E27FC236}">
                <a16:creationId xmlns:a16="http://schemas.microsoft.com/office/drawing/2014/main" id="{D8C0982C-4450-915F-3F6F-6620B1CA9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A7D5F-B4D0-4B54-4DA2-67DCF5D286AA}"/>
              </a:ext>
            </a:extLst>
          </p:cNvPr>
          <p:cNvSpPr>
            <a:spLocks noGrp="1"/>
          </p:cNvSpPr>
          <p:nvPr>
            <p:ph type="sldNum" sz="quarter" idx="12"/>
          </p:nvPr>
        </p:nvSpPr>
        <p:spPr/>
        <p:txBody>
          <a:bodyPr/>
          <a:lstStyle/>
          <a:p>
            <a:fld id="{2785FC8C-4205-469B-A1C8-79320C6000E3}" type="slidenum">
              <a:rPr lang="en-IN" smtClean="0"/>
              <a:t>‹#›</a:t>
            </a:fld>
            <a:endParaRPr lang="en-IN"/>
          </a:p>
        </p:txBody>
      </p:sp>
    </p:spTree>
    <p:extLst>
      <p:ext uri="{BB962C8B-B14F-4D97-AF65-F5344CB8AC3E}">
        <p14:creationId xmlns:p14="http://schemas.microsoft.com/office/powerpoint/2010/main" val="3506123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E1AA-3481-6AB7-C4E2-8D1713BBF7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FF018D-29A9-4259-2D57-DE8A562548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6CB5BF-8947-C9F8-43FA-E83A834A4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FCE5EF-1DCF-9A0A-3BD5-DCEF14151CE2}"/>
              </a:ext>
            </a:extLst>
          </p:cNvPr>
          <p:cNvSpPr>
            <a:spLocks noGrp="1"/>
          </p:cNvSpPr>
          <p:nvPr>
            <p:ph type="dt" sz="half" idx="10"/>
          </p:nvPr>
        </p:nvSpPr>
        <p:spPr/>
        <p:txBody>
          <a:bodyPr/>
          <a:lstStyle/>
          <a:p>
            <a:fld id="{6E9033E2-7D0F-4B9C-B12E-BEDA5A621B2F}" type="datetimeFigureOut">
              <a:rPr lang="en-IN" smtClean="0"/>
              <a:t>08-04-2024</a:t>
            </a:fld>
            <a:endParaRPr lang="en-IN"/>
          </a:p>
        </p:txBody>
      </p:sp>
      <p:sp>
        <p:nvSpPr>
          <p:cNvPr id="6" name="Footer Placeholder 5">
            <a:extLst>
              <a:ext uri="{FF2B5EF4-FFF2-40B4-BE49-F238E27FC236}">
                <a16:creationId xmlns:a16="http://schemas.microsoft.com/office/drawing/2014/main" id="{64AE88AF-AC4D-191E-D2F7-E3BDC727FE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22E9AD-3106-16F7-7026-DD89B168B187}"/>
              </a:ext>
            </a:extLst>
          </p:cNvPr>
          <p:cNvSpPr>
            <a:spLocks noGrp="1"/>
          </p:cNvSpPr>
          <p:nvPr>
            <p:ph type="sldNum" sz="quarter" idx="12"/>
          </p:nvPr>
        </p:nvSpPr>
        <p:spPr/>
        <p:txBody>
          <a:bodyPr/>
          <a:lstStyle/>
          <a:p>
            <a:fld id="{2785FC8C-4205-469B-A1C8-79320C6000E3}" type="slidenum">
              <a:rPr lang="en-IN" smtClean="0"/>
              <a:t>‹#›</a:t>
            </a:fld>
            <a:endParaRPr lang="en-IN"/>
          </a:p>
        </p:txBody>
      </p:sp>
    </p:spTree>
    <p:extLst>
      <p:ext uri="{BB962C8B-B14F-4D97-AF65-F5344CB8AC3E}">
        <p14:creationId xmlns:p14="http://schemas.microsoft.com/office/powerpoint/2010/main" val="408893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F3CC-F8D6-8247-98E4-C6CBE6409D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07A19D-D38F-590A-D31F-FB848A2E4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43EC6B-5C19-4061-B8F1-53502F5903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9747EC-8356-5FDF-179D-A86D89C2E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D0EF16-C992-23EA-9DE7-07E9DFC6C4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0299D2-4817-4317-C12B-527922040F25}"/>
              </a:ext>
            </a:extLst>
          </p:cNvPr>
          <p:cNvSpPr>
            <a:spLocks noGrp="1"/>
          </p:cNvSpPr>
          <p:nvPr>
            <p:ph type="dt" sz="half" idx="10"/>
          </p:nvPr>
        </p:nvSpPr>
        <p:spPr/>
        <p:txBody>
          <a:bodyPr/>
          <a:lstStyle/>
          <a:p>
            <a:fld id="{6E9033E2-7D0F-4B9C-B12E-BEDA5A621B2F}" type="datetimeFigureOut">
              <a:rPr lang="en-IN" smtClean="0"/>
              <a:t>08-04-2024</a:t>
            </a:fld>
            <a:endParaRPr lang="en-IN"/>
          </a:p>
        </p:txBody>
      </p:sp>
      <p:sp>
        <p:nvSpPr>
          <p:cNvPr id="8" name="Footer Placeholder 7">
            <a:extLst>
              <a:ext uri="{FF2B5EF4-FFF2-40B4-BE49-F238E27FC236}">
                <a16:creationId xmlns:a16="http://schemas.microsoft.com/office/drawing/2014/main" id="{F17A66A8-2F35-6757-F632-837ECFE924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9CD048-22D9-7BA0-B37E-A9696E18BFBA}"/>
              </a:ext>
            </a:extLst>
          </p:cNvPr>
          <p:cNvSpPr>
            <a:spLocks noGrp="1"/>
          </p:cNvSpPr>
          <p:nvPr>
            <p:ph type="sldNum" sz="quarter" idx="12"/>
          </p:nvPr>
        </p:nvSpPr>
        <p:spPr/>
        <p:txBody>
          <a:bodyPr/>
          <a:lstStyle/>
          <a:p>
            <a:fld id="{2785FC8C-4205-469B-A1C8-79320C6000E3}" type="slidenum">
              <a:rPr lang="en-IN" smtClean="0"/>
              <a:t>‹#›</a:t>
            </a:fld>
            <a:endParaRPr lang="en-IN"/>
          </a:p>
        </p:txBody>
      </p:sp>
    </p:spTree>
    <p:extLst>
      <p:ext uri="{BB962C8B-B14F-4D97-AF65-F5344CB8AC3E}">
        <p14:creationId xmlns:p14="http://schemas.microsoft.com/office/powerpoint/2010/main" val="26973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4F2F-9698-4E3A-EF77-7CBB45DDCF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17B7C4-9F1E-362B-2B0C-59051D8788D7}"/>
              </a:ext>
            </a:extLst>
          </p:cNvPr>
          <p:cNvSpPr>
            <a:spLocks noGrp="1"/>
          </p:cNvSpPr>
          <p:nvPr>
            <p:ph type="dt" sz="half" idx="10"/>
          </p:nvPr>
        </p:nvSpPr>
        <p:spPr/>
        <p:txBody>
          <a:bodyPr/>
          <a:lstStyle/>
          <a:p>
            <a:fld id="{6E9033E2-7D0F-4B9C-B12E-BEDA5A621B2F}" type="datetimeFigureOut">
              <a:rPr lang="en-IN" smtClean="0"/>
              <a:t>08-04-2024</a:t>
            </a:fld>
            <a:endParaRPr lang="en-IN"/>
          </a:p>
        </p:txBody>
      </p:sp>
      <p:sp>
        <p:nvSpPr>
          <p:cNvPr id="4" name="Footer Placeholder 3">
            <a:extLst>
              <a:ext uri="{FF2B5EF4-FFF2-40B4-BE49-F238E27FC236}">
                <a16:creationId xmlns:a16="http://schemas.microsoft.com/office/drawing/2014/main" id="{9F677044-7D35-DBD4-F46B-15F7CA4A7D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D2FB55-2F74-428C-0D49-64A5D5DF8AD2}"/>
              </a:ext>
            </a:extLst>
          </p:cNvPr>
          <p:cNvSpPr>
            <a:spLocks noGrp="1"/>
          </p:cNvSpPr>
          <p:nvPr>
            <p:ph type="sldNum" sz="quarter" idx="12"/>
          </p:nvPr>
        </p:nvSpPr>
        <p:spPr/>
        <p:txBody>
          <a:bodyPr/>
          <a:lstStyle/>
          <a:p>
            <a:fld id="{2785FC8C-4205-469B-A1C8-79320C6000E3}" type="slidenum">
              <a:rPr lang="en-IN" smtClean="0"/>
              <a:t>‹#›</a:t>
            </a:fld>
            <a:endParaRPr lang="en-IN"/>
          </a:p>
        </p:txBody>
      </p:sp>
    </p:spTree>
    <p:extLst>
      <p:ext uri="{BB962C8B-B14F-4D97-AF65-F5344CB8AC3E}">
        <p14:creationId xmlns:p14="http://schemas.microsoft.com/office/powerpoint/2010/main" val="24045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05432E-E819-E184-C3A0-5D8BBB755C09}"/>
              </a:ext>
            </a:extLst>
          </p:cNvPr>
          <p:cNvSpPr>
            <a:spLocks noGrp="1"/>
          </p:cNvSpPr>
          <p:nvPr>
            <p:ph type="dt" sz="half" idx="10"/>
          </p:nvPr>
        </p:nvSpPr>
        <p:spPr/>
        <p:txBody>
          <a:bodyPr/>
          <a:lstStyle/>
          <a:p>
            <a:fld id="{6E9033E2-7D0F-4B9C-B12E-BEDA5A621B2F}" type="datetimeFigureOut">
              <a:rPr lang="en-IN" smtClean="0"/>
              <a:t>08-04-2024</a:t>
            </a:fld>
            <a:endParaRPr lang="en-IN"/>
          </a:p>
        </p:txBody>
      </p:sp>
      <p:sp>
        <p:nvSpPr>
          <p:cNvPr id="3" name="Footer Placeholder 2">
            <a:extLst>
              <a:ext uri="{FF2B5EF4-FFF2-40B4-BE49-F238E27FC236}">
                <a16:creationId xmlns:a16="http://schemas.microsoft.com/office/drawing/2014/main" id="{642202C6-E064-71FE-CB85-BFBAB57C95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5ED3CF-8016-D4CC-9C99-BA9BEFFBD702}"/>
              </a:ext>
            </a:extLst>
          </p:cNvPr>
          <p:cNvSpPr>
            <a:spLocks noGrp="1"/>
          </p:cNvSpPr>
          <p:nvPr>
            <p:ph type="sldNum" sz="quarter" idx="12"/>
          </p:nvPr>
        </p:nvSpPr>
        <p:spPr/>
        <p:txBody>
          <a:bodyPr/>
          <a:lstStyle/>
          <a:p>
            <a:fld id="{2785FC8C-4205-469B-A1C8-79320C6000E3}" type="slidenum">
              <a:rPr lang="en-IN" smtClean="0"/>
              <a:t>‹#›</a:t>
            </a:fld>
            <a:endParaRPr lang="en-IN"/>
          </a:p>
        </p:txBody>
      </p:sp>
    </p:spTree>
    <p:extLst>
      <p:ext uri="{BB962C8B-B14F-4D97-AF65-F5344CB8AC3E}">
        <p14:creationId xmlns:p14="http://schemas.microsoft.com/office/powerpoint/2010/main" val="344991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C5E0-5281-DFB8-FCA4-C476CF513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1C8539-02D5-BDCC-90D1-15DBECD0F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6BD3E2-8E64-BDEB-7F1D-252CFABC2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5A3D9-CCEB-2887-8818-A00669606087}"/>
              </a:ext>
            </a:extLst>
          </p:cNvPr>
          <p:cNvSpPr>
            <a:spLocks noGrp="1"/>
          </p:cNvSpPr>
          <p:nvPr>
            <p:ph type="dt" sz="half" idx="10"/>
          </p:nvPr>
        </p:nvSpPr>
        <p:spPr/>
        <p:txBody>
          <a:bodyPr/>
          <a:lstStyle/>
          <a:p>
            <a:fld id="{6E9033E2-7D0F-4B9C-B12E-BEDA5A621B2F}" type="datetimeFigureOut">
              <a:rPr lang="en-IN" smtClean="0"/>
              <a:t>08-04-2024</a:t>
            </a:fld>
            <a:endParaRPr lang="en-IN"/>
          </a:p>
        </p:txBody>
      </p:sp>
      <p:sp>
        <p:nvSpPr>
          <p:cNvPr id="6" name="Footer Placeholder 5">
            <a:extLst>
              <a:ext uri="{FF2B5EF4-FFF2-40B4-BE49-F238E27FC236}">
                <a16:creationId xmlns:a16="http://schemas.microsoft.com/office/drawing/2014/main" id="{8AFEB55C-BF78-B76D-1850-F4E03541FD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AB8FE4-14D0-A62B-B1D4-D489B58631D2}"/>
              </a:ext>
            </a:extLst>
          </p:cNvPr>
          <p:cNvSpPr>
            <a:spLocks noGrp="1"/>
          </p:cNvSpPr>
          <p:nvPr>
            <p:ph type="sldNum" sz="quarter" idx="12"/>
          </p:nvPr>
        </p:nvSpPr>
        <p:spPr/>
        <p:txBody>
          <a:bodyPr/>
          <a:lstStyle/>
          <a:p>
            <a:fld id="{2785FC8C-4205-469B-A1C8-79320C6000E3}" type="slidenum">
              <a:rPr lang="en-IN" smtClean="0"/>
              <a:t>‹#›</a:t>
            </a:fld>
            <a:endParaRPr lang="en-IN"/>
          </a:p>
        </p:txBody>
      </p:sp>
    </p:spTree>
    <p:extLst>
      <p:ext uri="{BB962C8B-B14F-4D97-AF65-F5344CB8AC3E}">
        <p14:creationId xmlns:p14="http://schemas.microsoft.com/office/powerpoint/2010/main" val="2864885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19FA-FA30-B2EE-1F91-41BF80555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854DF0-DA1D-E4EC-FE73-209DE85D01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4EBEAF-7402-96DA-F265-73E305152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1DC34-C722-7429-8526-47F05EC2F590}"/>
              </a:ext>
            </a:extLst>
          </p:cNvPr>
          <p:cNvSpPr>
            <a:spLocks noGrp="1"/>
          </p:cNvSpPr>
          <p:nvPr>
            <p:ph type="dt" sz="half" idx="10"/>
          </p:nvPr>
        </p:nvSpPr>
        <p:spPr/>
        <p:txBody>
          <a:bodyPr/>
          <a:lstStyle/>
          <a:p>
            <a:fld id="{6E9033E2-7D0F-4B9C-B12E-BEDA5A621B2F}" type="datetimeFigureOut">
              <a:rPr lang="en-IN" smtClean="0"/>
              <a:t>08-04-2024</a:t>
            </a:fld>
            <a:endParaRPr lang="en-IN"/>
          </a:p>
        </p:txBody>
      </p:sp>
      <p:sp>
        <p:nvSpPr>
          <p:cNvPr id="6" name="Footer Placeholder 5">
            <a:extLst>
              <a:ext uri="{FF2B5EF4-FFF2-40B4-BE49-F238E27FC236}">
                <a16:creationId xmlns:a16="http://schemas.microsoft.com/office/drawing/2014/main" id="{5A2A82E0-C9D7-799B-B02D-AD9C439E36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2E6FD6-E435-25FF-5FB2-61009244E035}"/>
              </a:ext>
            </a:extLst>
          </p:cNvPr>
          <p:cNvSpPr>
            <a:spLocks noGrp="1"/>
          </p:cNvSpPr>
          <p:nvPr>
            <p:ph type="sldNum" sz="quarter" idx="12"/>
          </p:nvPr>
        </p:nvSpPr>
        <p:spPr/>
        <p:txBody>
          <a:bodyPr/>
          <a:lstStyle/>
          <a:p>
            <a:fld id="{2785FC8C-4205-469B-A1C8-79320C6000E3}" type="slidenum">
              <a:rPr lang="en-IN" smtClean="0"/>
              <a:t>‹#›</a:t>
            </a:fld>
            <a:endParaRPr lang="en-IN"/>
          </a:p>
        </p:txBody>
      </p:sp>
    </p:spTree>
    <p:extLst>
      <p:ext uri="{BB962C8B-B14F-4D97-AF65-F5344CB8AC3E}">
        <p14:creationId xmlns:p14="http://schemas.microsoft.com/office/powerpoint/2010/main" val="272502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1A2A07-3B48-B18C-4FFD-972517604B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B3CD89-29DA-7B36-3C40-DEBED4843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D481D6-6D48-8EDB-823D-BFC883E146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9033E2-7D0F-4B9C-B12E-BEDA5A621B2F}" type="datetimeFigureOut">
              <a:rPr lang="en-IN" smtClean="0"/>
              <a:t>08-04-2024</a:t>
            </a:fld>
            <a:endParaRPr lang="en-IN"/>
          </a:p>
        </p:txBody>
      </p:sp>
      <p:sp>
        <p:nvSpPr>
          <p:cNvPr id="5" name="Footer Placeholder 4">
            <a:extLst>
              <a:ext uri="{FF2B5EF4-FFF2-40B4-BE49-F238E27FC236}">
                <a16:creationId xmlns:a16="http://schemas.microsoft.com/office/drawing/2014/main" id="{E5BE360C-0625-D436-3CBE-EEDD33FD16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F2EDA9E-DBFA-2389-2B8E-3550D9C88C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85FC8C-4205-469B-A1C8-79320C6000E3}" type="slidenum">
              <a:rPr lang="en-IN" smtClean="0"/>
              <a:t>‹#›</a:t>
            </a:fld>
            <a:endParaRPr lang="en-IN"/>
          </a:p>
        </p:txBody>
      </p:sp>
    </p:spTree>
    <p:extLst>
      <p:ext uri="{BB962C8B-B14F-4D97-AF65-F5344CB8AC3E}">
        <p14:creationId xmlns:p14="http://schemas.microsoft.com/office/powerpoint/2010/main" val="2034884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3A32-0752-0E83-AABF-87843E97CE62}"/>
              </a:ext>
            </a:extLst>
          </p:cNvPr>
          <p:cNvSpPr>
            <a:spLocks noGrp="1"/>
          </p:cNvSpPr>
          <p:nvPr>
            <p:ph type="ctrTitle"/>
          </p:nvPr>
        </p:nvSpPr>
        <p:spPr/>
        <p:txBody>
          <a:bodyPr/>
          <a:lstStyle/>
          <a:p>
            <a:r>
              <a:rPr lang="en-IN" dirty="0"/>
              <a:t>Bankruptcy Prevention</a:t>
            </a:r>
          </a:p>
        </p:txBody>
      </p:sp>
    </p:spTree>
    <p:extLst>
      <p:ext uri="{BB962C8B-B14F-4D97-AF65-F5344CB8AC3E}">
        <p14:creationId xmlns:p14="http://schemas.microsoft.com/office/powerpoint/2010/main" val="2509330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F511-D93E-8B82-FD7D-00E76F7BE9EB}"/>
              </a:ext>
            </a:extLst>
          </p:cNvPr>
          <p:cNvSpPr>
            <a:spLocks noGrp="1"/>
          </p:cNvSpPr>
          <p:nvPr>
            <p:ph type="title"/>
          </p:nvPr>
        </p:nvSpPr>
        <p:spPr/>
        <p:txBody>
          <a:bodyPr/>
          <a:lstStyle/>
          <a:p>
            <a:r>
              <a:rPr lang="en-IN" dirty="0"/>
              <a:t>Data </a:t>
            </a:r>
            <a:r>
              <a:rPr lang="en-IN" dirty="0" err="1"/>
              <a:t>Modeling</a:t>
            </a:r>
            <a:endParaRPr lang="en-IN" dirty="0"/>
          </a:p>
        </p:txBody>
      </p:sp>
      <p:sp>
        <p:nvSpPr>
          <p:cNvPr id="3" name="Content Placeholder 2">
            <a:extLst>
              <a:ext uri="{FF2B5EF4-FFF2-40B4-BE49-F238E27FC236}">
                <a16:creationId xmlns:a16="http://schemas.microsoft.com/office/drawing/2014/main" id="{9D9EBCAB-1BE8-156D-1D67-45D381B7757C}"/>
              </a:ext>
            </a:extLst>
          </p:cNvPr>
          <p:cNvSpPr>
            <a:spLocks noGrp="1"/>
          </p:cNvSpPr>
          <p:nvPr>
            <p:ph idx="1"/>
          </p:nvPr>
        </p:nvSpPr>
        <p:spPr/>
        <p:txBody>
          <a:bodyPr>
            <a:normAutofit lnSpcReduction="10000"/>
          </a:bodyPr>
          <a:lstStyle/>
          <a:p>
            <a:r>
              <a:rPr lang="en-US" dirty="0"/>
              <a:t>Dataset is highly imbalanced. Thus before training the model, we need to deal with this data. Steps followed when we come across an imbalanced dataset.</a:t>
            </a:r>
          </a:p>
          <a:p>
            <a:pPr marL="514350" indent="-514350">
              <a:buFont typeface="+mj-lt"/>
              <a:buAutoNum type="arabicPeriod"/>
            </a:pPr>
            <a:r>
              <a:rPr lang="en-US" dirty="0"/>
              <a:t>Split the dataset into training and testing sets (80% - 20%).We preserve the 20% testing set for the final evaluation.</a:t>
            </a:r>
          </a:p>
          <a:p>
            <a:pPr marL="514350" indent="-514350">
              <a:buFont typeface="+mj-lt"/>
              <a:buAutoNum type="arabicPeriod"/>
            </a:pPr>
            <a:r>
              <a:rPr lang="en-US" dirty="0"/>
              <a:t>Through "Stratified K Fold Cross-Validation" we will now distribute the 80% training set into further training and testing splits.</a:t>
            </a:r>
          </a:p>
          <a:p>
            <a:pPr marL="514350" indent="-514350">
              <a:buFont typeface="+mj-lt"/>
              <a:buAutoNum type="arabicPeriod"/>
            </a:pPr>
            <a:r>
              <a:rPr lang="en-US" dirty="0"/>
              <a:t> Since we are dealing with over 50 features, we use "Randomized Search Cross-Validation" as this technique proves to perform better with many features.</a:t>
            </a:r>
            <a:endParaRPr lang="en-IN" dirty="0"/>
          </a:p>
        </p:txBody>
      </p:sp>
    </p:spTree>
    <p:extLst>
      <p:ext uri="{BB962C8B-B14F-4D97-AF65-F5344CB8AC3E}">
        <p14:creationId xmlns:p14="http://schemas.microsoft.com/office/powerpoint/2010/main" val="380194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29264-7062-7054-7DC3-78F26177050F}"/>
              </a:ext>
            </a:extLst>
          </p:cNvPr>
          <p:cNvSpPr>
            <a:spLocks noGrp="1"/>
          </p:cNvSpPr>
          <p:nvPr>
            <p:ph idx="1"/>
          </p:nvPr>
        </p:nvSpPr>
        <p:spPr>
          <a:xfrm>
            <a:off x="838200" y="235670"/>
            <a:ext cx="10515600" cy="5941293"/>
          </a:xfrm>
        </p:spPr>
        <p:txBody>
          <a:bodyPr/>
          <a:lstStyle/>
          <a:p>
            <a:r>
              <a:rPr lang="en-IN" dirty="0"/>
              <a:t>Total data has been trained in 4 machine learning models upon comparison we can conclude</a:t>
            </a:r>
          </a:p>
          <a:p>
            <a:endParaRPr lang="en-IN" dirty="0"/>
          </a:p>
          <a:p>
            <a:endParaRPr lang="en-IN" dirty="0"/>
          </a:p>
          <a:p>
            <a:endParaRPr lang="en-IN" dirty="0"/>
          </a:p>
          <a:p>
            <a:endParaRPr lang="en-IN" dirty="0"/>
          </a:p>
          <a:p>
            <a:r>
              <a:rPr lang="en-IN" dirty="0"/>
              <a:t>"Random Forest Classifier</a:t>
            </a:r>
            <a:r>
              <a:rPr lang="en-US" dirty="0"/>
              <a:t>” has the highest F-1 Score. Thus, we may use these models to train our data.</a:t>
            </a:r>
          </a:p>
          <a:p>
            <a:r>
              <a:rPr lang="en-US" dirty="0"/>
              <a:t>"</a:t>
            </a:r>
            <a:r>
              <a:rPr lang="en-US" dirty="0" err="1"/>
              <a:t>SelectKBest</a:t>
            </a:r>
            <a:r>
              <a:rPr lang="en-US" dirty="0"/>
              <a:t>" is used to select features that add the most value to the target variable</a:t>
            </a:r>
            <a:endParaRPr lang="en-IN" dirty="0"/>
          </a:p>
        </p:txBody>
      </p:sp>
      <p:pic>
        <p:nvPicPr>
          <p:cNvPr id="5" name="Picture 4">
            <a:extLst>
              <a:ext uri="{FF2B5EF4-FFF2-40B4-BE49-F238E27FC236}">
                <a16:creationId xmlns:a16="http://schemas.microsoft.com/office/drawing/2014/main" id="{C8183A6F-BFB9-AE79-4EBE-E4470261415F}"/>
              </a:ext>
            </a:extLst>
          </p:cNvPr>
          <p:cNvPicPr>
            <a:picLocks noChangeAspect="1"/>
          </p:cNvPicPr>
          <p:nvPr/>
        </p:nvPicPr>
        <p:blipFill>
          <a:blip r:embed="rId2"/>
          <a:stretch>
            <a:fillRect/>
          </a:stretch>
        </p:blipFill>
        <p:spPr>
          <a:xfrm>
            <a:off x="1140075" y="1286115"/>
            <a:ext cx="6725589" cy="1476581"/>
          </a:xfrm>
          <a:prstGeom prst="rect">
            <a:avLst/>
          </a:prstGeom>
        </p:spPr>
      </p:pic>
      <p:pic>
        <p:nvPicPr>
          <p:cNvPr id="7" name="Picture 6">
            <a:extLst>
              <a:ext uri="{FF2B5EF4-FFF2-40B4-BE49-F238E27FC236}">
                <a16:creationId xmlns:a16="http://schemas.microsoft.com/office/drawing/2014/main" id="{2400786C-7813-6C62-3BAE-5608A55305F8}"/>
              </a:ext>
            </a:extLst>
          </p:cNvPr>
          <p:cNvPicPr>
            <a:picLocks noChangeAspect="1"/>
          </p:cNvPicPr>
          <p:nvPr/>
        </p:nvPicPr>
        <p:blipFill>
          <a:blip r:embed="rId3"/>
          <a:stretch>
            <a:fillRect/>
          </a:stretch>
        </p:blipFill>
        <p:spPr>
          <a:xfrm>
            <a:off x="1245662" y="1535891"/>
            <a:ext cx="6363588" cy="581106"/>
          </a:xfrm>
          <a:prstGeom prst="rect">
            <a:avLst/>
          </a:prstGeom>
        </p:spPr>
      </p:pic>
    </p:spTree>
    <p:extLst>
      <p:ext uri="{BB962C8B-B14F-4D97-AF65-F5344CB8AC3E}">
        <p14:creationId xmlns:p14="http://schemas.microsoft.com/office/powerpoint/2010/main" val="79014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0860-2D66-3DE9-8006-4F770E9F49B5}"/>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AE9C2CE-7F8A-54A5-101B-61B17BAD8C42}"/>
              </a:ext>
            </a:extLst>
          </p:cNvPr>
          <p:cNvSpPr>
            <a:spLocks noGrp="1"/>
          </p:cNvSpPr>
          <p:nvPr>
            <p:ph idx="1"/>
          </p:nvPr>
        </p:nvSpPr>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data were collected from the Taiwan Economic Journal for the years 1999 to 2009. Company bankruptcy was defined based on the business regulations of the Taiwan Stock Exchange.</a:t>
            </a:r>
          </a:p>
          <a:p>
            <a:r>
              <a:rPr lang="en-IN" sz="1800" kern="100" dirty="0">
                <a:latin typeface="Calibri" panose="020F0502020204030204" pitchFamily="34" charset="0"/>
                <a:ea typeface="Calibri" panose="020F0502020204030204" pitchFamily="34" charset="0"/>
                <a:cs typeface="Times New Roman" panose="02020603050405020304" pitchFamily="18" charset="0"/>
              </a:rPr>
              <a:t>Total 95 X variables given, and 1 Y variable given in which 1 represents Bankrupt company and 0 represents Solvent company</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Based on the variables defined above, we need to build classification models to predict if a company is likely to be Bankrupt or Solvent.</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Build as many classification models as possible and check for model performance and accuracy.</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4549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E3E2-A333-927E-2FD7-5D7A090765D6}"/>
              </a:ext>
            </a:extLst>
          </p:cNvPr>
          <p:cNvSpPr>
            <a:spLocks noGrp="1"/>
          </p:cNvSpPr>
          <p:nvPr>
            <p:ph type="title"/>
          </p:nvPr>
        </p:nvSpPr>
        <p:spPr/>
        <p:txBody>
          <a:bodyPr/>
          <a:lstStyle/>
          <a:p>
            <a:r>
              <a:rPr lang="en-IN" dirty="0"/>
              <a:t>Pre-processing steps followed</a:t>
            </a:r>
          </a:p>
        </p:txBody>
      </p:sp>
      <p:sp>
        <p:nvSpPr>
          <p:cNvPr id="3" name="Content Placeholder 2">
            <a:extLst>
              <a:ext uri="{FF2B5EF4-FFF2-40B4-BE49-F238E27FC236}">
                <a16:creationId xmlns:a16="http://schemas.microsoft.com/office/drawing/2014/main" id="{B6515B72-ACBD-0443-B780-672319996337}"/>
              </a:ext>
            </a:extLst>
          </p:cNvPr>
          <p:cNvSpPr>
            <a:spLocks noGrp="1"/>
          </p:cNvSpPr>
          <p:nvPr>
            <p:ph idx="1"/>
          </p:nvPr>
        </p:nvSpPr>
        <p:spPr/>
        <p:txBody>
          <a:bodyPr/>
          <a:lstStyle/>
          <a:p>
            <a:pPr marL="514350" indent="-514350">
              <a:buFont typeface="+mj-lt"/>
              <a:buAutoNum type="arabicPeriod"/>
            </a:pPr>
            <a:r>
              <a:rPr lang="en-IN" dirty="0"/>
              <a:t>Imported data into </a:t>
            </a:r>
            <a:r>
              <a:rPr lang="en-IN" dirty="0" err="1"/>
              <a:t>Jupyter</a:t>
            </a:r>
            <a:r>
              <a:rPr lang="en-IN" dirty="0"/>
              <a:t> notebook</a:t>
            </a:r>
          </a:p>
          <a:p>
            <a:pPr marL="514350" indent="-514350">
              <a:buFont typeface="+mj-lt"/>
              <a:buAutoNum type="arabicPeriod"/>
            </a:pPr>
            <a:r>
              <a:rPr lang="en-IN" dirty="0"/>
              <a:t>Checked for type of data only integer and float data is present in dataset</a:t>
            </a:r>
          </a:p>
          <a:p>
            <a:pPr marL="514350" indent="-514350">
              <a:buFont typeface="+mj-lt"/>
              <a:buAutoNum type="arabicPeriod"/>
            </a:pPr>
            <a:r>
              <a:rPr lang="en-IN" dirty="0"/>
              <a:t>Renamed column names</a:t>
            </a:r>
          </a:p>
          <a:p>
            <a:pPr marL="514350" indent="-514350">
              <a:buFont typeface="+mj-lt"/>
              <a:buAutoNum type="arabicPeriod"/>
            </a:pPr>
            <a:r>
              <a:rPr lang="en-IN" dirty="0"/>
              <a:t>Checked for null values in dataset there are none</a:t>
            </a:r>
          </a:p>
          <a:p>
            <a:pPr marL="514350" indent="-514350">
              <a:buFont typeface="+mj-lt"/>
              <a:buAutoNum type="arabicPeriod"/>
            </a:pPr>
            <a:r>
              <a:rPr lang="en-IN" dirty="0"/>
              <a:t>Checked for duplicates in data frame there are none</a:t>
            </a:r>
          </a:p>
          <a:p>
            <a:pPr marL="514350" indent="-514350">
              <a:buFont typeface="+mj-lt"/>
              <a:buAutoNum type="arabicPeriod"/>
            </a:pPr>
            <a:r>
              <a:rPr lang="en-IN" dirty="0"/>
              <a:t>Checked for NAN  values in dataset there are none </a:t>
            </a:r>
          </a:p>
          <a:p>
            <a:pPr marL="514350" indent="-514350">
              <a:buFont typeface="+mj-lt"/>
              <a:buAutoNum type="arabicPeriod"/>
            </a:pPr>
            <a:endParaRPr lang="en-IN" dirty="0"/>
          </a:p>
          <a:p>
            <a:pPr marL="514350" indent="-514350">
              <a:buFont typeface="+mj-lt"/>
              <a:buAutoNum type="arabicPeriod"/>
            </a:pPr>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214156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6E11-840A-83BF-50E6-9516C39CCD34}"/>
              </a:ext>
            </a:extLst>
          </p:cNvPr>
          <p:cNvSpPr>
            <a:spLocks noGrp="1"/>
          </p:cNvSpPr>
          <p:nvPr>
            <p:ph type="title"/>
          </p:nvPr>
        </p:nvSpPr>
        <p:spPr/>
        <p:txBody>
          <a:bodyPr/>
          <a:lstStyle/>
          <a:p>
            <a:r>
              <a:rPr lang="en-IN" dirty="0"/>
              <a:t>EDA Observations</a:t>
            </a:r>
          </a:p>
        </p:txBody>
      </p:sp>
      <p:sp>
        <p:nvSpPr>
          <p:cNvPr id="3" name="Content Placeholder 2">
            <a:extLst>
              <a:ext uri="{FF2B5EF4-FFF2-40B4-BE49-F238E27FC236}">
                <a16:creationId xmlns:a16="http://schemas.microsoft.com/office/drawing/2014/main" id="{57F7528A-0CC4-2640-1D33-9722A2745134}"/>
              </a:ext>
            </a:extLst>
          </p:cNvPr>
          <p:cNvSpPr>
            <a:spLocks noGrp="1"/>
          </p:cNvSpPr>
          <p:nvPr>
            <p:ph idx="1"/>
          </p:nvPr>
        </p:nvSpPr>
        <p:spPr/>
        <p:txBody>
          <a:bodyPr/>
          <a:lstStyle/>
          <a:p>
            <a:pPr marL="514350" indent="-514350">
              <a:buFont typeface="+mj-lt"/>
              <a:buAutoNum type="arabicPeriod"/>
            </a:pPr>
            <a:r>
              <a:rPr lang="en-US" dirty="0"/>
              <a:t>Computed the descriptive statistics of our features</a:t>
            </a:r>
          </a:p>
          <a:p>
            <a:pPr marL="514350" indent="-514350">
              <a:buFont typeface="+mj-lt"/>
              <a:buAutoNum type="arabicPeriod"/>
            </a:pPr>
            <a:r>
              <a:rPr lang="en-US" dirty="0"/>
              <a:t>Through df.info(), we observed that we have a majority of "float64" data. The categorical data is distinguished as binary 1 and 0, thus stored as "int64". We separate the numeric and categoric data to analyze our dataset.</a:t>
            </a:r>
          </a:p>
          <a:p>
            <a:pPr marL="514350" indent="-514350">
              <a:buFont typeface="+mj-lt"/>
              <a:buAutoNum type="arabicPeriod"/>
            </a:pPr>
            <a:r>
              <a:rPr lang="en-US" dirty="0"/>
              <a:t>There are only three categorical data columns, we have first explored these columns 'Bankrupt', ' Liability-Assets Flag', ' Net Income Flag'</a:t>
            </a:r>
          </a:p>
          <a:p>
            <a:pPr marL="514350" indent="-514350">
              <a:buFont typeface="+mj-lt"/>
              <a:buAutoNum type="arabicPeriod"/>
            </a:pPr>
            <a:endParaRPr lang="en-US" dirty="0"/>
          </a:p>
          <a:p>
            <a:pPr marL="514350" indent="-514350">
              <a:buFont typeface="+mj-lt"/>
              <a:buAutoNum type="arabicPeriod"/>
            </a:pPr>
            <a:endParaRPr lang="en-IN" dirty="0"/>
          </a:p>
        </p:txBody>
      </p:sp>
    </p:spTree>
    <p:extLst>
      <p:ext uri="{BB962C8B-B14F-4D97-AF65-F5344CB8AC3E}">
        <p14:creationId xmlns:p14="http://schemas.microsoft.com/office/powerpoint/2010/main" val="209805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FC731-9199-EA3B-926C-9376F3F0D0A2}"/>
              </a:ext>
            </a:extLst>
          </p:cNvPr>
          <p:cNvSpPr>
            <a:spLocks noGrp="1"/>
          </p:cNvSpPr>
          <p:nvPr>
            <p:ph idx="1"/>
          </p:nvPr>
        </p:nvSpPr>
        <p:spPr>
          <a:xfrm>
            <a:off x="838200" y="311085"/>
            <a:ext cx="10515600" cy="5865878"/>
          </a:xfrm>
        </p:spPr>
        <p:txBody>
          <a:bodyPr>
            <a:normAutofit/>
          </a:bodyPr>
          <a:lstStyle/>
          <a:p>
            <a:pPr marL="514350" indent="-514350">
              <a:buFont typeface="+mj-lt"/>
              <a:buAutoNum type="arabicPeriod" startAt="4"/>
            </a:pPr>
            <a:r>
              <a:rPr lang="en-US" sz="2200" dirty="0"/>
              <a:t>While doing EDA for column Bankrupt we observed</a:t>
            </a:r>
          </a:p>
          <a:p>
            <a:pPr marL="0" indent="0">
              <a:buNone/>
            </a:pPr>
            <a:r>
              <a:rPr lang="en-US" sz="2200" dirty="0"/>
              <a:t>Solvent companies: 96.77 % of dataset</a:t>
            </a:r>
          </a:p>
          <a:p>
            <a:pPr marL="0" indent="0">
              <a:buNone/>
            </a:pPr>
            <a:r>
              <a:rPr lang="en-US" sz="2200" dirty="0"/>
              <a:t>Bankrupt companies: 3.23 % of dataset</a:t>
            </a:r>
          </a:p>
          <a:p>
            <a:pPr marL="0" indent="0">
              <a:buNone/>
            </a:pPr>
            <a:r>
              <a:rPr lang="en-US" sz="2200" dirty="0"/>
              <a:t>As above we can see data is highly skewed as 96% of the companies are solvent in the dataset</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Looking at the plot above we can clearly see how our labels are strongly unbalanced, and this is a the main obstacle that we need to solve to obtain good performances.</a:t>
            </a:r>
            <a:r>
              <a:rPr lang="en-US" dirty="0"/>
              <a:t>	</a:t>
            </a:r>
            <a:endParaRPr lang="en-IN" dirty="0"/>
          </a:p>
        </p:txBody>
      </p:sp>
      <p:pic>
        <p:nvPicPr>
          <p:cNvPr id="5" name="Picture 4">
            <a:extLst>
              <a:ext uri="{FF2B5EF4-FFF2-40B4-BE49-F238E27FC236}">
                <a16:creationId xmlns:a16="http://schemas.microsoft.com/office/drawing/2014/main" id="{83342943-CDE7-757B-84C4-1E28EAECC744}"/>
              </a:ext>
            </a:extLst>
          </p:cNvPr>
          <p:cNvPicPr>
            <a:picLocks noChangeAspect="1"/>
          </p:cNvPicPr>
          <p:nvPr/>
        </p:nvPicPr>
        <p:blipFill>
          <a:blip r:embed="rId2"/>
          <a:stretch>
            <a:fillRect/>
          </a:stretch>
        </p:blipFill>
        <p:spPr>
          <a:xfrm>
            <a:off x="3553904" y="2139885"/>
            <a:ext cx="4173127" cy="2564090"/>
          </a:xfrm>
          <a:prstGeom prst="rect">
            <a:avLst/>
          </a:prstGeom>
        </p:spPr>
      </p:pic>
    </p:spTree>
    <p:extLst>
      <p:ext uri="{BB962C8B-B14F-4D97-AF65-F5344CB8AC3E}">
        <p14:creationId xmlns:p14="http://schemas.microsoft.com/office/powerpoint/2010/main" val="282194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00865-8D0C-4F55-F32D-4948EAF97DD2}"/>
              </a:ext>
            </a:extLst>
          </p:cNvPr>
          <p:cNvSpPr>
            <a:spLocks noGrp="1"/>
          </p:cNvSpPr>
          <p:nvPr>
            <p:ph idx="1"/>
          </p:nvPr>
        </p:nvSpPr>
        <p:spPr>
          <a:xfrm>
            <a:off x="838200" y="282804"/>
            <a:ext cx="10515600" cy="5894159"/>
          </a:xfrm>
        </p:spPr>
        <p:txBody>
          <a:bodyPr>
            <a:normAutofit fontScale="92500" lnSpcReduction="10000"/>
          </a:bodyPr>
          <a:lstStyle/>
          <a:p>
            <a:pPr marL="0" indent="0">
              <a:buNone/>
            </a:pPr>
            <a:r>
              <a:rPr lang="en-IN" sz="2200" dirty="0"/>
              <a:t>5. </a:t>
            </a:r>
            <a:r>
              <a:rPr lang="en-US" sz="2200" dirty="0"/>
              <a:t>While doing EDA for column Liability-Assets Flag we observed</a:t>
            </a:r>
          </a:p>
          <a:p>
            <a:pPr marL="0" indent="0">
              <a:buNone/>
            </a:pPr>
            <a:r>
              <a:rPr lang="en-US" sz="2200" dirty="0"/>
              <a:t>Assets more than Liabilities: 99.88 % of dataset</a:t>
            </a:r>
          </a:p>
          <a:p>
            <a:pPr marL="0" indent="0">
              <a:buNone/>
            </a:pPr>
            <a:r>
              <a:rPr lang="en-US" sz="2200" dirty="0"/>
              <a:t>Liabilities more than Assets : 0.12 % of dataset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dirty="0"/>
              <a:t>The "Liability-Assets" flag denotes the status of an organization, where if the total liability exceeds total assets, the flagged value will be 1, else the value is 0. A majority number of times, organizations/company's assets are more than their liabilities.</a:t>
            </a:r>
            <a:endParaRPr lang="en-IN" dirty="0"/>
          </a:p>
          <a:p>
            <a:pPr marL="0" indent="0">
              <a:buNone/>
            </a:pPr>
            <a:endParaRPr lang="en-IN" dirty="0"/>
          </a:p>
        </p:txBody>
      </p:sp>
      <p:pic>
        <p:nvPicPr>
          <p:cNvPr id="5" name="Picture 4">
            <a:extLst>
              <a:ext uri="{FF2B5EF4-FFF2-40B4-BE49-F238E27FC236}">
                <a16:creationId xmlns:a16="http://schemas.microsoft.com/office/drawing/2014/main" id="{4A6460EC-6ACD-CB31-52E9-E06B0C0BE16D}"/>
              </a:ext>
            </a:extLst>
          </p:cNvPr>
          <p:cNvPicPr>
            <a:picLocks noChangeAspect="1"/>
          </p:cNvPicPr>
          <p:nvPr/>
        </p:nvPicPr>
        <p:blipFill>
          <a:blip r:embed="rId2"/>
          <a:stretch>
            <a:fillRect/>
          </a:stretch>
        </p:blipFill>
        <p:spPr>
          <a:xfrm>
            <a:off x="3307974" y="1555423"/>
            <a:ext cx="4252324" cy="2809189"/>
          </a:xfrm>
          <a:prstGeom prst="rect">
            <a:avLst/>
          </a:prstGeom>
        </p:spPr>
      </p:pic>
    </p:spTree>
    <p:extLst>
      <p:ext uri="{BB962C8B-B14F-4D97-AF65-F5344CB8AC3E}">
        <p14:creationId xmlns:p14="http://schemas.microsoft.com/office/powerpoint/2010/main" val="2769359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BAEBB10-5AD8-33B2-86C9-0049FD42C10A}"/>
              </a:ext>
            </a:extLst>
          </p:cNvPr>
          <p:cNvPicPr>
            <a:picLocks noGrp="1" noChangeAspect="1"/>
          </p:cNvPicPr>
          <p:nvPr>
            <p:ph idx="1"/>
          </p:nvPr>
        </p:nvPicPr>
        <p:blipFill>
          <a:blip r:embed="rId2"/>
          <a:stretch>
            <a:fillRect/>
          </a:stretch>
        </p:blipFill>
        <p:spPr>
          <a:xfrm>
            <a:off x="3030227" y="1140260"/>
            <a:ext cx="5886450" cy="4819650"/>
          </a:xfrm>
        </p:spPr>
      </p:pic>
      <p:sp>
        <p:nvSpPr>
          <p:cNvPr id="8" name="TextBox 7">
            <a:extLst>
              <a:ext uri="{FF2B5EF4-FFF2-40B4-BE49-F238E27FC236}">
                <a16:creationId xmlns:a16="http://schemas.microsoft.com/office/drawing/2014/main" id="{B1899E35-A26F-97CA-72E1-57BEE0AC3D13}"/>
              </a:ext>
            </a:extLst>
          </p:cNvPr>
          <p:cNvSpPr txBox="1"/>
          <p:nvPr/>
        </p:nvSpPr>
        <p:spPr>
          <a:xfrm>
            <a:off x="1046376" y="367262"/>
            <a:ext cx="10473179" cy="646331"/>
          </a:xfrm>
          <a:prstGeom prst="rect">
            <a:avLst/>
          </a:prstGeom>
          <a:noFill/>
        </p:spPr>
        <p:txBody>
          <a:bodyPr wrap="square" rtlCol="0">
            <a:spAutoFit/>
          </a:bodyPr>
          <a:lstStyle/>
          <a:p>
            <a:r>
              <a:rPr lang="en-US"/>
              <a:t>A small portion of organizations suffers bankruptcy, although possessing more assets than their liabilities.</a:t>
            </a:r>
            <a:endParaRPr lang="en-US" dirty="0"/>
          </a:p>
        </p:txBody>
      </p:sp>
    </p:spTree>
    <p:extLst>
      <p:ext uri="{BB962C8B-B14F-4D97-AF65-F5344CB8AC3E}">
        <p14:creationId xmlns:p14="http://schemas.microsoft.com/office/powerpoint/2010/main" val="206168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3F97A3-54AC-B565-366B-4D0AFD944358}"/>
              </a:ext>
            </a:extLst>
          </p:cNvPr>
          <p:cNvSpPr>
            <a:spLocks noGrp="1"/>
          </p:cNvSpPr>
          <p:nvPr>
            <p:ph idx="1"/>
          </p:nvPr>
        </p:nvSpPr>
        <p:spPr>
          <a:xfrm>
            <a:off x="838200" y="207390"/>
            <a:ext cx="10515600" cy="5969573"/>
          </a:xfrm>
        </p:spPr>
        <p:txBody>
          <a:bodyPr>
            <a:normAutofit lnSpcReduction="10000"/>
          </a:bodyPr>
          <a:lstStyle/>
          <a:p>
            <a:pPr marL="0" indent="0">
              <a:buNone/>
            </a:pPr>
            <a:r>
              <a:rPr lang="en-IN" dirty="0"/>
              <a:t>6. </a:t>
            </a:r>
            <a:r>
              <a:rPr lang="en-US" dirty="0"/>
              <a:t>The "Net Income" flag denotes the status of an organization's income in the last two years, where if the net income is negative for the past two years, the flagged value will be 1, else the value is 0. We observe that all the records have been exhibiting a loss for the past two years.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dirty="0"/>
          </a:p>
          <a:p>
            <a:pPr marL="0" indent="0">
              <a:buNone/>
            </a:pPr>
            <a:r>
              <a:rPr lang="en-US" dirty="0"/>
              <a:t>Many organizations that have suffered losses for the past two years have stabilized their business, thus avoiding bankruptcy.</a:t>
            </a:r>
            <a:endParaRPr lang="en-IN" dirty="0"/>
          </a:p>
        </p:txBody>
      </p:sp>
      <p:pic>
        <p:nvPicPr>
          <p:cNvPr id="5" name="Picture 4">
            <a:extLst>
              <a:ext uri="{FF2B5EF4-FFF2-40B4-BE49-F238E27FC236}">
                <a16:creationId xmlns:a16="http://schemas.microsoft.com/office/drawing/2014/main" id="{91373367-8C06-5136-85A6-FFE6BF72C620}"/>
              </a:ext>
            </a:extLst>
          </p:cNvPr>
          <p:cNvPicPr>
            <a:picLocks noChangeAspect="1"/>
          </p:cNvPicPr>
          <p:nvPr/>
        </p:nvPicPr>
        <p:blipFill>
          <a:blip r:embed="rId2"/>
          <a:stretch>
            <a:fillRect/>
          </a:stretch>
        </p:blipFill>
        <p:spPr>
          <a:xfrm>
            <a:off x="3371457" y="1807589"/>
            <a:ext cx="5140947" cy="3242821"/>
          </a:xfrm>
          <a:prstGeom prst="rect">
            <a:avLst/>
          </a:prstGeom>
        </p:spPr>
      </p:pic>
    </p:spTree>
    <p:extLst>
      <p:ext uri="{BB962C8B-B14F-4D97-AF65-F5344CB8AC3E}">
        <p14:creationId xmlns:p14="http://schemas.microsoft.com/office/powerpoint/2010/main" val="168786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98D8D-C2B1-6B47-90A2-BA25227D7070}"/>
              </a:ext>
            </a:extLst>
          </p:cNvPr>
          <p:cNvSpPr>
            <a:spLocks noGrp="1"/>
          </p:cNvSpPr>
          <p:nvPr>
            <p:ph idx="1"/>
          </p:nvPr>
        </p:nvSpPr>
        <p:spPr>
          <a:xfrm>
            <a:off x="838200" y="197962"/>
            <a:ext cx="10515600" cy="6363093"/>
          </a:xfrm>
        </p:spPr>
        <p:txBody>
          <a:bodyPr>
            <a:normAutofit fontScale="70000" lnSpcReduction="20000"/>
          </a:bodyPr>
          <a:lstStyle/>
          <a:p>
            <a:pPr marL="0" indent="0">
              <a:buNone/>
            </a:pPr>
            <a:r>
              <a:rPr lang="en-US" b="1" dirty="0"/>
              <a:t>Summary of observations in EDA</a:t>
            </a:r>
          </a:p>
          <a:p>
            <a:endParaRPr lang="en-US" dirty="0"/>
          </a:p>
          <a:p>
            <a:r>
              <a:rPr lang="en-US" dirty="0"/>
              <a:t>The number of organizations that have gone bankrupt in 10 years between 1999 – 2000 is few.</a:t>
            </a:r>
          </a:p>
          <a:p>
            <a:r>
              <a:rPr lang="en-US" dirty="0"/>
              <a:t> Several companies possess many assets, which is always a good sign for an organization.</a:t>
            </a:r>
          </a:p>
          <a:p>
            <a:r>
              <a:rPr lang="en-US" dirty="0"/>
              <a:t> An organization cannot guarantee not being bankrupt, although owning several assets.</a:t>
            </a:r>
          </a:p>
          <a:p>
            <a:r>
              <a:rPr lang="en-US" dirty="0"/>
              <a:t> The organizations in the dataset are running into losses for the past two years as their net income poses to be negative.</a:t>
            </a:r>
          </a:p>
          <a:p>
            <a:r>
              <a:rPr lang="en-US" dirty="0"/>
              <a:t> Very few of the organizations that have had negative income in the past two years suffer from bankruptcy.</a:t>
            </a:r>
          </a:p>
          <a:p>
            <a:r>
              <a:rPr lang="en-US" dirty="0"/>
              <a:t> It is observed that “Debt Ratio %, Current Liability To Assets, Current Liability To Current Assets" attributes are a few of the attributes that have a high correlation with the target attribute.</a:t>
            </a:r>
          </a:p>
          <a:p>
            <a:r>
              <a:rPr lang="en-US" dirty="0"/>
              <a:t> An increase in the values of the attributes “Debt Ratio %, Current Liability To Assets, Current Liability To Current Assets” causes an organization to suffer heavy losses, thus resulting in bankruptcy.</a:t>
            </a:r>
          </a:p>
          <a:p>
            <a:r>
              <a:rPr lang="en-US" dirty="0"/>
              <a:t> An increase in the values of the attributes that have a negative correlation with the target attribute helps an organization avoid bankruptcy.</a:t>
            </a:r>
          </a:p>
          <a:p>
            <a:r>
              <a:rPr lang="en-US" dirty="0"/>
              <a:t> There seems to be a relation between attributes that have a high correlation with the target attribute and a low correlation with the target attribute.</a:t>
            </a:r>
          </a:p>
          <a:p>
            <a:r>
              <a:rPr lang="en-US" dirty="0"/>
              <a:t> We observed several correlations among the top 12 attributes, one of which being “Net Worth/Assets and Debt Ratio %” that is negatively correlated with one another.</a:t>
            </a:r>
            <a:endParaRPr lang="en-IN" dirty="0"/>
          </a:p>
        </p:txBody>
      </p:sp>
    </p:spTree>
    <p:extLst>
      <p:ext uri="{BB962C8B-B14F-4D97-AF65-F5344CB8AC3E}">
        <p14:creationId xmlns:p14="http://schemas.microsoft.com/office/powerpoint/2010/main" val="3642606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TotalTime>
  <Words>903</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Bankruptcy Prevention</vt:lpstr>
      <vt:lpstr>Objective</vt:lpstr>
      <vt:lpstr>Pre-processing steps followed</vt:lpstr>
      <vt:lpstr>EDA Observations</vt:lpstr>
      <vt:lpstr>PowerPoint Presentation</vt:lpstr>
      <vt:lpstr>PowerPoint Presentation</vt:lpstr>
      <vt:lpstr>PowerPoint Presentation</vt:lpstr>
      <vt:lpstr>PowerPoint Presentation</vt:lpstr>
      <vt:lpstr>PowerPoint Presentation</vt:lpstr>
      <vt:lpstr>Data Modeling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 Prevention</dc:title>
  <dc:creator>Bhavesh Daswani</dc:creator>
  <cp:lastModifiedBy>Bhavesh Daswani</cp:lastModifiedBy>
  <cp:revision>10</cp:revision>
  <dcterms:created xsi:type="dcterms:W3CDTF">2024-04-08T09:25:10Z</dcterms:created>
  <dcterms:modified xsi:type="dcterms:W3CDTF">2024-04-08T11:25:25Z</dcterms:modified>
</cp:coreProperties>
</file>