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9" r:id="rId5"/>
    <p:sldId id="270" r:id="rId6"/>
    <p:sldId id="260" r:id="rId7"/>
    <p:sldId id="261" r:id="rId8"/>
    <p:sldId id="262" r:id="rId9"/>
    <p:sldId id="263" r:id="rId10"/>
    <p:sldId id="264" r:id="rId11"/>
    <p:sldId id="265" r:id="rId12"/>
    <p:sldId id="267" r:id="rId13"/>
    <p:sldId id="268" r:id="rId14"/>
    <p:sldId id="271" r:id="rId15"/>
    <p:sldId id="272" r:id="rId16"/>
    <p:sldId id="273" r:id="rId17"/>
    <p:sldId id="274" r:id="rId18"/>
    <p:sldId id="276" r:id="rId19"/>
    <p:sldId id="275" r:id="rId20"/>
    <p:sldId id="279" r:id="rId21"/>
    <p:sldId id="280" r:id="rId22"/>
    <p:sldId id="278" r:id="rId23"/>
    <p:sldId id="286" r:id="rId24"/>
    <p:sldId id="277" r:id="rId25"/>
    <p:sldId id="285" r:id="rId26"/>
    <p:sldId id="284" r:id="rId27"/>
    <p:sldId id="283" r:id="rId28"/>
    <p:sldId id="282" r:id="rId29"/>
    <p:sldId id="281"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120" y="820420"/>
            <a:ext cx="9001760" cy="1854835"/>
          </a:xfrm>
        </p:spPr>
        <p:txBody>
          <a:bodyPr/>
          <a:lstStyle/>
          <a:p>
            <a:r>
              <a:rPr lang="en-IN" sz="3600" u="sng" dirty="0">
                <a:effectLst/>
                <a:latin typeface="Arial" panose="020B0604020202020204" pitchFamily="34" charset="0"/>
                <a:ea typeface="Arial" panose="020B0604020202020204" pitchFamily="34" charset="0"/>
              </a:rPr>
              <a:t>Customer Personality Analysis </a:t>
            </a:r>
            <a:br>
              <a:rPr lang="en-IN" sz="1800" dirty="0">
                <a:effectLst/>
                <a:latin typeface="Arial" panose="020B0604020202020204" pitchFamily="34" charset="0"/>
                <a:ea typeface="Arial" panose="020B0604020202020204" pitchFamily="34" charset="0"/>
              </a:rPr>
            </a:br>
            <a:endParaRPr lang="en-IN" dirty="0"/>
          </a:p>
        </p:txBody>
      </p:sp>
      <p:sp>
        <p:nvSpPr>
          <p:cNvPr id="3" name="Subtitle 2"/>
          <p:cNvSpPr>
            <a:spLocks noGrp="1"/>
          </p:cNvSpPr>
          <p:nvPr>
            <p:ph type="subTitle" idx="1"/>
          </p:nvPr>
        </p:nvSpPr>
        <p:spPr>
          <a:xfrm>
            <a:off x="1746398" y="2740343"/>
            <a:ext cx="10178809" cy="2845896"/>
          </a:xfrm>
        </p:spPr>
        <p:txBody>
          <a:bodyPr>
            <a:normAutofit/>
          </a:bodyPr>
          <a:lstStyle/>
          <a:p>
            <a:pPr algn="l"/>
            <a:r>
              <a:rPr lang="en-US" dirty="0"/>
              <a:t>MENTOR NAME : </a:t>
            </a:r>
            <a:r>
              <a:rPr lang="en-US" dirty="0">
                <a:solidFill>
                  <a:srgbClr val="FF0000"/>
                </a:solidFill>
              </a:rPr>
              <a:t>M. KARTHIK</a:t>
            </a:r>
            <a:endParaRPr lang="en-US" dirty="0">
              <a:solidFill>
                <a:srgbClr val="FF0000"/>
              </a:solidFill>
            </a:endParaRPr>
          </a:p>
          <a:p>
            <a:pPr algn="l"/>
            <a:r>
              <a:rPr lang="en-US" dirty="0"/>
              <a:t>BATCH MEMBERS</a:t>
            </a:r>
            <a:endParaRPr lang="en-US" dirty="0"/>
          </a:p>
          <a:p>
            <a:pPr algn="l"/>
            <a:r>
              <a:rPr lang="en-US" dirty="0"/>
              <a:t>1. ESHAN PANDEY</a:t>
            </a:r>
            <a:endParaRPr lang="en-US" dirty="0"/>
          </a:p>
          <a:p>
            <a:pPr algn="l"/>
            <a:r>
              <a:rPr lang="en-US" dirty="0"/>
              <a:t>2. MANJUNATH.N</a:t>
            </a:r>
            <a:endParaRPr lang="en-US" dirty="0"/>
          </a:p>
          <a:p>
            <a:pPr algn="l"/>
            <a:r>
              <a:rPr lang="en-US" dirty="0"/>
              <a:t>3. PRASANNA HEDAOO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BOX-PLOTS</a:t>
            </a:r>
            <a:endParaRPr lang="en-IN" dirty="0"/>
          </a:p>
        </p:txBody>
      </p:sp>
      <p:sp>
        <p:nvSpPr>
          <p:cNvPr id="5" name="Content Placeholder 4"/>
          <p:cNvSpPr>
            <a:spLocks noGrp="1"/>
          </p:cNvSpPr>
          <p:nvPr>
            <p:ph idx="1"/>
          </p:nvPr>
        </p:nvSpPr>
        <p:spPr>
          <a:xfrm>
            <a:off x="913795" y="1751935"/>
            <a:ext cx="10353762" cy="3695136"/>
          </a:xfrm>
        </p:spPr>
        <p:txBody>
          <a:bodyPr/>
          <a:lstStyle/>
          <a:p>
            <a:r>
              <a:rPr lang="en-IN" dirty="0"/>
              <a:t>The boxplots are arranged in a grid layout, dynamically adjusting the number of rows and columns to fit all the plots. This visualization helps identify the outliers.</a:t>
            </a:r>
            <a:endParaRPr lang="en-IN" dirty="0"/>
          </a:p>
          <a:p>
            <a:r>
              <a:rPr lang="en-IN" dirty="0"/>
              <a:t>Here we can see the many of columns are having outliers. </a:t>
            </a:r>
            <a:endParaRPr lang="en-IN" dirty="0"/>
          </a:p>
        </p:txBody>
      </p:sp>
      <p:pic>
        <p:nvPicPr>
          <p:cNvPr id="7" name="Picture 6"/>
          <p:cNvPicPr>
            <a:picLocks noChangeAspect="1"/>
          </p:cNvPicPr>
          <p:nvPr/>
        </p:nvPicPr>
        <p:blipFill>
          <a:blip r:embed="rId1"/>
          <a:stretch>
            <a:fillRect/>
          </a:stretch>
        </p:blipFill>
        <p:spPr>
          <a:xfrm>
            <a:off x="3982604" y="3276113"/>
            <a:ext cx="4480461" cy="34983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 MAP</a:t>
            </a:r>
            <a:endParaRPr lang="en-IN" dirty="0"/>
          </a:p>
        </p:txBody>
      </p:sp>
      <p:sp>
        <p:nvSpPr>
          <p:cNvPr id="3" name="Content Placeholder 2"/>
          <p:cNvSpPr>
            <a:spLocks noGrp="1"/>
          </p:cNvSpPr>
          <p:nvPr>
            <p:ph idx="1"/>
          </p:nvPr>
        </p:nvSpPr>
        <p:spPr>
          <a:xfrm>
            <a:off x="838380" y="1650897"/>
            <a:ext cx="10353762" cy="3695136"/>
          </a:xfrm>
        </p:spPr>
        <p:txBody>
          <a:bodyPr/>
          <a:lstStyle/>
          <a:p>
            <a:pPr>
              <a:lnSpc>
                <a:spcPct val="150000"/>
              </a:lnSpc>
            </a:pPr>
            <a:r>
              <a:rPr lang="en-US" dirty="0"/>
              <a:t>The correlation matrix for the Data Frame and visualizes it using</a:t>
            </a:r>
            <a:endParaRPr lang="en-US" dirty="0"/>
          </a:p>
          <a:p>
            <a:pPr marL="0" indent="0">
              <a:lnSpc>
                <a:spcPct val="150000"/>
              </a:lnSpc>
              <a:buNone/>
            </a:pPr>
            <a:r>
              <a:rPr lang="en-US" dirty="0"/>
              <a:t> a heatmap. The heatmap provides a visual representation of the </a:t>
            </a:r>
            <a:endParaRPr lang="en-US" dirty="0"/>
          </a:p>
          <a:p>
            <a:pPr marL="0" indent="0">
              <a:lnSpc>
                <a:spcPct val="150000"/>
              </a:lnSpc>
              <a:buNone/>
            </a:pPr>
            <a:r>
              <a:rPr lang="en-US" dirty="0"/>
              <a:t>linear relationships between the variables in </a:t>
            </a:r>
            <a:r>
              <a:rPr lang="en-US" dirty="0" err="1"/>
              <a:t>df</a:t>
            </a:r>
            <a:r>
              <a:rPr lang="en-US" dirty="0"/>
              <a:t>, with annotations </a:t>
            </a:r>
            <a:endParaRPr lang="en-US" dirty="0"/>
          </a:p>
          <a:p>
            <a:pPr marL="0" indent="0">
              <a:lnSpc>
                <a:spcPct val="150000"/>
              </a:lnSpc>
              <a:buNone/>
            </a:pPr>
            <a:r>
              <a:rPr lang="en-US" dirty="0"/>
              <a:t>showing the exact correlation coefficients. The plot is customized</a:t>
            </a:r>
            <a:endParaRPr lang="en-US" dirty="0"/>
          </a:p>
          <a:p>
            <a:pPr marL="0" indent="0">
              <a:lnSpc>
                <a:spcPct val="150000"/>
              </a:lnSpc>
              <a:buNone/>
            </a:pPr>
            <a:r>
              <a:rPr lang="en-US" dirty="0"/>
              <a:t> with rotated axis labels, a centered colormap, and a specific color</a:t>
            </a:r>
            <a:endParaRPr lang="en-US" dirty="0"/>
          </a:p>
          <a:p>
            <a:pPr marL="0" indent="0">
              <a:lnSpc>
                <a:spcPct val="150000"/>
              </a:lnSpc>
              <a:buNone/>
            </a:pPr>
            <a:r>
              <a:rPr lang="en-US" dirty="0"/>
              <a:t> scheme to enhance readability and interpretation</a:t>
            </a:r>
            <a:endParaRPr lang="en-IN" dirty="0"/>
          </a:p>
        </p:txBody>
      </p:sp>
      <p:pic>
        <p:nvPicPr>
          <p:cNvPr id="5" name="Picture 4"/>
          <p:cNvPicPr>
            <a:picLocks noChangeAspect="1"/>
          </p:cNvPicPr>
          <p:nvPr/>
        </p:nvPicPr>
        <p:blipFill>
          <a:blip r:embed="rId1"/>
          <a:stretch>
            <a:fillRect/>
          </a:stretch>
        </p:blipFill>
        <p:spPr>
          <a:xfrm>
            <a:off x="8638650" y="1821616"/>
            <a:ext cx="3449539" cy="36951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MANY COLUMNS INTO ONE </a:t>
            </a:r>
            <a:endParaRPr lang="en-IN" dirty="0"/>
          </a:p>
        </p:txBody>
      </p:sp>
      <p:sp>
        <p:nvSpPr>
          <p:cNvPr id="3" name="Content Placeholder 2"/>
          <p:cNvSpPr>
            <a:spLocks noGrp="1"/>
          </p:cNvSpPr>
          <p:nvPr>
            <p:ph idx="1"/>
          </p:nvPr>
        </p:nvSpPr>
        <p:spPr/>
        <p:txBody>
          <a:bodyPr/>
          <a:lstStyle/>
          <a:p>
            <a:r>
              <a:rPr lang="en-IN" dirty="0"/>
              <a:t>Converting many columns into one column, because to reduce the </a:t>
            </a:r>
            <a:r>
              <a:rPr lang="en-IN" dirty="0" err="1"/>
              <a:t>dimentionality</a:t>
            </a:r>
            <a:r>
              <a:rPr lang="en-IN" dirty="0"/>
              <a:t> in the data set.</a:t>
            </a:r>
            <a:endParaRPr lang="en-IN" dirty="0"/>
          </a:p>
        </p:txBody>
      </p:sp>
      <p:pic>
        <p:nvPicPr>
          <p:cNvPr id="5" name="Picture 4"/>
          <p:cNvPicPr>
            <a:picLocks noChangeAspect="1"/>
          </p:cNvPicPr>
          <p:nvPr/>
        </p:nvPicPr>
        <p:blipFill>
          <a:blip r:embed="rId1"/>
          <a:stretch>
            <a:fillRect/>
          </a:stretch>
        </p:blipFill>
        <p:spPr>
          <a:xfrm>
            <a:off x="3217808" y="2851036"/>
            <a:ext cx="8049748" cy="32675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CHEKING OUT THE WHICH CATEGORY OF THE CUSTOMERS SPENDING MORE MONETY</a:t>
            </a:r>
            <a:endParaRPr lang="en-IN" dirty="0"/>
          </a:p>
        </p:txBody>
      </p:sp>
      <p:sp>
        <p:nvSpPr>
          <p:cNvPr id="3" name="Content Placeholder 2"/>
          <p:cNvSpPr>
            <a:spLocks noGrp="1"/>
          </p:cNvSpPr>
          <p:nvPr>
            <p:ph idx="1"/>
          </p:nvPr>
        </p:nvSpPr>
        <p:spPr/>
        <p:txBody>
          <a:bodyPr/>
          <a:lstStyle/>
          <a:p>
            <a:r>
              <a:rPr lang="en-IN" dirty="0"/>
              <a:t>Here we can see that “old age “ persons are spending more money for buying the products.</a:t>
            </a:r>
            <a:endParaRPr lang="en-IN" dirty="0"/>
          </a:p>
        </p:txBody>
      </p:sp>
      <p:pic>
        <p:nvPicPr>
          <p:cNvPr id="5" name="Picture 4"/>
          <p:cNvPicPr>
            <a:picLocks noChangeAspect="1"/>
          </p:cNvPicPr>
          <p:nvPr/>
        </p:nvPicPr>
        <p:blipFill>
          <a:blip r:embed="rId1"/>
          <a:stretch>
            <a:fillRect/>
          </a:stretch>
        </p:blipFill>
        <p:spPr>
          <a:xfrm>
            <a:off x="3473746" y="2938021"/>
            <a:ext cx="5233857" cy="369513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SELLING PRODUCT</a:t>
            </a:r>
            <a:endParaRPr lang="en-IN" dirty="0"/>
          </a:p>
        </p:txBody>
      </p:sp>
      <p:sp>
        <p:nvSpPr>
          <p:cNvPr id="3" name="Content Placeholder 2"/>
          <p:cNvSpPr>
            <a:spLocks noGrp="1"/>
          </p:cNvSpPr>
          <p:nvPr>
            <p:ph idx="1"/>
          </p:nvPr>
        </p:nvSpPr>
        <p:spPr/>
        <p:txBody>
          <a:bodyPr/>
          <a:lstStyle/>
          <a:p>
            <a:r>
              <a:rPr lang="en-IN" dirty="0"/>
              <a:t>“WINE” is the best selling product it is spending around 600000.</a:t>
            </a:r>
            <a:endParaRPr lang="en-IN" dirty="0"/>
          </a:p>
          <a:p>
            <a:r>
              <a:rPr lang="en-IN" dirty="0"/>
              <a:t>And the second best selling product is “</a:t>
            </a:r>
            <a:r>
              <a:rPr lang="en-IN" dirty="0" err="1"/>
              <a:t>mntmeatproduct</a:t>
            </a:r>
            <a:r>
              <a:rPr lang="en-IN" dirty="0"/>
              <a:t>” , it is spending around 350000.</a:t>
            </a:r>
            <a:endParaRPr lang="en-IN" dirty="0"/>
          </a:p>
        </p:txBody>
      </p:sp>
      <p:pic>
        <p:nvPicPr>
          <p:cNvPr id="5" name="Picture 4"/>
          <p:cNvPicPr>
            <a:picLocks noChangeAspect="1"/>
          </p:cNvPicPr>
          <p:nvPr/>
        </p:nvPicPr>
        <p:blipFill>
          <a:blip r:embed="rId1"/>
          <a:stretch>
            <a:fillRect/>
          </a:stretch>
        </p:blipFill>
        <p:spPr>
          <a:xfrm>
            <a:off x="3941586" y="3103840"/>
            <a:ext cx="5600714" cy="33252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CONVERTING CATEGORICAL COLUMNS INTO NUMERICAL</a:t>
            </a:r>
            <a:endParaRPr lang="en-IN" dirty="0"/>
          </a:p>
        </p:txBody>
      </p:sp>
      <p:pic>
        <p:nvPicPr>
          <p:cNvPr id="5" name="Content Placeholder 4"/>
          <p:cNvPicPr>
            <a:picLocks noGrp="1" noChangeAspect="1"/>
          </p:cNvPicPr>
          <p:nvPr>
            <p:ph idx="1"/>
          </p:nvPr>
        </p:nvPicPr>
        <p:blipFill>
          <a:blip r:embed="rId1"/>
          <a:stretch>
            <a:fillRect/>
          </a:stretch>
        </p:blipFill>
        <p:spPr>
          <a:xfrm>
            <a:off x="1613862" y="2838296"/>
            <a:ext cx="8954750" cy="221010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43" y="2296998"/>
            <a:ext cx="10353761" cy="1326321"/>
          </a:xfrm>
        </p:spPr>
        <p:txBody>
          <a:bodyPr/>
          <a:lstStyle/>
          <a:p>
            <a:r>
              <a:rPr lang="en-IN" dirty="0"/>
              <a:t>CLUSTERING MODEL BUILDING</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HIERARCHICAL CLUSTERING</a:t>
            </a:r>
            <a:endParaRPr lang="en-IN" dirty="0"/>
          </a:p>
        </p:txBody>
      </p:sp>
      <p:sp>
        <p:nvSpPr>
          <p:cNvPr id="3" name="Content Placeholder 2"/>
          <p:cNvSpPr>
            <a:spLocks noGrp="1"/>
          </p:cNvSpPr>
          <p:nvPr>
            <p:ph idx="1"/>
          </p:nvPr>
        </p:nvSpPr>
        <p:spPr/>
        <p:txBody>
          <a:bodyPr/>
          <a:lstStyle/>
          <a:p>
            <a:r>
              <a:rPr lang="en-IN" dirty="0"/>
              <a:t>Because of huge dataset, the hierarchical clustering is poor performance with mixed data set. </a:t>
            </a:r>
            <a:endParaRPr lang="en-IN" dirty="0"/>
          </a:p>
          <a:p>
            <a:r>
              <a:rPr lang="en-IN" dirty="0"/>
              <a:t>Hierarchical clustering struggles with missing values. So we cannot depends upon hierarchical clustering.</a:t>
            </a:r>
            <a:endParaRPr lang="en-IN" dirty="0"/>
          </a:p>
        </p:txBody>
      </p:sp>
      <p:pic>
        <p:nvPicPr>
          <p:cNvPr id="5" name="Picture 4"/>
          <p:cNvPicPr>
            <a:picLocks noChangeAspect="1"/>
          </p:cNvPicPr>
          <p:nvPr/>
        </p:nvPicPr>
        <p:blipFill>
          <a:blip r:embed="rId1"/>
          <a:stretch>
            <a:fillRect/>
          </a:stretch>
        </p:blipFill>
        <p:spPr>
          <a:xfrm>
            <a:off x="4489037" y="3592356"/>
            <a:ext cx="5361973" cy="288327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HIERARCHICAL CLUSTERING WITH COMPLETE LINKAGE METHOD</a:t>
            </a:r>
            <a:endParaRPr lang="en-IN" dirty="0"/>
          </a:p>
        </p:txBody>
      </p:sp>
      <p:sp>
        <p:nvSpPr>
          <p:cNvPr id="3" name="Content Placeholder 2"/>
          <p:cNvSpPr>
            <a:spLocks noGrp="1"/>
          </p:cNvSpPr>
          <p:nvPr>
            <p:ph idx="1"/>
          </p:nvPr>
        </p:nvSpPr>
        <p:spPr/>
        <p:txBody>
          <a:bodyPr/>
          <a:lstStyle/>
          <a:p>
            <a:r>
              <a:rPr lang="en-IN" dirty="0"/>
              <a:t>Complete linkage will create a well separated compact clusters, but we suffer from chaining effects and sensitivity due to outliers. </a:t>
            </a:r>
            <a:endParaRPr lang="en-IN" dirty="0"/>
          </a:p>
          <a:p>
            <a:r>
              <a:rPr lang="en-IN" dirty="0"/>
              <a:t>It not performed well on very large data sets due to computational complexity.</a:t>
            </a:r>
            <a:endParaRPr lang="en-IN" dirty="0"/>
          </a:p>
        </p:txBody>
      </p:sp>
      <p:pic>
        <p:nvPicPr>
          <p:cNvPr id="5" name="Picture 4"/>
          <p:cNvPicPr>
            <a:picLocks noChangeAspect="1"/>
          </p:cNvPicPr>
          <p:nvPr/>
        </p:nvPicPr>
        <p:blipFill>
          <a:blip r:embed="rId1"/>
          <a:stretch>
            <a:fillRect/>
          </a:stretch>
        </p:blipFill>
        <p:spPr>
          <a:xfrm>
            <a:off x="3574538" y="3429000"/>
            <a:ext cx="5974815" cy="317431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AGGLOMERATIVE CLUSTERING (</a:t>
            </a:r>
            <a:r>
              <a:rPr lang="en-IN" dirty="0" err="1"/>
              <a:t>n_CLUSTERS</a:t>
            </a:r>
            <a:r>
              <a:rPr lang="en-IN" dirty="0"/>
              <a:t> = 4)</a:t>
            </a:r>
            <a:endParaRPr lang="en-IN" dirty="0"/>
          </a:p>
        </p:txBody>
      </p:sp>
      <p:pic>
        <p:nvPicPr>
          <p:cNvPr id="5" name="Content Placeholder 4"/>
          <p:cNvPicPr>
            <a:picLocks noGrp="1" noChangeAspect="1"/>
          </p:cNvPicPr>
          <p:nvPr>
            <p:ph idx="1"/>
          </p:nvPr>
        </p:nvPicPr>
        <p:blipFill>
          <a:blip r:embed="rId1"/>
          <a:stretch>
            <a:fillRect/>
          </a:stretch>
        </p:blipFill>
        <p:spPr>
          <a:xfrm>
            <a:off x="2476640" y="2020086"/>
            <a:ext cx="5944217" cy="459753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t>
            </a:r>
            <a:endParaRPr lang="en-IN" dirty="0"/>
          </a:p>
        </p:txBody>
      </p:sp>
      <p:sp>
        <p:nvSpPr>
          <p:cNvPr id="3" name="Content Placeholder 2"/>
          <p:cNvSpPr>
            <a:spLocks noGrp="1"/>
          </p:cNvSpPr>
          <p:nvPr>
            <p:ph idx="1"/>
          </p:nvPr>
        </p:nvSpPr>
        <p:spPr/>
        <p:txBody>
          <a:bodyPr/>
          <a:lstStyle/>
          <a:p>
            <a:r>
              <a:rPr lang="en-US" dirty="0"/>
              <a:t>Customer personality analysis helps businesses efficiently target marketing efforts, personalize products, improve customer engagement, optimize resource allocation, boost retention, and predict trends by understanding specific customer preferences and behaviors. For example, a company launching a new fitness product can focus on health-conscious segments, tailor marketing campaigns, and adjust strategies based on segment response.</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AGGLOMERATIVE CLUSTERING (N_CLUSTERS=3)</a:t>
            </a:r>
            <a:endParaRPr lang="en-IN" dirty="0"/>
          </a:p>
        </p:txBody>
      </p:sp>
      <p:pic>
        <p:nvPicPr>
          <p:cNvPr id="5" name="Content Placeholder 4"/>
          <p:cNvPicPr>
            <a:picLocks noGrp="1" noChangeAspect="1"/>
          </p:cNvPicPr>
          <p:nvPr>
            <p:ph idx="1"/>
          </p:nvPr>
        </p:nvPicPr>
        <p:blipFill>
          <a:blip r:embed="rId1"/>
          <a:stretch>
            <a:fillRect/>
          </a:stretch>
        </p:blipFill>
        <p:spPr>
          <a:xfrm>
            <a:off x="3120273" y="1919768"/>
            <a:ext cx="5765608" cy="4574417"/>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K-MEANS CLUSTERING</a:t>
            </a:r>
            <a:endParaRPr lang="en-IN" dirty="0"/>
          </a:p>
        </p:txBody>
      </p:sp>
      <p:sp>
        <p:nvSpPr>
          <p:cNvPr id="3" name="Content Placeholder 2"/>
          <p:cNvSpPr>
            <a:spLocks noGrp="1"/>
          </p:cNvSpPr>
          <p:nvPr>
            <p:ph idx="1"/>
          </p:nvPr>
        </p:nvSpPr>
        <p:spPr/>
        <p:txBody>
          <a:bodyPr/>
          <a:lstStyle/>
          <a:p>
            <a:r>
              <a:rPr lang="en-IN" dirty="0"/>
              <a:t>We have created 8 clusters,  by applying k-means clustering.</a:t>
            </a:r>
            <a:endParaRPr lang="en-IN" dirty="0"/>
          </a:p>
          <a:p>
            <a:r>
              <a:rPr lang="en-IN" dirty="0"/>
              <a:t>We plotted elbow graph to get a ideal numbers of clusters and to perform hyper parameter tuning.</a:t>
            </a:r>
            <a:endParaRPr lang="en-IN" dirty="0"/>
          </a:p>
          <a:p>
            <a:r>
              <a:rPr lang="en-IN" dirty="0"/>
              <a:t>And we found that 3 is the optimal number to be made.</a:t>
            </a:r>
            <a:endParaRPr lang="en-IN" dirty="0"/>
          </a:p>
          <a:p>
            <a:endParaRPr lang="en-IN" dirty="0"/>
          </a:p>
        </p:txBody>
      </p:sp>
      <p:pic>
        <p:nvPicPr>
          <p:cNvPr id="5" name="Picture 4"/>
          <p:cNvPicPr>
            <a:picLocks noChangeAspect="1"/>
          </p:cNvPicPr>
          <p:nvPr/>
        </p:nvPicPr>
        <p:blipFill>
          <a:blip r:embed="rId1"/>
          <a:stretch>
            <a:fillRect/>
          </a:stretch>
        </p:blipFill>
        <p:spPr>
          <a:xfrm>
            <a:off x="7762092" y="3176833"/>
            <a:ext cx="4250375" cy="330880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Visualizing k-means clustering with centroids</a:t>
            </a:r>
            <a:endParaRPr lang="en-IN" dirty="0"/>
          </a:p>
        </p:txBody>
      </p:sp>
      <p:pic>
        <p:nvPicPr>
          <p:cNvPr id="5" name="Content Placeholder 4"/>
          <p:cNvPicPr>
            <a:picLocks noGrp="1" noChangeAspect="1"/>
          </p:cNvPicPr>
          <p:nvPr>
            <p:ph idx="1"/>
          </p:nvPr>
        </p:nvPicPr>
        <p:blipFill>
          <a:blip r:embed="rId1"/>
          <a:stretch>
            <a:fillRect/>
          </a:stretch>
        </p:blipFill>
        <p:spPr>
          <a:xfrm>
            <a:off x="3355942" y="1897649"/>
            <a:ext cx="6084160" cy="4550285"/>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Dbscan</a:t>
            </a:r>
            <a:r>
              <a:rPr lang="en-IN" dirty="0"/>
              <a:t> clusters of amount spend and total purchase</a:t>
            </a:r>
            <a:endParaRPr lang="en-IN" dirty="0"/>
          </a:p>
        </p:txBody>
      </p:sp>
      <p:pic>
        <p:nvPicPr>
          <p:cNvPr id="5" name="Content Placeholder 4"/>
          <p:cNvPicPr>
            <a:picLocks noGrp="1" noChangeAspect="1"/>
          </p:cNvPicPr>
          <p:nvPr>
            <p:ph idx="1"/>
          </p:nvPr>
        </p:nvPicPr>
        <p:blipFill>
          <a:blip r:embed="rId1"/>
          <a:stretch>
            <a:fillRect/>
          </a:stretch>
        </p:blipFill>
        <p:spPr>
          <a:xfrm>
            <a:off x="2969443" y="1904087"/>
            <a:ext cx="6650466" cy="4344313"/>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deployment</a:t>
            </a:r>
            <a:endParaRPr lang="en-IN" dirty="0"/>
          </a:p>
        </p:txBody>
      </p:sp>
      <p:sp>
        <p:nvSpPr>
          <p:cNvPr id="3" name="Content Placeholder 2"/>
          <p:cNvSpPr>
            <a:spLocks noGrp="1"/>
          </p:cNvSpPr>
          <p:nvPr>
            <p:ph idx="1"/>
          </p:nvPr>
        </p:nvSpPr>
        <p:spPr/>
        <p:txBody>
          <a:bodyPr/>
          <a:lstStyle/>
          <a:p>
            <a:r>
              <a:rPr lang="en-IN" dirty="0"/>
              <a:t>By using a standard scaler, we </a:t>
            </a:r>
            <a:r>
              <a:rPr lang="en-IN" dirty="0" err="1"/>
              <a:t>splitted</a:t>
            </a:r>
            <a:r>
              <a:rPr lang="en-IN" dirty="0"/>
              <a:t> a data into training and testing, by using logistic regression as model.</a:t>
            </a:r>
            <a:endParaRPr lang="en-IN" dirty="0"/>
          </a:p>
          <a:p>
            <a:r>
              <a:rPr lang="en-IN" dirty="0"/>
              <a:t>We got 97% as accuracy, so we do think it is a good model.</a:t>
            </a:r>
            <a:endParaRPr lang="en-IN" dirty="0"/>
          </a:p>
          <a:p>
            <a:endParaRPr lang="en-IN" dirty="0"/>
          </a:p>
        </p:txBody>
      </p:sp>
      <p:pic>
        <p:nvPicPr>
          <p:cNvPr id="5" name="Picture 4"/>
          <p:cNvPicPr>
            <a:picLocks noChangeAspect="1"/>
          </p:cNvPicPr>
          <p:nvPr/>
        </p:nvPicPr>
        <p:blipFill>
          <a:blip r:embed="rId1"/>
          <a:stretch>
            <a:fillRect/>
          </a:stretch>
        </p:blipFill>
        <p:spPr>
          <a:xfrm>
            <a:off x="4203190" y="3429000"/>
            <a:ext cx="4865396" cy="290026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pipeline</a:t>
            </a:r>
            <a:endParaRPr lang="en-IN" dirty="0"/>
          </a:p>
        </p:txBody>
      </p:sp>
      <p:sp>
        <p:nvSpPr>
          <p:cNvPr id="3" name="Content Placeholder 2"/>
          <p:cNvSpPr>
            <a:spLocks noGrp="1"/>
          </p:cNvSpPr>
          <p:nvPr>
            <p:ph idx="1"/>
          </p:nvPr>
        </p:nvSpPr>
        <p:spPr/>
        <p:txBody>
          <a:bodyPr/>
          <a:lstStyle/>
          <a:p>
            <a:r>
              <a:rPr lang="en-IN" dirty="0"/>
              <a:t>Here we converted all the columns into pipeline by using data transformer steps to be taken  on such as standardization, fitting classification and training and testing. </a:t>
            </a:r>
            <a:endParaRPr lang="en-IN" dirty="0"/>
          </a:p>
          <a:p>
            <a:r>
              <a:rPr lang="en-IN" dirty="0"/>
              <a:t>And later we saved the file into pickle library. </a:t>
            </a:r>
            <a:endParaRPr lang="en-IN" dirty="0"/>
          </a:p>
        </p:txBody>
      </p:sp>
      <p:pic>
        <p:nvPicPr>
          <p:cNvPr id="5" name="Picture 4"/>
          <p:cNvPicPr>
            <a:picLocks noChangeAspect="1"/>
          </p:cNvPicPr>
          <p:nvPr/>
        </p:nvPicPr>
        <p:blipFill>
          <a:blip r:embed="rId1"/>
          <a:stretch>
            <a:fillRect/>
          </a:stretch>
        </p:blipFill>
        <p:spPr>
          <a:xfrm>
            <a:off x="539306" y="3429000"/>
            <a:ext cx="8945223" cy="1209844"/>
          </a:xfrm>
          <a:prstGeom prst="rect">
            <a:avLst/>
          </a:prstGeom>
        </p:spPr>
      </p:pic>
      <p:pic>
        <p:nvPicPr>
          <p:cNvPr id="7" name="Picture 6"/>
          <p:cNvPicPr>
            <a:picLocks noChangeAspect="1"/>
          </p:cNvPicPr>
          <p:nvPr/>
        </p:nvPicPr>
        <p:blipFill>
          <a:blip r:embed="rId2"/>
          <a:stretch>
            <a:fillRect/>
          </a:stretch>
        </p:blipFill>
        <p:spPr>
          <a:xfrm>
            <a:off x="539306" y="4638844"/>
            <a:ext cx="6149360" cy="215162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Deployment code</a:t>
            </a:r>
            <a:endParaRPr lang="en-IN" dirty="0"/>
          </a:p>
        </p:txBody>
      </p:sp>
      <p:sp>
        <p:nvSpPr>
          <p:cNvPr id="3" name="Content Placeholder 2"/>
          <p:cNvSpPr>
            <a:spLocks noGrp="1"/>
          </p:cNvSpPr>
          <p:nvPr>
            <p:ph idx="1"/>
          </p:nvPr>
        </p:nvSpPr>
        <p:spPr/>
        <p:txBody>
          <a:bodyPr/>
          <a:lstStyle/>
          <a:p>
            <a:r>
              <a:rPr lang="en-IN" dirty="0"/>
              <a:t>We loaded a pipeline model and created a function to predict classification.</a:t>
            </a:r>
            <a:endParaRPr lang="en-IN" dirty="0"/>
          </a:p>
          <a:p>
            <a:r>
              <a:rPr lang="en-IN" dirty="0"/>
              <a:t>We created a user interface using </a:t>
            </a:r>
            <a:r>
              <a:rPr lang="en-IN" dirty="0" err="1"/>
              <a:t>gradio</a:t>
            </a:r>
            <a:r>
              <a:rPr lang="en-IN" dirty="0"/>
              <a:t> to get a proper inputs and outputs.</a:t>
            </a:r>
            <a:endParaRPr lang="en-IN" dirty="0"/>
          </a:p>
        </p:txBody>
      </p:sp>
      <p:pic>
        <p:nvPicPr>
          <p:cNvPr id="5" name="Picture 4"/>
          <p:cNvPicPr>
            <a:picLocks noChangeAspect="1"/>
          </p:cNvPicPr>
          <p:nvPr/>
        </p:nvPicPr>
        <p:blipFill>
          <a:blip r:embed="rId1"/>
          <a:stretch>
            <a:fillRect/>
          </a:stretch>
        </p:blipFill>
        <p:spPr>
          <a:xfrm>
            <a:off x="72940" y="3429000"/>
            <a:ext cx="3856351" cy="2013208"/>
          </a:xfrm>
          <a:prstGeom prst="rect">
            <a:avLst/>
          </a:prstGeom>
        </p:spPr>
      </p:pic>
      <p:pic>
        <p:nvPicPr>
          <p:cNvPr id="7" name="Picture 6"/>
          <p:cNvPicPr>
            <a:picLocks noChangeAspect="1"/>
          </p:cNvPicPr>
          <p:nvPr/>
        </p:nvPicPr>
        <p:blipFill>
          <a:blip r:embed="rId2"/>
          <a:stretch>
            <a:fillRect/>
          </a:stretch>
        </p:blipFill>
        <p:spPr>
          <a:xfrm>
            <a:off x="4065045" y="3063201"/>
            <a:ext cx="4678333" cy="3354858"/>
          </a:xfrm>
          <a:prstGeom prst="rect">
            <a:avLst/>
          </a:prstGeom>
        </p:spPr>
      </p:pic>
      <p:pic>
        <p:nvPicPr>
          <p:cNvPr id="9" name="Picture 8"/>
          <p:cNvPicPr>
            <a:picLocks noChangeAspect="1"/>
          </p:cNvPicPr>
          <p:nvPr/>
        </p:nvPicPr>
        <p:blipFill>
          <a:blip r:embed="rId3"/>
          <a:stretch>
            <a:fillRect/>
          </a:stretch>
        </p:blipFill>
        <p:spPr>
          <a:xfrm>
            <a:off x="8743378" y="3943632"/>
            <a:ext cx="3457745" cy="159399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Deployment output</a:t>
            </a:r>
            <a:endParaRPr lang="en-IN" dirty="0"/>
          </a:p>
        </p:txBody>
      </p:sp>
      <p:pic>
        <p:nvPicPr>
          <p:cNvPr id="5" name="Content Placeholder 4"/>
          <p:cNvPicPr>
            <a:picLocks noGrp="1" noChangeAspect="1"/>
          </p:cNvPicPr>
          <p:nvPr>
            <p:ph idx="1"/>
          </p:nvPr>
        </p:nvPicPr>
        <p:blipFill>
          <a:blip r:embed="rId1"/>
          <a:stretch>
            <a:fillRect/>
          </a:stretch>
        </p:blipFill>
        <p:spPr>
          <a:xfrm>
            <a:off x="188206" y="1690147"/>
            <a:ext cx="3846466" cy="2462430"/>
          </a:xfrm>
        </p:spPr>
      </p:pic>
      <p:pic>
        <p:nvPicPr>
          <p:cNvPr id="7" name="Picture 6"/>
          <p:cNvPicPr>
            <a:picLocks noChangeAspect="1"/>
          </p:cNvPicPr>
          <p:nvPr/>
        </p:nvPicPr>
        <p:blipFill>
          <a:blip r:embed="rId2"/>
          <a:stretch>
            <a:fillRect/>
          </a:stretch>
        </p:blipFill>
        <p:spPr>
          <a:xfrm>
            <a:off x="4109276" y="1690147"/>
            <a:ext cx="2118793" cy="2852712"/>
          </a:xfrm>
          <a:prstGeom prst="rect">
            <a:avLst/>
          </a:prstGeom>
        </p:spPr>
      </p:pic>
      <p:pic>
        <p:nvPicPr>
          <p:cNvPr id="9" name="Picture 8"/>
          <p:cNvPicPr>
            <a:picLocks noChangeAspect="1"/>
          </p:cNvPicPr>
          <p:nvPr/>
        </p:nvPicPr>
        <p:blipFill>
          <a:blip r:embed="rId3"/>
          <a:stretch>
            <a:fillRect/>
          </a:stretch>
        </p:blipFill>
        <p:spPr>
          <a:xfrm>
            <a:off x="6302673" y="1690147"/>
            <a:ext cx="2334615" cy="3016716"/>
          </a:xfrm>
          <a:prstGeom prst="rect">
            <a:avLst/>
          </a:prstGeom>
        </p:spPr>
      </p:pic>
      <p:pic>
        <p:nvPicPr>
          <p:cNvPr id="11" name="Picture 10"/>
          <p:cNvPicPr>
            <a:picLocks noChangeAspect="1"/>
          </p:cNvPicPr>
          <p:nvPr/>
        </p:nvPicPr>
        <p:blipFill>
          <a:blip r:embed="rId4"/>
          <a:stretch>
            <a:fillRect/>
          </a:stretch>
        </p:blipFill>
        <p:spPr>
          <a:xfrm>
            <a:off x="8772048" y="1585656"/>
            <a:ext cx="2895384" cy="312120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Challenges faced </a:t>
            </a:r>
            <a:endParaRPr lang="en-IN" dirty="0"/>
          </a:p>
        </p:txBody>
      </p:sp>
      <p:sp>
        <p:nvSpPr>
          <p:cNvPr id="3" name="Content Placeholder 2"/>
          <p:cNvSpPr>
            <a:spLocks noGrp="1"/>
          </p:cNvSpPr>
          <p:nvPr>
            <p:ph idx="1"/>
          </p:nvPr>
        </p:nvSpPr>
        <p:spPr/>
        <p:txBody>
          <a:bodyPr/>
          <a:lstStyle/>
          <a:p>
            <a:r>
              <a:rPr lang="en-IN" dirty="0"/>
              <a:t>Ensuring the accuracy and consistency of the data across different datasets is </a:t>
            </a:r>
            <a:r>
              <a:rPr lang="en-IN" dirty="0" err="1"/>
              <a:t>crusial</a:t>
            </a:r>
            <a:r>
              <a:rPr lang="en-IN" dirty="0"/>
              <a:t>  but can be difficult due to data discrepancies and incomplete information.</a:t>
            </a:r>
            <a:endParaRPr lang="en-IN" dirty="0"/>
          </a:p>
          <a:p>
            <a:r>
              <a:rPr lang="en-IN" dirty="0"/>
              <a:t>Choosing the right segmentation techniques and algorithms that suits the specific business needs and datasets characteristics can be complex and require expertise.</a:t>
            </a:r>
            <a:endParaRPr lang="en-IN" dirty="0"/>
          </a:p>
          <a:p>
            <a:r>
              <a:rPr lang="en-IN" dirty="0"/>
              <a:t>Handling the large volume of data efficiently and processing it in a timely manner Can be significant challenge, especially in real time segmentation projects.</a:t>
            </a:r>
            <a:endParaRPr lang="en-IN" dirty="0"/>
          </a:p>
          <a:p>
            <a:r>
              <a:rPr lang="en-IN" dirty="0"/>
              <a:t>And the most challenging step was to creating a pipeline and deploying the model, we feel it’s a very complex thing to do. </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053" y="2554941"/>
            <a:ext cx="10353761" cy="1326321"/>
          </a:xfrm>
        </p:spPr>
        <p:txBody>
          <a:bodyPr/>
          <a:lstStyle/>
          <a:p>
            <a:r>
              <a:rPr lang="en-IN" dirty="0"/>
              <a:t>THANK YOU</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SUMMARY </a:t>
            </a:r>
            <a:endParaRPr lang="en-IN" dirty="0"/>
          </a:p>
        </p:txBody>
      </p:sp>
      <p:sp>
        <p:nvSpPr>
          <p:cNvPr id="3" name="Content Placeholder 2"/>
          <p:cNvSpPr>
            <a:spLocks noGrp="1"/>
          </p:cNvSpPr>
          <p:nvPr>
            <p:ph idx="1"/>
          </p:nvPr>
        </p:nvSpPr>
        <p:spPr/>
        <p:txBody>
          <a:bodyPr/>
          <a:lstStyle/>
          <a:p>
            <a:endParaRPr lang="en-US" dirty="0"/>
          </a:p>
          <a:p>
            <a:r>
              <a:rPr lang="en-IN" dirty="0"/>
              <a:t>In this project we have taken a “marketing campaign” as a data set.</a:t>
            </a:r>
            <a:endParaRPr lang="en-IN" dirty="0"/>
          </a:p>
          <a:p>
            <a:r>
              <a:rPr lang="en-IN" dirty="0"/>
              <a:t>In the marketing champaign file there are some attributes. They are : </a:t>
            </a:r>
            <a:endParaRPr lang="en-IN" dirty="0"/>
          </a:p>
          <a:p>
            <a:pPr marL="0" indent="0">
              <a:buNone/>
            </a:pPr>
            <a:r>
              <a:rPr lang="en-IN" dirty="0"/>
              <a:t> 			1. People</a:t>
            </a:r>
            <a:endParaRPr lang="en-IN" dirty="0"/>
          </a:p>
          <a:p>
            <a:pPr marL="0" indent="0">
              <a:buNone/>
            </a:pPr>
            <a:r>
              <a:rPr lang="en-IN" dirty="0"/>
              <a:t>			2. Products</a:t>
            </a:r>
            <a:endParaRPr lang="en-IN" dirty="0"/>
          </a:p>
          <a:p>
            <a:pPr marL="0" indent="0">
              <a:buNone/>
            </a:pPr>
            <a:r>
              <a:rPr lang="en-IN" dirty="0"/>
              <a:t>			3. Promotion </a:t>
            </a:r>
            <a:endParaRPr lang="en-IN" dirty="0"/>
          </a:p>
          <a:p>
            <a:pPr marL="0" indent="0">
              <a:buNone/>
            </a:pPr>
            <a:r>
              <a:rPr lang="en-IN" dirty="0"/>
              <a:t>			4. Place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916" y="2221584"/>
            <a:ext cx="10353761" cy="1326321"/>
          </a:xfrm>
        </p:spPr>
        <p:txBody>
          <a:bodyPr/>
          <a:lstStyle/>
          <a:p>
            <a:r>
              <a:rPr lang="en-US" dirty="0"/>
              <a:t>EXPLORATORAY DATA ANALYSIS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INFORMATION </a:t>
            </a:r>
            <a:endParaRPr lang="en-IN" dirty="0"/>
          </a:p>
        </p:txBody>
      </p:sp>
      <p:sp>
        <p:nvSpPr>
          <p:cNvPr id="3" name="Content Placeholder 2"/>
          <p:cNvSpPr>
            <a:spLocks noGrp="1"/>
          </p:cNvSpPr>
          <p:nvPr>
            <p:ph idx="1"/>
          </p:nvPr>
        </p:nvSpPr>
        <p:spPr/>
        <p:txBody>
          <a:bodyPr/>
          <a:lstStyle/>
          <a:p>
            <a:r>
              <a:rPr lang="en-US" dirty="0"/>
              <a:t>There are all non values which are present in the data set. </a:t>
            </a:r>
            <a:endParaRPr lang="en-IN" dirty="0"/>
          </a:p>
        </p:txBody>
      </p:sp>
      <p:pic>
        <p:nvPicPr>
          <p:cNvPr id="5" name="Picture 4"/>
          <p:cNvPicPr>
            <a:picLocks noChangeAspect="1"/>
          </p:cNvPicPr>
          <p:nvPr/>
        </p:nvPicPr>
        <p:blipFill>
          <a:blip r:embed="rId1"/>
          <a:stretch>
            <a:fillRect/>
          </a:stretch>
        </p:blipFill>
        <p:spPr>
          <a:xfrm>
            <a:off x="3951061" y="2630078"/>
            <a:ext cx="3227386" cy="38932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THE MISSING VALUES</a:t>
            </a:r>
            <a:endParaRPr lang="en-IN" dirty="0"/>
          </a:p>
        </p:txBody>
      </p:sp>
      <p:sp>
        <p:nvSpPr>
          <p:cNvPr id="3" name="Content Placeholder 2"/>
          <p:cNvSpPr>
            <a:spLocks noGrp="1"/>
          </p:cNvSpPr>
          <p:nvPr>
            <p:ph idx="1"/>
          </p:nvPr>
        </p:nvSpPr>
        <p:spPr/>
        <p:txBody>
          <a:bodyPr/>
          <a:lstStyle/>
          <a:p>
            <a:r>
              <a:rPr lang="en-US" dirty="0"/>
              <a:t>While checking the missing the missing values, we found that “INCOME” column has 24 missing values. </a:t>
            </a:r>
            <a:endParaRPr lang="en-IN" dirty="0"/>
          </a:p>
        </p:txBody>
      </p:sp>
      <p:pic>
        <p:nvPicPr>
          <p:cNvPr id="7" name="Picture 6"/>
          <p:cNvPicPr>
            <a:picLocks noChangeAspect="1"/>
          </p:cNvPicPr>
          <p:nvPr/>
        </p:nvPicPr>
        <p:blipFill>
          <a:blip r:embed="rId1"/>
          <a:stretch>
            <a:fillRect/>
          </a:stretch>
        </p:blipFill>
        <p:spPr>
          <a:xfrm>
            <a:off x="3522226" y="3330836"/>
            <a:ext cx="4958724" cy="22340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THE MISSING VALUES </a:t>
            </a:r>
            <a:endParaRPr lang="en-IN" dirty="0"/>
          </a:p>
        </p:txBody>
      </p:sp>
      <p:sp>
        <p:nvSpPr>
          <p:cNvPr id="3" name="Content Placeholder 2"/>
          <p:cNvSpPr>
            <a:spLocks noGrp="1"/>
          </p:cNvSpPr>
          <p:nvPr>
            <p:ph idx="1"/>
          </p:nvPr>
        </p:nvSpPr>
        <p:spPr/>
        <p:txBody>
          <a:bodyPr/>
          <a:lstStyle/>
          <a:p>
            <a:r>
              <a:rPr lang="en-US" dirty="0"/>
              <a:t>The skewness of the “INCOME” column is 6.76 which we can say that it is rightly skewed data.</a:t>
            </a:r>
            <a:endParaRPr lang="en-US" dirty="0"/>
          </a:p>
          <a:p>
            <a:r>
              <a:rPr lang="en-US" dirty="0"/>
              <a:t>The kurtosis of the “INCOME” column is 159.63 that is leptokurtic curve.</a:t>
            </a:r>
            <a:endParaRPr lang="en-US" dirty="0"/>
          </a:p>
          <a:p>
            <a:endParaRPr lang="en-US" dirty="0"/>
          </a:p>
          <a:p>
            <a:pPr marL="0" indent="0">
              <a:buNone/>
            </a:pPr>
            <a:r>
              <a:rPr lang="en-US" dirty="0"/>
              <a:t> </a:t>
            </a:r>
            <a:endParaRPr lang="en-IN" dirty="0"/>
          </a:p>
        </p:txBody>
      </p:sp>
      <p:pic>
        <p:nvPicPr>
          <p:cNvPr id="5" name="Picture 4"/>
          <p:cNvPicPr>
            <a:picLocks noChangeAspect="1"/>
          </p:cNvPicPr>
          <p:nvPr/>
        </p:nvPicPr>
        <p:blipFill>
          <a:blip r:embed="rId1"/>
          <a:stretch>
            <a:fillRect/>
          </a:stretch>
        </p:blipFill>
        <p:spPr>
          <a:xfrm>
            <a:off x="7844425" y="3517439"/>
            <a:ext cx="4149848" cy="30813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IN" dirty="0"/>
              <a:t>Dropping all the null values by using </a:t>
            </a:r>
            <a:r>
              <a:rPr lang="en-IN" dirty="0" err="1"/>
              <a:t>dropna</a:t>
            </a:r>
            <a:r>
              <a:rPr lang="en-IN" dirty="0"/>
              <a:t> function.</a:t>
            </a:r>
            <a:endParaRPr lang="en-IN" dirty="0"/>
          </a:p>
        </p:txBody>
      </p:sp>
      <p:pic>
        <p:nvPicPr>
          <p:cNvPr id="9" name="Picture 8"/>
          <p:cNvPicPr>
            <a:picLocks noChangeAspect="1"/>
          </p:cNvPicPr>
          <p:nvPr/>
        </p:nvPicPr>
        <p:blipFill>
          <a:blip r:embed="rId1"/>
          <a:stretch>
            <a:fillRect/>
          </a:stretch>
        </p:blipFill>
        <p:spPr>
          <a:xfrm>
            <a:off x="2730347" y="3159078"/>
            <a:ext cx="7074112" cy="14789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RE-CHECKING THE NULL VALUES</a:t>
            </a:r>
            <a:endParaRPr lang="en-IN" dirty="0"/>
          </a:p>
        </p:txBody>
      </p:sp>
      <p:pic>
        <p:nvPicPr>
          <p:cNvPr id="5" name="Content Placeholder 4"/>
          <p:cNvPicPr>
            <a:picLocks noGrp="1" noChangeAspect="1"/>
          </p:cNvPicPr>
          <p:nvPr>
            <p:ph idx="1"/>
          </p:nvPr>
        </p:nvPicPr>
        <p:blipFill>
          <a:blip r:embed="rId1"/>
          <a:stretch>
            <a:fillRect/>
          </a:stretch>
        </p:blipFill>
        <p:spPr>
          <a:xfrm>
            <a:off x="4662380" y="1756135"/>
            <a:ext cx="2571090" cy="4492266"/>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4529</Words>
  <Application>WPS Presentation</Application>
  <PresentationFormat>Widescreen</PresentationFormat>
  <Paragraphs>125</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SimSun</vt:lpstr>
      <vt:lpstr>Wingdings</vt:lpstr>
      <vt:lpstr>Bookman Old Style</vt:lpstr>
      <vt:lpstr>Rockwell</vt:lpstr>
      <vt:lpstr>Microsoft YaHei</vt:lpstr>
      <vt:lpstr>Arial Unicode MS</vt:lpstr>
      <vt:lpstr>Calibri</vt:lpstr>
      <vt:lpstr>Damask</vt:lpstr>
      <vt:lpstr>Customer Personality Analysis  </vt:lpstr>
      <vt:lpstr>OBJECTIVE </vt:lpstr>
      <vt:lpstr>DATA SUMMARY </vt:lpstr>
      <vt:lpstr>EXPLORATORAY DATA ANALYSIS</vt:lpstr>
      <vt:lpstr>DATA INFORMATION </vt:lpstr>
      <vt:lpstr>CHECKING THE MISSING VALUES</vt:lpstr>
      <vt:lpstr>HANDLING THE MISSING VALUES </vt:lpstr>
      <vt:lpstr>PowerPoint 演示文稿</vt:lpstr>
      <vt:lpstr>RE-CHECKING THE NULL VALUES</vt:lpstr>
      <vt:lpstr>BOX-PLOTS</vt:lpstr>
      <vt:lpstr>HEAT MAP</vt:lpstr>
      <vt:lpstr>CONVERTING MANY COLUMNS INTO ONE </vt:lpstr>
      <vt:lpstr>CHEKING OUT THE WHICH CATEGORY OF THE CUSTOMERS SPENDING MORE MONETY</vt:lpstr>
      <vt:lpstr>BEST SELLING PRODUCT</vt:lpstr>
      <vt:lpstr>CONVERTING CATEGORICAL COLUMNS INTO NUMERICAL</vt:lpstr>
      <vt:lpstr>CLUSTERING MODEL BUILDING</vt:lpstr>
      <vt:lpstr>HIERARCHICAL CLUSTERING</vt:lpstr>
      <vt:lpstr>HIERARCHICAL CLUSTERING WITH COMPLETE LINKAGE METHOD</vt:lpstr>
      <vt:lpstr>AGGLOMERATIVE CLUSTERING (n_CLUSTERS = 4)</vt:lpstr>
      <vt:lpstr>AGGLOMERATIVE CLUSTERING (N_CLUSTERS=3)</vt:lpstr>
      <vt:lpstr>K-MEANS CLUSTERING</vt:lpstr>
      <vt:lpstr>Visualizing k-means clustering with centroids</vt:lpstr>
      <vt:lpstr>Dbscan clusters of amount spend and total purchase</vt:lpstr>
      <vt:lpstr>Model deployment</vt:lpstr>
      <vt:lpstr>pipeline</vt:lpstr>
      <vt:lpstr>Deployment code</vt:lpstr>
      <vt:lpstr>Deployment output</vt:lpstr>
      <vt:lpstr>Challenges faced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Gangadhar Kodati</dc:creator>
  <cp:lastModifiedBy>prasa</cp:lastModifiedBy>
  <cp:revision>3</cp:revision>
  <dcterms:created xsi:type="dcterms:W3CDTF">2024-07-15T08:21:00Z</dcterms:created>
  <dcterms:modified xsi:type="dcterms:W3CDTF">2024-08-16T02:26:40Z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1D258345C7E94758AB1D27E0B1C2040A_13</vt:lpwstr>
  </property>
  <property fmtid="{D5CDD505-2E9C-101B-9397-08002B2CF9AE}" pid="3" name="KSOProductBuildVer">
    <vt:lpwstr>1033-12.2.0.17153</vt:lpwstr>
  </property>
</Properties>
</file>