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c\Downloads\Project%201%20-%20Healthcare%20(11%20AM%20-%2012%20PM)\Project%20-%20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c\Downloads\Project%201%20-%20Healthcare%20(11%20AM%20-%2012%20PM)\Project%20-%20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c\Downloads\Project%201%20-%20Healthcare%20(11%20AM%20-%2012%20PM)\Project%20-%20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c\Downloads\Project%201%20-%20Healthcare%20(11%20AM%20-%2012%20PM)\Project%20-%20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c\Downloads\Project%201%20-%20Healthcare%20(11%20AM%20-%2012%20PM)\Project%20-%20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I.xlsx]Topic 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Patients across various summaries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'Topic 1'!$B$6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'Topic 1'!$A$7:$A$19</c:f>
              <c:strCache>
                <c:ptCount val="13"/>
                <c:pt idx="0">
                  <c:v>No. of patient-months in Serum phosphorus summary</c:v>
                </c:pt>
                <c:pt idx="1">
                  <c:v>No. of patient-months in hypercalcemia summary</c:v>
                </c:pt>
                <c:pt idx="2">
                  <c:v>No. of patient months in long term catheter summary</c:v>
                </c:pt>
                <c:pt idx="3">
                  <c:v>No. of Patients included in survival summary</c:v>
                </c:pt>
                <c:pt idx="4">
                  <c:v>No. of patients in Serum phosphorus summary</c:v>
                </c:pt>
                <c:pt idx="5">
                  <c:v>No. of patients in hypercalcemia summary</c:v>
                </c:pt>
                <c:pt idx="6">
                  <c:v>No. of patients in long term catheter summary</c:v>
                </c:pt>
                <c:pt idx="7">
                  <c:v>No. of Patients included in fistula summary</c:v>
                </c:pt>
                <c:pt idx="8">
                  <c:v>No. of hospitalizations included in hospital readmission summary</c:v>
                </c:pt>
                <c:pt idx="9">
                  <c:v>No. of patients included in hospitalization summary</c:v>
                </c:pt>
                <c:pt idx="10">
                  <c:v>No. of patients included in the transfusion summary</c:v>
                </c:pt>
                <c:pt idx="11">
                  <c:v>No. of patient-months in nPCR summary</c:v>
                </c:pt>
                <c:pt idx="12">
                  <c:v>No. of patients in nPCR summary</c:v>
                </c:pt>
              </c:strCache>
            </c:strRef>
          </c:cat>
          <c:val>
            <c:numRef>
              <c:f>'Topic 1'!$B$7:$B$19</c:f>
              <c:numCache>
                <c:formatCode>General</c:formatCode>
                <c:ptCount val="13"/>
                <c:pt idx="0">
                  <c:v>5717945</c:v>
                </c:pt>
                <c:pt idx="1">
                  <c:v>5559180</c:v>
                </c:pt>
                <c:pt idx="2">
                  <c:v>5161357</c:v>
                </c:pt>
                <c:pt idx="3">
                  <c:v>1937701</c:v>
                </c:pt>
                <c:pt idx="4">
                  <c:v>663878</c:v>
                </c:pt>
                <c:pt idx="5">
                  <c:v>633918</c:v>
                </c:pt>
                <c:pt idx="6">
                  <c:v>596565</c:v>
                </c:pt>
                <c:pt idx="7">
                  <c:v>596383</c:v>
                </c:pt>
                <c:pt idx="8">
                  <c:v>538135</c:v>
                </c:pt>
                <c:pt idx="9">
                  <c:v>494578</c:v>
                </c:pt>
                <c:pt idx="10">
                  <c:v>421791</c:v>
                </c:pt>
                <c:pt idx="11">
                  <c:v>6573</c:v>
                </c:pt>
                <c:pt idx="12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F-496F-9EF7-22AC42653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43850928"/>
        <c:axId val="643851288"/>
        <c:axId val="0"/>
      </c:bar3DChart>
      <c:catAx>
        <c:axId val="64385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851288"/>
        <c:crosses val="autoZero"/>
        <c:auto val="1"/>
        <c:lblAlgn val="ctr"/>
        <c:lblOffset val="100"/>
        <c:noMultiLvlLbl val="0"/>
      </c:catAx>
      <c:valAx>
        <c:axId val="64385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85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I.xlsx]Topic 2!PivotTable4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28315846875564"/>
          <c:y val="0.17926363427929645"/>
          <c:w val="0.49347688429806552"/>
          <c:h val="0.703334517233762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'Topic 2'!$B$6</c:f>
              <c:strCache>
                <c:ptCount val="1"/>
                <c:pt idx="0">
                  <c:v>Count of Profit or Non-Profit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'Topic 2'!$A$7:$A$9</c:f>
              <c:strCache>
                <c:ptCount val="2"/>
                <c:pt idx="0">
                  <c:v>Non-Profit</c:v>
                </c:pt>
                <c:pt idx="1">
                  <c:v>Profit</c:v>
                </c:pt>
              </c:strCache>
            </c:strRef>
          </c:cat>
          <c:val>
            <c:numRef>
              <c:f>'Topic 2'!$B$7:$B$9</c:f>
              <c:numCache>
                <c:formatCode>General</c:formatCode>
                <c:ptCount val="2"/>
                <c:pt idx="0">
                  <c:v>869</c:v>
                </c:pt>
                <c:pt idx="1">
                  <c:v>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D-483E-B51C-7105D749BF30}"/>
            </c:ext>
          </c:extLst>
        </c:ser>
        <c:ser>
          <c:idx val="1"/>
          <c:order val="1"/>
          <c:tx>
            <c:strRef>
              <c:f>'Topic 2'!$C$6</c:f>
              <c:strCache>
                <c:ptCount val="1"/>
                <c:pt idx="0">
                  <c:v>Count of Profit or Non-Profit2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'Topic 2'!$A$7:$A$9</c:f>
              <c:strCache>
                <c:ptCount val="2"/>
                <c:pt idx="0">
                  <c:v>Non-Profit</c:v>
                </c:pt>
                <c:pt idx="1">
                  <c:v>Profit</c:v>
                </c:pt>
              </c:strCache>
            </c:strRef>
          </c:cat>
          <c:val>
            <c:numRef>
              <c:f>'Topic 2'!$C$7:$C$9</c:f>
              <c:numCache>
                <c:formatCode>0.00%</c:formatCode>
                <c:ptCount val="2"/>
                <c:pt idx="0">
                  <c:v>0.11252104104622555</c:v>
                </c:pt>
                <c:pt idx="1">
                  <c:v>0.88747895895377449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1D-483E-B51C-7105D749B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1795440"/>
        <c:axId val="1061794000"/>
      </c:barChart>
      <c:catAx>
        <c:axId val="106179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794000"/>
        <c:crosses val="autoZero"/>
        <c:auto val="1"/>
        <c:lblAlgn val="ctr"/>
        <c:lblOffset val="100"/>
        <c:noMultiLvlLbl val="0"/>
      </c:catAx>
      <c:valAx>
        <c:axId val="106179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79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I.xlsx]Topic 3!PivotTable2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Chain Organizations </a:t>
            </a:r>
            <a:r>
              <a:rPr lang="en-US" dirty="0" err="1"/>
              <a:t>w.r.t.</a:t>
            </a:r>
            <a:r>
              <a:rPr lang="en-US" dirty="0"/>
              <a:t> Total Performance Score as No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'Topic 3'!$B$8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'Topic 3'!$A$9:$A$19</c:f>
              <c:strCache>
                <c:ptCount val="10"/>
                <c:pt idx="0">
                  <c:v>AMERICAN RENAL ASSOCIATES</c:v>
                </c:pt>
                <c:pt idx="1">
                  <c:v>DAVITA</c:v>
                </c:pt>
                <c:pt idx="2">
                  <c:v>DIALYSIS CLINIC, INC.</c:v>
                </c:pt>
                <c:pt idx="3">
                  <c:v>DIVERSIFIED SPECIALTY INSTITUTES (DSI)</c:v>
                </c:pt>
                <c:pt idx="4">
                  <c:v>FRESENIUS MEDICAL CARE</c:v>
                </c:pt>
                <c:pt idx="5">
                  <c:v>NOT A CHAIN</c:v>
                </c:pt>
                <c:pt idx="6">
                  <c:v>OTHER</c:v>
                </c:pt>
                <c:pt idx="7">
                  <c:v>RENAL CARE GROUP INC.</c:v>
                </c:pt>
                <c:pt idx="8">
                  <c:v>SATELLITE HEALTHCARE</c:v>
                </c:pt>
                <c:pt idx="9">
                  <c:v>US RENAL CARE, INC.</c:v>
                </c:pt>
              </c:strCache>
            </c:strRef>
          </c:cat>
          <c:val>
            <c:numRef>
              <c:f>'Topic 3'!$B$9:$B$19</c:f>
              <c:numCache>
                <c:formatCode>General</c:formatCode>
                <c:ptCount val="10"/>
                <c:pt idx="0">
                  <c:v>231</c:v>
                </c:pt>
                <c:pt idx="1">
                  <c:v>2763</c:v>
                </c:pt>
                <c:pt idx="2">
                  <c:v>251</c:v>
                </c:pt>
                <c:pt idx="3">
                  <c:v>51</c:v>
                </c:pt>
                <c:pt idx="4">
                  <c:v>2571</c:v>
                </c:pt>
                <c:pt idx="5">
                  <c:v>810</c:v>
                </c:pt>
                <c:pt idx="6">
                  <c:v>86</c:v>
                </c:pt>
                <c:pt idx="7">
                  <c:v>24</c:v>
                </c:pt>
                <c:pt idx="8">
                  <c:v>61</c:v>
                </c:pt>
                <c:pt idx="9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C-4D99-8413-573BED79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20053056"/>
        <c:axId val="820062416"/>
        <c:axId val="0"/>
      </c:bar3DChart>
      <c:catAx>
        <c:axId val="82005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62416"/>
        <c:crosses val="autoZero"/>
        <c:auto val="1"/>
        <c:lblAlgn val="ctr"/>
        <c:lblOffset val="100"/>
        <c:noMultiLvlLbl val="0"/>
      </c:catAx>
      <c:valAx>
        <c:axId val="82006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5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I.xlsx]Topic 4!PivotTable5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</a:t>
            </a:r>
            <a:r>
              <a:rPr lang="en-US" baseline="0" dirty="0"/>
              <a:t> </a:t>
            </a:r>
            <a:r>
              <a:rPr lang="en-IN" dirty="0"/>
              <a:t>Dialysis Stations Stats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'Topic 4'!$B$6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'Topic 4'!$A$7:$A$12</c:f>
              <c:strCache>
                <c:ptCount val="5"/>
                <c:pt idx="0">
                  <c:v>AMERICAN RENAL ASSOCIATES</c:v>
                </c:pt>
                <c:pt idx="1">
                  <c:v>DAVITA</c:v>
                </c:pt>
                <c:pt idx="2">
                  <c:v>DIALYSIS CLINIC, INC.</c:v>
                </c:pt>
                <c:pt idx="3">
                  <c:v>FRESENIUS MEDICAL CARE</c:v>
                </c:pt>
                <c:pt idx="4">
                  <c:v>INDEPENDENT</c:v>
                </c:pt>
              </c:strCache>
            </c:strRef>
          </c:cat>
          <c:val>
            <c:numRef>
              <c:f>'Topic 4'!$B$7:$B$12</c:f>
              <c:numCache>
                <c:formatCode>General</c:formatCode>
                <c:ptCount val="5"/>
                <c:pt idx="0">
                  <c:v>4608</c:v>
                </c:pt>
                <c:pt idx="1">
                  <c:v>50102</c:v>
                </c:pt>
                <c:pt idx="2">
                  <c:v>4822</c:v>
                </c:pt>
                <c:pt idx="3">
                  <c:v>49135</c:v>
                </c:pt>
                <c:pt idx="4">
                  <c:v>11739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2-4AA8-BB30-2064818BA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3611944"/>
        <c:axId val="593609784"/>
      </c:barChart>
      <c:catAx>
        <c:axId val="593611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609784"/>
        <c:crosses val="autoZero"/>
        <c:auto val="1"/>
        <c:lblAlgn val="ctr"/>
        <c:lblOffset val="100"/>
        <c:noMultiLvlLbl val="0"/>
      </c:catAx>
      <c:valAx>
        <c:axId val="59360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611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# of</a:t>
            </a:r>
            <a:r>
              <a:rPr lang="en-IN" baseline="0"/>
              <a:t> Catrgory Text - As Excepted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'Topic 5'!$A$4:$A$10</c:f>
              <c:strCache>
                <c:ptCount val="7"/>
                <c:pt idx="0">
                  <c:v>Patient Transfusion category text</c:v>
                </c:pt>
                <c:pt idx="1">
                  <c:v>Patient hospitalization category text</c:v>
                </c:pt>
                <c:pt idx="2">
                  <c:v>Patient Survival Category Text</c:v>
                </c:pt>
                <c:pt idx="3">
                  <c:v>Patient Infection category text</c:v>
                </c:pt>
                <c:pt idx="4">
                  <c:v>Fistula Category Text</c:v>
                </c:pt>
                <c:pt idx="5">
                  <c:v>SWR category text</c:v>
                </c:pt>
                <c:pt idx="6">
                  <c:v>PPPW category text</c:v>
                </c:pt>
              </c:strCache>
            </c:strRef>
          </c:cat>
          <c:val>
            <c:numRef>
              <c:f>'Topic 5'!$B$4:$B$10</c:f>
              <c:numCache>
                <c:formatCode>General</c:formatCode>
                <c:ptCount val="7"/>
                <c:pt idx="0">
                  <c:v>6108</c:v>
                </c:pt>
                <c:pt idx="1">
                  <c:v>6818</c:v>
                </c:pt>
                <c:pt idx="2">
                  <c:v>5966</c:v>
                </c:pt>
                <c:pt idx="3">
                  <c:v>5011</c:v>
                </c:pt>
                <c:pt idx="4">
                  <c:v>6517</c:v>
                </c:pt>
                <c:pt idx="5">
                  <c:v>3623</c:v>
                </c:pt>
                <c:pt idx="6">
                  <c:v>6659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E-4198-9AAA-D36A2726CF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8033064"/>
        <c:axId val="488031624"/>
      </c:barChart>
      <c:catAx>
        <c:axId val="48803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031624"/>
        <c:crosses val="autoZero"/>
        <c:auto val="1"/>
        <c:lblAlgn val="ctr"/>
        <c:lblOffset val="100"/>
        <c:noMultiLvlLbl val="0"/>
      </c:catAx>
      <c:valAx>
        <c:axId val="488031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03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Average payment reduction rate (0.81%)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200" b="1" i="0" u="none" strike="noStrike" cap="all" spc="15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Calibri" panose="020F0502020204030204"/>
            </a:rPr>
            <a:t>Average payment reduction rate (0.81%)</a:t>
          </a:r>
        </a:p>
      </cx:txPr>
    </cx:title>
    <cx:plotArea>
      <cx:plotAreaRegion>
        <cx:plotSurface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cx:spPr>
        </cx:plotSurface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C190-3D42-48AE-836A-FC27BED189A5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3A91-C4FC-4091-BE2C-F06D12E7D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53A91-C4FC-4091-BE2C-F06D12E7DE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2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9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19,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1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doctor's hand holding a stethoscope&#10;&#10;Description automatically generated">
            <a:extLst>
              <a:ext uri="{FF2B5EF4-FFF2-40B4-BE49-F238E27FC236}">
                <a16:creationId xmlns:a16="http://schemas.microsoft.com/office/drawing/2014/main" id="{071003C6-439B-2D7C-F80F-11C1F0DA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4" b="10741"/>
          <a:stretch/>
        </p:blipFill>
        <p:spPr>
          <a:xfrm>
            <a:off x="0" y="10"/>
            <a:ext cx="12192000" cy="6875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F807A-5637-3289-7594-1960B9BA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0" y="2950387"/>
            <a:ext cx="3245409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Dialysis Patience PPt</a:t>
            </a:r>
          </a:p>
        </p:txBody>
      </p:sp>
    </p:spTree>
    <p:extLst>
      <p:ext uri="{BB962C8B-B14F-4D97-AF65-F5344CB8AC3E}">
        <p14:creationId xmlns:p14="http://schemas.microsoft.com/office/powerpoint/2010/main" val="15994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443-25FE-A4CE-B201-F41287BB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sz="2800" spc="750" dirty="0">
                <a:solidFill>
                  <a:schemeClr val="bg1"/>
                </a:solidFill>
              </a:rPr>
              <a:t>Group 4</a:t>
            </a:r>
            <a:br>
              <a:rPr lang="en-US" sz="2800" spc="750" dirty="0">
                <a:solidFill>
                  <a:schemeClr val="bg1"/>
                </a:solidFill>
              </a:rPr>
            </a:br>
            <a:br>
              <a:rPr lang="en-US" sz="2800" spc="750" dirty="0">
                <a:solidFill>
                  <a:schemeClr val="bg1"/>
                </a:solidFill>
              </a:rPr>
            </a:br>
            <a:br>
              <a:rPr lang="en-US" sz="2800" spc="750" dirty="0">
                <a:solidFill>
                  <a:schemeClr val="bg1"/>
                </a:solidFill>
              </a:rPr>
            </a:br>
            <a:r>
              <a:rPr lang="en-US" sz="2800" spc="750" dirty="0">
                <a:solidFill>
                  <a:schemeClr val="bg1"/>
                </a:solidFill>
              </a:rPr>
              <a:t>1.Udhayasri</a:t>
            </a:r>
            <a:br>
              <a:rPr lang="en-US" sz="2800" spc="750" dirty="0">
                <a:solidFill>
                  <a:schemeClr val="bg1"/>
                </a:solidFill>
              </a:rPr>
            </a:br>
            <a:r>
              <a:rPr lang="en-US" sz="2800" spc="750" dirty="0">
                <a:solidFill>
                  <a:schemeClr val="bg1"/>
                </a:solidFill>
              </a:rPr>
              <a:t>2.Prasanna</a:t>
            </a:r>
            <a:br>
              <a:rPr lang="en-US" sz="2800" spc="750" dirty="0">
                <a:solidFill>
                  <a:schemeClr val="bg1"/>
                </a:solidFill>
              </a:rPr>
            </a:br>
            <a:r>
              <a:rPr lang="en-US" sz="2800" spc="750" dirty="0">
                <a:solidFill>
                  <a:schemeClr val="bg1"/>
                </a:solidFill>
              </a:rPr>
              <a:t>3.Chaithali</a:t>
            </a:r>
            <a:br>
              <a:rPr lang="en-US" sz="2800" spc="750" dirty="0">
                <a:solidFill>
                  <a:schemeClr val="bg1"/>
                </a:solidFill>
              </a:rPr>
            </a:br>
            <a:r>
              <a:rPr lang="en-US" sz="2800" spc="750" dirty="0">
                <a:solidFill>
                  <a:schemeClr val="bg1"/>
                </a:solidFill>
              </a:rPr>
              <a:t>4.Yuvraj    </a:t>
            </a:r>
            <a:br>
              <a:rPr lang="en-US" sz="2800" spc="750" dirty="0">
                <a:solidFill>
                  <a:schemeClr val="bg1"/>
                </a:solidFill>
              </a:rPr>
            </a:br>
            <a:endParaRPr lang="en-US" sz="2800" spc="75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8AC028-28B1-F5A9-B58A-C2709E94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978" y="795528"/>
            <a:ext cx="4062902" cy="5276088"/>
          </a:xfrm>
        </p:spPr>
        <p:txBody>
          <a:bodyPr/>
          <a:lstStyle/>
          <a:p>
            <a:pPr algn="ctr"/>
            <a:r>
              <a:rPr lang="en-US" b="1" dirty="0"/>
              <a:t>Group – 4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Udhayasri Bandari</a:t>
            </a:r>
          </a:p>
          <a:p>
            <a:pPr algn="ctr"/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Mr.Prasanna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Vilas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Hedaoo</a:t>
            </a:r>
            <a:endParaRPr lang="en-I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algn="ctr"/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Ms Chaitali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Suryabhan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Gavhane</a:t>
            </a:r>
            <a:endParaRPr lang="en-I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algn="ctr"/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Mr. Yuvraj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Uttamrao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sheetesh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kumar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singh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algn="ctr"/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MR. DC . VINAY</a:t>
            </a:r>
            <a:endParaRPr lang="en-IN" dirty="0"/>
          </a:p>
        </p:txBody>
      </p:sp>
      <p:pic>
        <p:nvPicPr>
          <p:cNvPr id="5" name="Picture 4" descr="A group of people working on a project&#10;&#10;Description automatically generated">
            <a:extLst>
              <a:ext uri="{FF2B5EF4-FFF2-40B4-BE49-F238E27FC236}">
                <a16:creationId xmlns:a16="http://schemas.microsoft.com/office/drawing/2014/main" id="{D606E173-D43B-1225-9388-54D3A920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" y="172994"/>
            <a:ext cx="7154660" cy="64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7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EE9A-1A6F-28A9-813B-92EF0D0F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136"/>
            <a:ext cx="10241280" cy="5392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Kpi’s</a:t>
            </a:r>
            <a:r>
              <a:rPr lang="en-US" dirty="0"/>
              <a:t> </a:t>
            </a:r>
            <a:r>
              <a:rPr lang="en-US" dirty="0" err="1"/>
              <a:t>explantation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4E1C-5612-A263-69CB-9F40CA15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161535"/>
            <a:ext cx="11180394" cy="49100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i="0" dirty="0">
                <a:solidFill>
                  <a:srgbClr val="FF0000"/>
                </a:solidFill>
                <a:effectLst/>
              </a:rPr>
              <a:t>Number of Patients across various summaries: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</a:t>
            </a:r>
            <a:r>
              <a:rPr lang="en-US" b="0" i="0" dirty="0">
                <a:effectLst/>
              </a:rPr>
              <a:t> understanding of patient distribution across different categories.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i="0" dirty="0">
                <a:solidFill>
                  <a:srgbClr val="FF0000"/>
                </a:solidFill>
                <a:effectLst/>
              </a:rPr>
              <a:t> Profit vs. Non-Profit Stats</a:t>
            </a:r>
            <a:r>
              <a:rPr lang="en-US" b="0" i="0" dirty="0">
                <a:solidFill>
                  <a:srgbClr val="FF0000"/>
                </a:solidFill>
                <a:effectLst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he</a:t>
            </a:r>
            <a:r>
              <a:rPr lang="en-US" b="0" i="0" dirty="0">
                <a:effectLst/>
              </a:rPr>
              <a:t> financial aspects and compare performance between profit and non-profit entities.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Chain Organizations w.r.t. Total Performance Score as No Score</a:t>
            </a:r>
            <a:r>
              <a:rPr lang="en-US" b="0" i="0" dirty="0">
                <a:effectLst/>
              </a:rPr>
              <a:t>: </a:t>
            </a:r>
            <a:r>
              <a:rPr lang="en-US" dirty="0"/>
              <a:t>T</a:t>
            </a:r>
            <a:r>
              <a:rPr lang="en-US" b="0" i="0" dirty="0">
                <a:effectLst/>
              </a:rPr>
              <a:t>he performance of chain organizations in relation to their total performance score.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i="0" dirty="0">
                <a:solidFill>
                  <a:srgbClr val="FF0000"/>
                </a:solidFill>
                <a:effectLst/>
              </a:rPr>
              <a:t>Dialysis Stations Stats: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we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Analyze and visualize key metrics related to dialysis stations to identify trends and patterns.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</a:rPr>
              <a:t>5) # of Category </a:t>
            </a:r>
            <a:r>
              <a:rPr lang="en-US" b="1" dirty="0">
                <a:solidFill>
                  <a:srgbClr val="FF0000"/>
                </a:solidFill>
              </a:rPr>
              <a:t>Text – As Expected: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b="0" i="0" dirty="0">
                <a:effectLst/>
              </a:rPr>
              <a:t>he expected number of category texts and evaluate their               impact on the overall dataset.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6)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Average Payment Reduction Rate 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we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Calculate</a:t>
            </a:r>
            <a:r>
              <a:rPr lang="en-US" b="0" i="0" dirty="0">
                <a:effectLst/>
              </a:rPr>
              <a:t> and track the average rate at which payments are reduced, providing insights into cost-saving measures.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0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AB16-7E57-FDAB-8C7D-0E1D85EA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51" y="160638"/>
            <a:ext cx="10970329" cy="54369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808000"/>
                </a:solidFill>
              </a:rPr>
              <a:t>Dialysis Patience Excel dashboard</a:t>
            </a:r>
            <a:endParaRPr lang="en-IN" sz="2800" dirty="0">
              <a:solidFill>
                <a:srgbClr val="80800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8A96A2-E33B-4837-BEC2-600C96BF01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180817"/>
              </p:ext>
            </p:extLst>
          </p:nvPr>
        </p:nvGraphicFramePr>
        <p:xfrm>
          <a:off x="643889" y="910589"/>
          <a:ext cx="4417991" cy="281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95228B-2865-44F2-B081-FF4CFA352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739898"/>
              </p:ext>
            </p:extLst>
          </p:nvPr>
        </p:nvGraphicFramePr>
        <p:xfrm>
          <a:off x="4758690" y="941070"/>
          <a:ext cx="3913314" cy="2621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0231B2-3CF6-4EFC-99AE-65D3F70D1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740178"/>
              </p:ext>
            </p:extLst>
          </p:nvPr>
        </p:nvGraphicFramePr>
        <p:xfrm>
          <a:off x="643890" y="3562349"/>
          <a:ext cx="4103602" cy="2541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E557F4-15FC-4A75-975C-0EF7E68DB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370057"/>
              </p:ext>
            </p:extLst>
          </p:nvPr>
        </p:nvGraphicFramePr>
        <p:xfrm>
          <a:off x="4499610" y="3554729"/>
          <a:ext cx="4326984" cy="255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4CA9C0-7049-4DDE-9585-A8DC83D40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270536"/>
              </p:ext>
            </p:extLst>
          </p:nvPr>
        </p:nvGraphicFramePr>
        <p:xfrm>
          <a:off x="8431529" y="971549"/>
          <a:ext cx="3383817" cy="276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B74EB59-A9E8-4924-985F-54D7F77CC5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74032616"/>
                  </p:ext>
                </p:extLst>
              </p:nvPr>
            </p:nvGraphicFramePr>
            <p:xfrm>
              <a:off x="8745916" y="3767201"/>
              <a:ext cx="3042429" cy="23864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B74EB59-A9E8-4924-985F-54D7F77CC5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45916" y="3767201"/>
                <a:ext cx="3042429" cy="2386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70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6855271D-A614-8073-4FDE-30156F4DF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9" y="172995"/>
            <a:ext cx="11772170" cy="6512011"/>
          </a:xfrm>
        </p:spPr>
      </p:pic>
    </p:spTree>
    <p:extLst>
      <p:ext uri="{BB962C8B-B14F-4D97-AF65-F5344CB8AC3E}">
        <p14:creationId xmlns:p14="http://schemas.microsoft.com/office/powerpoint/2010/main" val="46331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edical dashboard&#10;&#10;Description automatically generated">
            <a:extLst>
              <a:ext uri="{FF2B5EF4-FFF2-40B4-BE49-F238E27FC236}">
                <a16:creationId xmlns:a16="http://schemas.microsoft.com/office/drawing/2014/main" id="{154B8A54-EA75-D5D2-4A92-DE9E27D4E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" y="86496"/>
            <a:ext cx="11973697" cy="6685007"/>
          </a:xfrm>
        </p:spPr>
      </p:pic>
    </p:spTree>
    <p:extLst>
      <p:ext uri="{BB962C8B-B14F-4D97-AF65-F5344CB8AC3E}">
        <p14:creationId xmlns:p14="http://schemas.microsoft.com/office/powerpoint/2010/main" val="53359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4D41-B969-B87E-DD32-2CCE7220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160639"/>
            <a:ext cx="11180394" cy="625746"/>
          </a:xfrm>
        </p:spPr>
        <p:txBody>
          <a:bodyPr/>
          <a:lstStyle/>
          <a:p>
            <a:pPr algn="ctr"/>
            <a:r>
              <a:rPr lang="en-IN" sz="3600" b="0" i="1" dirty="0">
                <a:solidFill>
                  <a:schemeClr val="accent2">
                    <a:lumMod val="75000"/>
                  </a:schemeClr>
                </a:solidFill>
              </a:rPr>
              <a:t>SUGGESTIONS</a:t>
            </a:r>
            <a:endParaRPr lang="en-IN" b="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95A-9A44-FD69-D6DC-AE8C3022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914399"/>
            <a:ext cx="11427529" cy="5782961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Focus on optimizing services for survival summary, given the highest number of patients in this category.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Continue optimizing profit-generating aspects, as they constitute the majority (88.75%) of patients.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Investigate and address performance issues in ‘Fresenius medical care’ and ‘</a:t>
            </a:r>
            <a:r>
              <a:rPr lang="en-US" sz="2200" dirty="0" err="1"/>
              <a:t>Davita</a:t>
            </a:r>
            <a:r>
              <a:rPr lang="en-US" sz="2200" dirty="0"/>
              <a:t>’ chain organizations.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Optimize resource allocation and services for </a:t>
            </a:r>
            <a:r>
              <a:rPr lang="en-US" sz="2200" dirty="0" err="1"/>
              <a:t>Davita</a:t>
            </a:r>
            <a:r>
              <a:rPr lang="en-US" sz="2200" dirty="0"/>
              <a:t>, as it has the highest number of dialysis stations in terms of profit.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Regularly monitor and manage the average payment reduction rate to ensure financial sustainability.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8970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A12E-0042-D2DE-D19D-E7A690AB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86498"/>
            <a:ext cx="11192750" cy="815546"/>
          </a:xfrm>
        </p:spPr>
        <p:txBody>
          <a:bodyPr>
            <a:normAutofit/>
          </a:bodyPr>
          <a:lstStyle/>
          <a:p>
            <a:pPr algn="ctr"/>
            <a:r>
              <a:rPr lang="en-IN" sz="3600" b="0" i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IN" b="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7F49-7C90-5619-A9F2-1506C398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30" y="1210963"/>
            <a:ext cx="11192750" cy="4860654"/>
          </a:xfrm>
        </p:spPr>
        <p:txBody>
          <a:bodyPr>
            <a:normAutofit/>
          </a:bodyPr>
          <a:lstStyle/>
          <a:p>
            <a:r>
              <a:rPr lang="en-US" sz="3600" dirty="0"/>
              <a:t>In summary, a comprehensive strategy that includes optimizing services for all patient summaries, addressing performance issues in specific chain organizations, and maximizing the potential of dialysis stations for both profit and non-profit segments will contribute to the overall success of the healthcare organization.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42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0751082-60BF-432A-AD9D-04B0BAC50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7819"/>
            <a:ext cx="12187517" cy="687581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7079" y="1563081"/>
            <a:ext cx="6887450" cy="3702392"/>
          </a:xfrm>
          <a:prstGeom prst="rect">
            <a:avLst/>
          </a:prstGeom>
          <a:gradFill>
            <a:gsLst>
              <a:gs pos="36000">
                <a:schemeClr val="accent2">
                  <a:lumMod val="60000"/>
                  <a:lumOff val="40000"/>
                  <a:alpha val="68000"/>
                </a:schemeClr>
              </a:gs>
              <a:gs pos="100000">
                <a:schemeClr val="accent2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50700" y="-2678818"/>
            <a:ext cx="6881635" cy="12191999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88000">
                <a:schemeClr val="accent4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55570"/>
            <a:ext cx="4692495" cy="12192003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6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4B856-7CDC-A15F-1FA7-E11EA7FF4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96314"/>
            <a:ext cx="9448800" cy="1729945"/>
          </a:xfrm>
        </p:spPr>
        <p:txBody>
          <a:bodyPr anchor="ctr">
            <a:norm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Thank you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32D86-812E-7F76-4D0C-03D5A9308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06" b="11707"/>
          <a:stretch/>
        </p:blipFill>
        <p:spPr>
          <a:xfrm>
            <a:off x="1371600" y="3989186"/>
            <a:ext cx="2980853" cy="1090701"/>
          </a:xfrm>
          <a:prstGeom prst="rect">
            <a:avLst/>
          </a:prstGeom>
        </p:spPr>
      </p:pic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B16CD9E8-49C1-B1C5-C5F3-BC285712F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06" b="11707"/>
          <a:stretch/>
        </p:blipFill>
        <p:spPr>
          <a:xfrm>
            <a:off x="4687897" y="3990725"/>
            <a:ext cx="2919493" cy="106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42E30-E2CC-C33A-C080-88B65885A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06" b="11707"/>
          <a:stretch/>
        </p:blipFill>
        <p:spPr>
          <a:xfrm>
            <a:off x="7945582" y="4014935"/>
            <a:ext cx="2874818" cy="10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090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374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Gill Sans Nova</vt:lpstr>
      <vt:lpstr>GradientRiseVTI</vt:lpstr>
      <vt:lpstr>Dialysis Patience PPt</vt:lpstr>
      <vt:lpstr>Group 4   1.Udhayasri 2.Prasanna 3.Chaithali 4.Yuvraj     </vt:lpstr>
      <vt:lpstr>Kpi’s explantation</vt:lpstr>
      <vt:lpstr>Dialysis Patience Excel dashboard</vt:lpstr>
      <vt:lpstr>PowerPoint Presentation</vt:lpstr>
      <vt:lpstr>PowerPoint Presentation</vt:lpstr>
      <vt:lpstr>SUGGESTIONS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Dialysis Patience PPt</dc:title>
  <dc:creator>Udhayasri Bandari</dc:creator>
  <cp:lastModifiedBy>Udhayasri Bandari</cp:lastModifiedBy>
  <cp:revision>6</cp:revision>
  <dcterms:created xsi:type="dcterms:W3CDTF">2024-04-19T16:52:49Z</dcterms:created>
  <dcterms:modified xsi:type="dcterms:W3CDTF">2024-05-19T06:33:15Z</dcterms:modified>
</cp:coreProperties>
</file>