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86" r:id="rId7"/>
    <p:sldId id="292" r:id="rId8"/>
    <p:sldId id="282" r:id="rId9"/>
    <p:sldId id="287" r:id="rId10"/>
    <p:sldId id="288" r:id="rId11"/>
    <p:sldId id="290" r:id="rId12"/>
    <p:sldId id="29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33669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8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238" y="3289150"/>
            <a:ext cx="4941771" cy="673250"/>
          </a:xfrm>
        </p:spPr>
        <p:txBody>
          <a:bodyPr anchor="ctr"/>
          <a:lstStyle/>
          <a:p>
            <a:r>
              <a:rPr lang="en-US" b="1" dirty="0"/>
              <a:t>HR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BD940-8906-58A3-D084-3A5AA4059F99}"/>
              </a:ext>
            </a:extLst>
          </p:cNvPr>
          <p:cNvSpPr txBox="1"/>
          <p:nvPr/>
        </p:nvSpPr>
        <p:spPr>
          <a:xfrm>
            <a:off x="8798560" y="5476240"/>
            <a:ext cx="291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Projected by </a:t>
            </a:r>
            <a:r>
              <a:rPr lang="en-US" dirty="0"/>
              <a:t>– </a:t>
            </a:r>
            <a:r>
              <a:rPr lang="en-US" sz="2800" dirty="0"/>
              <a:t>Group 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2255520"/>
            <a:ext cx="2966720" cy="884951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1473200"/>
            <a:ext cx="7288282" cy="570897"/>
          </a:xfrm>
        </p:spPr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8441372" cy="2408362"/>
          </a:xfrm>
        </p:spPr>
        <p:txBody>
          <a:bodyPr>
            <a:normAutofit/>
          </a:bodyPr>
          <a:lstStyle/>
          <a:p>
            <a:pPr lvl="1" algn="just"/>
            <a:r>
              <a:rPr lang="en-US" dirty="0"/>
              <a:t>Thorough understanding of attrition trends</a:t>
            </a:r>
          </a:p>
          <a:p>
            <a:pPr lvl="1" algn="just"/>
            <a:r>
              <a:rPr lang="en-US" dirty="0"/>
              <a:t>To identify patterns and potential factors that contribute to attrition.</a:t>
            </a:r>
          </a:p>
          <a:p>
            <a:pPr lvl="1" algn="just"/>
            <a:r>
              <a:rPr lang="en-US" dirty="0"/>
              <a:t>Potential implications and strategies for addressing attrition.</a:t>
            </a:r>
          </a:p>
          <a:p>
            <a:pPr lvl="1" algn="just"/>
            <a:r>
              <a:rPr lang="en-US" dirty="0"/>
              <a:t>Building dashboard- will elevate simple metrics by linking them to one another and visualizing as a whole	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6074092" cy="265220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KPI 1- Average attrition rate for all departments</a:t>
            </a:r>
          </a:p>
          <a:p>
            <a:pPr lvl="1"/>
            <a:r>
              <a:rPr lang="en-US" dirty="0"/>
              <a:t>KPI 2- Average hourly rate of male research scientist</a:t>
            </a:r>
          </a:p>
          <a:p>
            <a:pPr lvl="1"/>
            <a:r>
              <a:rPr lang="en-US" dirty="0"/>
              <a:t>KPI 3- Attrition rate vs Monthly income stats</a:t>
            </a:r>
          </a:p>
          <a:p>
            <a:pPr lvl="1"/>
            <a:r>
              <a:rPr lang="en-US" dirty="0"/>
              <a:t>KPI 4- Average working years for each department</a:t>
            </a:r>
          </a:p>
          <a:p>
            <a:pPr lvl="1"/>
            <a:r>
              <a:rPr lang="en-US" dirty="0"/>
              <a:t>KPI 5- Job role vs Work life balance</a:t>
            </a:r>
          </a:p>
          <a:p>
            <a:pPr lvl="1"/>
            <a:r>
              <a:rPr lang="en-US" dirty="0"/>
              <a:t>KPI 6- Attrition rate vs Year since last promotion	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F5F027-69A1-763D-23BB-0223BC89F6B6}"/>
              </a:ext>
            </a:extLst>
          </p:cNvPr>
          <p:cNvSpPr txBox="1">
            <a:spLocks/>
          </p:cNvSpPr>
          <p:nvPr/>
        </p:nvSpPr>
        <p:spPr>
          <a:xfrm>
            <a:off x="1574800" y="1442721"/>
            <a:ext cx="2895600" cy="4489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1589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B965A-316B-83C3-2D14-D1F790C8B8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F8514B-D04E-FA08-472B-4F55B2F6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985349"/>
            <a:ext cx="11186160" cy="504350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C0C0C0"/>
                </a:highlight>
              </a:rPr>
              <a:t>KPI 1- Average attrition rate for all departments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7BDFD86-8B38-CE69-9091-1C1C1E74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50" y="2207975"/>
            <a:ext cx="6623050" cy="387786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A consistent attrition rate across almost all departments.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This can be seen as a positive aspect, as it indicates that the organization is maintaining a certain level of employee satisfaction and engagement across the board.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Room for improvement in Research &amp; Development and Software department.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685E4C-325A-E04A-1A3B-8105AB34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477" y="2207975"/>
            <a:ext cx="4008425" cy="27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6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764106"/>
            <a:ext cx="9953308" cy="632781"/>
          </a:xfrm>
        </p:spPr>
        <p:txBody>
          <a:bodyPr>
            <a:normAutofit/>
          </a:bodyPr>
          <a:lstStyle/>
          <a:p>
            <a:pPr lvl="1" algn="ctr"/>
            <a:r>
              <a:rPr lang="en-US" sz="2800" b="1" dirty="0">
                <a:highlight>
                  <a:srgbClr val="C0C0C0"/>
                </a:highlight>
                <a:latin typeface="+mj-lt"/>
              </a:rPr>
              <a:t>KPI 2- Average hourly rate of male research scientist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1679349"/>
            <a:ext cx="2722880" cy="351284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15"/>
          </p:nvPr>
        </p:nvSpPr>
        <p:spPr>
          <a:xfrm>
            <a:off x="1036320" y="2019611"/>
            <a:ext cx="6167120" cy="200290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Average hourly rate for all depart is almost similar.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For male research scientist is 114.45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Sales representative have lowest hourly rate.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Male have lowest hourly rate compared to women.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7200" b="0" i="0" dirty="0">
                <a:solidFill>
                  <a:srgbClr val="222222"/>
                </a:solidFill>
                <a:effectLst/>
              </a:rPr>
              <a:t>Lower the hourly rate</a:t>
            </a:r>
            <a:r>
              <a:rPr lang="en-US" sz="7200" dirty="0">
                <a:solidFill>
                  <a:srgbClr val="222222"/>
                </a:solidFill>
              </a:rPr>
              <a:t>,</a:t>
            </a:r>
            <a:r>
              <a:rPr lang="en-US" sz="7200" b="0" i="0" dirty="0">
                <a:solidFill>
                  <a:srgbClr val="222222"/>
                </a:solidFill>
                <a:effectLst/>
              </a:rPr>
              <a:t> higher the attrition rate.</a:t>
            </a:r>
          </a:p>
          <a:p>
            <a:pPr algn="just"/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4383594"/>
            <a:ext cx="1422399" cy="351284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36320" y="4937759"/>
            <a:ext cx="6299200" cy="141858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If we want to decrease the attrition rate, we will have to improve hourly rate for all departments.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In each department if the attrition rate is high and hourly rate is also high then improve the other aspects.</a:t>
            </a:r>
          </a:p>
          <a:p>
            <a:pPr algn="just"/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9EEDF-FAF6-4264-DF13-17A53D3C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105" y="1854991"/>
            <a:ext cx="2941575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38C7-58C1-630E-B5FB-7D183E67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904229"/>
            <a:ext cx="9953308" cy="592141"/>
          </a:xfrm>
        </p:spPr>
        <p:txBody>
          <a:bodyPr/>
          <a:lstStyle/>
          <a:p>
            <a:r>
              <a:rPr lang="en-US" sz="2800" b="1" dirty="0">
                <a:highlight>
                  <a:srgbClr val="C0C0C0"/>
                </a:highlight>
                <a:latin typeface="+mj-lt"/>
              </a:rPr>
              <a:t>KPI 3- ATTRITION RATE VS MONTHLY INCOME STATS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40AD9-FE03-4321-8EB2-7B937186FD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D7A962-6072-40E9-C9C0-155E90BCC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62" y="1906888"/>
            <a:ext cx="5000740" cy="3199179"/>
          </a:xfrm>
          <a:prstGeom prst="rect">
            <a:avLst/>
          </a:prstGeom>
        </p:spPr>
      </p:pic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ECE47B4-A374-1A9D-658C-C9C105AD7059}"/>
              </a:ext>
            </a:extLst>
          </p:cNvPr>
          <p:cNvSpPr txBox="1">
            <a:spLocks/>
          </p:cNvSpPr>
          <p:nvPr/>
        </p:nvSpPr>
        <p:spPr>
          <a:xfrm>
            <a:off x="619760" y="1906888"/>
            <a:ext cx="5476240" cy="319917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solidFill>
                  <a:srgbClr val="222222"/>
                </a:solidFill>
                <a:latin typeface="+mj-lt"/>
              </a:rPr>
              <a:t>Observation: 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Attrition rate show minor variation stepping 50% across monthly income bins, suggesting balanced turnover with consistent patterns but no clear linear correlation, visually depicted in the chart.</a:t>
            </a:r>
            <a:r>
              <a:rPr lang="en-US" dirty="0">
                <a:solidFill>
                  <a:srgbClr val="222222"/>
                </a:solidFill>
              </a:rPr>
              <a:t> </a:t>
            </a:r>
          </a:p>
          <a:p>
            <a:pPr algn="just"/>
            <a:endParaRPr lang="en-US" dirty="0">
              <a:solidFill>
                <a:srgbClr val="222222"/>
              </a:solidFill>
            </a:endParaRPr>
          </a:p>
          <a:p>
            <a:pPr algn="just"/>
            <a:r>
              <a:rPr lang="en-US" b="1" dirty="0">
                <a:solidFill>
                  <a:srgbClr val="222222"/>
                </a:solidFill>
                <a:latin typeface="+mj-lt"/>
              </a:rPr>
              <a:t>Possible reasons: </a:t>
            </a:r>
            <a:r>
              <a:rPr lang="en-US" sz="1800" b="0" i="0" dirty="0">
                <a:solidFill>
                  <a:srgbClr val="222222"/>
                </a:solidFill>
                <a:effectLst/>
              </a:rPr>
              <a:t>Possible reasons for attrition include job dissatisfaction (roles, culture ,growth) market demand enticing better offers and potential salary concerns</a:t>
            </a:r>
            <a:endParaRPr lang="en-US" dirty="0">
              <a:solidFill>
                <a:srgbClr val="22222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8918A2-33D2-7D76-45C6-714284BDF8DC}"/>
              </a:ext>
            </a:extLst>
          </p:cNvPr>
          <p:cNvSpPr txBox="1"/>
          <p:nvPr/>
        </p:nvSpPr>
        <p:spPr>
          <a:xfrm>
            <a:off x="619760" y="5106067"/>
            <a:ext cx="547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222222"/>
                </a:solidFill>
                <a:latin typeface="+mj-lt"/>
              </a:rPr>
              <a:t>Potential Changes: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800" dirty="0"/>
              <a:t>Recommended actions involve salary analysis for competitiveness, exit interview to uncover reasons and implementing retention program like career develops and mentorship </a:t>
            </a:r>
          </a:p>
        </p:txBody>
      </p:sp>
    </p:spTree>
    <p:extLst>
      <p:ext uri="{BB962C8B-B14F-4D97-AF65-F5344CB8AC3E}">
        <p14:creationId xmlns:p14="http://schemas.microsoft.com/office/powerpoint/2010/main" val="307078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E02FC-349F-09C6-CE94-8EF655C43D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1360" y="2298699"/>
            <a:ext cx="6055360" cy="397002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Due to rapid growth in salary and rapidly evolving technology younger generation prefer to spend more years in software.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R &amp;D employees spend lesser years as very less people develop ability to research and develop new technologies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Working in Sales, employees receive additional commissions for their hard work. Their job involves interacting with their clients.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These differences in working years are also found due to industry trends, company practices and geographic location</a:t>
            </a:r>
          </a:p>
          <a:p>
            <a:pPr algn="just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F9516-3F31-CE5B-57BA-B005002CA7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D5FFAB-84C3-B9A0-616A-3AC7891D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9" y="955040"/>
            <a:ext cx="11115039" cy="53149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highlight>
                  <a:srgbClr val="C0C0C0"/>
                </a:highlight>
                <a:latin typeface="+mj-lt"/>
              </a:rPr>
              <a:t>KPI 4- Average working years of each department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8C2F9-F1E1-3937-002F-11BE0B4E4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12" y="2298699"/>
            <a:ext cx="4966347" cy="273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9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4957-4631-B870-F3EF-1BE0B42E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087119"/>
            <a:ext cx="10678524" cy="490541"/>
          </a:xfrm>
        </p:spPr>
        <p:txBody>
          <a:bodyPr/>
          <a:lstStyle/>
          <a:p>
            <a:pPr algn="ctr"/>
            <a:r>
              <a:rPr lang="en-US" sz="2800" b="1" dirty="0">
                <a:highlight>
                  <a:srgbClr val="C0C0C0"/>
                </a:highlight>
                <a:latin typeface="+mj-lt"/>
              </a:rPr>
              <a:t>KPI 5- job role vs work life balance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1429-12B3-9EAD-6E17-2BF7B8419AD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69809" y="2068200"/>
            <a:ext cx="4027311" cy="403795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As per our observation, the work life balance of all departments is approximately same except some departments.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</a:rPr>
              <a:t>In conclusion, the pursuit of a balanced life is not a compromise but a strategic investment. It's a recognition that personal growth, relationships, and rejuvenation are foundational to excelling in any job role.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D891-F110-BD84-1130-4A54CACF66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FF3C49-253E-1EB9-D7DF-D29565E4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1808480"/>
            <a:ext cx="6797404" cy="36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5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BBE00-D77D-7D05-2841-DE6014529C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233E3F1-D843-2104-0396-932B0F62F8C9}"/>
              </a:ext>
            </a:extLst>
          </p:cNvPr>
          <p:cNvSpPr txBox="1">
            <a:spLocks/>
          </p:cNvSpPr>
          <p:nvPr/>
        </p:nvSpPr>
        <p:spPr>
          <a:xfrm>
            <a:off x="619760" y="1913255"/>
            <a:ext cx="6543040" cy="293306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700" b="1" dirty="0">
                <a:solidFill>
                  <a:srgbClr val="222222"/>
                </a:solidFill>
                <a:latin typeface="+mj-lt"/>
              </a:rPr>
              <a:t>Observation: </a:t>
            </a:r>
            <a:r>
              <a:rPr lang="en-US" sz="1700" dirty="0">
                <a:solidFill>
                  <a:srgbClr val="222222"/>
                </a:solidFill>
              </a:rPr>
              <a:t>The attrition rates vary within a relatively narrow range, from around 49.18% to 51.50%. This suggests that the overall attrition rate is not drastically changing with the years since the last promotion. </a:t>
            </a:r>
            <a:endParaRPr lang="en-US" sz="1700" b="1" dirty="0">
              <a:solidFill>
                <a:srgbClr val="222222"/>
              </a:solidFill>
              <a:latin typeface="+mj-lt"/>
            </a:endParaRPr>
          </a:p>
          <a:p>
            <a:pPr algn="just"/>
            <a:r>
              <a:rPr lang="en-US" sz="1700" b="1" dirty="0">
                <a:solidFill>
                  <a:srgbClr val="222222"/>
                </a:solidFill>
                <a:latin typeface="+mj-lt"/>
              </a:rPr>
              <a:t>Inconsistent Trend: </a:t>
            </a:r>
            <a:r>
              <a:rPr lang="en-US" sz="1700" dirty="0">
                <a:solidFill>
                  <a:srgbClr val="222222"/>
                </a:solidFill>
              </a:rPr>
              <a:t>At first glance, there isn't a clear linear or consistent trend in attrition rate as years since last promotion increase. </a:t>
            </a:r>
          </a:p>
          <a:p>
            <a:pPr algn="just"/>
            <a:r>
              <a:rPr lang="en-US" sz="1700" b="1" dirty="0">
                <a:solidFill>
                  <a:srgbClr val="222222"/>
                </a:solidFill>
                <a:latin typeface="+mj-lt"/>
              </a:rPr>
              <a:t>Other Factors: </a:t>
            </a:r>
            <a:r>
              <a:rPr lang="en-US" sz="1700" dirty="0">
                <a:solidFill>
                  <a:srgbClr val="222222"/>
                </a:solidFill>
              </a:rPr>
              <a:t>It might be worth considering other factors that could influence attrition, such as job role, department, Monthly Income, Work Life Balance, and overall job market conditions.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537114-2581-FAB9-DA17-9575E156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1056640"/>
            <a:ext cx="10741142" cy="4572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highlight>
                  <a:srgbClr val="C0C0C0"/>
                </a:highlight>
                <a:latin typeface="+mj-lt"/>
              </a:rPr>
              <a:t>KPI 6- job role vs work life balance</a:t>
            </a:r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ACDFD9-29FE-A7BE-7347-3250557EB07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0" y="1913255"/>
            <a:ext cx="4399280" cy="29330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337FD-6B1F-EB71-854F-813BEFE1C04D}"/>
              </a:ext>
            </a:extLst>
          </p:cNvPr>
          <p:cNvSpPr txBox="1"/>
          <p:nvPr/>
        </p:nvSpPr>
        <p:spPr>
          <a:xfrm>
            <a:off x="619760" y="5140960"/>
            <a:ext cx="110744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222222"/>
                </a:solidFill>
                <a:latin typeface="+mj-lt"/>
              </a:rPr>
              <a:t>Conclusion: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700" dirty="0">
                <a:solidFill>
                  <a:srgbClr val="222222"/>
                </a:solidFill>
              </a:rPr>
              <a:t>Even though there is no clear relation between attrition and years since last promotion and there may be other factors that could be influencing attrition like I mentioned above . We can conclude that employees getting promoted early are not leasing the company so company should promote employees within 10 years period to avoid employees leaving the company.</a:t>
            </a:r>
          </a:p>
        </p:txBody>
      </p:sp>
    </p:spTree>
    <p:extLst>
      <p:ext uri="{BB962C8B-B14F-4D97-AF65-F5344CB8AC3E}">
        <p14:creationId xmlns:p14="http://schemas.microsoft.com/office/powerpoint/2010/main" val="957561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{5AC92F7F-4D8B-42E5-8281-CFB3FA2EACDC}tf67328976_win32</Template>
  <TotalTime>815</TotalTime>
  <Words>679</Words>
  <Application>Microsoft Office PowerPoint</Application>
  <PresentationFormat>Widescreen</PresentationFormat>
  <Paragraphs>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HR ANALYTICS</vt:lpstr>
      <vt:lpstr>Objectives</vt:lpstr>
      <vt:lpstr>PowerPoint Presentation</vt:lpstr>
      <vt:lpstr>KPI 1- Average attrition rate for all departments</vt:lpstr>
      <vt:lpstr>KPI 2- Average hourly rate of male research scientist</vt:lpstr>
      <vt:lpstr>KPI 3- ATTRITION RATE VS MONTHLY INCOME STATS</vt:lpstr>
      <vt:lpstr>KPI 4- Average working years of each department</vt:lpstr>
      <vt:lpstr>KPI 5- job role vs work life balance</vt:lpstr>
      <vt:lpstr>KPI 6- job role vs work life balance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Sarada Nandan Singh</dc:creator>
  <cp:lastModifiedBy>Nazia Firdous</cp:lastModifiedBy>
  <cp:revision>5</cp:revision>
  <dcterms:created xsi:type="dcterms:W3CDTF">2024-04-23T21:10:40Z</dcterms:created>
  <dcterms:modified xsi:type="dcterms:W3CDTF">2024-04-24T11:25:23Z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