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  <p:sldId id="268" r:id="rId10"/>
    <p:sldId id="264" r:id="rId11"/>
    <p:sldId id="274" r:id="rId12"/>
    <p:sldId id="269" r:id="rId13"/>
    <p:sldId id="270" r:id="rId14"/>
    <p:sldId id="271" r:id="rId15"/>
    <p:sldId id="265" r:id="rId16"/>
    <p:sldId id="275" r:id="rId17"/>
    <p:sldId id="279" r:id="rId18"/>
    <p:sldId id="276" r:id="rId19"/>
    <p:sldId id="280" r:id="rId20"/>
    <p:sldId id="278" r:id="rId21"/>
    <p:sldId id="273" r:id="rId22"/>
    <p:sldId id="282" r:id="rId23"/>
    <p:sldId id="283" r:id="rId24"/>
    <p:sldId id="284" r:id="rId25"/>
    <p:sldId id="267" r:id="rId26"/>
    <p:sldId id="26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Sentiment Review Analysis-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33009"/>
          </a:xfrm>
        </p:spPr>
        <p:txBody>
          <a:bodyPr>
            <a:normAutofit fontScale="25000" lnSpcReduction="20000"/>
          </a:bodyPr>
          <a:lstStyle/>
          <a:p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Team members: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Mr.Buddharaju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Varma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Mr.Prasanna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Vilas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Hedaoo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Mr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Kandimalla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G Karthikeya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Mr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Venugopal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Miss.Jaya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lakshmi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Vuyyuru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9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Text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GB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:Remove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irrelevant information to ensure the quality and consistency of the text data.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punctuation, numbers, and special characters.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to lowercase to maintain uniformity.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 extra whitespace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2.Tokenization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the text into individual words or tokens, which are the basic units for further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cleaned text into words.</a:t>
            </a: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contractions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7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preprocessing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Removing </a:t>
            </a:r>
            <a:r>
              <a:rPr lang="en-GB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GB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:Eliminate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words that do not contribute much to the meaning of the text, such as "and," "is," "in."</a:t>
            </a:r>
          </a:p>
          <a:p>
            <a:pPr lvl="1"/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predefined list of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NLTK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list).</a:t>
            </a:r>
          </a:p>
          <a:p>
            <a:pPr lvl="1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list if necessary to include/exclude certain words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Lemmatization/</a:t>
            </a:r>
            <a:r>
              <a:rPr lang="en-GB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r>
              <a:rPr lang="en-GB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:Reduce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to their base or root form to ensure that different forms of a word are treated the same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 Convert words to their dictionary form (e.g., "running" to "run").</a:t>
            </a:r>
          </a:p>
          <a:p>
            <a:pPr lvl="1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 Reduce words to their root form (e.g., "running" to "run"), though this may sometimes lead to non-dictionary 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  <a:p>
            <a:pPr marL="457200" lvl="1" indent="0">
              <a:buNone/>
            </a:pPr>
            <a:r>
              <a:rPr lang="en-GB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5.Vectorization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:Convert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cleaned and processed text into numerical representation that machine learning models can understand</a:t>
            </a:r>
          </a:p>
          <a:p>
            <a:pPr lvl="1"/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2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833437"/>
            <a:ext cx="8058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833437"/>
            <a:ext cx="8867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1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271587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 smtClean="0"/>
              <a:t>Training </a:t>
            </a:r>
            <a:r>
              <a:rPr lang="en-GB" b="1" dirty="0"/>
              <a:t>the </a:t>
            </a:r>
            <a:r>
              <a:rPr lang="en-GB" b="1" dirty="0" smtClean="0"/>
              <a:t>Model Size</a:t>
            </a:r>
            <a:r>
              <a:rPr lang="en-GB" b="1" dirty="0"/>
              <a:t>:</a:t>
            </a:r>
            <a:r>
              <a:rPr lang="en-GB" dirty="0"/>
              <a:t> The dataset consists of 10,000 customer reviews, split into 8,000 for training and 2,000 for testing.</a:t>
            </a:r>
          </a:p>
          <a:p>
            <a:r>
              <a:rPr lang="en-GB" b="1" dirty="0"/>
              <a:t>Features Used:</a:t>
            </a:r>
            <a:endParaRPr lang="en-GB" dirty="0"/>
          </a:p>
          <a:p>
            <a:pPr lvl="1"/>
            <a:r>
              <a:rPr lang="en-GB" dirty="0"/>
              <a:t>Text features: Word counts, TF-IDF scores, word </a:t>
            </a:r>
            <a:r>
              <a:rPr lang="en-GB" dirty="0" err="1"/>
              <a:t>embeddings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Metadata features: Review rating, length of the review, etc.</a:t>
            </a:r>
          </a:p>
          <a:p>
            <a:r>
              <a:rPr lang="en-GB" b="1" dirty="0"/>
              <a:t>Models Implemented:</a:t>
            </a:r>
            <a:endParaRPr lang="en-GB" dirty="0"/>
          </a:p>
          <a:p>
            <a:r>
              <a:rPr lang="en-GB" b="1" dirty="0"/>
              <a:t>Naive Bayes:</a:t>
            </a:r>
            <a:r>
              <a:rPr lang="en-GB" dirty="0"/>
              <a:t> Known for its simplicity and effectiveness in text classification tasks.</a:t>
            </a:r>
          </a:p>
          <a:p>
            <a:r>
              <a:rPr lang="en-GB" b="1" dirty="0"/>
              <a:t>Support Vector Machine (SVM):</a:t>
            </a:r>
            <a:r>
              <a:rPr lang="en-GB" dirty="0"/>
              <a:t> Effective for high-dimensional spaces and commonly used for text classification.</a:t>
            </a:r>
          </a:p>
          <a:p>
            <a:r>
              <a:rPr lang="en-GB" b="1" dirty="0"/>
              <a:t>Logistic Regression:</a:t>
            </a:r>
            <a:r>
              <a:rPr lang="en-GB" dirty="0"/>
              <a:t> A simple and widely used linear model for binary and multi-class classification.</a:t>
            </a:r>
          </a:p>
          <a:p>
            <a:r>
              <a:rPr lang="en-GB" b="1" dirty="0"/>
              <a:t>Random Forest:</a:t>
            </a:r>
            <a:r>
              <a:rPr lang="en-GB" dirty="0"/>
              <a:t> An ensemble method that improves classification accuracy by averaging multiple decision trees.</a:t>
            </a:r>
          </a:p>
          <a:p>
            <a:r>
              <a:rPr lang="en-GB" b="1" dirty="0"/>
              <a:t>Deep Learning Models:</a:t>
            </a:r>
            <a:r>
              <a:rPr lang="en-GB" dirty="0"/>
              <a:t> Such as LSTM (Long Short-Term Memory) for handling sequential data</a:t>
            </a:r>
            <a:r>
              <a:rPr lang="en-GB" dirty="0" smtClean="0"/>
              <a:t>.</a:t>
            </a:r>
          </a:p>
          <a:p>
            <a:r>
              <a:rPr lang="en-GB" b="1" dirty="0"/>
              <a:t>Knn </a:t>
            </a:r>
            <a:r>
              <a:rPr lang="en-GB" b="1" dirty="0" err="1"/>
              <a:t>model:</a:t>
            </a:r>
            <a:r>
              <a:rPr lang="en-GB" dirty="0" err="1"/>
              <a:t>Calculate</a:t>
            </a:r>
            <a:r>
              <a:rPr lang="en-GB" dirty="0"/>
              <a:t> the distance between the new data point and all other data points in the training set</a:t>
            </a:r>
            <a:r>
              <a:rPr lang="en-GB" dirty="0" smtClean="0"/>
              <a:t>.</a:t>
            </a:r>
          </a:p>
          <a:p>
            <a:r>
              <a:rPr lang="en-GB" b="1" dirty="0"/>
              <a:t>Decision </a:t>
            </a:r>
            <a:r>
              <a:rPr lang="en-GB" b="1" dirty="0" err="1"/>
              <a:t>tree</a:t>
            </a:r>
            <a:r>
              <a:rPr lang="en-GB" dirty="0" err="1"/>
              <a:t>:Select</a:t>
            </a:r>
            <a:r>
              <a:rPr lang="en-GB" dirty="0"/>
              <a:t> the best feature to split the data based on a chosen criterion</a:t>
            </a:r>
          </a:p>
        </p:txBody>
      </p:sp>
    </p:spTree>
    <p:extLst>
      <p:ext uri="{BB962C8B-B14F-4D97-AF65-F5344CB8AC3E}">
        <p14:creationId xmlns:p14="http://schemas.microsoft.com/office/powerpoint/2010/main" val="337311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Evaluation Metrics</a:t>
            </a:r>
          </a:p>
          <a:p>
            <a:r>
              <a:rPr lang="en-GB" b="1" dirty="0" smtClean="0"/>
              <a:t>Accuracy</a:t>
            </a:r>
            <a:r>
              <a:rPr lang="en-GB" b="1" dirty="0"/>
              <a:t>:</a:t>
            </a:r>
            <a:r>
              <a:rPr lang="en-GB" dirty="0" smtClean="0"/>
              <a:t> </a:t>
            </a:r>
            <a:r>
              <a:rPr lang="en-GB" dirty="0"/>
              <a:t>The ratio of correctly predicted instances to the total instances.</a:t>
            </a:r>
          </a:p>
          <a:p>
            <a:r>
              <a:rPr lang="en-GB" b="1" dirty="0" err="1" smtClean="0"/>
              <a:t>Precision: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ratio of correctly predicted positive observations to the total predicted </a:t>
            </a:r>
            <a:r>
              <a:rPr lang="en-GB" dirty="0" smtClean="0"/>
              <a:t>positives.</a:t>
            </a:r>
          </a:p>
          <a:p>
            <a:r>
              <a:rPr lang="en-GB" b="1" dirty="0" err="1" smtClean="0"/>
              <a:t>Recall: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ratio of correctly predicted positive observations to all the actual positives.</a:t>
            </a:r>
          </a:p>
          <a:p>
            <a:r>
              <a:rPr lang="en-GB" b="1" dirty="0" smtClean="0"/>
              <a:t>F1 </a:t>
            </a:r>
            <a:r>
              <a:rPr lang="en-GB" b="1" dirty="0" err="1" smtClean="0"/>
              <a:t>Score: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harmonic mean of precision and recall.</a:t>
            </a:r>
          </a:p>
          <a:p>
            <a:r>
              <a:rPr lang="en-GB" b="1" dirty="0" smtClean="0"/>
              <a:t>Confusion </a:t>
            </a:r>
            <a:r>
              <a:rPr lang="en-GB" b="1" dirty="0" err="1" smtClean="0"/>
              <a:t>Matrix: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/>
              <a:t>table that describes the performance of a classification model.</a:t>
            </a:r>
          </a:p>
          <a:p>
            <a:r>
              <a:rPr lang="en-GB" b="1" dirty="0" smtClean="0"/>
              <a:t>ROC </a:t>
            </a:r>
            <a:r>
              <a:rPr lang="en-GB" b="1" dirty="0"/>
              <a:t>Curve </a:t>
            </a:r>
            <a:r>
              <a:rPr lang="en-GB" b="1" dirty="0" smtClean="0"/>
              <a:t>:</a:t>
            </a:r>
            <a:r>
              <a:rPr lang="en-GB" dirty="0" smtClean="0"/>
              <a:t>A </a:t>
            </a:r>
            <a:r>
              <a:rPr lang="en-GB" dirty="0"/>
              <a:t>graphical plot that illustrates the diagnostic ability of a binary classifier.</a:t>
            </a:r>
          </a:p>
          <a:p>
            <a:r>
              <a:rPr lang="en-GB" b="1" dirty="0" err="1" smtClean="0"/>
              <a:t>AUC:</a:t>
            </a:r>
            <a:r>
              <a:rPr lang="en-GB" dirty="0" err="1" smtClean="0"/>
              <a:t>Measures</a:t>
            </a:r>
            <a:r>
              <a:rPr lang="en-GB" dirty="0" smtClean="0"/>
              <a:t> </a:t>
            </a:r>
            <a:r>
              <a:rPr lang="en-GB" dirty="0"/>
              <a:t>the entire two-dimensional area underneath the ROC curve. A higher AUC indicates better model performance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8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62" y="817789"/>
            <a:ext cx="6595926" cy="51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Model Validation</a:t>
            </a:r>
          </a:p>
          <a:p>
            <a:r>
              <a:rPr lang="en-GB" b="1" dirty="0" err="1" smtClean="0"/>
              <a:t>Cross-Validation: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/>
              <a:t>technique for assessing how the results of a statistical analysis will generalize to an independent dataset.</a:t>
            </a:r>
          </a:p>
          <a:p>
            <a:r>
              <a:rPr lang="en-GB" b="1" dirty="0"/>
              <a:t>Method:</a:t>
            </a:r>
            <a:r>
              <a:rPr lang="en-GB" dirty="0"/>
              <a:t> K-Fold Cross-Validation where the dataset is divided into K subsets, and the model is trained and validated K times, each time using a different subset as the validation data and the remaining K-1 subsets as training data</a:t>
            </a:r>
            <a:r>
              <a:rPr lang="en-GB" dirty="0" smtClean="0"/>
              <a:t>.</a:t>
            </a:r>
          </a:p>
          <a:p>
            <a:r>
              <a:rPr lang="en-GB" b="1" dirty="0" err="1"/>
              <a:t>Hyperparameter</a:t>
            </a:r>
            <a:r>
              <a:rPr lang="en-GB" b="1" dirty="0"/>
              <a:t> </a:t>
            </a:r>
            <a:r>
              <a:rPr lang="en-GB" b="1" dirty="0" err="1" smtClean="0"/>
              <a:t>Tuning: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process of optimizing the </a:t>
            </a:r>
            <a:r>
              <a:rPr lang="en-GB" dirty="0" err="1"/>
              <a:t>hyperparameters</a:t>
            </a:r>
            <a:r>
              <a:rPr lang="en-GB" dirty="0"/>
              <a:t> of a model to improve its performance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b="1" dirty="0"/>
              <a:t>Grid Search:</a:t>
            </a:r>
            <a:r>
              <a:rPr lang="en-GB" dirty="0"/>
              <a:t> Exhaustive search over a specified parameter grid.</a:t>
            </a:r>
          </a:p>
          <a:p>
            <a:pPr lvl="1"/>
            <a:r>
              <a:rPr lang="en-GB" b="1" dirty="0"/>
              <a:t>Random Search:</a:t>
            </a:r>
            <a:r>
              <a:rPr lang="en-GB" dirty="0"/>
              <a:t> Randomly sampling the parameter space.</a:t>
            </a:r>
          </a:p>
          <a:p>
            <a:pPr lvl="1"/>
            <a:r>
              <a:rPr lang="en-GB" b="1" dirty="0"/>
              <a:t>Bayesian Optimization:</a:t>
            </a:r>
            <a:r>
              <a:rPr lang="en-GB" dirty="0"/>
              <a:t> Using probabilistic models to find the optimal </a:t>
            </a:r>
            <a:r>
              <a:rPr lang="en-GB" dirty="0" err="1"/>
              <a:t>hyperparameters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56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833437"/>
            <a:ext cx="6010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Problem Statement</a:t>
            </a:r>
          </a:p>
          <a:p>
            <a:r>
              <a:rPr lang="en-GB" dirty="0" smtClean="0"/>
              <a:t>Objective</a:t>
            </a:r>
          </a:p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Importance</a:t>
            </a:r>
          </a:p>
          <a:p>
            <a:r>
              <a:rPr lang="en-GB" dirty="0" smtClean="0"/>
              <a:t>Applications of </a:t>
            </a:r>
            <a:r>
              <a:rPr lang="en-GB" dirty="0" smtClean="0"/>
              <a:t>sentiment Analysis</a:t>
            </a:r>
            <a:endParaRPr lang="en-GB" dirty="0" smtClean="0"/>
          </a:p>
          <a:p>
            <a:r>
              <a:rPr lang="en-GB" dirty="0" smtClean="0"/>
              <a:t>Main goals</a:t>
            </a:r>
          </a:p>
          <a:p>
            <a:r>
              <a:rPr lang="en-GB" dirty="0" smtClean="0"/>
              <a:t>Data collection</a:t>
            </a:r>
          </a:p>
          <a:p>
            <a:r>
              <a:rPr lang="en-GB" smtClean="0"/>
              <a:t>Data </a:t>
            </a:r>
            <a:r>
              <a:rPr lang="en-GB" smtClean="0"/>
              <a:t>pre-processing</a:t>
            </a:r>
            <a:endParaRPr lang="en-GB" dirty="0" smtClean="0"/>
          </a:p>
          <a:p>
            <a:r>
              <a:rPr lang="en-GB" dirty="0" smtClean="0"/>
              <a:t>Model training and </a:t>
            </a:r>
            <a:r>
              <a:rPr lang="en-GB" dirty="0" smtClean="0"/>
              <a:t>evaluation</a:t>
            </a:r>
          </a:p>
          <a:p>
            <a:r>
              <a:rPr lang="en-GB" dirty="0" smtClean="0"/>
              <a:t>Deployment</a:t>
            </a:r>
            <a:endParaRPr lang="en-GB" dirty="0" smtClean="0"/>
          </a:p>
          <a:p>
            <a:r>
              <a:rPr lang="en-GB" dirty="0" smtClean="0"/>
              <a:t>Challenges and limitations</a:t>
            </a:r>
          </a:p>
          <a:p>
            <a:r>
              <a:rPr lang="en-GB" dirty="0" smtClean="0"/>
              <a:t>conclusion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6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833437"/>
            <a:ext cx="7934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00" y="870857"/>
            <a:ext cx="6666199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4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7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Potential </a:t>
            </a:r>
            <a:r>
              <a:rPr lang="en-GB" b="1" dirty="0"/>
              <a:t>Issues:</a:t>
            </a:r>
            <a:endParaRPr lang="en-GB" dirty="0"/>
          </a:p>
          <a:p>
            <a:r>
              <a:rPr lang="en-GB" dirty="0"/>
              <a:t>Data quality: Noise and irrelevant data.</a:t>
            </a:r>
          </a:p>
          <a:p>
            <a:r>
              <a:rPr lang="en-GB" dirty="0"/>
              <a:t>Model accuracy: Misclassification of sentiments.</a:t>
            </a:r>
          </a:p>
          <a:p>
            <a:r>
              <a:rPr lang="en-GB" dirty="0"/>
              <a:t>Sentiment misclassification: Difficulty in understanding context.</a:t>
            </a:r>
          </a:p>
        </p:txBody>
      </p:sp>
    </p:spTree>
    <p:extLst>
      <p:ext uri="{BB962C8B-B14F-4D97-AF65-F5344CB8AC3E}">
        <p14:creationId xmlns:p14="http://schemas.microsoft.com/office/powerpoint/2010/main" val="254068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83815"/>
            <a:ext cx="96011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explored the application of sentiment analysis techniques to </a:t>
            </a:r>
            <a:r>
              <a:rPr lang="en-GB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and derive valuable insights for business decision-making.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employed various machine learning models, including K-Nearest </a:t>
            </a:r>
            <a:r>
              <a:rPr lang="en-GB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(KNN) and Decision Trees, to classify customer sentiments into positive, negative, or neutral </a:t>
            </a: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 data </a:t>
            </a:r>
            <a:r>
              <a:rPr lang="en-GB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 training, and evaluation, we gained a deep understanding of customer sentiments expressed in text data.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leveraged the power of natural language processing (NLP) techniques to extract meaningful features from the reviews, enabling our models to accurately classify sentiments</a:t>
            </a: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sentiment analysis is a powerful tool for unlocking valuable insights from customer feedback, </a:t>
            </a: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to make data-driven decisions and foster long-term relationships with their customers.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05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94930"/>
            <a:ext cx="10049691" cy="5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5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1. Develop an NLP model that can accurately interpret and categorize emotions,</a:t>
            </a:r>
          </a:p>
          <a:p>
            <a:r>
              <a:rPr lang="en-GB" dirty="0"/>
              <a:t>sentiments, and key thematic elements from customer reviews.</a:t>
            </a:r>
          </a:p>
          <a:p>
            <a:r>
              <a:rPr lang="en-GB" dirty="0"/>
              <a:t>2. Generate actionable insights from review data that can inform product</a:t>
            </a:r>
          </a:p>
          <a:p>
            <a:r>
              <a:rPr lang="en-GB" dirty="0"/>
              <a:t>improvements, marketing adjustments, and enhanced customer support.</a:t>
            </a:r>
          </a:p>
          <a:p>
            <a:r>
              <a:rPr lang="en-GB" dirty="0"/>
              <a:t>3. Create a dashboard for ongoing monitoring of customer reviews that updates in real-</a:t>
            </a:r>
          </a:p>
          <a:p>
            <a:r>
              <a:rPr lang="en-GB" dirty="0"/>
              <a:t>time and highlights trends, shifts in customer sentiment, and emerging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Definition:-Sentiment </a:t>
            </a:r>
            <a:r>
              <a:rPr lang="en-GB" sz="2000" dirty="0"/>
              <a:t>analysis is a technique used in natural language processing (NLP) to determine the emotional tone behind a body of text. It is used to identify and classify opinions expressed in text as positive, negative, or neutral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1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Importance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businesses understand customer feelings and perceptions about their products or services.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Identification: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areas where products or services need improvement based on customer sentiment.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trends over time to see how changes in products, services, or policies impact customer sentiment.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competitive edge by allowing businesses to respond promptly to customer feedback and improve customer satisfaction.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Strategy: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Informs marketing and product strategies by highlighting what customers like or dislike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Applications of Sentiment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on e-commerce platforms.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Monitoring: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brand mentions and sentiments on social media platforms.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tone of customer service interactions to improve support quality.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Gaining insights into consumer opinions and market trends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15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Goals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to Determine Sentiment**</a:t>
            </a: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sentiment analysis techniques to categorize customer reviews into positive, negative, and neutral sentiments.</a:t>
            </a: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overall sentiment can help gauge customer satisfaction and identify any major issues with products or services.</a:t>
            </a:r>
          </a:p>
          <a:p>
            <a:pPr marL="0" indent="0">
              <a:buNone/>
            </a:pP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Sentiment Analysis to Improve Product/Service Offerings**</a:t>
            </a: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gained from sentiment analysis to make data-driven decisions for product and service enhancements.</a:t>
            </a: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directly can lead to higher customer satisfaction and loyalty, driving business growth.</a:t>
            </a:r>
          </a:p>
          <a:p>
            <a:pPr marL="0" indent="0">
              <a:buNone/>
            </a:pP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Identify Common Themes and Areas for Improvement**</a:t>
            </a: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recurring themes within the reviews to pinpoint specific aspects that customers frequently mention, whether positive or negative.</a:t>
            </a: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-Recognizing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themes helps in understanding the strengths and weaknesses of the product or service, guiding targeted improvements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2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Amazon:</a:t>
            </a:r>
            <a:r>
              <a:rPr lang="en-GB" dirty="0"/>
              <a:t> Customer reviews on various products such as electronics, books, household items, 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collect the data from amazon reviews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404937"/>
            <a:ext cx="752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1268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Times New Roman</vt:lpstr>
      <vt:lpstr>Organic</vt:lpstr>
      <vt:lpstr>Sentiment Review Analysis- NLP</vt:lpstr>
      <vt:lpstr>INDEX</vt:lpstr>
      <vt:lpstr>Objective</vt:lpstr>
      <vt:lpstr>Introduction</vt:lpstr>
      <vt:lpstr>Importance</vt:lpstr>
      <vt:lpstr>Applications of Sentiment Analysis</vt:lpstr>
      <vt:lpstr>Main Goals of the Project</vt:lpstr>
      <vt:lpstr>Data Collection</vt:lpstr>
      <vt:lpstr>PowerPoint Presentation</vt:lpstr>
      <vt:lpstr>Data Preprocessing</vt:lpstr>
      <vt:lpstr>Data preprocessing </vt:lpstr>
      <vt:lpstr>PowerPoint Presentation</vt:lpstr>
      <vt:lpstr>PowerPoint Presentation</vt:lpstr>
      <vt:lpstr>PowerPoint Presentation</vt:lpstr>
      <vt:lpstr>Model Training and Evaluation</vt:lpstr>
      <vt:lpstr>Model Training and Evaluation</vt:lpstr>
      <vt:lpstr>PowerPoint Presentation</vt:lpstr>
      <vt:lpstr>Model Training and Evaluation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  <vt:lpstr>Challenges and 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Review Analysis- NLP</dc:title>
  <dc:creator>JAYALAKSHMI</dc:creator>
  <cp:lastModifiedBy>JAYALAKSHMI</cp:lastModifiedBy>
  <cp:revision>9</cp:revision>
  <dcterms:created xsi:type="dcterms:W3CDTF">2024-06-03T14:23:16Z</dcterms:created>
  <dcterms:modified xsi:type="dcterms:W3CDTF">2024-06-05T00:37:37Z</dcterms:modified>
</cp:coreProperties>
</file>