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529" r:id="rId3"/>
    <p:sldId id="495" r:id="rId4"/>
    <p:sldId id="514" r:id="rId5"/>
    <p:sldId id="515" r:id="rId6"/>
    <p:sldId id="516" r:id="rId7"/>
    <p:sldId id="535" r:id="rId8"/>
    <p:sldId id="536" r:id="rId9"/>
    <p:sldId id="537" r:id="rId10"/>
    <p:sldId id="517" r:id="rId11"/>
    <p:sldId id="520" r:id="rId12"/>
    <p:sldId id="530" r:id="rId13"/>
    <p:sldId id="549" r:id="rId14"/>
    <p:sldId id="531" r:id="rId15"/>
    <p:sldId id="532" r:id="rId16"/>
    <p:sldId id="533" r:id="rId17"/>
    <p:sldId id="546" r:id="rId18"/>
    <p:sldId id="534" r:id="rId19"/>
    <p:sldId id="528" r:id="rId20"/>
  </p:sldIdLst>
  <p:sldSz cx="9144000" cy="5143500" type="screen16x9"/>
  <p:notesSz cx="6797675" cy="9926638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/>
    <p:restoredTop sz="87621"/>
  </p:normalViewPr>
  <p:slideViewPr>
    <p:cSldViewPr showGuides="1">
      <p:cViewPr varScale="1">
        <p:scale>
          <a:sx n="95" d="100"/>
          <a:sy n="95" d="100"/>
        </p:scale>
        <p:origin x="974" y="72"/>
      </p:cViewPr>
      <p:guideLst>
        <p:guide orient="horz" pos="15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2CE2F7-C330-438E-A74D-2C4BC5359355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12/5/2024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en-US" sz="1300" dirty="0">
                <a:latin typeface="Calibri" panose="020F0502020204030204" pitchFamily="34" charset="0"/>
              </a:rPr>
              <a:t>‹#›</a:t>
            </a:fld>
            <a:endParaRPr lang="en-US" altLang="en-US" sz="13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F648E0-3B21-4B28-AF9B-0750BC9319DB}" type="datetimeFigureOut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12/5/2024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en-US" sz="1300" dirty="0">
                <a:latin typeface="Calibri" panose="020F0502020204030204" pitchFamily="34" charset="0"/>
              </a:rPr>
              <a:t>‹#›</a:t>
            </a:fld>
            <a:endParaRPr lang="en-US" altLang="en-US" sz="13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875" y="2735263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875" y="2735263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</p:spPr>
        <p:txBody>
          <a:bodyPr vert="horz"/>
          <a:lstStyle>
            <a:lvl1pPr>
              <a:defRPr sz="1400" smtClean="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210E6D-204D-4675-8832-1DA7A776A9F9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4765675"/>
            <a:ext cx="1219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9" name="Straight Connector 4"/>
          <p:cNvSpPr/>
          <p:nvPr/>
        </p:nvSpPr>
        <p:spPr>
          <a:xfrm rot="5400000">
            <a:off x="4360863" y="2400300"/>
            <a:ext cx="4389437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70134E-D873-428B-9844-44FA6EA80689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4875" y="2735263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875" y="2735263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2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</p:spPr>
        <p:txBody>
          <a:bodyPr vert="horz"/>
          <a:lstStyle>
            <a:lvl1pPr>
              <a:defRPr sz="1400" smtClean="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210E6D-204D-4675-8832-1DA7A776A9F9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216025" y="4765675"/>
            <a:ext cx="1219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914400" y="2114550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14400" y="2114550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8230F6-8EC4-4085-9B56-159901C1179D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4765675"/>
            <a:ext cx="1520825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1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189A20-4342-47DA-86D0-FA3FE4354D8F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0F358-1A2A-431D-B319-6515EB4B84A0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50" name="Straight Connector 3"/>
          <p:cNvSpPr/>
          <p:nvPr/>
        </p:nvSpPr>
        <p:spPr>
          <a:xfrm rot="5400000">
            <a:off x="3914775" y="2492375"/>
            <a:ext cx="452596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D472C2-30CE-44DA-833E-780B726A8B65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57200" y="376238"/>
            <a:ext cx="182563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1FD6C-9B7D-4B66-8D55-5B94BEC28AA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9" name="Straight Connector 4"/>
          <p:cNvSpPr/>
          <p:nvPr/>
        </p:nvSpPr>
        <p:spPr>
          <a:xfrm rot="5400000">
            <a:off x="4360863" y="2400300"/>
            <a:ext cx="4389437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70134E-D873-428B-9844-44FA6EA80689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914400" y="2114550"/>
            <a:ext cx="7315200" cy="960438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914400" y="2114550"/>
            <a:ext cx="228600" cy="960438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765675"/>
            <a:ext cx="22860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8230F6-8EC4-4085-9B56-159901C1179D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775" y="4765675"/>
            <a:ext cx="3475038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5" y="4765675"/>
            <a:ext cx="1520825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1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189A20-4342-47DA-86D0-FA3FE4354D8F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C0F358-1A2A-431D-B319-6515EB4B84A0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50" name="Straight Connector 3"/>
          <p:cNvSpPr/>
          <p:nvPr/>
        </p:nvSpPr>
        <p:spPr>
          <a:xfrm rot="5400000">
            <a:off x="3914775" y="2492375"/>
            <a:ext cx="452596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D472C2-30CE-44DA-833E-780B726A8B65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traight Connector 1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" name="Isosceles Triangle 3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457200" y="376238"/>
            <a:ext cx="182563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01FD6C-9B7D-4B66-8D55-5B94BEC28AA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/>
          <a:p>
            <a:pPr eaLnBrk="1" hangingPunct="1">
              <a:buNone/>
            </a:pPr>
            <a:fld id="{9A0DB2DC-4C9A-4742-B13C-FB6460FD3503}" type="slidenum">
              <a:rPr lang="en-US" altLang="en-US" dirty="0"/>
              <a:t>‹#›</a:t>
            </a:fld>
            <a:endParaRPr lang="en-US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1031" name="Straight Connector 27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Straight Connector 28"/>
          <p:cNvSpPr/>
          <p:nvPr/>
        </p:nvSpPr>
        <p:spPr>
          <a:xfrm>
            <a:off x="457200" y="85725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175" cy="274638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0F0A42B-83A5-4C8D-9D91-618F3ED76E14}" type="datetime3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December 2024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4767263"/>
            <a:ext cx="3505200" cy="274638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EGB1201 – JAVA PROGRAMMING –PROJECT REVIEW 2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8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Gill Sans MT" panose="020B0502020104020203" pitchFamily="34" charset="0"/>
              </a:rPr>
              <a:t>‹#›</a:t>
            </a:fld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1031" name="Straight Connector 27"/>
          <p:cNvSpPr/>
          <p:nvPr/>
        </p:nvSpPr>
        <p:spPr>
          <a:xfrm>
            <a:off x="457200" y="4764088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32" name="Straight Connector 28"/>
          <p:cNvSpPr/>
          <p:nvPr/>
        </p:nvSpPr>
        <p:spPr>
          <a:xfrm>
            <a:off x="457200" y="857250"/>
            <a:ext cx="822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13" y="4835525"/>
            <a:ext cx="142875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AGB1211 – DESIGN THINKING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267" name="Footer Placeholder 4"/>
          <p:cNvSpPr txBox="1"/>
          <p:nvPr/>
        </p:nvSpPr>
        <p:spPr>
          <a:xfrm>
            <a:off x="635" y="574675"/>
            <a:ext cx="9143365" cy="4107180"/>
          </a:xfrm>
          <a:prstGeom prst="rect">
            <a:avLst/>
          </a:prstGeom>
          <a:noFill/>
          <a:ln w="9525">
            <a:noFill/>
          </a:ln>
        </p:spPr>
        <p:txBody>
          <a:bodyPr lIns="45720" rIns="45720" bIns="0" anchor="b" anchorCtr="0"/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</a:p>
          <a:p>
            <a:pPr marL="0" lv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</a:p>
          <a:p>
            <a:pPr marL="0" lvl="0" indent="0"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					: II</a:t>
            </a: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 III</a:t>
            </a: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					: B</a:t>
            </a: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					: 05/12/24</a:t>
            </a: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                                                                       </a:t>
            </a: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NETAJI J														</a:t>
            </a:r>
            <a:endParaRPr lang="en-US" altLang="en-US" sz="16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OM PRAKASH M												</a:t>
            </a:r>
            <a:endParaRPr lang="en-US" altLang="en-US" sz="1600" dirty="0">
              <a:solidFill>
                <a:srgbClr val="3F3F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PRADEEP M</a:t>
            </a:r>
          </a:p>
          <a:p>
            <a:pPr marL="0" lvl="0" indent="0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3F3F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PRASANNA N										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1126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27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12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20483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4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10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048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lstStyle/>
          <a:p>
            <a:pPr marL="514350" indent="-514350" eaLnBrk="1" hangingPunct="1">
              <a:buClr>
                <a:schemeClr val="accent1"/>
              </a:buClr>
              <a:buSzPct val="76000"/>
              <a:buFont typeface="+mj-lt"/>
              <a:buAutoNum type="arabicPeriod"/>
            </a:pPr>
            <a:r>
              <a:rPr lang="en-US" alt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Login Module</a:t>
            </a:r>
            <a:endParaRPr lang="en-I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514350" eaLnBrk="1" hangingPunct="1">
              <a:buClr>
                <a:schemeClr val="accent1"/>
              </a:buClr>
              <a:buSzPct val="76000"/>
              <a:buFont typeface="+mj-lt"/>
              <a:buAutoNum type="arabicPeriod"/>
            </a:pPr>
            <a:r>
              <a:rPr lang="en-I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Parent Module</a:t>
            </a:r>
          </a:p>
          <a:p>
            <a:pPr marL="514350" indent="-514350" eaLnBrk="1" hangingPunct="1">
              <a:buClr>
                <a:schemeClr val="accent1"/>
              </a:buClr>
              <a:buSzPct val="76000"/>
              <a:buFont typeface="+mj-lt"/>
              <a:buAutoNum type="arabicPeriod"/>
            </a:pPr>
            <a:r>
              <a:rPr lang="en-I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Driver Module</a:t>
            </a:r>
          </a:p>
          <a:p>
            <a:pPr marL="514350" indent="-514350" eaLnBrk="1" hangingPunct="1">
              <a:buClr>
                <a:schemeClr val="accent1"/>
              </a:buClr>
              <a:buSzPct val="76000"/>
              <a:buFont typeface="+mj-lt"/>
              <a:buAutoNum type="arabicPeriod"/>
            </a:pPr>
            <a:r>
              <a:rPr lang="en-IN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 Module</a:t>
            </a:r>
          </a:p>
        </p:txBody>
      </p:sp>
      <p:pic>
        <p:nvPicPr>
          <p:cNvPr id="2048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1 Description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11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1508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 System Module :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Login System is the gateway to the app, ensuring secure and role-based access for parents, drivers, and school administrators. Each user logs in with unique credentials, and the system verifies their role to grant access to relevant features. It provides a simple, secure way to protect data while offering personalized experiences for different users.</a:t>
            </a:r>
          </a:p>
        </p:txBody>
      </p:sp>
      <p:sp>
        <p:nvSpPr>
          <p:cNvPr id="2150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</a:t>
            </a:r>
            <a:r>
              <a:rPr kumimoji="0" lang="en-US" alt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Description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12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1508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Parent Module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 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Tracking: View the bus location on a live map to know the current status  and   estimated arrival time.  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  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for bus arrival at the pick-up/drop-off point.  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for delays or emergencies.  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 or call feature to connect with the bus driver or school administration.  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parents peace of mind through constant updates on their child's safety and location.  </a:t>
            </a:r>
          </a:p>
        </p:txBody>
      </p:sp>
      <p:sp>
        <p:nvSpPr>
          <p:cNvPr id="2150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</a:t>
            </a:r>
            <a:r>
              <a:rPr kumimoji="0" lang="en-US" alt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Description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531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13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2532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Driver Module: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en-US" sz="1600" dirty="0"/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Attendance Tracking: 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Manual checklist for student boarding/deboarding.  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Instant Notifications: 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parents about delays, emergencies, or route changes. 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admin about any issues on the route.  </a:t>
            </a:r>
          </a:p>
        </p:txBody>
      </p:sp>
      <p:sp>
        <p:nvSpPr>
          <p:cNvPr id="22533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Module </a:t>
            </a:r>
            <a:r>
              <a:rPr kumimoji="0" lang="en-US" alt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Description (Cont..)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14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3556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Student Module: 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Arrival Notifications: Alerts when the bus is near, so students are ready at the stop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bus updates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bus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bus</a:t>
            </a:r>
          </a:p>
        </p:txBody>
      </p:sp>
      <p:sp>
        <p:nvSpPr>
          <p:cNvPr id="23557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355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15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4581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58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Screenshot 2024-12-02 1327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1276350"/>
            <a:ext cx="1483995" cy="2924810"/>
          </a:xfrm>
          <a:prstGeom prst="rect">
            <a:avLst/>
          </a:prstGeom>
        </p:spPr>
      </p:pic>
      <p:pic>
        <p:nvPicPr>
          <p:cNvPr id="4" name="Picture 3" descr="Screenshot 2024-12-02 1327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1274445"/>
            <a:ext cx="1507490" cy="2975610"/>
          </a:xfrm>
          <a:prstGeom prst="rect">
            <a:avLst/>
          </a:prstGeom>
        </p:spPr>
      </p:pic>
      <p:pic>
        <p:nvPicPr>
          <p:cNvPr id="5" name="Picture 4" descr="Screenshot 2024-12-02 1327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1274445"/>
            <a:ext cx="1560195" cy="3027045"/>
          </a:xfrm>
          <a:prstGeom prst="rect">
            <a:avLst/>
          </a:prstGeom>
        </p:spPr>
      </p:pic>
      <p:pic>
        <p:nvPicPr>
          <p:cNvPr id="7" name="Picture 6" descr="Screenshot 2024-12-02 1328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505" y="1276350"/>
            <a:ext cx="1587500" cy="3075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16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4581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58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Screenshot 2024-12-02 1328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202055"/>
            <a:ext cx="1678940" cy="3311525"/>
          </a:xfrm>
          <a:prstGeom prst="rect">
            <a:avLst/>
          </a:prstGeom>
        </p:spPr>
      </p:pic>
      <p:pic>
        <p:nvPicPr>
          <p:cNvPr id="4" name="Picture 3" descr="Screenshot 2024-12-02 1328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200150"/>
            <a:ext cx="1668145" cy="3313430"/>
          </a:xfrm>
          <a:prstGeom prst="rect">
            <a:avLst/>
          </a:prstGeom>
        </p:spPr>
      </p:pic>
      <p:pic>
        <p:nvPicPr>
          <p:cNvPr id="6" name="Picture 5" descr="Screenshot 2024-12-02 1328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15" y="1202690"/>
            <a:ext cx="1671320" cy="3239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603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17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5604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a School Transport Tracking System is a significant step toward enhancing the safety, efficiency, and reliability of school transportation. By integrating modern technologies such as GPS, cloud platforms, and mobile applications, this system offers real-time tracking of school buses, providing parents, school administrators, and drivers with transparent, up-to-date information. This not only addresses the common concerns of parents about their children’s safety but also ensures timely pick-ups and drop-offs, reducing the uncertainty associated with traditional transportation methods.</a:t>
            </a:r>
          </a:p>
          <a:p>
            <a:pPr marL="0" indent="0" eaLnBrk="1" hangingPunct="1">
              <a:buClr>
                <a:schemeClr val="accent1"/>
              </a:buClr>
              <a:buSzPct val="76000"/>
              <a:buFont typeface="Wingdings" panose="05000000000000000000" charset="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60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 You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627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18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0" y="2100263"/>
            <a:ext cx="9144000" cy="166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36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6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Any queries??? </a:t>
            </a:r>
          </a:p>
        </p:txBody>
      </p:sp>
      <p:sp>
        <p:nvSpPr>
          <p:cNvPr id="26629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0" y="4767263"/>
            <a:ext cx="40386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663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3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46380" y="2343150"/>
            <a:ext cx="8229600" cy="68580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TRANSPORT TRACKING</a:t>
            </a:r>
          </a:p>
        </p:txBody>
      </p:sp>
      <p:sp>
        <p:nvSpPr>
          <p:cNvPr id="12291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2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2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2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pic>
        <p:nvPicPr>
          <p:cNvPr id="1229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25"/>
            <a:ext cx="8229600" cy="60960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Identification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31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3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1331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7175"/>
            <a:ext cx="8230235" cy="208915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US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Parents and school authorities often face challenges in ensuring student safety during school commutes. Lack of real-time updates leads to delays, confusion, and safety concerns.</a:t>
            </a:r>
            <a:endParaRPr lang="en-IN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9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433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40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4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14341" name="Content Placeholder 2"/>
          <p:cNvSpPr>
            <a:spLocks noGrp="1"/>
          </p:cNvSpPr>
          <p:nvPr>
            <p:ph sz="quarter" idx="1"/>
          </p:nvPr>
        </p:nvSpPr>
        <p:spPr>
          <a:xfrm>
            <a:off x="358140" y="845820"/>
            <a:ext cx="8575040" cy="385635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primary objective of the School Transport Tracking System is to ensure the safety, efficiency, and reliability of school transportation. By leveraging GPS technology, real-time tracking, and automated communication systems, the system aims to address key challenges faced by schools, parents, and students. Specifically, the objectives include: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I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Enhancing Student Safety:</a:t>
            </a: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Provide real-time bus location updates, implement geofencing for safety zones, and monitor driver behavior to ensure secure transportation.                     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I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Facilitating Effective Communication: </a:t>
            </a: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Enable seamless communication between parents, school administrators, and bus drivers through real-time notifications and alerts.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I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Emergency Handling:</a:t>
            </a: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Equip the system with tools to quickly respond to breakdowns, route deviations, or accidents, ensuring rapid assistance and updates.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I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Building Trust and Transparency:</a:t>
            </a:r>
            <a:r>
              <a:rPr lang="en-IN" alt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Increase accountability and reliability by   providing parents and administrators with live tracking and operational insights.</a:t>
            </a:r>
          </a:p>
        </p:txBody>
      </p:sp>
      <p:pic>
        <p:nvPicPr>
          <p:cNvPr id="1434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BrainStorming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363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4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4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5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pic>
        <p:nvPicPr>
          <p:cNvPr id="1536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TextBox 3"/>
          <p:cNvSpPr txBox="1"/>
          <p:nvPr/>
        </p:nvSpPr>
        <p:spPr>
          <a:xfrm>
            <a:off x="3733638" y="895215"/>
            <a:ext cx="13906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359410" y="1353185"/>
            <a:ext cx="3014345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PARENT NOTIFICATION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526415" y="1737995"/>
            <a:ext cx="26739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 TIME ANALYSIS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 ARRIVAL NOTIFY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PARENT COMMUNICATION TOOLS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PUSH NOTIFICATION</a:t>
            </a:r>
            <a:endParaRPr lang="en-GB" altLang="en-US" sz="1400"/>
          </a:p>
        </p:txBody>
      </p:sp>
      <p:sp>
        <p:nvSpPr>
          <p:cNvPr id="23" name="Text Box 22"/>
          <p:cNvSpPr txBox="1"/>
          <p:nvPr/>
        </p:nvSpPr>
        <p:spPr>
          <a:xfrm>
            <a:off x="304800" y="3039745"/>
            <a:ext cx="349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 TIME BUS</a:t>
            </a:r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TRACKING</a:t>
            </a:r>
            <a:endParaRPr lang="en-GB" altLang="en-US" sz="1800"/>
          </a:p>
        </p:txBody>
      </p:sp>
      <p:sp>
        <p:nvSpPr>
          <p:cNvPr id="25" name="TextBox 9"/>
          <p:cNvSpPr txBox="1"/>
          <p:nvPr/>
        </p:nvSpPr>
        <p:spPr>
          <a:xfrm>
            <a:off x="1600200" y="6926640"/>
            <a:ext cx="3271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MAP TRACK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UPDATE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 PREDICTION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1727200" y="7053640"/>
            <a:ext cx="3271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MAP TRACK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UPDATE</a:t>
            </a:r>
          </a:p>
          <a:p>
            <a:pPr marL="285750" indent="-285750">
              <a:buFontTx/>
              <a:buChar char="-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 PREDICTION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685800" y="3541395"/>
            <a:ext cx="2604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LIVE MAP TRACK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LOCATION UPDATE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ETA 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4998085" y="1332230"/>
            <a:ext cx="363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GPS TRACKING SYSTEM</a:t>
            </a:r>
            <a:endParaRPr lang="en-GB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5159375" y="1654810"/>
            <a:ext cx="2994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 TIME GPS MONITOR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SATELLITE VIEW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SPEED MONITOR</a:t>
            </a:r>
            <a:endParaRPr lang="en-GB" altLang="en-US" sz="1400"/>
          </a:p>
        </p:txBody>
      </p:sp>
      <p:sp>
        <p:nvSpPr>
          <p:cNvPr id="31" name="Text Box 30"/>
          <p:cNvSpPr txBox="1"/>
          <p:nvPr/>
        </p:nvSpPr>
        <p:spPr>
          <a:xfrm>
            <a:off x="5105400" y="3049905"/>
            <a:ext cx="304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SAFETY &amp; SECURITY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5181600" y="3486150"/>
            <a:ext cx="304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SAFETY APP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SCHOOL BUS SECURITY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EMERGENCY RESPONSE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 DRIVER MONITOR</a:t>
            </a:r>
            <a:endParaRPr lang="en-GB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Mind Map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7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4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8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6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 descr="Screenshot 2024-11-30 194040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51890" y="914400"/>
            <a:ext cx="6917055" cy="3790315"/>
          </a:xfrm>
          <a:prstGeom prst="rect">
            <a:avLst/>
          </a:prstGeom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Primary Research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7411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4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2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7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33550"/>
            <a:ext cx="4180205" cy="1055370"/>
          </a:xfrm>
          <a:prstGeom prst="rect">
            <a:avLst/>
          </a:prstGeom>
        </p:spPr>
      </p:pic>
      <p:sp>
        <p:nvSpPr>
          <p:cNvPr id="5" name="TextBox 34"/>
          <p:cNvSpPr txBox="1"/>
          <p:nvPr/>
        </p:nvSpPr>
        <p:spPr>
          <a:xfrm>
            <a:off x="533400" y="2343150"/>
            <a:ext cx="3380105" cy="38671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5000"/>
              </a:lnSpc>
            </a:pPr>
            <a:r>
              <a:rPr lang="en-US" sz="2400" b="1">
                <a:solidFill>
                  <a:srgbClr val="FE6D73"/>
                </a:solidFill>
                <a:latin typeface="Times New Roman" panose="02020603050405020304" pitchFamily="18" charset="0"/>
                <a:ea typeface="Kollektif Bold" panose="020B0604020101010102"/>
                <a:cs typeface="Times New Roman" panose="02020603050405020304" pitchFamily="18" charset="0"/>
                <a:sym typeface="Kollektif Bold" panose="020B0604020101010102"/>
              </a:rPr>
              <a:t>8 OUT OF 10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6200" y="3028950"/>
            <a:ext cx="4805680" cy="7664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320"/>
              </a:lnSpc>
            </a:pPr>
            <a:r>
              <a:rPr lang="en-US" sz="20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Customers are pleased</a:t>
            </a:r>
          </a:p>
          <a:p>
            <a:pPr algn="ctr">
              <a:lnSpc>
                <a:spcPts val="4320"/>
              </a:lnSpc>
            </a:pPr>
            <a:r>
              <a:rPr lang="en-US" sz="20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with our services.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181600" y="875665"/>
            <a:ext cx="2670810" cy="4121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3850"/>
              </a:lnSpc>
            </a:pPr>
            <a:r>
              <a:rPr lang="en-US" sz="18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Survey Insights: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114800" y="1328420"/>
            <a:ext cx="4911090" cy="1338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98145" lvl="1" indent="-199390" algn="just">
              <a:lnSpc>
                <a:spcPts val="2395"/>
              </a:lnSpc>
              <a:buFont typeface="Arial" panose="020B0604020202020204"/>
              <a:buChar char="•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Conducted surveys with parents, students, and bus drivers to identify common pain points.</a:t>
            </a:r>
          </a:p>
          <a:p>
            <a:pPr marL="796290" lvl="2" indent="-265430" algn="just">
              <a:lnSpc>
                <a:spcPts val="2395"/>
              </a:lnSpc>
              <a:buFont typeface="Arial" panose="020B0604020202020204"/>
              <a:buChar char="⚬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80% of parents need efficiant app to track</a:t>
            </a:r>
          </a:p>
          <a:p>
            <a:pPr marL="796290" lvl="2" indent="-265430" algn="just">
              <a:lnSpc>
                <a:spcPts val="2395"/>
              </a:lnSpc>
              <a:buFont typeface="Arial" panose="020B0604020202020204"/>
              <a:buChar char="⚬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60% of drivers report issues with unclear routes or last-minute changes</a:t>
            </a:r>
            <a:r>
              <a:rPr lang="en-US" sz="10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.</a:t>
            </a:r>
          </a:p>
          <a:p>
            <a:pPr algn="just">
              <a:lnSpc>
                <a:spcPts val="2395"/>
              </a:lnSpc>
            </a:pPr>
            <a:r>
              <a:rPr lang="en-US" sz="18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                     </a:t>
            </a:r>
          </a:p>
          <a:p>
            <a:pPr algn="just">
              <a:lnSpc>
                <a:spcPts val="2395"/>
              </a:lnSpc>
            </a:pPr>
            <a:r>
              <a:rPr lang="en-US" sz="1800" b="1">
                <a:solidFill>
                  <a:srgbClr val="545454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                         Field Observations:</a:t>
            </a: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800">
                <a:solidFill>
                  <a:srgbClr val="FFFFFF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Observed the dailObserved the daily bus commute process in schools.</a:t>
            </a: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800">
                <a:solidFill>
                  <a:srgbClr val="FFFFFF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Identified delays caused by traffic, route mismanagement, and communication gaps.</a:t>
            </a: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800">
                <a:solidFill>
                  <a:srgbClr val="FFFFFF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y bus commute process in schools.</a:t>
            </a: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800">
                <a:solidFill>
                  <a:srgbClr val="FFFFFF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Identified delays caused by traffic, route mismanagement, and communication gap</a:t>
            </a:r>
          </a:p>
          <a:p>
            <a:pPr algn="just">
              <a:lnSpc>
                <a:spcPts val="2395"/>
              </a:lnSpc>
            </a:pPr>
            <a:endParaRPr lang="en-GB" alt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45330" y="3445510"/>
            <a:ext cx="4446270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Observed the daily bus commute process in schools.</a:t>
            </a:r>
          </a:p>
          <a:p>
            <a:pPr marL="453390" lvl="1" indent="-226695" algn="l">
              <a:lnSpc>
                <a:spcPts val="2730"/>
              </a:lnSpc>
              <a:buFont typeface="Arial" panose="020B0604020202020204"/>
              <a:buChar char="•"/>
            </a:pP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DM Sans Italics"/>
                <a:cs typeface="Times New Roman" panose="02020603050405020304" pitchFamily="18" charset="0"/>
                <a:sym typeface="DM Sans Italics"/>
              </a:rPr>
              <a:t>Identified delays , route mismanagement, and communication gaps.</a:t>
            </a:r>
          </a:p>
          <a:p>
            <a:pPr marL="226695" lvl="1" algn="l">
              <a:lnSpc>
                <a:spcPts val="2730"/>
              </a:lnSpc>
              <a:buFont typeface="Arial" panose="020B0604020202020204"/>
            </a:pPr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  <a:ea typeface="DM Sans Italics"/>
              <a:cs typeface="Times New Roman" panose="02020603050405020304" pitchFamily="18" charset="0"/>
              <a:sym typeface="DM Sans Itali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Secondary Research</a:t>
            </a:r>
          </a:p>
        </p:txBody>
      </p:sp>
      <p:sp>
        <p:nvSpPr>
          <p:cNvPr id="1843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425" cy="3762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200" dirty="0">
                <a:solidFill>
                  <a:schemeClr val="tx2"/>
                </a:solidFill>
              </a:rPr>
              <a:t>8</a:t>
            </a:fld>
            <a:endParaRPr lang="en-US" altLang="en-US" sz="1200" dirty="0">
              <a:solidFill>
                <a:schemeClr val="tx2"/>
              </a:solidFill>
            </a:endParaRPr>
          </a:p>
        </p:txBody>
      </p:sp>
      <p:pic>
        <p:nvPicPr>
          <p:cNvPr id="1843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8"/>
          <p:cNvSpPr txBox="1"/>
          <p:nvPr/>
        </p:nvSpPr>
        <p:spPr>
          <a:xfrm>
            <a:off x="1485129" y="2785939"/>
            <a:ext cx="6046286" cy="12496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1200"/>
          </a:p>
        </p:txBody>
      </p:sp>
      <p:sp>
        <p:nvSpPr>
          <p:cNvPr id="4" name="TextBox 8"/>
          <p:cNvSpPr txBox="1"/>
          <p:nvPr/>
        </p:nvSpPr>
        <p:spPr>
          <a:xfrm>
            <a:off x="1612129" y="2876744"/>
            <a:ext cx="6046286" cy="12496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555"/>
              </a:lnSpc>
            </a:pPr>
            <a:endParaRPr sz="1200"/>
          </a:p>
        </p:txBody>
      </p:sp>
      <p:grpSp>
        <p:nvGrpSpPr>
          <p:cNvPr id="10" name="Group 6"/>
          <p:cNvGrpSpPr/>
          <p:nvPr/>
        </p:nvGrpSpPr>
        <p:grpSpPr>
          <a:xfrm>
            <a:off x="139065" y="1369060"/>
            <a:ext cx="2459990" cy="377190"/>
            <a:chOff x="0" y="0"/>
            <a:chExt cx="1592487" cy="348174"/>
          </a:xfrm>
        </p:grpSpPr>
        <p:sp>
          <p:nvSpPr>
            <p:cNvPr id="11" name="Freeform 7"/>
            <p:cNvSpPr/>
            <p:nvPr/>
          </p:nvSpPr>
          <p:spPr>
            <a:xfrm>
              <a:off x="0" y="0"/>
              <a:ext cx="1592438" cy="348174"/>
            </a:xfrm>
            <a:custGeom>
              <a:avLst/>
              <a:gdLst/>
              <a:ahLst/>
              <a:cxnLst/>
              <a:rect l="l" t="t" r="r" b="b"/>
              <a:pathLst>
                <a:path w="1592438" h="34817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82871"/>
                  </a:lnTo>
                  <a:cubicBezTo>
                    <a:pt x="1592438" y="318937"/>
                    <a:pt x="1563201" y="348174"/>
                    <a:pt x="1527135" y="348174"/>
                  </a:cubicBezTo>
                  <a:lnTo>
                    <a:pt x="65303" y="348174"/>
                  </a:lnTo>
                  <a:cubicBezTo>
                    <a:pt x="29237" y="348174"/>
                    <a:pt x="0" y="318937"/>
                    <a:pt x="0" y="282871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2" name="TextBox 8"/>
            <p:cNvSpPr txBox="1"/>
            <p:nvPr/>
          </p:nvSpPr>
          <p:spPr>
            <a:xfrm>
              <a:off x="156707" y="19066"/>
              <a:ext cx="1435780" cy="1214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  <a:endParaRPr sz="1200"/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147955" y="1879600"/>
            <a:ext cx="4945380" cy="1066800"/>
            <a:chOff x="-677971" y="-2233361"/>
            <a:chExt cx="1592438" cy="986341"/>
          </a:xfrm>
        </p:grpSpPr>
        <p:sp>
          <p:nvSpPr>
            <p:cNvPr id="14" name="Freeform 10"/>
            <p:cNvSpPr/>
            <p:nvPr/>
          </p:nvSpPr>
          <p:spPr>
            <a:xfrm>
              <a:off x="-677871" y="-1595194"/>
              <a:ext cx="786454" cy="348174"/>
            </a:xfrm>
            <a:custGeom>
              <a:avLst/>
              <a:gdLst/>
              <a:ahLst/>
              <a:cxnLst/>
              <a:rect l="l" t="t" r="r" b="b"/>
              <a:pathLst>
                <a:path w="1592438" h="34817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82871"/>
                  </a:lnTo>
                  <a:cubicBezTo>
                    <a:pt x="1592438" y="318937"/>
                    <a:pt x="1563201" y="348174"/>
                    <a:pt x="1527135" y="348174"/>
                  </a:cubicBezTo>
                  <a:lnTo>
                    <a:pt x="65303" y="348174"/>
                  </a:lnTo>
                  <a:cubicBezTo>
                    <a:pt x="29237" y="348174"/>
                    <a:pt x="0" y="318937"/>
                    <a:pt x="0" y="282871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5" name="TextBox 11"/>
            <p:cNvSpPr txBox="1"/>
            <p:nvPr/>
          </p:nvSpPr>
          <p:spPr>
            <a:xfrm>
              <a:off x="-677971" y="-2233361"/>
              <a:ext cx="1592438" cy="329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  <a:endParaRPr sz="1200"/>
            </a:p>
          </p:txBody>
        </p:sp>
      </p:grpSp>
      <p:grpSp>
        <p:nvGrpSpPr>
          <p:cNvPr id="16" name="Group 12"/>
          <p:cNvGrpSpPr/>
          <p:nvPr/>
        </p:nvGrpSpPr>
        <p:grpSpPr>
          <a:xfrm>
            <a:off x="152400" y="3447415"/>
            <a:ext cx="2523490" cy="384175"/>
            <a:chOff x="0" y="0"/>
            <a:chExt cx="1592438" cy="348174"/>
          </a:xfrm>
        </p:grpSpPr>
        <p:sp>
          <p:nvSpPr>
            <p:cNvPr id="17" name="Freeform 13"/>
            <p:cNvSpPr/>
            <p:nvPr/>
          </p:nvSpPr>
          <p:spPr>
            <a:xfrm>
              <a:off x="0" y="0"/>
              <a:ext cx="1592438" cy="348174"/>
            </a:xfrm>
            <a:custGeom>
              <a:avLst/>
              <a:gdLst/>
              <a:ahLst/>
              <a:cxnLst/>
              <a:rect l="l" t="t" r="r" b="b"/>
              <a:pathLst>
                <a:path w="1592438" h="34817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82871"/>
                  </a:lnTo>
                  <a:cubicBezTo>
                    <a:pt x="1592438" y="318937"/>
                    <a:pt x="1563201" y="348174"/>
                    <a:pt x="1527135" y="348174"/>
                  </a:cubicBezTo>
                  <a:lnTo>
                    <a:pt x="65303" y="348174"/>
                  </a:lnTo>
                  <a:cubicBezTo>
                    <a:pt x="29237" y="348174"/>
                    <a:pt x="0" y="318937"/>
                    <a:pt x="0" y="282871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18" name="TextBox 14"/>
            <p:cNvSpPr txBox="1"/>
            <p:nvPr/>
          </p:nvSpPr>
          <p:spPr>
            <a:xfrm>
              <a:off x="0" y="19050"/>
              <a:ext cx="1592438" cy="329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5"/>
                </a:lnSpc>
              </a:pPr>
              <a:endParaRPr sz="1200"/>
            </a:p>
          </p:txBody>
        </p:sp>
      </p:grpSp>
      <p:sp>
        <p:nvSpPr>
          <p:cNvPr id="19" name="TextBox 15"/>
          <p:cNvSpPr txBox="1"/>
          <p:nvPr/>
        </p:nvSpPr>
        <p:spPr>
          <a:xfrm>
            <a:off x="304800" y="1183640"/>
            <a:ext cx="2086610" cy="69659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800" b="1">
                <a:solidFill>
                  <a:schemeClr val="tx1"/>
                </a:solidFill>
                <a:latin typeface="Times New Roman" panose="02020603050405020304" pitchFamily="18" charset="0"/>
                <a:ea typeface="Kollektif Bold" panose="020B0604020101010102"/>
                <a:cs typeface="Times New Roman" panose="02020603050405020304" pitchFamily="18" charset="0"/>
                <a:sym typeface="Kollektif Bold" panose="020B0604020101010102"/>
              </a:rPr>
              <a:t>EXISTING SOLUTIONS IN THE MARKET:</a:t>
            </a:r>
          </a:p>
        </p:txBody>
      </p:sp>
      <p:sp>
        <p:nvSpPr>
          <p:cNvPr id="20" name="TextBox 16"/>
          <p:cNvSpPr txBox="1"/>
          <p:nvPr/>
        </p:nvSpPr>
        <p:spPr>
          <a:xfrm>
            <a:off x="327660" y="2419350"/>
            <a:ext cx="2186940" cy="6604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900" b="1">
                <a:solidFill>
                  <a:schemeClr val="tx1"/>
                </a:solidFill>
                <a:latin typeface="Times New Roman" panose="02020603050405020304" pitchFamily="18" charset="0"/>
                <a:ea typeface="Kollektif Bold" panose="020B0604020101010102"/>
                <a:cs typeface="Times New Roman" panose="02020603050405020304" pitchFamily="18" charset="0"/>
                <a:sym typeface="Kollektif Bold" panose="020B0604020101010102"/>
              </a:rPr>
              <a:t>STATISTICS ON SAFETY CONCERNS:</a:t>
            </a:r>
          </a:p>
        </p:txBody>
      </p:sp>
      <p:sp>
        <p:nvSpPr>
          <p:cNvPr id="21" name="TextBox 17"/>
          <p:cNvSpPr txBox="1"/>
          <p:nvPr/>
        </p:nvSpPr>
        <p:spPr>
          <a:xfrm>
            <a:off x="600710" y="3233420"/>
            <a:ext cx="1950085" cy="3498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900" b="1">
                <a:solidFill>
                  <a:schemeClr val="tx1"/>
                </a:solidFill>
                <a:latin typeface="Times New Roman" panose="02020603050405020304" pitchFamily="18" charset="0"/>
                <a:ea typeface="Kollektif Bold" panose="020B0604020101010102"/>
                <a:cs typeface="Times New Roman" panose="02020603050405020304" pitchFamily="18" charset="0"/>
                <a:sym typeface="Kollektif Bold" panose="020B0604020101010102"/>
              </a:rPr>
              <a:t>TECHNOLOGY TRENDS:</a:t>
            </a:r>
          </a:p>
        </p:txBody>
      </p:sp>
      <p:sp>
        <p:nvSpPr>
          <p:cNvPr id="30" name="TextBox 26"/>
          <p:cNvSpPr txBox="1"/>
          <p:nvPr/>
        </p:nvSpPr>
        <p:spPr>
          <a:xfrm>
            <a:off x="2514600" y="1097915"/>
            <a:ext cx="4833620" cy="119761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842010" lvl="1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Analyzed apps like Bus Where and  MySkoolBus</a:t>
            </a:r>
          </a:p>
          <a:p>
            <a:pPr marL="842010" lvl="1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Communication gap</a:t>
            </a:r>
          </a:p>
          <a:p>
            <a:pPr algn="just">
              <a:lnSpc>
                <a:spcPts val="4680"/>
              </a:lnSpc>
            </a:pP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2895600" y="2317750"/>
            <a:ext cx="6057900" cy="56959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384810" lvl="0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70% of parents prefer real-time tracking systems for child safety 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2362200" y="3048000"/>
            <a:ext cx="5824220" cy="1310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42010" lvl="1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Rise of GPS-based systems in school transport management.</a:t>
            </a:r>
          </a:p>
          <a:p>
            <a:pPr marL="842010" lvl="1" indent="-421005" algn="just">
              <a:lnSpc>
                <a:spcPts val="4680"/>
              </a:lnSpc>
              <a:buFont typeface="Arial" panose="020B0604020202020204"/>
              <a:buChar char="•"/>
            </a:pPr>
            <a:r>
              <a:rPr lang="en-US" sz="1200">
                <a:solidFill>
                  <a:srgbClr val="545454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Increasing adoption of mobile apps for parent-teacher communication.</a:t>
            </a:r>
          </a:p>
          <a:p>
            <a:pPr algn="just">
              <a:lnSpc>
                <a:spcPts val="4680"/>
              </a:lnSpc>
            </a:pPr>
            <a:endParaRPr lang="en-GB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225"/>
            <a:ext cx="8229600" cy="74295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Work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459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425" cy="228600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AGB1211 – </a:t>
            </a:r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</a:t>
            </a:r>
            <a:endParaRPr lang="en-US" altLang="en-US" sz="12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460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4637"/>
          </a:xfrm>
          <a:noFill/>
          <a:ln>
            <a:noFill/>
          </a:ln>
        </p:spPr>
        <p:txBody>
          <a:bodyPr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914400" lvl="2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371600" lvl="3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1828800" lvl="4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en-US" sz="1400" dirty="0">
                <a:solidFill>
                  <a:schemeClr val="tx2"/>
                </a:solidFill>
              </a:rPr>
              <a:t>9</a:t>
            </a:fld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1946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: Integrate with a GPS service or a third-party API to display live locations on a map.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Use Adalo's map components to visually track bus routes.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Parent Notifications : Utilize Adalo's notifications to send alerts for bus arrival and delays.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Provide SMS options for parents who may not actively use the app.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Driver Dashboard : Add a separate interface for drivers to start trips, report issues, or send emergency alerts.</a:t>
            </a: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accent1"/>
              </a:buClr>
              <a:buSzPct val="76000"/>
              <a:buFont typeface="Wingdings 3" panose="05040102010807070707" pitchFamily="18" charset="2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Student Attendance : Add a feature for marking attendance when students board and deboard using manual entries.</a:t>
            </a:r>
          </a:p>
        </p:txBody>
      </p:sp>
      <p:pic>
        <p:nvPicPr>
          <p:cNvPr id="1946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8"/>
            <a:ext cx="1905000" cy="598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663" y="158750"/>
            <a:ext cx="428625" cy="36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</TotalTime>
  <Words>1082</Words>
  <Application>Microsoft Office PowerPoint</Application>
  <PresentationFormat>On-screen Show (16:9)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1_Origin</vt:lpstr>
      <vt:lpstr>AGB1211 – DESIGN THINKING </vt:lpstr>
      <vt:lpstr>TRANSPORT TRACKING</vt:lpstr>
      <vt:lpstr>Problem Identification </vt:lpstr>
      <vt:lpstr>Objective</vt:lpstr>
      <vt:lpstr>BrainStorming</vt:lpstr>
      <vt:lpstr>Mind Map</vt:lpstr>
      <vt:lpstr>Primary Research</vt:lpstr>
      <vt:lpstr>Secondary Research</vt:lpstr>
      <vt:lpstr>Proposed Work</vt:lpstr>
      <vt:lpstr>List of Modules</vt:lpstr>
      <vt:lpstr>Module 1 Description</vt:lpstr>
      <vt:lpstr>Module 2 Description</vt:lpstr>
      <vt:lpstr>Module 3 Description </vt:lpstr>
      <vt:lpstr>Module 4 Description (Cont..)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Prasanna N</cp:lastModifiedBy>
  <cp:revision>6</cp:revision>
  <dcterms:created xsi:type="dcterms:W3CDTF">2024-11-30T13:34:00Z</dcterms:created>
  <dcterms:modified xsi:type="dcterms:W3CDTF">2024-12-05T13:39:35Z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6412B6FE165F4F46B0D736BB7AC8B997_13</vt:lpwstr>
  </property>
  <property fmtid="{D5CDD505-2E9C-101B-9397-08002B2CF9AE}" pid="3" name="KSOProductBuildVer">
    <vt:lpwstr>1033-12.2.0.18911</vt:lpwstr>
  </property>
</Properties>
</file>