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8" r:id="rId1"/>
  </p:sldMasterIdLst>
  <p:sldIdLst>
    <p:sldId id="260" r:id="rId2"/>
    <p:sldId id="261" r:id="rId3"/>
    <p:sldId id="262" r:id="rId4"/>
    <p:sldId id="263" r:id="rId5"/>
    <p:sldId id="264" r:id="rId6"/>
    <p:sldId id="266" r:id="rId7"/>
    <p:sldId id="267" r:id="rId8"/>
    <p:sldId id="268" r:id="rId9"/>
    <p:sldId id="269" r:id="rId10"/>
    <p:sldId id="265"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A98EE3D-8CD1-4C3F-BD1C-C98C9596463C}"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8491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050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09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093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150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4532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585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982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599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485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858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2D6E202-B606-4609-B914-27C9371A1F6D}" type="datetime1">
              <a:rPr lang="en-US" smtClean="0"/>
              <a:t>4/20/2025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A98EE3D-8CD1-4C3F-BD1C-C98C9596463C}"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560168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CB48E-B6DE-4015-B7AD-8F87736A0FF3}"/>
              </a:ext>
            </a:extLst>
          </p:cNvPr>
          <p:cNvSpPr txBox="1"/>
          <p:nvPr/>
        </p:nvSpPr>
        <p:spPr>
          <a:xfrm>
            <a:off x="3829050" y="2000250"/>
            <a:ext cx="7839075" cy="1938992"/>
          </a:xfrm>
          <a:prstGeom prst="rect">
            <a:avLst/>
          </a:prstGeom>
          <a:noFill/>
        </p:spPr>
        <p:txBody>
          <a:bodyPr wrap="square" rtlCol="0">
            <a:spAutoFit/>
          </a:bodyPr>
          <a:lstStyle/>
          <a:p>
            <a:r>
              <a:rPr lang="en-US" sz="4000" b="1" dirty="0">
                <a:solidFill>
                  <a:srgbClr val="FFC000"/>
                </a:solidFill>
              </a:rPr>
              <a:t>Google Play Store App Analysis &amp; Prediction</a:t>
            </a:r>
          </a:p>
          <a:p>
            <a:endParaRPr lang="en-US" sz="4000" b="1" dirty="0"/>
          </a:p>
        </p:txBody>
      </p:sp>
      <p:sp>
        <p:nvSpPr>
          <p:cNvPr id="3" name="TextBox 2">
            <a:extLst>
              <a:ext uri="{FF2B5EF4-FFF2-40B4-BE49-F238E27FC236}">
                <a16:creationId xmlns:a16="http://schemas.microsoft.com/office/drawing/2014/main" id="{271AB636-3E20-4518-A53B-D67D21EC6E3F}"/>
              </a:ext>
            </a:extLst>
          </p:cNvPr>
          <p:cNvSpPr txBox="1"/>
          <p:nvPr/>
        </p:nvSpPr>
        <p:spPr>
          <a:xfrm>
            <a:off x="9201150" y="4314825"/>
            <a:ext cx="2647950" cy="369332"/>
          </a:xfrm>
          <a:prstGeom prst="rect">
            <a:avLst/>
          </a:prstGeom>
          <a:noFill/>
        </p:spPr>
        <p:txBody>
          <a:bodyPr wrap="square" rtlCol="0">
            <a:spAutoFit/>
          </a:bodyPr>
          <a:lstStyle/>
          <a:p>
            <a:r>
              <a:rPr lang="en-US" b="1" dirty="0"/>
              <a:t>M Prasanna</a:t>
            </a:r>
          </a:p>
        </p:txBody>
      </p:sp>
    </p:spTree>
    <p:extLst>
      <p:ext uri="{BB962C8B-B14F-4D97-AF65-F5344CB8AC3E}">
        <p14:creationId xmlns:p14="http://schemas.microsoft.com/office/powerpoint/2010/main" val="278024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96FF0-8CD6-4ED6-9B60-71DD6A3858E9}"/>
              </a:ext>
            </a:extLst>
          </p:cNvPr>
          <p:cNvSpPr txBox="1"/>
          <p:nvPr/>
        </p:nvSpPr>
        <p:spPr>
          <a:xfrm>
            <a:off x="1724025" y="809625"/>
            <a:ext cx="8515350" cy="4339650"/>
          </a:xfrm>
          <a:prstGeom prst="rect">
            <a:avLst/>
          </a:prstGeom>
          <a:noFill/>
        </p:spPr>
        <p:txBody>
          <a:bodyPr wrap="square" rtlCol="0">
            <a:spAutoFit/>
          </a:bodyPr>
          <a:lstStyle/>
          <a:p>
            <a:pPr>
              <a:lnSpc>
                <a:spcPct val="150000"/>
              </a:lnSpc>
            </a:pPr>
            <a:r>
              <a:rPr lang="en-US" sz="4000" b="1" dirty="0">
                <a:solidFill>
                  <a:schemeClr val="accent3"/>
                </a:solidFill>
                <a:latin typeface="Calibri" panose="020F0502020204030204" pitchFamily="34" charset="0"/>
                <a:ea typeface="Calibri" panose="020F0502020204030204" pitchFamily="34" charset="0"/>
                <a:cs typeface="Calibri" panose="020F0502020204030204" pitchFamily="34" charset="0"/>
              </a:rPr>
              <a:t>Conclusion</a:t>
            </a:r>
          </a:p>
          <a:p>
            <a:pPr marL="285750" indent="-285750">
              <a:buFont typeface="Arial" panose="020B0604020202020204" pitchFamily="34" charset="0"/>
              <a:buChar char="•"/>
            </a:pPr>
            <a:r>
              <a:rPr lang="en-US" dirty="0"/>
              <a:t>Conducted in-depth analysis of Google Play Store app data with focus on high vs low installs.</a:t>
            </a:r>
          </a:p>
          <a:p>
            <a:pPr marL="285750" indent="-285750">
              <a:buFont typeface="Arial" panose="020B0604020202020204" pitchFamily="34" charset="0"/>
              <a:buChar char="•"/>
            </a:pPr>
            <a:r>
              <a:rPr lang="en-US" dirty="0"/>
              <a:t> Applied Logistic Regression, Random Forest, and </a:t>
            </a:r>
            <a:r>
              <a:rPr lang="en-US" dirty="0" err="1"/>
              <a:t>XGBoost</a:t>
            </a:r>
            <a:r>
              <a:rPr lang="en-US" dirty="0"/>
              <a:t> models to classify install volume.</a:t>
            </a:r>
          </a:p>
          <a:p>
            <a:pPr marL="285750" indent="-285750">
              <a:buFont typeface="Arial" panose="020B0604020202020204" pitchFamily="34" charset="0"/>
              <a:buChar char="•"/>
            </a:pPr>
            <a:r>
              <a:rPr lang="en-US" dirty="0"/>
              <a:t> </a:t>
            </a:r>
            <a:r>
              <a:rPr lang="en-US" b="1" dirty="0" err="1"/>
              <a:t>XGBoost</a:t>
            </a:r>
            <a:r>
              <a:rPr lang="en-US" b="1" dirty="0"/>
              <a:t> after hyperparameter tuning</a:t>
            </a:r>
            <a:r>
              <a:rPr lang="en-US" dirty="0"/>
              <a:t> delivered the most reliable and balanced results.</a:t>
            </a:r>
          </a:p>
          <a:p>
            <a:pPr marL="285750" indent="-285750">
              <a:buFont typeface="Arial" panose="020B0604020202020204" pitchFamily="34" charset="0"/>
              <a:buChar char="•"/>
            </a:pPr>
            <a:r>
              <a:rPr lang="en-US" dirty="0"/>
              <a:t>Combined Python and Excel for data visualization and analysis.</a:t>
            </a:r>
          </a:p>
          <a:p>
            <a:pPr marL="285750" indent="-285750">
              <a:buFont typeface="Arial" panose="020B0604020202020204" pitchFamily="34" charset="0"/>
              <a:buChar char="•"/>
            </a:pPr>
            <a:r>
              <a:rPr lang="en-US" dirty="0"/>
              <a:t> </a:t>
            </a:r>
            <a:r>
              <a:rPr lang="en-US" b="1" dirty="0"/>
              <a:t>Insights can guide app developers</a:t>
            </a:r>
            <a:r>
              <a:rPr lang="en-US" dirty="0"/>
              <a:t> in optimizing their product for better visibility and downloads.</a:t>
            </a:r>
          </a:p>
          <a:p>
            <a:pPr marL="285750" indent="-285750">
              <a:buFont typeface="Arial" panose="020B0604020202020204" pitchFamily="34" charset="0"/>
              <a:buChar char="•"/>
            </a:pPr>
            <a:r>
              <a:rPr lang="en-US" dirty="0"/>
              <a:t> Future direction: </a:t>
            </a:r>
            <a:r>
              <a:rPr lang="en-US" b="1" dirty="0"/>
              <a:t>Integrate model into a deployment pipeline</a:t>
            </a:r>
            <a:r>
              <a:rPr lang="en-US" dirty="0"/>
              <a:t> or real-time analytics dashboard.</a:t>
            </a:r>
          </a:p>
          <a:p>
            <a:endParaRPr lang="en-US" dirty="0"/>
          </a:p>
        </p:txBody>
      </p:sp>
    </p:spTree>
    <p:extLst>
      <p:ext uri="{BB962C8B-B14F-4D97-AF65-F5344CB8AC3E}">
        <p14:creationId xmlns:p14="http://schemas.microsoft.com/office/powerpoint/2010/main" val="188509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95420E-881A-4E2A-870E-135AB2C33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5415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6E3B6-8EEC-4B68-8D49-353AB0751E86}"/>
              </a:ext>
            </a:extLst>
          </p:cNvPr>
          <p:cNvSpPr txBox="1"/>
          <p:nvPr/>
        </p:nvSpPr>
        <p:spPr>
          <a:xfrm>
            <a:off x="1352550" y="1152525"/>
            <a:ext cx="8886825" cy="3508653"/>
          </a:xfrm>
          <a:prstGeom prst="rect">
            <a:avLst/>
          </a:prstGeom>
          <a:noFill/>
        </p:spPr>
        <p:txBody>
          <a:bodyPr wrap="square" rtlCol="0">
            <a:spAutoFit/>
          </a:bodyPr>
          <a:lstStyle/>
          <a:p>
            <a:pPr>
              <a:lnSpc>
                <a:spcPct val="150000"/>
              </a:lnSpc>
            </a:pPr>
            <a:r>
              <a:rPr lang="en-US" sz="4000" b="1" dirty="0">
                <a:solidFill>
                  <a:schemeClr val="accent3"/>
                </a:solidFill>
              </a:rPr>
              <a:t>Introduction</a:t>
            </a:r>
          </a:p>
          <a:p>
            <a:pPr algn="just"/>
            <a:r>
              <a:rPr lang="en-US" dirty="0"/>
              <a:t>The Google Play Store is a vast ecosystem hosting millions of applications across various categories, catering to a global audience of Android users. With the growing competition among app developers and businesses, understanding what drives app success in terms of user engagement, installs, and ratings has become increasingly crucial. This project aims to uncover patterns and insights from a dataset containing detailed information about apps listed on the Play Store, such as their category, ratings, reviews, size, pricing, content rating, and more. Through comprehensive exploratory data analysis and predictive modeling, we strive to understand the key factors influencing app popularity and performance.</a:t>
            </a:r>
          </a:p>
        </p:txBody>
      </p:sp>
    </p:spTree>
    <p:extLst>
      <p:ext uri="{BB962C8B-B14F-4D97-AF65-F5344CB8AC3E}">
        <p14:creationId xmlns:p14="http://schemas.microsoft.com/office/powerpoint/2010/main" val="109604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85BE6-178C-4693-B436-8ED73DC6D074}"/>
              </a:ext>
            </a:extLst>
          </p:cNvPr>
          <p:cNvSpPr txBox="1"/>
          <p:nvPr/>
        </p:nvSpPr>
        <p:spPr>
          <a:xfrm>
            <a:off x="1628775" y="1114425"/>
            <a:ext cx="8715375" cy="3508653"/>
          </a:xfrm>
          <a:prstGeom prst="rect">
            <a:avLst/>
          </a:prstGeom>
          <a:noFill/>
        </p:spPr>
        <p:txBody>
          <a:bodyPr wrap="square" rtlCol="0">
            <a:spAutoFit/>
          </a:bodyPr>
          <a:lstStyle/>
          <a:p>
            <a:pPr>
              <a:lnSpc>
                <a:spcPct val="150000"/>
              </a:lnSpc>
            </a:pPr>
            <a:r>
              <a:rPr lang="en-US" sz="4000" b="1" dirty="0">
                <a:solidFill>
                  <a:schemeClr val="accent3"/>
                </a:solidFill>
              </a:rPr>
              <a:t>Problem Statement</a:t>
            </a:r>
          </a:p>
          <a:p>
            <a:pPr algn="just"/>
            <a:r>
              <a:rPr lang="en-US" dirty="0"/>
              <a:t>The primary objective of this analysis is to predict whether an app is likely to achieve a high number of installs based on its attributes. Additionally, the project seeks to explore the underlying trends in the app market, such as category-wise performance, pricing strategies, rating patterns, and user preferences. This will help app developers, marketers, and stakeholders make informed decisions regarding app design, monetization, and user targeting. The challenge lies in handling data imbalances and extracting meaningful patterns that can effectively differentiate high-performing apps from the rest.</a:t>
            </a:r>
          </a:p>
          <a:p>
            <a:endParaRPr lang="en-US" dirty="0"/>
          </a:p>
        </p:txBody>
      </p:sp>
    </p:spTree>
    <p:extLst>
      <p:ext uri="{BB962C8B-B14F-4D97-AF65-F5344CB8AC3E}">
        <p14:creationId xmlns:p14="http://schemas.microsoft.com/office/powerpoint/2010/main" val="135147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4F461-13E4-41BC-9299-9F04C9C592E6}"/>
              </a:ext>
            </a:extLst>
          </p:cNvPr>
          <p:cNvSpPr txBox="1"/>
          <p:nvPr/>
        </p:nvSpPr>
        <p:spPr>
          <a:xfrm>
            <a:off x="1800225" y="597456"/>
            <a:ext cx="8858250" cy="5478423"/>
          </a:xfrm>
          <a:prstGeom prst="rect">
            <a:avLst/>
          </a:prstGeom>
          <a:noFill/>
        </p:spPr>
        <p:txBody>
          <a:bodyPr wrap="square" rtlCol="0">
            <a:spAutoFit/>
          </a:bodyPr>
          <a:lstStyle/>
          <a:p>
            <a:pPr>
              <a:lnSpc>
                <a:spcPct val="150000"/>
              </a:lnSpc>
            </a:pPr>
            <a:r>
              <a:rPr lang="en-US" sz="4000" b="1" dirty="0">
                <a:solidFill>
                  <a:schemeClr val="accent3"/>
                </a:solidFill>
                <a:latin typeface="Calibri" panose="020F0502020204030204" pitchFamily="34" charset="0"/>
                <a:ea typeface="Calibri" panose="020F0502020204030204" pitchFamily="34" charset="0"/>
                <a:cs typeface="Calibri" panose="020F0502020204030204" pitchFamily="34" charset="0"/>
              </a:rPr>
              <a:t>Data Overview</a:t>
            </a:r>
            <a:endParaRPr lang="en-US" sz="4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dirty="0"/>
              <a:t>Dataset</a:t>
            </a:r>
            <a:r>
              <a:rPr lang="en-US" sz="2000" dirty="0"/>
              <a:t>: Google Play Store apps data</a:t>
            </a:r>
          </a:p>
          <a:p>
            <a:pPr marL="342900" indent="-342900">
              <a:buFont typeface="Arial" panose="020B0604020202020204" pitchFamily="34" charset="0"/>
              <a:buChar char="•"/>
            </a:pPr>
            <a:r>
              <a:rPr lang="en-US" sz="2000" b="1" dirty="0"/>
              <a:t>Columns Include</a:t>
            </a:r>
            <a:r>
              <a:rPr lang="en-US" sz="2000" dirty="0"/>
              <a:t>:</a:t>
            </a:r>
          </a:p>
          <a:p>
            <a:pPr marL="800100" lvl="1" indent="-342900">
              <a:buFont typeface="Arial" panose="020B0604020202020204" pitchFamily="34" charset="0"/>
              <a:buChar char="•"/>
            </a:pPr>
            <a:r>
              <a:rPr lang="en-US" sz="2000" dirty="0"/>
              <a:t>App, Category, Rating, Reviews, Size, Installs, Type, Price, Content Rating, Genres, Last Updated, etc.</a:t>
            </a:r>
          </a:p>
          <a:p>
            <a:pPr marL="342900" indent="-342900">
              <a:buFont typeface="Arial" panose="020B0604020202020204" pitchFamily="34" charset="0"/>
              <a:buChar char="•"/>
            </a:pPr>
            <a:r>
              <a:rPr lang="en-US" sz="2000" b="1" dirty="0"/>
              <a:t>Target Variable</a:t>
            </a:r>
            <a:r>
              <a:rPr lang="en-US" sz="2000" dirty="0"/>
              <a:t>: High Install (1) / Low Install (0)</a:t>
            </a:r>
          </a:p>
          <a:p>
            <a:endParaRPr lang="en-US" sz="2000" dirty="0"/>
          </a:p>
          <a:p>
            <a:r>
              <a:rPr lang="en-US" sz="3200" b="1" dirty="0">
                <a:solidFill>
                  <a:schemeClr val="accent3"/>
                </a:solidFill>
                <a:latin typeface="Calibri" panose="020F0502020204030204" pitchFamily="34" charset="0"/>
                <a:ea typeface="Calibri" panose="020F0502020204030204" pitchFamily="34" charset="0"/>
                <a:cs typeface="Calibri" panose="020F0502020204030204" pitchFamily="34" charset="0"/>
              </a:rPr>
              <a:t>Exploratory Data Analysis (EDA)</a:t>
            </a:r>
            <a:endParaRPr lang="en-US" sz="32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t>Analyzed app categories, content rating, price distribution, and review count.</a:t>
            </a:r>
          </a:p>
          <a:p>
            <a:pPr marL="342900" indent="-342900">
              <a:buFont typeface="Arial" panose="020B0604020202020204" pitchFamily="34" charset="0"/>
              <a:buChar char="•"/>
            </a:pPr>
            <a:r>
              <a:rPr lang="en-US" sz="2000" dirty="0"/>
              <a:t>Found imbalance in install count classes.</a:t>
            </a:r>
          </a:p>
          <a:p>
            <a:pPr marL="342900" indent="-342900">
              <a:buFont typeface="Arial" panose="020B0604020202020204" pitchFamily="34" charset="0"/>
              <a:buChar char="•"/>
            </a:pPr>
            <a:r>
              <a:rPr lang="en-US" sz="2000" dirty="0"/>
              <a:t>Price and Reviews showed significant variance.</a:t>
            </a:r>
          </a:p>
          <a:p>
            <a:pPr marL="342900" indent="-342900">
              <a:buFont typeface="Arial" panose="020B0604020202020204" pitchFamily="34" charset="0"/>
              <a:buChar char="•"/>
            </a:pPr>
            <a:r>
              <a:rPr lang="en-US" sz="2000" dirty="0"/>
              <a:t>Detected outliers and handled missing values accordingly.</a:t>
            </a:r>
          </a:p>
          <a:p>
            <a:endParaRPr lang="en-US" sz="2000" dirty="0"/>
          </a:p>
          <a:p>
            <a:endParaRPr lang="en-US" dirty="0"/>
          </a:p>
        </p:txBody>
      </p:sp>
    </p:spTree>
    <p:extLst>
      <p:ext uri="{BB962C8B-B14F-4D97-AF65-F5344CB8AC3E}">
        <p14:creationId xmlns:p14="http://schemas.microsoft.com/office/powerpoint/2010/main" val="77574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C8BBD-BC45-47C9-88EF-16E5657A0A7B}"/>
              </a:ext>
            </a:extLst>
          </p:cNvPr>
          <p:cNvSpPr txBox="1"/>
          <p:nvPr/>
        </p:nvSpPr>
        <p:spPr>
          <a:xfrm>
            <a:off x="1819275" y="571500"/>
            <a:ext cx="7058025" cy="2369880"/>
          </a:xfrm>
          <a:prstGeom prst="rect">
            <a:avLst/>
          </a:prstGeom>
          <a:noFill/>
        </p:spPr>
        <p:txBody>
          <a:bodyPr wrap="square" rtlCol="0">
            <a:sp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Machine Learning Insights</a:t>
            </a:r>
            <a:endParaRPr lang="en-US" sz="4000" dirty="0">
              <a:latin typeface="Calibri" panose="020F0502020204030204" pitchFamily="34" charset="0"/>
              <a:ea typeface="Calibri" panose="020F0502020204030204" pitchFamily="34" charset="0"/>
              <a:cs typeface="Calibri" panose="020F0502020204030204" pitchFamily="34" charset="0"/>
            </a:endParaRPr>
          </a:p>
          <a:p>
            <a:r>
              <a:rPr lang="en-US" dirty="0"/>
              <a:t>Applied various models:</a:t>
            </a:r>
          </a:p>
          <a:p>
            <a:pPr marL="742950" lvl="1" indent="-285750">
              <a:buFont typeface="Arial" panose="020B0604020202020204" pitchFamily="34" charset="0"/>
              <a:buChar char="•"/>
            </a:pPr>
            <a:r>
              <a:rPr lang="en-US" dirty="0"/>
              <a:t>Logistic Regression</a:t>
            </a:r>
          </a:p>
          <a:p>
            <a:pPr marL="742950" lvl="1" indent="-285750">
              <a:buFont typeface="Arial" panose="020B0604020202020204" pitchFamily="34" charset="0"/>
              <a:buChar char="•"/>
            </a:pPr>
            <a:r>
              <a:rPr lang="en-US" dirty="0"/>
              <a:t>Random Forest</a:t>
            </a:r>
          </a:p>
          <a:p>
            <a:pPr marL="742950" lvl="1" indent="-285750">
              <a:buFont typeface="Arial" panose="020B0604020202020204" pitchFamily="34" charset="0"/>
              <a:buChar char="•"/>
            </a:pPr>
            <a:r>
              <a:rPr lang="en-US" dirty="0" err="1"/>
              <a:t>XGBoost</a:t>
            </a:r>
            <a:r>
              <a:rPr lang="en-US" dirty="0"/>
              <a:t> (Before and After Hyperparameter Tuning)</a:t>
            </a:r>
          </a:p>
          <a:p>
            <a:r>
              <a:rPr lang="en-US" dirty="0"/>
              <a:t>Addressed class imbalance with class weighting and resampling.</a:t>
            </a:r>
          </a:p>
          <a:p>
            <a:endParaRPr lang="en-US" dirty="0"/>
          </a:p>
        </p:txBody>
      </p:sp>
      <p:graphicFrame>
        <p:nvGraphicFramePr>
          <p:cNvPr id="3" name="Table 2">
            <a:extLst>
              <a:ext uri="{FF2B5EF4-FFF2-40B4-BE49-F238E27FC236}">
                <a16:creationId xmlns:a16="http://schemas.microsoft.com/office/drawing/2014/main" id="{3EA5AE0C-8CC0-4915-B211-73E697443469}"/>
              </a:ext>
            </a:extLst>
          </p:cNvPr>
          <p:cNvGraphicFramePr>
            <a:graphicFrameLocks noGrp="1"/>
          </p:cNvGraphicFramePr>
          <p:nvPr>
            <p:extLst>
              <p:ext uri="{D42A27DB-BD31-4B8C-83A1-F6EECF244321}">
                <p14:modId xmlns:p14="http://schemas.microsoft.com/office/powerpoint/2010/main" val="3785822468"/>
              </p:ext>
            </p:extLst>
          </p:nvPr>
        </p:nvGraphicFramePr>
        <p:xfrm>
          <a:off x="1819275" y="2941380"/>
          <a:ext cx="8128000" cy="32054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63737005"/>
                    </a:ext>
                  </a:extLst>
                </a:gridCol>
                <a:gridCol w="1625600">
                  <a:extLst>
                    <a:ext uri="{9D8B030D-6E8A-4147-A177-3AD203B41FA5}">
                      <a16:colId xmlns:a16="http://schemas.microsoft.com/office/drawing/2014/main" val="3963505804"/>
                    </a:ext>
                  </a:extLst>
                </a:gridCol>
                <a:gridCol w="1625600">
                  <a:extLst>
                    <a:ext uri="{9D8B030D-6E8A-4147-A177-3AD203B41FA5}">
                      <a16:colId xmlns:a16="http://schemas.microsoft.com/office/drawing/2014/main" val="2979551986"/>
                    </a:ext>
                  </a:extLst>
                </a:gridCol>
                <a:gridCol w="1625600">
                  <a:extLst>
                    <a:ext uri="{9D8B030D-6E8A-4147-A177-3AD203B41FA5}">
                      <a16:colId xmlns:a16="http://schemas.microsoft.com/office/drawing/2014/main" val="2010573560"/>
                    </a:ext>
                  </a:extLst>
                </a:gridCol>
                <a:gridCol w="1625600">
                  <a:extLst>
                    <a:ext uri="{9D8B030D-6E8A-4147-A177-3AD203B41FA5}">
                      <a16:colId xmlns:a16="http://schemas.microsoft.com/office/drawing/2014/main" val="1035479135"/>
                    </a:ext>
                  </a:extLst>
                </a:gridCol>
              </a:tblGrid>
              <a:tr h="370840">
                <a:tc>
                  <a:txBody>
                    <a:bodyPr/>
                    <a:lstStyle/>
                    <a:p>
                      <a:r>
                        <a:rPr lang="en-US" dirty="0"/>
                        <a:t>Model</a:t>
                      </a:r>
                    </a:p>
                  </a:txBody>
                  <a:tcPr anchor="ctr"/>
                </a:tc>
                <a:tc>
                  <a:txBody>
                    <a:bodyPr/>
                    <a:lstStyle/>
                    <a:p>
                      <a:r>
                        <a:rPr lang="en-US"/>
                        <a:t>Accuracy</a:t>
                      </a:r>
                    </a:p>
                  </a:txBody>
                  <a:tcPr anchor="ctr"/>
                </a:tc>
                <a:tc>
                  <a:txBody>
                    <a:bodyPr/>
                    <a:lstStyle/>
                    <a:p>
                      <a:r>
                        <a:rPr lang="en-US"/>
                        <a:t>Precision (1)</a:t>
                      </a:r>
                    </a:p>
                  </a:txBody>
                  <a:tcPr anchor="ctr"/>
                </a:tc>
                <a:tc>
                  <a:txBody>
                    <a:bodyPr/>
                    <a:lstStyle/>
                    <a:p>
                      <a:r>
                        <a:rPr lang="en-US"/>
                        <a:t>Recall (1)</a:t>
                      </a:r>
                    </a:p>
                  </a:txBody>
                  <a:tcPr anchor="ctr"/>
                </a:tc>
                <a:tc>
                  <a:txBody>
                    <a:bodyPr/>
                    <a:lstStyle/>
                    <a:p>
                      <a:r>
                        <a:rPr lang="en-US"/>
                        <a:t>F1-Score (1)</a:t>
                      </a:r>
                    </a:p>
                  </a:txBody>
                  <a:tcPr anchor="ctr"/>
                </a:tc>
                <a:extLst>
                  <a:ext uri="{0D108BD9-81ED-4DB2-BD59-A6C34878D82A}">
                    <a16:rowId xmlns:a16="http://schemas.microsoft.com/office/drawing/2014/main" val="925317231"/>
                  </a:ext>
                </a:extLst>
              </a:tr>
              <a:tr h="370840">
                <a:tc>
                  <a:txBody>
                    <a:bodyPr/>
                    <a:lstStyle/>
                    <a:p>
                      <a:r>
                        <a:rPr lang="en-US"/>
                        <a:t>Logistic Regression</a:t>
                      </a:r>
                    </a:p>
                  </a:txBody>
                  <a:tcPr anchor="ctr"/>
                </a:tc>
                <a:tc>
                  <a:txBody>
                    <a:bodyPr/>
                    <a:lstStyle/>
                    <a:p>
                      <a:r>
                        <a:rPr lang="en-US"/>
                        <a:t>0.79</a:t>
                      </a:r>
                    </a:p>
                  </a:txBody>
                  <a:tcPr anchor="ctr"/>
                </a:tc>
                <a:tc>
                  <a:txBody>
                    <a:bodyPr/>
                    <a:lstStyle/>
                    <a:p>
                      <a:r>
                        <a:rPr lang="en-US"/>
                        <a:t>0.57</a:t>
                      </a:r>
                    </a:p>
                  </a:txBody>
                  <a:tcPr anchor="ctr"/>
                </a:tc>
                <a:tc>
                  <a:txBody>
                    <a:bodyPr/>
                    <a:lstStyle/>
                    <a:p>
                      <a:r>
                        <a:rPr lang="en-US"/>
                        <a:t>0.37</a:t>
                      </a:r>
                    </a:p>
                  </a:txBody>
                  <a:tcPr anchor="ctr"/>
                </a:tc>
                <a:tc>
                  <a:txBody>
                    <a:bodyPr/>
                    <a:lstStyle/>
                    <a:p>
                      <a:r>
                        <a:rPr lang="en-US"/>
                        <a:t>0.45</a:t>
                      </a:r>
                    </a:p>
                  </a:txBody>
                  <a:tcPr anchor="ctr"/>
                </a:tc>
                <a:extLst>
                  <a:ext uri="{0D108BD9-81ED-4DB2-BD59-A6C34878D82A}">
                    <a16:rowId xmlns:a16="http://schemas.microsoft.com/office/drawing/2014/main" val="2231946166"/>
                  </a:ext>
                </a:extLst>
              </a:tr>
              <a:tr h="370840">
                <a:tc>
                  <a:txBody>
                    <a:bodyPr/>
                    <a:lstStyle/>
                    <a:p>
                      <a:r>
                        <a:rPr lang="en-US"/>
                        <a:t>Random Forest</a:t>
                      </a:r>
                    </a:p>
                  </a:txBody>
                  <a:tcPr anchor="ctr"/>
                </a:tc>
                <a:tc>
                  <a:txBody>
                    <a:bodyPr/>
                    <a:lstStyle/>
                    <a:p>
                      <a:r>
                        <a:rPr lang="en-US"/>
                        <a:t>0.77</a:t>
                      </a:r>
                    </a:p>
                  </a:txBody>
                  <a:tcPr anchor="ctr"/>
                </a:tc>
                <a:tc>
                  <a:txBody>
                    <a:bodyPr/>
                    <a:lstStyle/>
                    <a:p>
                      <a:r>
                        <a:rPr lang="en-US"/>
                        <a:t>0.45</a:t>
                      </a:r>
                    </a:p>
                  </a:txBody>
                  <a:tcPr anchor="ctr"/>
                </a:tc>
                <a:tc>
                  <a:txBody>
                    <a:bodyPr/>
                    <a:lstStyle/>
                    <a:p>
                      <a:r>
                        <a:rPr lang="en-US"/>
                        <a:t>0.06</a:t>
                      </a:r>
                    </a:p>
                  </a:txBody>
                  <a:tcPr anchor="ctr"/>
                </a:tc>
                <a:tc>
                  <a:txBody>
                    <a:bodyPr/>
                    <a:lstStyle/>
                    <a:p>
                      <a:r>
                        <a:rPr lang="en-US"/>
                        <a:t>0.11</a:t>
                      </a:r>
                    </a:p>
                  </a:txBody>
                  <a:tcPr anchor="ctr"/>
                </a:tc>
                <a:extLst>
                  <a:ext uri="{0D108BD9-81ED-4DB2-BD59-A6C34878D82A}">
                    <a16:rowId xmlns:a16="http://schemas.microsoft.com/office/drawing/2014/main" val="654523669"/>
                  </a:ext>
                </a:extLst>
              </a:tr>
              <a:tr h="370840">
                <a:tc>
                  <a:txBody>
                    <a:bodyPr/>
                    <a:lstStyle/>
                    <a:p>
                      <a:r>
                        <a:rPr lang="en-US"/>
                        <a:t>XGBoost (Before Tuning)</a:t>
                      </a:r>
                    </a:p>
                  </a:txBody>
                  <a:tcPr anchor="ctr"/>
                </a:tc>
                <a:tc>
                  <a:txBody>
                    <a:bodyPr/>
                    <a:lstStyle/>
                    <a:p>
                      <a:r>
                        <a:rPr lang="en-US"/>
                        <a:t>0.77</a:t>
                      </a:r>
                    </a:p>
                  </a:txBody>
                  <a:tcPr anchor="ctr"/>
                </a:tc>
                <a:tc>
                  <a:txBody>
                    <a:bodyPr/>
                    <a:lstStyle/>
                    <a:p>
                      <a:r>
                        <a:rPr lang="en-US"/>
                        <a:t>0.53</a:t>
                      </a:r>
                    </a:p>
                  </a:txBody>
                  <a:tcPr anchor="ctr"/>
                </a:tc>
                <a:tc>
                  <a:txBody>
                    <a:bodyPr/>
                    <a:lstStyle/>
                    <a:p>
                      <a:r>
                        <a:rPr lang="en-US"/>
                        <a:t>0.25</a:t>
                      </a:r>
                    </a:p>
                  </a:txBody>
                  <a:tcPr anchor="ctr"/>
                </a:tc>
                <a:tc>
                  <a:txBody>
                    <a:bodyPr/>
                    <a:lstStyle/>
                    <a:p>
                      <a:r>
                        <a:rPr lang="en-US"/>
                        <a:t>0.34</a:t>
                      </a:r>
                    </a:p>
                  </a:txBody>
                  <a:tcPr anchor="ctr"/>
                </a:tc>
                <a:extLst>
                  <a:ext uri="{0D108BD9-81ED-4DB2-BD59-A6C34878D82A}">
                    <a16:rowId xmlns:a16="http://schemas.microsoft.com/office/drawing/2014/main" val="3882942493"/>
                  </a:ext>
                </a:extLst>
              </a:tr>
              <a:tr h="370840">
                <a:tc>
                  <a:txBody>
                    <a:bodyPr/>
                    <a:lstStyle/>
                    <a:p>
                      <a:r>
                        <a:rPr lang="en-US"/>
                        <a:t>XGBoost (After Tuning)</a:t>
                      </a:r>
                    </a:p>
                  </a:txBody>
                  <a:tcPr anchor="ctr"/>
                </a:tc>
                <a:tc>
                  <a:txBody>
                    <a:bodyPr/>
                    <a:lstStyle/>
                    <a:p>
                      <a:r>
                        <a:rPr lang="en-US"/>
                        <a:t>0.78</a:t>
                      </a:r>
                    </a:p>
                  </a:txBody>
                  <a:tcPr anchor="ctr"/>
                </a:tc>
                <a:tc>
                  <a:txBody>
                    <a:bodyPr/>
                    <a:lstStyle/>
                    <a:p>
                      <a:r>
                        <a:rPr lang="en-US"/>
                        <a:t>0.53</a:t>
                      </a:r>
                    </a:p>
                  </a:txBody>
                  <a:tcPr anchor="ctr"/>
                </a:tc>
                <a:tc>
                  <a:txBody>
                    <a:bodyPr/>
                    <a:lstStyle/>
                    <a:p>
                      <a:r>
                        <a:rPr lang="en-US"/>
                        <a:t>0.30</a:t>
                      </a:r>
                    </a:p>
                  </a:txBody>
                  <a:tcPr anchor="ctr"/>
                </a:tc>
                <a:tc>
                  <a:txBody>
                    <a:bodyPr/>
                    <a:lstStyle/>
                    <a:p>
                      <a:r>
                        <a:rPr lang="en-US" dirty="0"/>
                        <a:t>0.38</a:t>
                      </a:r>
                    </a:p>
                  </a:txBody>
                  <a:tcPr anchor="ctr"/>
                </a:tc>
                <a:extLst>
                  <a:ext uri="{0D108BD9-81ED-4DB2-BD59-A6C34878D82A}">
                    <a16:rowId xmlns:a16="http://schemas.microsoft.com/office/drawing/2014/main" val="2471965051"/>
                  </a:ext>
                </a:extLst>
              </a:tr>
            </a:tbl>
          </a:graphicData>
        </a:graphic>
      </p:graphicFrame>
    </p:spTree>
    <p:extLst>
      <p:ext uri="{BB962C8B-B14F-4D97-AF65-F5344CB8AC3E}">
        <p14:creationId xmlns:p14="http://schemas.microsoft.com/office/powerpoint/2010/main" val="332164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056E4-8B39-44CF-8321-94A24B127B0B}"/>
              </a:ext>
            </a:extLst>
          </p:cNvPr>
          <p:cNvSpPr txBox="1"/>
          <p:nvPr/>
        </p:nvSpPr>
        <p:spPr>
          <a:xfrm>
            <a:off x="1295400" y="333375"/>
            <a:ext cx="9829800" cy="6340197"/>
          </a:xfrm>
          <a:prstGeom prst="rect">
            <a:avLst/>
          </a:prstGeom>
          <a:noFill/>
        </p:spPr>
        <p:txBody>
          <a:bodyPr wrap="square" rtlCol="0">
            <a:spAutoFit/>
          </a:bodyPr>
          <a:lstStyle/>
          <a:p>
            <a:pPr>
              <a:lnSpc>
                <a:spcPct val="150000"/>
              </a:lnSpc>
            </a:pPr>
            <a:r>
              <a:rPr lang="en-US" sz="24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Most Popular App Categories </a:t>
            </a:r>
          </a:p>
          <a:p>
            <a:pPr marL="285750" lvl="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FAMILY</a:t>
            </a:r>
            <a:r>
              <a:rPr lang="en-US" dirty="0">
                <a:latin typeface="Times New Roman" panose="02020603050405020304" pitchFamily="18" charset="0"/>
                <a:ea typeface="Calibri" panose="020F0502020204030204" pitchFamily="34" charset="0"/>
                <a:cs typeface="Times New Roman" panose="02020603050405020304" pitchFamily="18" charset="0"/>
              </a:rPr>
              <a:t> category leads with the highest number of apps (~1972), showing it's a dominant focus area.</a:t>
            </a:r>
          </a:p>
          <a:p>
            <a:pPr marL="285750" lvl="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GAME</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b="1" dirty="0">
                <a:latin typeface="Times New Roman" panose="02020603050405020304" pitchFamily="18" charset="0"/>
                <a:ea typeface="Calibri" panose="020F0502020204030204" pitchFamily="34" charset="0"/>
                <a:cs typeface="Times New Roman" panose="02020603050405020304" pitchFamily="18" charset="0"/>
              </a:rPr>
              <a:t>TOOLS</a:t>
            </a:r>
            <a:r>
              <a:rPr lang="en-US" dirty="0">
                <a:latin typeface="Times New Roman" panose="02020603050405020304" pitchFamily="18" charset="0"/>
                <a:ea typeface="Calibri" panose="020F0502020204030204" pitchFamily="34" charset="0"/>
                <a:cs typeface="Times New Roman" panose="02020603050405020304" pitchFamily="18" charset="0"/>
              </a:rPr>
              <a:t> also have high app counts, reflecting developer interest in utility and entertainment apps.</a:t>
            </a:r>
          </a:p>
          <a:p>
            <a:pPr marL="285750" lvl="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Categories like </a:t>
            </a:r>
            <a:r>
              <a:rPr lang="en-US" b="1" dirty="0">
                <a:latin typeface="Times New Roman" panose="02020603050405020304" pitchFamily="18" charset="0"/>
                <a:ea typeface="Calibri" panose="020F0502020204030204" pitchFamily="34" charset="0"/>
                <a:cs typeface="Times New Roman" panose="02020603050405020304" pitchFamily="18" charset="0"/>
              </a:rPr>
              <a:t>BEAUTY</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b="1" dirty="0">
                <a:latin typeface="Times New Roman" panose="02020603050405020304" pitchFamily="18" charset="0"/>
                <a:ea typeface="Calibri" panose="020F0502020204030204" pitchFamily="34" charset="0"/>
                <a:cs typeface="Times New Roman" panose="02020603050405020304" pitchFamily="18" charset="0"/>
              </a:rPr>
              <a:t>COMICS</a:t>
            </a:r>
            <a:r>
              <a:rPr lang="en-US" dirty="0">
                <a:latin typeface="Times New Roman" panose="02020603050405020304" pitchFamily="18" charset="0"/>
                <a:ea typeface="Calibri" panose="020F0502020204030204" pitchFamily="34" charset="0"/>
                <a:cs typeface="Times New Roman" panose="02020603050405020304" pitchFamily="18" charset="0"/>
              </a:rPr>
              <a:t> have the fewest apps, indicating niche markets.</a:t>
            </a:r>
          </a:p>
          <a:p>
            <a:pPr lvl="0"/>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Categories with Highest Average Rating </a:t>
            </a:r>
            <a:endParaRPr lang="en-US" sz="2400"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FAMILY</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b="1" dirty="0">
                <a:latin typeface="Times New Roman" panose="02020603050405020304" pitchFamily="18" charset="0"/>
                <a:ea typeface="Calibri" panose="020F0502020204030204" pitchFamily="34" charset="0"/>
                <a:cs typeface="Times New Roman" panose="02020603050405020304" pitchFamily="18" charset="0"/>
              </a:rPr>
              <a:t>GAME</a:t>
            </a:r>
            <a:r>
              <a:rPr lang="en-US" dirty="0">
                <a:latin typeface="Times New Roman" panose="02020603050405020304" pitchFamily="18" charset="0"/>
                <a:ea typeface="Calibri" panose="020F0502020204030204" pitchFamily="34" charset="0"/>
                <a:cs typeface="Times New Roman" panose="02020603050405020304" pitchFamily="18" charset="0"/>
              </a:rPr>
              <a:t> categories not only have many apps but also high average ratings — shows quality in addition to quantity.</a:t>
            </a:r>
          </a:p>
          <a:p>
            <a:pPr marL="285750" lvl="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WEATHER</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b="1" dirty="0">
                <a:latin typeface="Times New Roman" panose="02020603050405020304" pitchFamily="18" charset="0"/>
                <a:ea typeface="Calibri" panose="020F0502020204030204" pitchFamily="34" charset="0"/>
                <a:cs typeface="Times New Roman" panose="02020603050405020304" pitchFamily="18" charset="0"/>
              </a:rPr>
              <a:t>TOOLS</a:t>
            </a:r>
            <a:r>
              <a:rPr lang="en-US" dirty="0">
                <a:latin typeface="Times New Roman" panose="02020603050405020304" pitchFamily="18" charset="0"/>
                <a:ea typeface="Calibri" panose="020F0502020204030204" pitchFamily="34" charset="0"/>
                <a:cs typeface="Times New Roman" panose="02020603050405020304" pitchFamily="18" charset="0"/>
              </a:rPr>
              <a:t> have large app counts but relatively lower average ratings — maybe due to outdated or less user-friendly apps.</a:t>
            </a:r>
          </a:p>
          <a:p>
            <a:pPr marL="285750" lvl="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Some categories like </a:t>
            </a:r>
            <a:r>
              <a:rPr lang="en-US" b="1" dirty="0">
                <a:latin typeface="Times New Roman" panose="02020603050405020304" pitchFamily="18" charset="0"/>
                <a:ea typeface="Calibri" panose="020F0502020204030204" pitchFamily="34" charset="0"/>
                <a:cs typeface="Times New Roman" panose="02020603050405020304" pitchFamily="18" charset="0"/>
              </a:rPr>
              <a:t>ART_AND_DESIGN</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b="1" dirty="0">
                <a:latin typeface="Times New Roman" panose="02020603050405020304" pitchFamily="18" charset="0"/>
                <a:ea typeface="Calibri" panose="020F0502020204030204" pitchFamily="34" charset="0"/>
                <a:cs typeface="Times New Roman" panose="02020603050405020304" pitchFamily="18" charset="0"/>
              </a:rPr>
              <a:t>EVENTS</a:t>
            </a:r>
            <a:r>
              <a:rPr lang="en-US" dirty="0">
                <a:latin typeface="Times New Roman" panose="02020603050405020304" pitchFamily="18" charset="0"/>
                <a:ea typeface="Calibri" panose="020F0502020204030204" pitchFamily="34" charset="0"/>
                <a:cs typeface="Times New Roman" panose="02020603050405020304" pitchFamily="18" charset="0"/>
              </a:rPr>
              <a:t> stand out for high average satisfaction despite fewer apps.</a:t>
            </a:r>
          </a:p>
          <a:p>
            <a:pPr>
              <a:lnSpc>
                <a:spcPct val="150000"/>
              </a:lnSpc>
            </a:pPr>
            <a:r>
              <a:rPr lang="en-US" sz="24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Free vs Paid – Average Installs </a:t>
            </a:r>
            <a:endParaRPr lang="en-US" sz="2400"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Free apps</a:t>
            </a:r>
            <a:r>
              <a:rPr lang="en-US" dirty="0">
                <a:latin typeface="Times New Roman" panose="02020603050405020304" pitchFamily="18" charset="0"/>
                <a:ea typeface="Calibri" panose="020F0502020204030204" pitchFamily="34" charset="0"/>
                <a:cs typeface="Times New Roman" panose="02020603050405020304" pitchFamily="18" charset="0"/>
              </a:rPr>
              <a:t> dominate with an average install count far higher than paid apps.</a:t>
            </a:r>
          </a:p>
          <a:p>
            <a:pPr marL="285750" lvl="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Paid apps have significantly lower install averages — users are less willing to pay upfront.</a:t>
            </a:r>
          </a:p>
          <a:p>
            <a:pPr marL="285750" lvl="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Emphasizes the freemium model's success in app distribution.</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63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01408-BB68-4807-9EDC-25032AB63145}"/>
              </a:ext>
            </a:extLst>
          </p:cNvPr>
          <p:cNvSpPr txBox="1"/>
          <p:nvPr/>
        </p:nvSpPr>
        <p:spPr>
          <a:xfrm>
            <a:off x="1238250" y="95250"/>
            <a:ext cx="9515475" cy="6186309"/>
          </a:xfrm>
          <a:prstGeom prst="rect">
            <a:avLst/>
          </a:prstGeom>
          <a:noFill/>
        </p:spPr>
        <p:txBody>
          <a:bodyPr wrap="square" rtlCol="0">
            <a:spAutoFit/>
          </a:bodyPr>
          <a:lstStyle/>
          <a:p>
            <a:pPr>
              <a:lnSpc>
                <a:spcPct val="150000"/>
              </a:lnSpc>
            </a:pP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Distribution of App Ratings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t>Most apps fall within the </a:t>
            </a:r>
            <a:r>
              <a:rPr lang="en-US" b="1" dirty="0"/>
              <a:t>4.0–4.5 rating</a:t>
            </a:r>
            <a:r>
              <a:rPr lang="en-US" dirty="0"/>
              <a:t> range, showing overall good app quality.</a:t>
            </a:r>
          </a:p>
          <a:p>
            <a:pPr marL="285750" lvl="0" indent="-285750">
              <a:buFont typeface="Arial" panose="020B0604020202020204" pitchFamily="34" charset="0"/>
              <a:buChar char="•"/>
            </a:pPr>
            <a:r>
              <a:rPr lang="en-US" dirty="0"/>
              <a:t>Very few apps have extremely low or extremely high ratings, creating a bell-curve effect.</a:t>
            </a:r>
          </a:p>
          <a:p>
            <a:pPr marL="285750" lvl="0" indent="-285750">
              <a:buFont typeface="Arial" panose="020B0604020202020204" pitchFamily="34" charset="0"/>
              <a:buChar char="•"/>
            </a:pPr>
            <a:r>
              <a:rPr lang="en-US" dirty="0"/>
              <a:t>Cumulative % line shows that a vast majority of apps have ratings under 4.5.</a:t>
            </a:r>
          </a:p>
          <a:p>
            <a:pPr lvl="0"/>
            <a:endParaRPr lang="en-US" dirty="0"/>
          </a:p>
          <a:p>
            <a:pPr>
              <a:lnSpc>
                <a:spcPct val="150000"/>
              </a:lnSpc>
            </a:pP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Relationship Between Rating and Installs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t>Apps with </a:t>
            </a:r>
            <a:r>
              <a:rPr lang="en-US" b="1" dirty="0"/>
              <a:t>4.5+ ratings</a:t>
            </a:r>
            <a:r>
              <a:rPr lang="en-US" dirty="0"/>
              <a:t> tend to have </a:t>
            </a:r>
            <a:r>
              <a:rPr lang="en-US" b="1" dirty="0"/>
              <a:t>much higher install counts</a:t>
            </a:r>
            <a:r>
              <a:rPr lang="en-US" dirty="0"/>
              <a:t>, proving quality affects popularity.</a:t>
            </a:r>
          </a:p>
          <a:p>
            <a:pPr marL="285750" lvl="0" indent="-285750">
              <a:buFont typeface="Arial" panose="020B0604020202020204" pitchFamily="34" charset="0"/>
              <a:buChar char="•"/>
            </a:pPr>
            <a:r>
              <a:rPr lang="en-US" dirty="0"/>
              <a:t>A large number of apps are clustered in the 3–4 rating and low install range — typical of newer or average-performing apps.</a:t>
            </a:r>
          </a:p>
          <a:p>
            <a:pPr marL="285750" lvl="0" indent="-285750">
              <a:buFont typeface="Arial" panose="020B0604020202020204" pitchFamily="34" charset="0"/>
              <a:buChar char="•"/>
            </a:pPr>
            <a:r>
              <a:rPr lang="en-US" dirty="0"/>
              <a:t>Outliers with massive installs and low ratings may be pre-installed apps or highly marketed.</a:t>
            </a:r>
          </a:p>
          <a:p>
            <a:pPr lvl="0"/>
            <a:endParaRPr lang="en-US" dirty="0"/>
          </a:p>
          <a:p>
            <a:pPr>
              <a:lnSpc>
                <a:spcPct val="150000"/>
              </a:lnSpc>
            </a:pP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Distribution of Content Rating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t>Most apps are rated </a:t>
            </a:r>
            <a:r>
              <a:rPr lang="en-US" b="1" dirty="0"/>
              <a:t>“Everyone”</a:t>
            </a:r>
            <a:r>
              <a:rPr lang="en-US" dirty="0"/>
              <a:t>, meaning they are suitable for general users.</a:t>
            </a:r>
          </a:p>
          <a:p>
            <a:pPr marL="285750" lvl="0" indent="-285750">
              <a:buFont typeface="Arial" panose="020B0604020202020204" pitchFamily="34" charset="0"/>
              <a:buChar char="•"/>
            </a:pPr>
            <a:r>
              <a:rPr lang="en-US" b="1" dirty="0"/>
              <a:t>Teen</a:t>
            </a:r>
            <a:r>
              <a:rPr lang="en-US" dirty="0"/>
              <a:t> and </a:t>
            </a:r>
            <a:r>
              <a:rPr lang="en-US" b="1" dirty="0"/>
              <a:t>Everyone 10+</a:t>
            </a:r>
            <a:r>
              <a:rPr lang="en-US" dirty="0"/>
              <a:t> come next, indicating family-friendly and kid-friendly focus.</a:t>
            </a:r>
          </a:p>
          <a:p>
            <a:pPr marL="285750" lvl="0" indent="-285750">
              <a:buFont typeface="Arial" panose="020B0604020202020204" pitchFamily="34" charset="0"/>
              <a:buChar char="•"/>
            </a:pPr>
            <a:r>
              <a:rPr lang="en-US" dirty="0"/>
              <a:t>Very few apps are for </a:t>
            </a:r>
            <a:r>
              <a:rPr lang="en-US" b="1" dirty="0"/>
              <a:t>Mature 17+</a:t>
            </a:r>
            <a:r>
              <a:rPr lang="en-US" dirty="0"/>
              <a:t> or </a:t>
            </a:r>
            <a:r>
              <a:rPr lang="en-US" b="1" dirty="0"/>
              <a:t>Adults 18+</a:t>
            </a:r>
            <a:r>
              <a:rPr lang="en-US" dirty="0"/>
              <a:t>, meaning Google Play Store leans toward safer content.</a:t>
            </a:r>
          </a:p>
          <a:p>
            <a:endParaRPr lang="en-US" dirty="0"/>
          </a:p>
        </p:txBody>
      </p:sp>
    </p:spTree>
    <p:extLst>
      <p:ext uri="{BB962C8B-B14F-4D97-AF65-F5344CB8AC3E}">
        <p14:creationId xmlns:p14="http://schemas.microsoft.com/office/powerpoint/2010/main" val="159691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3E3CD-63CC-4B51-8689-C12862F19F41}"/>
              </a:ext>
            </a:extLst>
          </p:cNvPr>
          <p:cNvSpPr txBox="1"/>
          <p:nvPr/>
        </p:nvSpPr>
        <p:spPr>
          <a:xfrm>
            <a:off x="1171575" y="-171450"/>
            <a:ext cx="9848850" cy="6740307"/>
          </a:xfrm>
          <a:prstGeom prst="rect">
            <a:avLst/>
          </a:prstGeom>
          <a:noFill/>
        </p:spPr>
        <p:txBody>
          <a:bodyPr wrap="square" rtlCol="0">
            <a:spAutoFit/>
          </a:bodyPr>
          <a:lstStyle/>
          <a:p>
            <a:pPr>
              <a:lnSpc>
                <a:spcPct val="150000"/>
              </a:lnSpc>
            </a:pP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Rating Between Free and Paid Apps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t>There are </a:t>
            </a:r>
            <a:r>
              <a:rPr lang="en-US" b="1" dirty="0"/>
              <a:t>far more free apps</a:t>
            </a:r>
            <a:r>
              <a:rPr lang="en-US" dirty="0"/>
              <a:t> (10,039) compared to paid (800), proving the dominance of the freemium model.</a:t>
            </a:r>
          </a:p>
          <a:p>
            <a:pPr marL="285750" lvl="0" indent="-285750">
              <a:buFont typeface="Arial" panose="020B0604020202020204" pitchFamily="34" charset="0"/>
              <a:buChar char="•"/>
            </a:pPr>
            <a:r>
              <a:rPr lang="en-US" dirty="0"/>
              <a:t>Despite fewer paid apps, they often have </a:t>
            </a:r>
            <a:r>
              <a:rPr lang="en-US" b="1" dirty="0"/>
              <a:t>higher quality ratings</a:t>
            </a:r>
            <a:r>
              <a:rPr lang="en-US" dirty="0"/>
              <a:t> (as seen earlier in other charts).</a:t>
            </a:r>
          </a:p>
          <a:p>
            <a:pPr marL="285750" lvl="0" indent="-285750">
              <a:buFont typeface="Arial" panose="020B0604020202020204" pitchFamily="34" charset="0"/>
              <a:buChar char="•"/>
            </a:pPr>
            <a:r>
              <a:rPr lang="en-US" dirty="0"/>
              <a:t>Developers prefer releasing free apps to get reach first, then monetizing via ads or in-app purchases.</a:t>
            </a:r>
          </a:p>
          <a:p>
            <a:pPr lvl="0"/>
            <a:endParaRPr lang="en-US" dirty="0"/>
          </a:p>
          <a:p>
            <a:pPr>
              <a:lnSpc>
                <a:spcPct val="150000"/>
              </a:lnSpc>
            </a:pP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Top 10 Most Installed Apps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b="1" dirty="0"/>
              <a:t>Facebook</a:t>
            </a:r>
            <a:r>
              <a:rPr lang="en-US" dirty="0"/>
              <a:t>, </a:t>
            </a:r>
            <a:r>
              <a:rPr lang="en-US" b="1" dirty="0"/>
              <a:t>Gmail</a:t>
            </a:r>
            <a:r>
              <a:rPr lang="en-US" dirty="0"/>
              <a:t>, and various </a:t>
            </a:r>
            <a:r>
              <a:rPr lang="en-US" b="1" dirty="0"/>
              <a:t>Google</a:t>
            </a:r>
            <a:r>
              <a:rPr lang="en-US" dirty="0"/>
              <a:t> apps dominate the top 10 — most likely pre-installed or heavily used apps.</a:t>
            </a:r>
          </a:p>
          <a:p>
            <a:pPr marL="285750" lvl="0" indent="-285750">
              <a:buFont typeface="Arial" panose="020B0604020202020204" pitchFamily="34" charset="0"/>
              <a:buChar char="•"/>
            </a:pPr>
            <a:r>
              <a:rPr lang="en-US" dirty="0"/>
              <a:t>The install counts for these apps reach </a:t>
            </a:r>
            <a:r>
              <a:rPr lang="en-US" b="1" dirty="0"/>
              <a:t>billions</a:t>
            </a:r>
            <a:r>
              <a:rPr lang="en-US" dirty="0"/>
              <a:t>, which is far beyond most regular apps.</a:t>
            </a:r>
          </a:p>
          <a:p>
            <a:pPr marL="285750" lvl="0" indent="-285750">
              <a:buFont typeface="Arial" panose="020B0604020202020204" pitchFamily="34" charset="0"/>
              <a:buChar char="•"/>
            </a:pPr>
            <a:r>
              <a:rPr lang="en-US" dirty="0"/>
              <a:t>The line chart overlay shows reviews — interesting to note that high installs don't always mean more reviews.</a:t>
            </a:r>
          </a:p>
          <a:p>
            <a:pPr>
              <a:lnSpc>
                <a:spcPct val="150000"/>
              </a:lnSpc>
            </a:pP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Overall Sentiment Distribution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b="1" dirty="0"/>
              <a:t>Positive sentiment dominates</a:t>
            </a:r>
            <a:r>
              <a:rPr lang="en-US" dirty="0"/>
              <a:t>, with nearly 24,000 reviews marked positive — great sign of user satisfaction overall.</a:t>
            </a:r>
          </a:p>
          <a:p>
            <a:pPr marL="285750" lvl="0" indent="-285750">
              <a:buFont typeface="Arial" panose="020B0604020202020204" pitchFamily="34" charset="0"/>
              <a:buChar char="•"/>
            </a:pPr>
            <a:r>
              <a:rPr lang="en-US" b="1" dirty="0"/>
              <a:t>Negative sentiment</a:t>
            </a:r>
            <a:r>
              <a:rPr lang="en-US" dirty="0"/>
              <a:t> is present (8,271), suggesting there are still pain points or bugs in many apps.</a:t>
            </a:r>
          </a:p>
          <a:p>
            <a:pPr marL="285750" lvl="0" indent="-285750">
              <a:buFont typeface="Arial" panose="020B0604020202020204" pitchFamily="34" charset="0"/>
              <a:buChar char="•"/>
            </a:pPr>
            <a:r>
              <a:rPr lang="en-US" b="1" dirty="0"/>
              <a:t>Neutral reviews</a:t>
            </a:r>
            <a:r>
              <a:rPr lang="en-US" dirty="0"/>
              <a:t> are lowest — users often go extreme when giving feedback (either happy or upset).</a:t>
            </a:r>
          </a:p>
        </p:txBody>
      </p:sp>
    </p:spTree>
    <p:extLst>
      <p:ext uri="{BB962C8B-B14F-4D97-AF65-F5344CB8AC3E}">
        <p14:creationId xmlns:p14="http://schemas.microsoft.com/office/powerpoint/2010/main" val="11830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3DC45-E9A5-4CA9-AF3D-69EA1C8849BD}"/>
              </a:ext>
            </a:extLst>
          </p:cNvPr>
          <p:cNvSpPr txBox="1"/>
          <p:nvPr/>
        </p:nvSpPr>
        <p:spPr>
          <a:xfrm>
            <a:off x="1647825" y="1314450"/>
            <a:ext cx="9620250" cy="4616648"/>
          </a:xfrm>
          <a:prstGeom prst="rect">
            <a:avLst/>
          </a:prstGeom>
          <a:noFill/>
        </p:spPr>
        <p:txBody>
          <a:bodyPr wrap="square" rtlCol="0">
            <a:spAutoFit/>
          </a:bodyPr>
          <a:lstStyle/>
          <a:p>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Cards/KPIs </a:t>
            </a:r>
            <a:endPar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b="1" dirty="0"/>
              <a:t>10,841 total apps</a:t>
            </a:r>
            <a:r>
              <a:rPr lang="en-US" dirty="0"/>
              <a:t> analyzed — a solid dataset size for meaningful insights.</a:t>
            </a:r>
          </a:p>
          <a:p>
            <a:pPr marL="285750" lvl="0" indent="-285750">
              <a:buFont typeface="Arial" panose="020B0604020202020204" pitchFamily="34" charset="0"/>
              <a:buChar char="•"/>
            </a:pPr>
            <a:r>
              <a:rPr lang="en-US" b="1" dirty="0"/>
              <a:t>Total installs over 167 billion</a:t>
            </a:r>
            <a:r>
              <a:rPr lang="en-US" dirty="0"/>
              <a:t> — shows how massive the Android app ecosystem is.</a:t>
            </a:r>
          </a:p>
          <a:p>
            <a:pPr marL="285750" lvl="0" indent="-285750">
              <a:buFont typeface="Arial" panose="020B0604020202020204" pitchFamily="34" charset="0"/>
              <a:buChar char="•"/>
            </a:pPr>
            <a:r>
              <a:rPr lang="en-US" dirty="0"/>
              <a:t>Filtering options for App, Category, Rating, Type, Price, etc., give powerful interactivity to your dashboard.</a:t>
            </a:r>
          </a:p>
          <a:p>
            <a:pPr lvl="0"/>
            <a:endParaRPr lang="en-US" dirty="0"/>
          </a:p>
          <a:p>
            <a:pPr>
              <a:lnSpc>
                <a:spcPct val="150000"/>
              </a:lnSpc>
            </a:pPr>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Predictive Insights</a:t>
            </a:r>
          </a:p>
          <a:p>
            <a:r>
              <a:rPr lang="en-US" dirty="0"/>
              <a:t>📌 </a:t>
            </a:r>
            <a:r>
              <a:rPr lang="en-US" b="1" dirty="0"/>
              <a:t>Review Count</a:t>
            </a:r>
            <a:r>
              <a:rPr lang="en-US" dirty="0"/>
              <a:t> emerged as the strongest predictor of install volume.</a:t>
            </a:r>
          </a:p>
          <a:p>
            <a:r>
              <a:rPr lang="en-US" dirty="0"/>
              <a:t>📱 </a:t>
            </a:r>
            <a:r>
              <a:rPr lang="en-US" b="1" dirty="0"/>
              <a:t>Free apps</a:t>
            </a:r>
            <a:r>
              <a:rPr lang="en-US" dirty="0"/>
              <a:t> consistently attract more installs compared to paid apps.</a:t>
            </a:r>
          </a:p>
          <a:p>
            <a:r>
              <a:rPr lang="en-US" dirty="0"/>
              <a:t>🧠 </a:t>
            </a:r>
            <a:r>
              <a:rPr lang="en-US" b="1" dirty="0"/>
              <a:t>Category</a:t>
            </a:r>
            <a:r>
              <a:rPr lang="en-US" dirty="0"/>
              <a:t> and </a:t>
            </a:r>
            <a:r>
              <a:rPr lang="en-US" b="1" dirty="0"/>
              <a:t>App Size</a:t>
            </a:r>
            <a:r>
              <a:rPr lang="en-US" dirty="0"/>
              <a:t> also contributed significantly to prediction performance.</a:t>
            </a:r>
          </a:p>
          <a:p>
            <a:r>
              <a:rPr lang="en-US" dirty="0"/>
              <a:t>📊 </a:t>
            </a:r>
            <a:r>
              <a:rPr lang="en-US" b="1" dirty="0"/>
              <a:t>Content Rating</a:t>
            </a:r>
            <a:r>
              <a:rPr lang="en-US" dirty="0"/>
              <a:t> showed moderate influence, with "Everyone" rated apps being most popular.</a:t>
            </a:r>
          </a:p>
          <a:p>
            <a:pPr marL="285750" indent="-285750">
              <a:buFont typeface="Arial" panose="020B0604020202020204" pitchFamily="34" charset="0"/>
              <a:buChar char="•"/>
            </a:pPr>
            <a:r>
              <a:rPr lang="en-US" dirty="0"/>
              <a:t> Model can be used to </a:t>
            </a:r>
            <a:r>
              <a:rPr lang="en-US" b="1" dirty="0"/>
              <a:t>predict app success likelihood</a:t>
            </a:r>
            <a:r>
              <a:rPr lang="en-US" dirty="0"/>
              <a:t> before deployment on Play Store.</a:t>
            </a:r>
          </a:p>
          <a:p>
            <a:pPr lvl="0"/>
            <a:endParaRPr lang="en-US" dirty="0"/>
          </a:p>
          <a:p>
            <a:endParaRPr lang="en-US" dirty="0"/>
          </a:p>
        </p:txBody>
      </p:sp>
    </p:spTree>
    <p:extLst>
      <p:ext uri="{BB962C8B-B14F-4D97-AF65-F5344CB8AC3E}">
        <p14:creationId xmlns:p14="http://schemas.microsoft.com/office/powerpoint/2010/main" val="4156077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1128</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MS Shell Dlg 2</vt:lpstr>
      <vt:lpstr>Times New Roman</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2025-04-20T14:07:43Z</dcterms:created>
  <dcterms:modified xsi:type="dcterms:W3CDTF">2025-04-20T14:45:37Z</dcterms:modified>
</cp:coreProperties>
</file>